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58" r:id="rId4"/>
    <p:sldId id="259" r:id="rId5"/>
    <p:sldId id="272" r:id="rId6"/>
    <p:sldId id="260" r:id="rId7"/>
    <p:sldId id="261" r:id="rId8"/>
    <p:sldId id="270" r:id="rId9"/>
    <p:sldId id="262" r:id="rId10"/>
    <p:sldId id="263" r:id="rId11"/>
    <p:sldId id="264" r:id="rId12"/>
    <p:sldId id="265" r:id="rId13"/>
    <p:sldId id="266" r:id="rId14"/>
    <p:sldId id="267"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9933"/>
    <a:srgbClr val="FFCC66"/>
    <a:srgbClr val="CCFF33"/>
    <a:srgbClr val="CCFF66"/>
    <a:srgbClr val="66FF66"/>
    <a:srgbClr val="66FF99"/>
    <a:srgbClr val="66CCFF"/>
    <a:srgbClr val="3399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8C36F-68B9-47A5-91E6-15F1EEA719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754096-BB54-465C-A063-1669398F99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8FE5F73-238F-44D9-B63F-608A3E4D7942}"/>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5" name="Footer Placeholder 4">
            <a:extLst>
              <a:ext uri="{FF2B5EF4-FFF2-40B4-BE49-F238E27FC236}">
                <a16:creationId xmlns:a16="http://schemas.microsoft.com/office/drawing/2014/main" id="{5509F7B3-0A40-4FD2-8A09-2266A82B92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053623-EA8E-4C82-A36D-0A2772EE437C}"/>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2193563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45505-3381-426A-9314-5099A4061A5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C82E5E-DAC7-49F7-9B15-425425FBD5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D5E09C-C881-44AC-B09B-8A58C4C87082}"/>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5" name="Footer Placeholder 4">
            <a:extLst>
              <a:ext uri="{FF2B5EF4-FFF2-40B4-BE49-F238E27FC236}">
                <a16:creationId xmlns:a16="http://schemas.microsoft.com/office/drawing/2014/main" id="{1F947676-076C-416E-97AF-6190D9180B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120F4D-4228-451C-9B51-45F7F422811E}"/>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1413766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345B0F-71B0-4C2F-9244-709202923F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12F044-39AA-4F55-9C7C-D67252B379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EFDAE8-A73B-48C1-9092-C4294D9EFAFF}"/>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5" name="Footer Placeholder 4">
            <a:extLst>
              <a:ext uri="{FF2B5EF4-FFF2-40B4-BE49-F238E27FC236}">
                <a16:creationId xmlns:a16="http://schemas.microsoft.com/office/drawing/2014/main" id="{17F3A039-AF8E-4E28-8F69-1BF2BC911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22B894-B9EC-482B-9B55-4B02267A9926}"/>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290828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1B471-3A14-4600-ACBD-C98B383428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F853FA-144C-4AA8-9303-52C9B528EE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411F3A-2BFC-4851-80E7-5DDAFD578B1C}"/>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5" name="Footer Placeholder 4">
            <a:extLst>
              <a:ext uri="{FF2B5EF4-FFF2-40B4-BE49-F238E27FC236}">
                <a16:creationId xmlns:a16="http://schemas.microsoft.com/office/drawing/2014/main" id="{28633340-222D-4E96-9779-469EEC6CB0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C6589D-B17C-47AA-8DF3-5F34177B19F3}"/>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1870597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4FE7E-0C26-4065-8636-FD34D3FCC6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C658F1B-436F-4289-A7E6-49D0B512D9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DB7958-B3C1-4788-8BD1-2A4CC3C22841}"/>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5" name="Footer Placeholder 4">
            <a:extLst>
              <a:ext uri="{FF2B5EF4-FFF2-40B4-BE49-F238E27FC236}">
                <a16:creationId xmlns:a16="http://schemas.microsoft.com/office/drawing/2014/main" id="{AAE5EF3B-E687-46E8-9E1B-22ADE995CA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C87E91-1757-48D9-ADE5-79B25360DF78}"/>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400877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3E3E-598E-4470-81D9-F806954D83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25B009-A08A-42A2-970A-DBB3C2D027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2E50A53-DEF1-4FA8-99CB-554CEA8561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EBD0F31-4968-4942-832C-32D4F75F2C6A}"/>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6" name="Footer Placeholder 5">
            <a:extLst>
              <a:ext uri="{FF2B5EF4-FFF2-40B4-BE49-F238E27FC236}">
                <a16:creationId xmlns:a16="http://schemas.microsoft.com/office/drawing/2014/main" id="{2FD452D5-B008-49A1-B3E3-8AC545CAC2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9979B-6573-430C-8F14-47F0630AA21B}"/>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19096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49A90-D922-440F-8DF7-3ED6F580D17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56FBB4-99FE-45A1-A050-EC1866CA10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ECE781-BDBF-4CB9-99C4-97ADE9E19D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6C9712D-2D84-4477-83DD-1F97D6C09A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325832-B5FC-4092-A482-E121A4EAEF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2DFC105-2C45-4340-8FA5-EE4A0D7FA76A}"/>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8" name="Footer Placeholder 7">
            <a:extLst>
              <a:ext uri="{FF2B5EF4-FFF2-40B4-BE49-F238E27FC236}">
                <a16:creationId xmlns:a16="http://schemas.microsoft.com/office/drawing/2014/main" id="{0F29C6C9-86D2-4776-87A1-32B23A2437A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C8BBC95-5BB4-4A2E-8CF9-121428409B1B}"/>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1918943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6E70E-8F2E-453F-BE34-E1A266267A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57F70DB-C3C3-499E-9F0C-578FAE909BAA}"/>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4" name="Footer Placeholder 3">
            <a:extLst>
              <a:ext uri="{FF2B5EF4-FFF2-40B4-BE49-F238E27FC236}">
                <a16:creationId xmlns:a16="http://schemas.microsoft.com/office/drawing/2014/main" id="{5735B683-599C-4C88-AC7A-401062CFCA5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DC57FD-67FC-4677-A59A-E44824FE3DA2}"/>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170285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9CD6A6-383D-4A32-A106-F8A1ED039425}"/>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3" name="Footer Placeholder 2">
            <a:extLst>
              <a:ext uri="{FF2B5EF4-FFF2-40B4-BE49-F238E27FC236}">
                <a16:creationId xmlns:a16="http://schemas.microsoft.com/office/drawing/2014/main" id="{6DEFC35A-F6DD-431D-8B3B-55A7733C08F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543782E-D324-48B7-9D90-EF7F78E9FD9C}"/>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351656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C4864-CCD3-467B-917D-AB236F4A19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C10CA9-1E85-4D83-B073-FE85698F44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5CDC10-0697-454C-8FBD-870F9EB625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AFEC86-D9BF-4F39-958D-2AC99BAC440F}"/>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6" name="Footer Placeholder 5">
            <a:extLst>
              <a:ext uri="{FF2B5EF4-FFF2-40B4-BE49-F238E27FC236}">
                <a16:creationId xmlns:a16="http://schemas.microsoft.com/office/drawing/2014/main" id="{69CCC055-77FB-40CB-BFCB-56CC0AAD98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247818-AE0D-42A2-8C98-86E1796AF358}"/>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214658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34A0F-D0E0-4C43-8E16-6F7F8FD736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5E6A17-1611-4976-88AB-17B2593B46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86C2E35-6908-4D48-B1E4-8481055861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7C45EF-12B3-460F-8101-0C8B877E269E}"/>
              </a:ext>
            </a:extLst>
          </p:cNvPr>
          <p:cNvSpPr>
            <a:spLocks noGrp="1"/>
          </p:cNvSpPr>
          <p:nvPr>
            <p:ph type="dt" sz="half" idx="10"/>
          </p:nvPr>
        </p:nvSpPr>
        <p:spPr/>
        <p:txBody>
          <a:bodyPr/>
          <a:lstStyle/>
          <a:p>
            <a:fld id="{8A295428-542C-4B2E-AC03-64A044D73F7D}" type="datetimeFigureOut">
              <a:rPr lang="en-GB" smtClean="0"/>
              <a:t>15/03/2020</a:t>
            </a:fld>
            <a:endParaRPr lang="en-GB"/>
          </a:p>
        </p:txBody>
      </p:sp>
      <p:sp>
        <p:nvSpPr>
          <p:cNvPr id="6" name="Footer Placeholder 5">
            <a:extLst>
              <a:ext uri="{FF2B5EF4-FFF2-40B4-BE49-F238E27FC236}">
                <a16:creationId xmlns:a16="http://schemas.microsoft.com/office/drawing/2014/main" id="{42CD3D5E-A6A2-4113-AC46-BB5CF93C47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012688-099D-4946-9EC5-8C351745FFB2}"/>
              </a:ext>
            </a:extLst>
          </p:cNvPr>
          <p:cNvSpPr>
            <a:spLocks noGrp="1"/>
          </p:cNvSpPr>
          <p:nvPr>
            <p:ph type="sldNum" sz="quarter" idx="12"/>
          </p:nvPr>
        </p:nvSpPr>
        <p:spPr/>
        <p:txBody>
          <a:bodyPr/>
          <a:lstStyle/>
          <a:p>
            <a:fld id="{C1B13A5A-DFAD-4410-B72C-DDD1C4633E94}" type="slidenum">
              <a:rPr lang="en-GB" smtClean="0"/>
              <a:t>‹#›</a:t>
            </a:fld>
            <a:endParaRPr lang="en-GB"/>
          </a:p>
        </p:txBody>
      </p:sp>
    </p:spTree>
    <p:extLst>
      <p:ext uri="{BB962C8B-B14F-4D97-AF65-F5344CB8AC3E}">
        <p14:creationId xmlns:p14="http://schemas.microsoft.com/office/powerpoint/2010/main" val="1957328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0525E0-4658-4F66-853A-81FB4A658F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633529-F8E7-41C6-88C3-72CD7A884F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6B30AC-443C-4571-8D67-D3CF03B8C9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95428-542C-4B2E-AC03-64A044D73F7D}" type="datetimeFigureOut">
              <a:rPr lang="en-GB" smtClean="0"/>
              <a:t>15/03/2020</a:t>
            </a:fld>
            <a:endParaRPr lang="en-GB"/>
          </a:p>
        </p:txBody>
      </p:sp>
      <p:sp>
        <p:nvSpPr>
          <p:cNvPr id="5" name="Footer Placeholder 4">
            <a:extLst>
              <a:ext uri="{FF2B5EF4-FFF2-40B4-BE49-F238E27FC236}">
                <a16:creationId xmlns:a16="http://schemas.microsoft.com/office/drawing/2014/main" id="{0DAF296F-39AC-4C73-B30D-7B24A9A632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B15959-9AC0-4EA5-9BE3-1FA0CCA775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13A5A-DFAD-4410-B72C-DDD1C4633E94}" type="slidenum">
              <a:rPr lang="en-GB" smtClean="0"/>
              <a:t>‹#›</a:t>
            </a:fld>
            <a:endParaRPr lang="en-GB"/>
          </a:p>
        </p:txBody>
      </p:sp>
    </p:spTree>
    <p:extLst>
      <p:ext uri="{BB962C8B-B14F-4D97-AF65-F5344CB8AC3E}">
        <p14:creationId xmlns:p14="http://schemas.microsoft.com/office/powerpoint/2010/main" val="3055271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ttrockstars.co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9E4C8DC-C03C-4351-973B-494F10DB23F4}"/>
              </a:ext>
            </a:extLst>
          </p:cNvPr>
          <p:cNvSpPr/>
          <p:nvPr/>
        </p:nvSpPr>
        <p:spPr>
          <a:xfrm>
            <a:off x="581576" y="0"/>
            <a:ext cx="11541968" cy="6463308"/>
          </a:xfrm>
          <a:prstGeom prst="rect">
            <a:avLst/>
          </a:prstGeom>
          <a:solidFill>
            <a:schemeClr val="accent1">
              <a:lumMod val="50000"/>
            </a:scheme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33E6785D-3B7C-472E-9803-FD536A1C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7705" y="2642774"/>
            <a:ext cx="3287583" cy="3287583"/>
          </a:xfrm>
          <a:prstGeom prst="rect">
            <a:avLst/>
          </a:prstGeom>
        </p:spPr>
      </p:pic>
      <p:sp>
        <p:nvSpPr>
          <p:cNvPr id="6" name="Rectangle 5">
            <a:extLst>
              <a:ext uri="{FF2B5EF4-FFF2-40B4-BE49-F238E27FC236}">
                <a16:creationId xmlns:a16="http://schemas.microsoft.com/office/drawing/2014/main" id="{0F8DAC1C-3628-4F2F-8555-3341CA50903D}"/>
              </a:ext>
            </a:extLst>
          </p:cNvPr>
          <p:cNvSpPr/>
          <p:nvPr/>
        </p:nvSpPr>
        <p:spPr>
          <a:xfrm>
            <a:off x="3197288" y="585310"/>
            <a:ext cx="6096000" cy="1938992"/>
          </a:xfrm>
          <a:prstGeom prst="rect">
            <a:avLst/>
          </a:prstGeom>
        </p:spPr>
        <p:txBody>
          <a:bodyPr>
            <a:spAutoFit/>
          </a:bodyPr>
          <a:lstStyle/>
          <a:p>
            <a:pPr algn="ctr"/>
            <a:r>
              <a:rPr lang="en-GB" sz="6000" b="1" u="sng" dirty="0">
                <a:solidFill>
                  <a:schemeClr val="bg1"/>
                </a:solidFill>
              </a:rPr>
              <a:t>Top Tips for </a:t>
            </a:r>
          </a:p>
          <a:p>
            <a:pPr algn="ctr"/>
            <a:r>
              <a:rPr lang="en-GB" sz="6000" b="1" u="sng" dirty="0">
                <a:solidFill>
                  <a:schemeClr val="bg1"/>
                </a:solidFill>
              </a:rPr>
              <a:t>Times Tables </a:t>
            </a:r>
            <a:endParaRPr lang="en-GB" sz="6000" dirty="0">
              <a:solidFill>
                <a:schemeClr val="bg1"/>
              </a:solidFill>
            </a:endParaRPr>
          </a:p>
        </p:txBody>
      </p:sp>
      <p:pic>
        <p:nvPicPr>
          <p:cNvPr id="4" name="Picture 3" descr="A picture containing mirror, game, sign&#10;&#10;Description automatically generated">
            <a:extLst>
              <a:ext uri="{FF2B5EF4-FFF2-40B4-BE49-F238E27FC236}">
                <a16:creationId xmlns:a16="http://schemas.microsoft.com/office/drawing/2014/main" id="{E37FB376-810F-4348-B94A-A7A473EE74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5453" y="2921596"/>
            <a:ext cx="2504000" cy="2231826"/>
          </a:xfrm>
          <a:prstGeom prst="rect">
            <a:avLst/>
          </a:prstGeom>
        </p:spPr>
      </p:pic>
    </p:spTree>
    <p:extLst>
      <p:ext uri="{BB962C8B-B14F-4D97-AF65-F5344CB8AC3E}">
        <p14:creationId xmlns:p14="http://schemas.microsoft.com/office/powerpoint/2010/main" val="37151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E8BE24-3999-4CD5-BD6F-8180B67EB388}"/>
              </a:ext>
            </a:extLst>
          </p:cNvPr>
          <p:cNvSpPr/>
          <p:nvPr/>
        </p:nvSpPr>
        <p:spPr>
          <a:xfrm>
            <a:off x="307911" y="375514"/>
            <a:ext cx="11747241" cy="5909310"/>
          </a:xfrm>
          <a:prstGeom prst="rect">
            <a:avLst/>
          </a:prstGeom>
        </p:spPr>
        <p:txBody>
          <a:bodyPr wrap="square">
            <a:spAutoFit/>
          </a:bodyPr>
          <a:lstStyle/>
          <a:p>
            <a:r>
              <a:rPr lang="en-GB" b="1" dirty="0">
                <a:solidFill>
                  <a:srgbClr val="0070C0"/>
                </a:solidFill>
              </a:rPr>
              <a:t>4. Using a multiplication Square </a:t>
            </a:r>
          </a:p>
          <a:p>
            <a:r>
              <a:rPr lang="en-GB" b="1" dirty="0"/>
              <a:t>A multiplication square is particularly useful for establishing the link between multiplication and division facts but can also be used instead of a times table list. When children are more confident with their times table knowledge, a blank multiplication square can be filled in. Time your child to complete their square, or see how many multiples they can complete in a set time. Can they beat their score and time? (see school website for complete and blank multiplication squares). </a:t>
            </a:r>
          </a:p>
          <a:p>
            <a:endParaRPr lang="en-GB" b="1" dirty="0"/>
          </a:p>
          <a:p>
            <a:r>
              <a:rPr lang="en-GB" b="1" dirty="0">
                <a:solidFill>
                  <a:srgbClr val="0070C0"/>
                </a:solidFill>
              </a:rPr>
              <a:t>5. Times Tables Games </a:t>
            </a:r>
          </a:p>
          <a:p>
            <a:r>
              <a:rPr lang="en-GB" b="1" dirty="0"/>
              <a:t>Bingo is a great way of learning times tables as a family. Write 6 multiples from a particular times table down in a grid and the caller reads out questions from the same multiplication table. </a:t>
            </a:r>
          </a:p>
          <a:p>
            <a:r>
              <a:rPr lang="en-GB" b="1" dirty="0"/>
              <a:t>Rolling dice and multiplying the numbers together is a good way to compete with each other to get the correct answer first. Two dice can be rolled at once to create all questions up to 12 x 12. A similar game can be created with playing cards where two cards are chosen and their values multiplied together. The Jack, Queen and King need to be 11, 12 and 0. </a:t>
            </a:r>
          </a:p>
          <a:p>
            <a:endParaRPr lang="en-GB" b="1" dirty="0"/>
          </a:p>
          <a:p>
            <a:r>
              <a:rPr lang="en-GB" b="1" dirty="0"/>
              <a:t>To help with division, each player chooses and writes down five of the following numbers: 5, 6, 8, 9, 12, 15, 20, 30, 40 and 50. Take it in turns to roll a dice and if the number you roll is a factor of one of your numbers, cross it out. E.g. if a 4 is rolled it goes into 8 so cross out 8. If 1 is rolled, you miss a go; if 6 is rolled you get an extra turn. The winner crosses all of their numbers out first.</a:t>
            </a:r>
          </a:p>
          <a:p>
            <a:r>
              <a:rPr lang="en-GB" b="1" dirty="0"/>
              <a:t> </a:t>
            </a:r>
          </a:p>
          <a:p>
            <a:pPr algn="ctr"/>
            <a:r>
              <a:rPr lang="en-GB" b="1" dirty="0">
                <a:solidFill>
                  <a:srgbClr val="0070C0"/>
                </a:solidFill>
              </a:rPr>
              <a:t>These are just a few games. If you create any of your own or find some really good ones, please let us know! </a:t>
            </a:r>
          </a:p>
          <a:p>
            <a:r>
              <a:rPr lang="en-GB" b="1" dirty="0"/>
              <a:t> </a:t>
            </a:r>
          </a:p>
        </p:txBody>
      </p:sp>
      <p:sp>
        <p:nvSpPr>
          <p:cNvPr id="3" name="Rectangle 2">
            <a:extLst>
              <a:ext uri="{FF2B5EF4-FFF2-40B4-BE49-F238E27FC236}">
                <a16:creationId xmlns:a16="http://schemas.microsoft.com/office/drawing/2014/main" id="{7AE935CD-2590-4C82-B1D2-AA25CBF0CA97}"/>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849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F9B276-8DD6-41EE-AC8F-3D62FB3FF0F0}"/>
              </a:ext>
            </a:extLst>
          </p:cNvPr>
          <p:cNvSpPr/>
          <p:nvPr/>
        </p:nvSpPr>
        <p:spPr>
          <a:xfrm>
            <a:off x="502298" y="288621"/>
            <a:ext cx="11187404" cy="5909310"/>
          </a:xfrm>
          <a:prstGeom prst="rect">
            <a:avLst/>
          </a:prstGeom>
        </p:spPr>
        <p:txBody>
          <a:bodyPr wrap="square">
            <a:spAutoFit/>
          </a:bodyPr>
          <a:lstStyle/>
          <a:p>
            <a:r>
              <a:rPr lang="en-GB" b="1" dirty="0">
                <a:solidFill>
                  <a:srgbClr val="0070C0"/>
                </a:solidFill>
              </a:rPr>
              <a:t>Learning Times Tables 6. Online Resources </a:t>
            </a:r>
          </a:p>
          <a:p>
            <a:r>
              <a:rPr lang="en-GB" b="1" dirty="0"/>
              <a:t>There are many free multiplication and division games available online. Just use the search engine to uncover them all. Here are a few places to get you started:</a:t>
            </a:r>
          </a:p>
          <a:p>
            <a:r>
              <a:rPr lang="en-GB" b="1" dirty="0">
                <a:solidFill>
                  <a:srgbClr val="FF33CC"/>
                </a:solidFill>
                <a:hlinkClick r:id="rId2">
                  <a:extLst>
                    <a:ext uri="{A12FA001-AC4F-418D-AE19-62706E023703}">
                      <ahyp:hlinkClr xmlns:ahyp="http://schemas.microsoft.com/office/drawing/2018/hyperlinkcolor" val="tx"/>
                    </a:ext>
                  </a:extLst>
                </a:hlinkClick>
              </a:rPr>
              <a:t>https://ttrockstars.com/</a:t>
            </a:r>
            <a:endParaRPr lang="en-GB" b="1" dirty="0">
              <a:solidFill>
                <a:srgbClr val="FF33CC"/>
              </a:solidFill>
            </a:endParaRPr>
          </a:p>
          <a:p>
            <a:r>
              <a:rPr lang="en-GB" b="1" dirty="0"/>
              <a:t>www.multiplication.com </a:t>
            </a:r>
          </a:p>
          <a:p>
            <a:r>
              <a:rPr lang="en-GB" b="1" dirty="0"/>
              <a:t>www.coolmath-games.com </a:t>
            </a:r>
          </a:p>
          <a:p>
            <a:r>
              <a:rPr lang="en-GB" b="1" dirty="0"/>
              <a:t>http://www.oswego.org/ocsd-web/games/Mathmagician/mathsmulti.html </a:t>
            </a:r>
          </a:p>
          <a:p>
            <a:r>
              <a:rPr lang="en-GB" b="1" dirty="0"/>
              <a:t>http://www.transum.org/Tables/Times_Tables.asp </a:t>
            </a:r>
          </a:p>
          <a:p>
            <a:r>
              <a:rPr lang="en-GB" b="1" dirty="0"/>
              <a:t>www.tablestest.com </a:t>
            </a:r>
          </a:p>
          <a:p>
            <a:r>
              <a:rPr lang="en-GB" b="1" dirty="0">
                <a:solidFill>
                  <a:srgbClr val="FF33CC"/>
                </a:solidFill>
              </a:rPr>
              <a:t>www.mathletics.co.uk  </a:t>
            </a:r>
          </a:p>
          <a:p>
            <a:r>
              <a:rPr lang="en-GB" b="1" dirty="0"/>
              <a:t>Many apps also exist for smart phones and tablets. Many of these are free to download. Search in the App store or on Google Play. </a:t>
            </a:r>
            <a:r>
              <a:rPr lang="en-GB" b="1" dirty="0" err="1"/>
              <a:t>Ibooks</a:t>
            </a:r>
            <a:r>
              <a:rPr lang="en-GB" b="1" dirty="0"/>
              <a:t> can also be helpful such as Carol </a:t>
            </a:r>
            <a:r>
              <a:rPr lang="en-GB" b="1" dirty="0" err="1"/>
              <a:t>Vorderman</a:t>
            </a:r>
            <a:r>
              <a:rPr lang="en-GB" b="1" dirty="0"/>
              <a:t> Maths Made Easy Times Tables. </a:t>
            </a:r>
          </a:p>
          <a:p>
            <a:r>
              <a:rPr lang="en-GB" b="1" dirty="0"/>
              <a:t>Songs can be accessed on Mathletics (Times Tables Toons) or can be downloaded at a cost. For example Times Tables Challenge by </a:t>
            </a:r>
            <a:r>
              <a:rPr lang="en-GB" b="1" dirty="0" err="1"/>
              <a:t>Kidzone</a:t>
            </a:r>
            <a:r>
              <a:rPr lang="en-GB" b="1" dirty="0"/>
              <a:t>, available through Amazon mp3. </a:t>
            </a:r>
            <a:r>
              <a:rPr lang="en-GB" b="1" dirty="0" err="1"/>
              <a:t>Youtube</a:t>
            </a:r>
            <a:r>
              <a:rPr lang="en-GB" b="1" dirty="0"/>
              <a:t> have many popular songs to help. </a:t>
            </a:r>
          </a:p>
          <a:p>
            <a:r>
              <a:rPr lang="en-GB" b="1" dirty="0"/>
              <a:t>These online resources are good but are usually not enough in themselves for learning multiplication tables off by heart. They are best suited for consolidating times table knowledge and for increasing the speed of recall. </a:t>
            </a:r>
          </a:p>
          <a:p>
            <a:endParaRPr lang="en-GB" b="1" dirty="0"/>
          </a:p>
          <a:p>
            <a:r>
              <a:rPr lang="en-GB" b="1" dirty="0">
                <a:solidFill>
                  <a:srgbClr val="0070C0"/>
                </a:solidFill>
              </a:rPr>
              <a:t>7. Quick Questions Anywhere! </a:t>
            </a:r>
          </a:p>
          <a:p>
            <a:r>
              <a:rPr lang="en-GB" b="1" dirty="0"/>
              <a:t>A few questions here and there are much better than hundreds in one go: </a:t>
            </a:r>
          </a:p>
          <a:p>
            <a:r>
              <a:rPr lang="en-GB" b="1" dirty="0">
                <a:solidFill>
                  <a:srgbClr val="7030A0"/>
                </a:solidFill>
              </a:rPr>
              <a:t>on the way to school  </a:t>
            </a:r>
            <a:r>
              <a:rPr lang="en-GB" b="1" dirty="0">
                <a:solidFill>
                  <a:srgbClr val="FF0000"/>
                </a:solidFill>
              </a:rPr>
              <a:t>in advert breaks  </a:t>
            </a:r>
            <a:r>
              <a:rPr lang="en-GB" b="1" dirty="0">
                <a:solidFill>
                  <a:schemeClr val="accent6">
                    <a:lumMod val="75000"/>
                  </a:schemeClr>
                </a:solidFill>
              </a:rPr>
              <a:t>whilst getting dressed  </a:t>
            </a:r>
            <a:r>
              <a:rPr lang="en-GB" b="1" dirty="0">
                <a:solidFill>
                  <a:srgbClr val="FF33CC"/>
                </a:solidFill>
              </a:rPr>
              <a:t>a few before bed  </a:t>
            </a:r>
            <a:r>
              <a:rPr lang="en-GB" b="1" dirty="0">
                <a:solidFill>
                  <a:schemeClr val="bg2">
                    <a:lumMod val="50000"/>
                  </a:schemeClr>
                </a:solidFill>
              </a:rPr>
              <a:t>going up and down stairs</a:t>
            </a:r>
          </a:p>
          <a:p>
            <a:r>
              <a:rPr lang="en-GB" b="1" dirty="0"/>
              <a:t> </a:t>
            </a:r>
          </a:p>
        </p:txBody>
      </p:sp>
      <p:sp>
        <p:nvSpPr>
          <p:cNvPr id="3" name="Rectangle 2">
            <a:extLst>
              <a:ext uri="{FF2B5EF4-FFF2-40B4-BE49-F238E27FC236}">
                <a16:creationId xmlns:a16="http://schemas.microsoft.com/office/drawing/2014/main" id="{28CE3C1F-515B-4EB8-B551-35A8BAF9B3CD}"/>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3206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8BD3C7-7995-4C8C-8013-17EA31353E2C}"/>
              </a:ext>
            </a:extLst>
          </p:cNvPr>
          <p:cNvSpPr/>
          <p:nvPr/>
        </p:nvSpPr>
        <p:spPr>
          <a:xfrm>
            <a:off x="348342" y="457200"/>
            <a:ext cx="11495315" cy="4801314"/>
          </a:xfrm>
          <a:prstGeom prst="rect">
            <a:avLst/>
          </a:prstGeom>
        </p:spPr>
        <p:txBody>
          <a:bodyPr wrap="square">
            <a:spAutoFit/>
          </a:bodyPr>
          <a:lstStyle/>
          <a:p>
            <a:pPr algn="ctr"/>
            <a:r>
              <a:rPr lang="en-GB" b="1" u="sng" dirty="0"/>
              <a:t>Top Times Table Hints </a:t>
            </a:r>
          </a:p>
          <a:p>
            <a:pPr algn="ctr"/>
            <a:endParaRPr lang="en-GB" b="1" dirty="0"/>
          </a:p>
          <a:p>
            <a:r>
              <a:rPr lang="en-GB" b="1" dirty="0"/>
              <a:t>It may seem a daunting task to learn so many multiplication facts, but because of the commutative property of multiplication, there are fewer facts than you may think. </a:t>
            </a:r>
          </a:p>
          <a:p>
            <a:r>
              <a:rPr lang="en-GB" b="1" dirty="0"/>
              <a:t>For example, 3 x 4 and 4 x 3 give the same answer so you need to only learn this once. Zero Times Table</a:t>
            </a:r>
          </a:p>
          <a:p>
            <a:r>
              <a:rPr lang="en-GB" b="1" dirty="0"/>
              <a:t>Anything multiplied by zero will always equal zero. </a:t>
            </a:r>
          </a:p>
          <a:p>
            <a:r>
              <a:rPr lang="en-GB" b="1" dirty="0"/>
              <a:t>Multiplication is repeated addition so 3 x 0 is 0 + 0 + 0, which equals 0. </a:t>
            </a:r>
          </a:p>
          <a:p>
            <a:endParaRPr lang="en-GB" b="1" dirty="0"/>
          </a:p>
          <a:p>
            <a:r>
              <a:rPr lang="en-GB" b="1" dirty="0">
                <a:solidFill>
                  <a:srgbClr val="0070C0"/>
                </a:solidFill>
              </a:rPr>
              <a:t>One Times table: </a:t>
            </a:r>
            <a:r>
              <a:rPr lang="en-GB" b="1" dirty="0"/>
              <a:t>Any number multiplied by one is itself. </a:t>
            </a:r>
          </a:p>
          <a:p>
            <a:endParaRPr lang="en-GB" b="1" dirty="0">
              <a:solidFill>
                <a:srgbClr val="0070C0"/>
              </a:solidFill>
            </a:endParaRPr>
          </a:p>
          <a:p>
            <a:r>
              <a:rPr lang="en-GB" b="1" dirty="0">
                <a:solidFill>
                  <a:srgbClr val="0070C0"/>
                </a:solidFill>
              </a:rPr>
              <a:t>Two Times Table: </a:t>
            </a:r>
            <a:r>
              <a:rPr lang="en-GB" b="1" dirty="0"/>
              <a:t>Any number multiplied by two is double the number. 7 x 2 =14      7 + 7 = 14      double 7 is 14 </a:t>
            </a:r>
          </a:p>
          <a:p>
            <a:endParaRPr lang="en-GB" b="1" dirty="0"/>
          </a:p>
          <a:p>
            <a:r>
              <a:rPr lang="en-GB" b="1" dirty="0">
                <a:solidFill>
                  <a:srgbClr val="0070C0"/>
                </a:solidFill>
              </a:rPr>
              <a:t>Three Times Table: </a:t>
            </a:r>
            <a:r>
              <a:rPr lang="en-GB" b="1" dirty="0"/>
              <a:t>Digits within this times table add up to multiples of 3. For example:  3, 6, 9, 12 (1+2=3), 15 (1+5=6), 18 (1+8=9) 21 (2+1=3), 24 (2+4=6) etc. The numbers also follow the pattern of: odd, even, odd, even (3,6,9,12). </a:t>
            </a:r>
          </a:p>
          <a:p>
            <a:endParaRPr lang="en-GB" b="1" dirty="0"/>
          </a:p>
          <a:p>
            <a:r>
              <a:rPr lang="en-GB" b="1" dirty="0">
                <a:solidFill>
                  <a:srgbClr val="0070C0"/>
                </a:solidFill>
              </a:rPr>
              <a:t>Four Times Table: </a:t>
            </a:r>
            <a:r>
              <a:rPr lang="en-GB" b="1" dirty="0"/>
              <a:t>The four times table is double the two times table. 4 x 2 = 8, 4 x 4 = 16, 16 is double 8. Alternatively the fours can be thought of as double </a:t>
            </a:r>
            <a:r>
              <a:rPr lang="en-GB" b="1" dirty="0" err="1"/>
              <a:t>double</a:t>
            </a:r>
            <a:r>
              <a:rPr lang="en-GB" b="1" dirty="0"/>
              <a:t>. So double 3 (6) and double again (12) is the same as 3 x 4 = 12. </a:t>
            </a:r>
          </a:p>
        </p:txBody>
      </p:sp>
      <p:sp>
        <p:nvSpPr>
          <p:cNvPr id="3" name="Rectangle 2">
            <a:extLst>
              <a:ext uri="{FF2B5EF4-FFF2-40B4-BE49-F238E27FC236}">
                <a16:creationId xmlns:a16="http://schemas.microsoft.com/office/drawing/2014/main" id="{B45B82D4-3419-41DA-8664-8D3986DBDBF7}"/>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86619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D43BEB-5251-4FE2-86BE-C6FDA6840839}"/>
              </a:ext>
            </a:extLst>
          </p:cNvPr>
          <p:cNvSpPr/>
          <p:nvPr/>
        </p:nvSpPr>
        <p:spPr>
          <a:xfrm>
            <a:off x="438539" y="1582341"/>
            <a:ext cx="11215396" cy="2862322"/>
          </a:xfrm>
          <a:prstGeom prst="rect">
            <a:avLst/>
          </a:prstGeom>
        </p:spPr>
        <p:txBody>
          <a:bodyPr wrap="square">
            <a:spAutoFit/>
          </a:bodyPr>
          <a:lstStyle/>
          <a:p>
            <a:r>
              <a:rPr lang="en-GB" b="1" dirty="0">
                <a:solidFill>
                  <a:srgbClr val="0070C0"/>
                </a:solidFill>
              </a:rPr>
              <a:t>Five Times Table: </a:t>
            </a:r>
            <a:r>
              <a:rPr lang="en-GB" b="1" dirty="0"/>
              <a:t>All multiples of 5 end in five or zero. For even numbers (e.g. 8 x 5) you can halve the number (4) and then put a zero after it (40). For odd numbers (e.g. 7 x 5) you can subtract one from the number (6), halve it (3) and then put a 5 after it (35). Any odd number times 5 ends in a 5. Any even number times 5 ends in 0. </a:t>
            </a:r>
          </a:p>
          <a:p>
            <a:endParaRPr lang="en-GB" b="1" dirty="0"/>
          </a:p>
          <a:p>
            <a:r>
              <a:rPr lang="en-GB" b="1" dirty="0">
                <a:solidFill>
                  <a:srgbClr val="0070C0"/>
                </a:solidFill>
              </a:rPr>
              <a:t>Six Times Table: </a:t>
            </a:r>
            <a:r>
              <a:rPr lang="en-GB" b="1" dirty="0"/>
              <a:t>The six times table is double the three times table. So 5 x 3 = 15, 5 x 6 = 30, 30 is double 15. </a:t>
            </a:r>
          </a:p>
          <a:p>
            <a:endParaRPr lang="en-GB" b="1" dirty="0"/>
          </a:p>
          <a:p>
            <a:r>
              <a:rPr lang="en-GB" b="1" dirty="0">
                <a:solidFill>
                  <a:srgbClr val="0070C0"/>
                </a:solidFill>
              </a:rPr>
              <a:t>Seven Times Table: </a:t>
            </a:r>
            <a:r>
              <a:rPr lang="en-GB" b="1" dirty="0"/>
              <a:t>Combine the 5 and the 2 times table: 7 x 4 = 28 or (5x4) + (2x4) = 28 </a:t>
            </a:r>
          </a:p>
          <a:p>
            <a:endParaRPr lang="en-GB" b="1" dirty="0"/>
          </a:p>
          <a:p>
            <a:r>
              <a:rPr lang="en-GB" b="1" dirty="0">
                <a:solidFill>
                  <a:srgbClr val="0070C0"/>
                </a:solidFill>
              </a:rPr>
              <a:t>Eight Times Table: </a:t>
            </a:r>
            <a:r>
              <a:rPr lang="en-GB" b="1" dirty="0"/>
              <a:t>The eight times table is double the four times table. So 7 x 4 = 28, 7 x 8 = 56, 56 is double 28. The units in the multiples of eight also go down in twos.  8, 16, 24, 32, 40, 48, 56, 64, 72, 80 (8, 6, 4, 2, 0, 8, 6, 4, 2, 0). </a:t>
            </a:r>
          </a:p>
        </p:txBody>
      </p:sp>
      <p:sp>
        <p:nvSpPr>
          <p:cNvPr id="3" name="Rectangle 2">
            <a:extLst>
              <a:ext uri="{FF2B5EF4-FFF2-40B4-BE49-F238E27FC236}">
                <a16:creationId xmlns:a16="http://schemas.microsoft.com/office/drawing/2014/main" id="{5C624B66-BA44-4273-ABA0-C4B87B16B1B9}"/>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34333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915540-2984-4E5A-A141-4089D5BF59EE}"/>
              </a:ext>
            </a:extLst>
          </p:cNvPr>
          <p:cNvSpPr/>
          <p:nvPr/>
        </p:nvSpPr>
        <p:spPr>
          <a:xfrm>
            <a:off x="335902" y="474345"/>
            <a:ext cx="10730204" cy="5632311"/>
          </a:xfrm>
          <a:prstGeom prst="rect">
            <a:avLst/>
          </a:prstGeom>
        </p:spPr>
        <p:txBody>
          <a:bodyPr wrap="square">
            <a:spAutoFit/>
          </a:bodyPr>
          <a:lstStyle/>
          <a:p>
            <a:r>
              <a:rPr lang="en-GB" b="1" dirty="0">
                <a:solidFill>
                  <a:srgbClr val="0070C0"/>
                </a:solidFill>
              </a:rPr>
              <a:t>Nine Times Tables </a:t>
            </a:r>
          </a:p>
          <a:p>
            <a:r>
              <a:rPr lang="en-GB" b="1" dirty="0"/>
              <a:t>Fingers can be used to work out the nine times table up to 10 x 9. The first finger is put down for 1 x 9 and the remaining fingers show 9 units (1 x 9 =9). Then the second finer is put down for 2 x 9 and the remaining fingers show 1 ten (to the left) and 8 units (to the right) which equals 18, and so on. For example:</a:t>
            </a:r>
          </a:p>
          <a:p>
            <a:endParaRPr lang="en-GB" b="1" dirty="0"/>
          </a:p>
          <a:p>
            <a:r>
              <a:rPr lang="en-GB" b="1" dirty="0"/>
              <a:t> </a:t>
            </a:r>
          </a:p>
          <a:p>
            <a:endParaRPr lang="en-GB" b="1" dirty="0"/>
          </a:p>
          <a:p>
            <a:endParaRPr lang="en-GB" b="1" dirty="0"/>
          </a:p>
          <a:p>
            <a:endParaRPr lang="en-GB" b="1" dirty="0"/>
          </a:p>
          <a:p>
            <a:endParaRPr lang="en-GB" b="1" dirty="0"/>
          </a:p>
          <a:p>
            <a:endParaRPr lang="en-GB" b="1" dirty="0"/>
          </a:p>
          <a:p>
            <a:r>
              <a:rPr lang="en-GB" b="1" dirty="0"/>
              <a:t>The digits found in the multiples of nine when added together also equal nine. For example: 9 = 9, 18 (1 + 8) = 9, 27 (2 + 7) = 9, 36 (3 + 6) = 9, 45 (4 + 5) = 9 etc. </a:t>
            </a:r>
          </a:p>
          <a:p>
            <a:r>
              <a:rPr lang="en-GB" b="1" dirty="0"/>
              <a:t>See the pattern shown:</a:t>
            </a:r>
          </a:p>
          <a:p>
            <a:endParaRPr lang="en-GB" b="1" dirty="0"/>
          </a:p>
          <a:p>
            <a:endParaRPr lang="en-GB" b="1" dirty="0"/>
          </a:p>
          <a:p>
            <a:endParaRPr lang="en-GB" b="1" dirty="0"/>
          </a:p>
          <a:p>
            <a:endParaRPr lang="en-GB" b="1" dirty="0"/>
          </a:p>
          <a:p>
            <a:endParaRPr lang="en-GB" b="1" dirty="0"/>
          </a:p>
          <a:p>
            <a:r>
              <a:rPr lang="en-GB" b="1" dirty="0"/>
              <a:t>. </a:t>
            </a:r>
          </a:p>
        </p:txBody>
      </p:sp>
      <p:pic>
        <p:nvPicPr>
          <p:cNvPr id="1026" name="Picture 2" descr="Image result for nine times table finger trick">
            <a:extLst>
              <a:ext uri="{FF2B5EF4-FFF2-40B4-BE49-F238E27FC236}">
                <a16:creationId xmlns:a16="http://schemas.microsoft.com/office/drawing/2014/main" id="{15B00ACA-6FB3-47ED-BE23-D8B982884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0850" y="1678316"/>
            <a:ext cx="2583442" cy="175068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96D60DDE-BC08-413A-90A7-FDBCF2D313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5045" y="4183791"/>
            <a:ext cx="1011830" cy="2282323"/>
          </a:xfrm>
          <a:prstGeom prst="rect">
            <a:avLst/>
          </a:prstGeom>
        </p:spPr>
      </p:pic>
      <p:sp>
        <p:nvSpPr>
          <p:cNvPr id="6" name="Rectangle 5">
            <a:extLst>
              <a:ext uri="{FF2B5EF4-FFF2-40B4-BE49-F238E27FC236}">
                <a16:creationId xmlns:a16="http://schemas.microsoft.com/office/drawing/2014/main" id="{A69FADBE-BD91-48F1-A7F7-EE2143549D4F}"/>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9080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0626DA-B0BC-4CA9-A34A-430DD2B4F22C}"/>
              </a:ext>
            </a:extLst>
          </p:cNvPr>
          <p:cNvSpPr/>
          <p:nvPr/>
        </p:nvSpPr>
        <p:spPr>
          <a:xfrm>
            <a:off x="511628" y="769118"/>
            <a:ext cx="11168743" cy="2308324"/>
          </a:xfrm>
          <a:prstGeom prst="rect">
            <a:avLst/>
          </a:prstGeom>
        </p:spPr>
        <p:txBody>
          <a:bodyPr wrap="square">
            <a:spAutoFit/>
          </a:bodyPr>
          <a:lstStyle/>
          <a:p>
            <a:r>
              <a:rPr lang="en-GB" b="1" dirty="0">
                <a:solidFill>
                  <a:srgbClr val="0070C0"/>
                </a:solidFill>
              </a:rPr>
              <a:t>Ten Times Table: </a:t>
            </a:r>
            <a:r>
              <a:rPr lang="en-GB" b="1" dirty="0"/>
              <a:t>All the digits in the ten times table end in zero. </a:t>
            </a:r>
          </a:p>
          <a:p>
            <a:endParaRPr lang="en-GB" b="1" dirty="0"/>
          </a:p>
          <a:p>
            <a:endParaRPr lang="en-GB" b="1" dirty="0"/>
          </a:p>
          <a:p>
            <a:r>
              <a:rPr lang="en-GB" b="1" dirty="0">
                <a:solidFill>
                  <a:srgbClr val="0070C0"/>
                </a:solidFill>
              </a:rPr>
              <a:t>Eleven Times Table: </a:t>
            </a:r>
            <a:r>
              <a:rPr lang="en-GB" b="1" dirty="0"/>
              <a:t>Most of the multiples in the eleven times table are recalled by putting two of the number side by side. 7 x 11 = 77, 8 x 11 =88. </a:t>
            </a:r>
          </a:p>
          <a:p>
            <a:r>
              <a:rPr lang="en-GB" b="1" dirty="0"/>
              <a:t> </a:t>
            </a:r>
          </a:p>
          <a:p>
            <a:r>
              <a:rPr lang="en-GB" b="1" dirty="0">
                <a:solidFill>
                  <a:srgbClr val="0070C0"/>
                </a:solidFill>
              </a:rPr>
              <a:t>Twelve Times Table: </a:t>
            </a:r>
            <a:r>
              <a:rPr lang="en-GB" b="1" dirty="0"/>
              <a:t>The units in the twelve times table go up in twos. 12, 24, 36, 48, 60, 72, 84, 96, 108, 120, 132, 144 (2, 4, 6, 8, 0, 2, 4, 6, 8, 0). The multiples of 12 are also the multiples of 10 and the multiples of 2 combined</a:t>
            </a:r>
          </a:p>
        </p:txBody>
      </p:sp>
      <p:sp>
        <p:nvSpPr>
          <p:cNvPr id="3" name="Rectangle 2">
            <a:extLst>
              <a:ext uri="{FF2B5EF4-FFF2-40B4-BE49-F238E27FC236}">
                <a16:creationId xmlns:a16="http://schemas.microsoft.com/office/drawing/2014/main" id="{F186217D-BBE4-42A8-A85D-45376B60BFA5}"/>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871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CDA947-503A-464F-BBC7-9B05EC6BA399}"/>
              </a:ext>
            </a:extLst>
          </p:cNvPr>
          <p:cNvSpPr/>
          <p:nvPr/>
        </p:nvSpPr>
        <p:spPr>
          <a:xfrm>
            <a:off x="653143" y="677844"/>
            <a:ext cx="11103429" cy="2031325"/>
          </a:xfrm>
          <a:prstGeom prst="rect">
            <a:avLst/>
          </a:prstGeom>
        </p:spPr>
        <p:txBody>
          <a:bodyPr wrap="square">
            <a:spAutoFit/>
          </a:bodyPr>
          <a:lstStyle/>
          <a:p>
            <a:r>
              <a:rPr lang="en-GB" b="1" dirty="0">
                <a:solidFill>
                  <a:srgbClr val="0070C0"/>
                </a:solidFill>
              </a:rPr>
              <a:t>Odd and Even Numbers  E = even   O = odd</a:t>
            </a:r>
          </a:p>
          <a:p>
            <a:r>
              <a:rPr lang="en-GB" b="1" dirty="0"/>
              <a:t>The following rules always apply: </a:t>
            </a:r>
          </a:p>
          <a:p>
            <a:r>
              <a:rPr lang="en-GB" b="1" dirty="0"/>
              <a:t>         E x E = E            </a:t>
            </a:r>
            <a:r>
              <a:rPr lang="en-GB" b="1" dirty="0" err="1"/>
              <a:t>E</a:t>
            </a:r>
            <a:r>
              <a:rPr lang="en-GB" b="1" dirty="0"/>
              <a:t> x O = E            O x E = E          O x O = O </a:t>
            </a:r>
          </a:p>
          <a:p>
            <a:r>
              <a:rPr lang="en-GB" b="1" dirty="0"/>
              <a:t>        2 x 6 = 12          4 x 5 = 20           9 x 2 = 18        7 x 3 = 21 </a:t>
            </a:r>
          </a:p>
          <a:p>
            <a:r>
              <a:rPr lang="en-GB" b="1" dirty="0"/>
              <a:t>Therefore, the only time you get an odd answer is when two odd numbers are multiplied together.</a:t>
            </a:r>
          </a:p>
          <a:p>
            <a:r>
              <a:rPr lang="en-GB" b="1" dirty="0"/>
              <a:t> </a:t>
            </a:r>
          </a:p>
          <a:p>
            <a:r>
              <a:rPr lang="en-GB" b="1" dirty="0">
                <a:solidFill>
                  <a:srgbClr val="0070C0"/>
                </a:solidFill>
              </a:rPr>
              <a:t>12 x 12 Multiplication Grid </a:t>
            </a:r>
          </a:p>
        </p:txBody>
      </p:sp>
      <p:pic>
        <p:nvPicPr>
          <p:cNvPr id="4" name="Picture 3">
            <a:extLst>
              <a:ext uri="{FF2B5EF4-FFF2-40B4-BE49-F238E27FC236}">
                <a16:creationId xmlns:a16="http://schemas.microsoft.com/office/drawing/2014/main" id="{49449C82-E1F4-4F4F-A11B-B5DF227DCE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442" y="2634536"/>
            <a:ext cx="3879785" cy="3879785"/>
          </a:xfrm>
          <a:prstGeom prst="rect">
            <a:avLst/>
          </a:prstGeom>
        </p:spPr>
      </p:pic>
      <p:sp>
        <p:nvSpPr>
          <p:cNvPr id="5" name="Rectangle 4">
            <a:extLst>
              <a:ext uri="{FF2B5EF4-FFF2-40B4-BE49-F238E27FC236}">
                <a16:creationId xmlns:a16="http://schemas.microsoft.com/office/drawing/2014/main" id="{0AEA7ECB-1B49-497C-BE14-1063116A6C20}"/>
              </a:ext>
            </a:extLst>
          </p:cNvPr>
          <p:cNvSpPr/>
          <p:nvPr/>
        </p:nvSpPr>
        <p:spPr>
          <a:xfrm>
            <a:off x="4736840" y="3871832"/>
            <a:ext cx="6096000" cy="2308324"/>
          </a:xfrm>
          <a:prstGeom prst="rect">
            <a:avLst/>
          </a:prstGeom>
        </p:spPr>
        <p:txBody>
          <a:bodyPr>
            <a:spAutoFit/>
          </a:bodyPr>
          <a:lstStyle/>
          <a:p>
            <a:r>
              <a:rPr lang="en-GB" b="1" dirty="0"/>
              <a:t>Notice the diagonally shaded numbers. These are </a:t>
            </a:r>
            <a:r>
              <a:rPr lang="en-GB" b="1" dirty="0">
                <a:solidFill>
                  <a:srgbClr val="0070C0"/>
                </a:solidFill>
              </a:rPr>
              <a:t>square numbers. </a:t>
            </a:r>
          </a:p>
          <a:p>
            <a:r>
              <a:rPr lang="en-GB" b="1" dirty="0"/>
              <a:t>The answer to a whole number multiplied by itself is a square number. </a:t>
            </a:r>
          </a:p>
          <a:p>
            <a:r>
              <a:rPr lang="en-GB" b="1" dirty="0"/>
              <a:t>1 x 1 = 1   2 x 2 = 4   3 x 3 = 9   4 x 4 = 16   5 x 5 = 25   6 x 6 = 36 </a:t>
            </a:r>
          </a:p>
          <a:p>
            <a:r>
              <a:rPr lang="en-GB" b="1" dirty="0"/>
              <a:t>7 x 7 = 49  8 x 8 = 64  9 x 9 = 81   10 x 10 = 100   11 x 11 = 121 </a:t>
            </a:r>
          </a:p>
          <a:p>
            <a:r>
              <a:rPr lang="en-GB" b="1" dirty="0"/>
              <a:t>12 x 12 = 144 </a:t>
            </a:r>
          </a:p>
          <a:p>
            <a:r>
              <a:rPr lang="en-GB" b="1" dirty="0"/>
              <a:t> </a:t>
            </a:r>
          </a:p>
        </p:txBody>
      </p:sp>
      <p:sp>
        <p:nvSpPr>
          <p:cNvPr id="6" name="Rectangle 5">
            <a:extLst>
              <a:ext uri="{FF2B5EF4-FFF2-40B4-BE49-F238E27FC236}">
                <a16:creationId xmlns:a16="http://schemas.microsoft.com/office/drawing/2014/main" id="{CD481899-A2EA-4D1F-8DD9-A1C80A425793}"/>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106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BC3CD7-A87F-46DA-B724-86F1F9BD1F94}"/>
              </a:ext>
            </a:extLst>
          </p:cNvPr>
          <p:cNvSpPr/>
          <p:nvPr/>
        </p:nvSpPr>
        <p:spPr>
          <a:xfrm>
            <a:off x="1399592" y="810247"/>
            <a:ext cx="9004040" cy="5355312"/>
          </a:xfrm>
          <a:prstGeom prst="rect">
            <a:avLst/>
          </a:prstGeom>
        </p:spPr>
        <p:txBody>
          <a:bodyPr wrap="square">
            <a:spAutoFit/>
          </a:bodyPr>
          <a:lstStyle/>
          <a:p>
            <a:pPr algn="ctr"/>
            <a:r>
              <a:rPr lang="en-GB" b="1" u="sng" dirty="0">
                <a:solidFill>
                  <a:srgbClr val="0070C0"/>
                </a:solidFill>
              </a:rPr>
              <a:t>We hope this booklet is helpful. Please feedback your thoughts to us on our FB site, or any great ideas you’d like to share about learning times tables.</a:t>
            </a:r>
          </a:p>
          <a:p>
            <a:endParaRPr lang="en-GB" b="1" dirty="0"/>
          </a:p>
          <a:p>
            <a:r>
              <a:rPr lang="en-GB" b="1" dirty="0"/>
              <a:t>Knowing times tables facts is crucially important to your child’s progression in their mathematics education. Without a thorough understanding of multiplication and division facts, children frequently get ‘lost’ when it comes to do anything with fractions and any multiplication or division with larger numbers. Many mental maths activities and tests require a quick recall of multiplication and division facts. </a:t>
            </a:r>
          </a:p>
          <a:p>
            <a:endParaRPr lang="en-GB" b="1" dirty="0"/>
          </a:p>
          <a:p>
            <a:endParaRPr lang="en-GB" b="1" dirty="0"/>
          </a:p>
          <a:p>
            <a:r>
              <a:rPr lang="en-GB" b="1" dirty="0"/>
              <a:t>Children who are secure in their times tables knowledge are able to get to grips with trickier tasks straight away and are far more successful. </a:t>
            </a:r>
          </a:p>
          <a:p>
            <a:endParaRPr lang="en-GB" b="1" dirty="0"/>
          </a:p>
          <a:p>
            <a:endParaRPr lang="en-GB" b="1" dirty="0"/>
          </a:p>
          <a:p>
            <a:r>
              <a:rPr lang="en-GB" b="1" dirty="0"/>
              <a:t>It is worth explaining what we mean by ‘knowing’ times tables. A child who knows their times tables will be able to recall any of the multiples of a times table out of order within 3 seconds, as well as knowing the corresponding division facts i.e. </a:t>
            </a:r>
          </a:p>
          <a:p>
            <a:r>
              <a:rPr lang="en-GB" b="1" dirty="0"/>
              <a:t>4 x 6 = 24 as well as 24 ÷ 6 = 4. </a:t>
            </a:r>
          </a:p>
          <a:p>
            <a:r>
              <a:rPr lang="en-GB" dirty="0"/>
              <a:t> </a:t>
            </a:r>
          </a:p>
        </p:txBody>
      </p:sp>
      <p:sp>
        <p:nvSpPr>
          <p:cNvPr id="3" name="Rectangle 2">
            <a:extLst>
              <a:ext uri="{FF2B5EF4-FFF2-40B4-BE49-F238E27FC236}">
                <a16:creationId xmlns:a16="http://schemas.microsoft.com/office/drawing/2014/main" id="{E25B8B34-E60B-4E69-BF5E-F0DBC208D59C}"/>
              </a:ext>
            </a:extLst>
          </p:cNvPr>
          <p:cNvSpPr/>
          <p:nvPr/>
        </p:nvSpPr>
        <p:spPr>
          <a:xfrm>
            <a:off x="279918" y="188015"/>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596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A4493A-4AC5-4249-896D-8B01ADDF5056}"/>
              </a:ext>
            </a:extLst>
          </p:cNvPr>
          <p:cNvSpPr/>
          <p:nvPr/>
        </p:nvSpPr>
        <p:spPr>
          <a:xfrm>
            <a:off x="2954693" y="422997"/>
            <a:ext cx="6096000" cy="1477328"/>
          </a:xfrm>
          <a:prstGeom prst="rect">
            <a:avLst/>
          </a:prstGeom>
        </p:spPr>
        <p:txBody>
          <a:bodyPr>
            <a:spAutoFit/>
          </a:bodyPr>
          <a:lstStyle/>
          <a:p>
            <a:r>
              <a:rPr lang="en-GB" b="1" dirty="0"/>
              <a:t>Learning multiplication facts and tables are most effective when there is collaboration with school, parents and children. In school we regularly spend time learning times tables, but a child will be much more successful if they practise outside school independently and alongside parents. </a:t>
            </a:r>
          </a:p>
        </p:txBody>
      </p:sp>
      <p:sp>
        <p:nvSpPr>
          <p:cNvPr id="3" name="Isosceles Triangle 2">
            <a:extLst>
              <a:ext uri="{FF2B5EF4-FFF2-40B4-BE49-F238E27FC236}">
                <a16:creationId xmlns:a16="http://schemas.microsoft.com/office/drawing/2014/main" id="{4F786001-50AE-4398-80D4-AA54D9278745}"/>
              </a:ext>
            </a:extLst>
          </p:cNvPr>
          <p:cNvSpPr/>
          <p:nvPr/>
        </p:nvSpPr>
        <p:spPr>
          <a:xfrm>
            <a:off x="4402493" y="2528596"/>
            <a:ext cx="3387013" cy="3116424"/>
          </a:xfrm>
          <a:prstGeom prst="triangl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DDC39CA9-DBC8-472A-9A49-122E78FCBBC8}"/>
              </a:ext>
            </a:extLst>
          </p:cNvPr>
          <p:cNvSpPr/>
          <p:nvPr/>
        </p:nvSpPr>
        <p:spPr>
          <a:xfrm>
            <a:off x="5251164" y="2191530"/>
            <a:ext cx="1628459" cy="369332"/>
          </a:xfrm>
          <a:prstGeom prst="rect">
            <a:avLst/>
          </a:prstGeom>
        </p:spPr>
        <p:txBody>
          <a:bodyPr wrap="none">
            <a:spAutoFit/>
          </a:bodyPr>
          <a:lstStyle/>
          <a:p>
            <a:r>
              <a:rPr lang="en-GB" b="1" dirty="0"/>
              <a:t>Independently </a:t>
            </a:r>
          </a:p>
        </p:txBody>
      </p:sp>
      <p:sp>
        <p:nvSpPr>
          <p:cNvPr id="5" name="Rectangle 4">
            <a:extLst>
              <a:ext uri="{FF2B5EF4-FFF2-40B4-BE49-F238E27FC236}">
                <a16:creationId xmlns:a16="http://schemas.microsoft.com/office/drawing/2014/main" id="{D0CD0E40-6B98-4ECC-9F8D-BCE9E7BCBE1A}"/>
              </a:ext>
            </a:extLst>
          </p:cNvPr>
          <p:cNvSpPr/>
          <p:nvPr/>
        </p:nvSpPr>
        <p:spPr>
          <a:xfrm>
            <a:off x="7163456" y="5797420"/>
            <a:ext cx="1606465" cy="369332"/>
          </a:xfrm>
          <a:prstGeom prst="rect">
            <a:avLst/>
          </a:prstGeom>
        </p:spPr>
        <p:txBody>
          <a:bodyPr wrap="none">
            <a:spAutoFit/>
          </a:bodyPr>
          <a:lstStyle/>
          <a:p>
            <a:r>
              <a:rPr lang="en-GB" b="1" dirty="0"/>
              <a:t>With teachers </a:t>
            </a:r>
          </a:p>
        </p:txBody>
      </p:sp>
      <p:sp>
        <p:nvSpPr>
          <p:cNvPr id="6" name="Rectangle 5">
            <a:extLst>
              <a:ext uri="{FF2B5EF4-FFF2-40B4-BE49-F238E27FC236}">
                <a16:creationId xmlns:a16="http://schemas.microsoft.com/office/drawing/2014/main" id="{B3F04A1C-457A-402A-9CA0-17B859250A3D}"/>
              </a:ext>
            </a:extLst>
          </p:cNvPr>
          <p:cNvSpPr/>
          <p:nvPr/>
        </p:nvSpPr>
        <p:spPr>
          <a:xfrm>
            <a:off x="3665703" y="5797420"/>
            <a:ext cx="1484830" cy="369332"/>
          </a:xfrm>
          <a:prstGeom prst="rect">
            <a:avLst/>
          </a:prstGeom>
        </p:spPr>
        <p:txBody>
          <a:bodyPr wrap="none">
            <a:spAutoFit/>
          </a:bodyPr>
          <a:lstStyle/>
          <a:p>
            <a:r>
              <a:rPr lang="en-GB" b="1" dirty="0"/>
              <a:t>With parents </a:t>
            </a:r>
          </a:p>
        </p:txBody>
      </p:sp>
      <p:sp>
        <p:nvSpPr>
          <p:cNvPr id="7" name="Rectangle 6">
            <a:extLst>
              <a:ext uri="{FF2B5EF4-FFF2-40B4-BE49-F238E27FC236}">
                <a16:creationId xmlns:a16="http://schemas.microsoft.com/office/drawing/2014/main" id="{6E4E610E-9A38-480A-BC92-00633B78AAF8}"/>
              </a:ext>
            </a:extLst>
          </p:cNvPr>
          <p:cNvSpPr/>
          <p:nvPr/>
        </p:nvSpPr>
        <p:spPr>
          <a:xfrm>
            <a:off x="279918" y="188015"/>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34189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8A4C5E-C5E9-43D0-A4E3-04AFFD78DB30}"/>
              </a:ext>
            </a:extLst>
          </p:cNvPr>
          <p:cNvSpPr/>
          <p:nvPr/>
        </p:nvSpPr>
        <p:spPr>
          <a:xfrm>
            <a:off x="457200" y="111910"/>
            <a:ext cx="11448661" cy="954107"/>
          </a:xfrm>
          <a:prstGeom prst="rect">
            <a:avLst/>
          </a:prstGeom>
        </p:spPr>
        <p:txBody>
          <a:bodyPr wrap="square">
            <a:spAutoFit/>
          </a:bodyPr>
          <a:lstStyle/>
          <a:p>
            <a:pPr algn="ctr"/>
            <a:r>
              <a:rPr lang="en-GB" sz="2800" dirty="0"/>
              <a:t>Below are the times tables your child should know as a minimum by the end of each academic year. </a:t>
            </a:r>
          </a:p>
        </p:txBody>
      </p:sp>
      <p:graphicFrame>
        <p:nvGraphicFramePr>
          <p:cNvPr id="3" name="Table 2">
            <a:extLst>
              <a:ext uri="{FF2B5EF4-FFF2-40B4-BE49-F238E27FC236}">
                <a16:creationId xmlns:a16="http://schemas.microsoft.com/office/drawing/2014/main" id="{AB74793F-CDE1-4C16-B5D3-87760C857265}"/>
              </a:ext>
            </a:extLst>
          </p:cNvPr>
          <p:cNvGraphicFramePr>
            <a:graphicFrameLocks noGrp="1"/>
          </p:cNvGraphicFramePr>
          <p:nvPr>
            <p:extLst>
              <p:ext uri="{D42A27DB-BD31-4B8C-83A1-F6EECF244321}">
                <p14:modId xmlns:p14="http://schemas.microsoft.com/office/powerpoint/2010/main" val="453584584"/>
              </p:ext>
            </p:extLst>
          </p:nvPr>
        </p:nvGraphicFramePr>
        <p:xfrm>
          <a:off x="457200" y="1083527"/>
          <a:ext cx="11448661" cy="5065347"/>
        </p:xfrm>
        <a:graphic>
          <a:graphicData uri="http://schemas.openxmlformats.org/drawingml/2006/table">
            <a:tbl>
              <a:tblPr firstRow="1" bandRow="1">
                <a:tableStyleId>{5C22544A-7EE6-4342-B048-85BDC9FD1C3A}</a:tableStyleId>
              </a:tblPr>
              <a:tblGrid>
                <a:gridCol w="1635523">
                  <a:extLst>
                    <a:ext uri="{9D8B030D-6E8A-4147-A177-3AD203B41FA5}">
                      <a16:colId xmlns:a16="http://schemas.microsoft.com/office/drawing/2014/main" val="2628854153"/>
                    </a:ext>
                  </a:extLst>
                </a:gridCol>
                <a:gridCol w="1635523">
                  <a:extLst>
                    <a:ext uri="{9D8B030D-6E8A-4147-A177-3AD203B41FA5}">
                      <a16:colId xmlns:a16="http://schemas.microsoft.com/office/drawing/2014/main" val="3328205405"/>
                    </a:ext>
                  </a:extLst>
                </a:gridCol>
                <a:gridCol w="1635523">
                  <a:extLst>
                    <a:ext uri="{9D8B030D-6E8A-4147-A177-3AD203B41FA5}">
                      <a16:colId xmlns:a16="http://schemas.microsoft.com/office/drawing/2014/main" val="3576670862"/>
                    </a:ext>
                  </a:extLst>
                </a:gridCol>
                <a:gridCol w="1635523">
                  <a:extLst>
                    <a:ext uri="{9D8B030D-6E8A-4147-A177-3AD203B41FA5}">
                      <a16:colId xmlns:a16="http://schemas.microsoft.com/office/drawing/2014/main" val="4288142630"/>
                    </a:ext>
                  </a:extLst>
                </a:gridCol>
                <a:gridCol w="1635523">
                  <a:extLst>
                    <a:ext uri="{9D8B030D-6E8A-4147-A177-3AD203B41FA5}">
                      <a16:colId xmlns:a16="http://schemas.microsoft.com/office/drawing/2014/main" val="2043104752"/>
                    </a:ext>
                  </a:extLst>
                </a:gridCol>
                <a:gridCol w="1635523">
                  <a:extLst>
                    <a:ext uri="{9D8B030D-6E8A-4147-A177-3AD203B41FA5}">
                      <a16:colId xmlns:a16="http://schemas.microsoft.com/office/drawing/2014/main" val="2242434652"/>
                    </a:ext>
                  </a:extLst>
                </a:gridCol>
                <a:gridCol w="1635523">
                  <a:extLst>
                    <a:ext uri="{9D8B030D-6E8A-4147-A177-3AD203B41FA5}">
                      <a16:colId xmlns:a16="http://schemas.microsoft.com/office/drawing/2014/main" val="1762611136"/>
                    </a:ext>
                  </a:extLst>
                </a:gridCol>
              </a:tblGrid>
              <a:tr h="990514">
                <a:tc>
                  <a:txBody>
                    <a:bodyPr/>
                    <a:lstStyle/>
                    <a:p>
                      <a:r>
                        <a:rPr lang="en-GB" sz="1600" b="1" dirty="0">
                          <a:solidFill>
                            <a:schemeClr val="tx1"/>
                          </a:solidFill>
                        </a:rPr>
                        <a:t>Reception:</a:t>
                      </a:r>
                    </a:p>
                  </a:txBody>
                  <a:tcPr>
                    <a:solidFill>
                      <a:srgbClr val="FF66CC"/>
                    </a:solidFill>
                  </a:tcPr>
                </a:tc>
                <a:tc>
                  <a:txBody>
                    <a:bodyPr/>
                    <a:lstStyle/>
                    <a:p>
                      <a:r>
                        <a:rPr lang="en-GB" sz="1600" b="1" dirty="0">
                          <a:solidFill>
                            <a:schemeClr val="tx1"/>
                          </a:solidFill>
                        </a:rPr>
                        <a:t> Year 1</a:t>
                      </a:r>
                    </a:p>
                  </a:txBody>
                  <a:tcPr>
                    <a:solidFill>
                      <a:srgbClr val="CC66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By the end of Year 2 </a:t>
                      </a:r>
                    </a:p>
                    <a:p>
                      <a:endParaRPr lang="en-GB" sz="1600" b="1" dirty="0">
                        <a:solidFill>
                          <a:schemeClr val="tx1"/>
                        </a:solidFill>
                      </a:endParaRPr>
                    </a:p>
                  </a:txBody>
                  <a:tcPr>
                    <a:solidFill>
                      <a:srgbClr val="99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By the end of Year 3 </a:t>
                      </a:r>
                    </a:p>
                    <a:p>
                      <a:endParaRPr lang="en-GB" sz="1600" b="1" dirty="0">
                        <a:solidFill>
                          <a:schemeClr val="tx1"/>
                        </a:solidFill>
                      </a:endParaRPr>
                    </a:p>
                  </a:txBody>
                  <a:tcPr>
                    <a:solidFill>
                      <a:srgbClr val="3366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By the end of Year 4 </a:t>
                      </a:r>
                    </a:p>
                    <a:p>
                      <a:endParaRPr lang="en-GB" sz="1600" b="1" dirty="0">
                        <a:solidFill>
                          <a:schemeClr val="tx1"/>
                        </a:solidFill>
                      </a:endParaRPr>
                    </a:p>
                  </a:txBody>
                  <a:tcPr>
                    <a:solidFill>
                      <a:srgbClr val="66FF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By the end of Year 5 </a:t>
                      </a:r>
                    </a:p>
                    <a:p>
                      <a:endParaRPr lang="en-GB" sz="1600" b="1" dirty="0">
                        <a:solidFill>
                          <a:schemeClr val="tx1"/>
                        </a:solidFill>
                      </a:endParaRPr>
                    </a:p>
                  </a:txBody>
                  <a:tcPr>
                    <a:solidFill>
                      <a:srgbClr val="CC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By the end of Year 6 </a:t>
                      </a:r>
                    </a:p>
                    <a:p>
                      <a:endParaRPr lang="en-GB" sz="1600" b="1" dirty="0">
                        <a:solidFill>
                          <a:schemeClr val="tx1"/>
                        </a:solidFill>
                      </a:endParaRPr>
                    </a:p>
                  </a:txBody>
                  <a:tcPr>
                    <a:solidFill>
                      <a:srgbClr val="FFCC66"/>
                    </a:solidFill>
                  </a:tcPr>
                </a:tc>
                <a:extLst>
                  <a:ext uri="{0D108BD9-81ED-4DB2-BD59-A6C34878D82A}">
                    <a16:rowId xmlns:a16="http://schemas.microsoft.com/office/drawing/2014/main" val="3733773488"/>
                  </a:ext>
                </a:extLst>
              </a:tr>
              <a:tr h="4074833">
                <a:tc>
                  <a:txBody>
                    <a:bodyPr/>
                    <a:lstStyle/>
                    <a:p>
                      <a:r>
                        <a:rPr lang="en-GB" sz="1600" b="1" dirty="0">
                          <a:solidFill>
                            <a:schemeClr val="tx1"/>
                          </a:solidFill>
                        </a:rPr>
                        <a:t>When counting objects, children should be able to group in twos, fives and tens and record the total.</a:t>
                      </a:r>
                    </a:p>
                  </a:txBody>
                  <a:tcPr>
                    <a:solidFill>
                      <a:srgbClr val="FF99CC"/>
                    </a:solidFill>
                  </a:tcPr>
                </a:tc>
                <a:tc>
                  <a:txBody>
                    <a:bodyPr/>
                    <a:lstStyle/>
                    <a:p>
                      <a:r>
                        <a:rPr lang="en-GB" sz="1600" b="1" dirty="0">
                          <a:solidFill>
                            <a:schemeClr val="tx1"/>
                          </a:solidFill>
                        </a:rPr>
                        <a:t>Record sequences of twos, fives and tens (e.g. 2, 4 6, 8 etc.) and identify any missing multiples. Know off by heart the doubles and halves of numbers to 12. Draw and use arrays to solve multiplication problems.</a:t>
                      </a:r>
                    </a:p>
                  </a:txBody>
                  <a:tcPr>
                    <a:solidFill>
                      <a:srgbClr val="CC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2, 5, 10 including division facts. </a:t>
                      </a:r>
                    </a:p>
                    <a:p>
                      <a:endParaRPr lang="en-GB" sz="1600" b="1" dirty="0">
                        <a:solidFill>
                          <a:schemeClr val="tx1"/>
                        </a:solidFill>
                      </a:endParaRPr>
                    </a:p>
                  </a:txBody>
                  <a:tcPr>
                    <a:solidFill>
                      <a:srgbClr val="66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2, 3, 4, 5, 8, 10 including division facts. </a:t>
                      </a:r>
                    </a:p>
                    <a:p>
                      <a:endParaRPr lang="en-GB" sz="1600" b="1" dirty="0">
                        <a:solidFill>
                          <a:schemeClr val="tx1"/>
                        </a:solidFill>
                      </a:endParaRPr>
                    </a:p>
                  </a:txBody>
                  <a:tcPr>
                    <a:solidFill>
                      <a:srgbClr val="33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All times tables up to 12 x 12 with division facts. </a:t>
                      </a:r>
                    </a:p>
                    <a:p>
                      <a:endParaRPr lang="en-GB" sz="1600" b="1" dirty="0">
                        <a:solidFill>
                          <a:schemeClr val="tx1"/>
                        </a:solidFill>
                      </a:endParaRPr>
                    </a:p>
                  </a:txBody>
                  <a:tcPr>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chemeClr val="tx1"/>
                          </a:solidFill>
                        </a:rPr>
                        <a:t>As Year 4 and related questions e.g. 1/9 of 63 is 7. Knowledge of prime numbers to 19. </a:t>
                      </a:r>
                    </a:p>
                    <a:p>
                      <a:endParaRPr lang="en-GB" sz="1600" b="1" dirty="0">
                        <a:solidFill>
                          <a:schemeClr val="tx1"/>
                        </a:solidFill>
                      </a:endParaRPr>
                    </a:p>
                  </a:txBody>
                  <a:tcPr>
                    <a:solidFill>
                      <a:srgbClr val="CCFF33"/>
                    </a:solidFill>
                  </a:tcPr>
                </a:tc>
                <a:tc>
                  <a:txBody>
                    <a:bodyPr/>
                    <a:lstStyle/>
                    <a:p>
                      <a:r>
                        <a:rPr lang="en-GB" sz="1600" b="1" dirty="0">
                          <a:solidFill>
                            <a:schemeClr val="tx1"/>
                          </a:solidFill>
                        </a:rPr>
                        <a:t>As Year 5 and a knowledge of prime numbers below 100. Identify common factors and multiples.</a:t>
                      </a:r>
                    </a:p>
                  </a:txBody>
                  <a:tcPr>
                    <a:solidFill>
                      <a:srgbClr val="FF9933"/>
                    </a:solidFill>
                  </a:tcPr>
                </a:tc>
                <a:extLst>
                  <a:ext uri="{0D108BD9-81ED-4DB2-BD59-A6C34878D82A}">
                    <a16:rowId xmlns:a16="http://schemas.microsoft.com/office/drawing/2014/main" val="3430032464"/>
                  </a:ext>
                </a:extLst>
              </a:tr>
            </a:tbl>
          </a:graphicData>
        </a:graphic>
      </p:graphicFrame>
      <p:sp>
        <p:nvSpPr>
          <p:cNvPr id="4" name="Rectangle 3">
            <a:extLst>
              <a:ext uri="{FF2B5EF4-FFF2-40B4-BE49-F238E27FC236}">
                <a16:creationId xmlns:a16="http://schemas.microsoft.com/office/drawing/2014/main" id="{9F4B3E90-A7A5-4BB0-B563-256D7F154E25}"/>
              </a:ext>
            </a:extLst>
          </p:cNvPr>
          <p:cNvSpPr/>
          <p:nvPr/>
        </p:nvSpPr>
        <p:spPr>
          <a:xfrm>
            <a:off x="279917" y="197346"/>
            <a:ext cx="11775233"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7390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80250-AA97-4B0E-9F6F-AB084F6A9CC5}"/>
              </a:ext>
            </a:extLst>
          </p:cNvPr>
          <p:cNvSpPr/>
          <p:nvPr/>
        </p:nvSpPr>
        <p:spPr>
          <a:xfrm>
            <a:off x="252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b="1" dirty="0">
              <a:solidFill>
                <a:schemeClr val="tx1"/>
              </a:solidFill>
            </a:endParaRPr>
          </a:p>
        </p:txBody>
      </p:sp>
      <p:sp>
        <p:nvSpPr>
          <p:cNvPr id="3" name="Rectangle 2">
            <a:extLst>
              <a:ext uri="{FF2B5EF4-FFF2-40B4-BE49-F238E27FC236}">
                <a16:creationId xmlns:a16="http://schemas.microsoft.com/office/drawing/2014/main" id="{3F4400DD-7E88-406F-A534-7751A1662ABA}"/>
              </a:ext>
            </a:extLst>
          </p:cNvPr>
          <p:cNvSpPr/>
          <p:nvPr/>
        </p:nvSpPr>
        <p:spPr>
          <a:xfrm>
            <a:off x="564203" y="1166843"/>
            <a:ext cx="10739337" cy="5078313"/>
          </a:xfrm>
          <a:prstGeom prst="rect">
            <a:avLst/>
          </a:prstGeom>
        </p:spPr>
        <p:txBody>
          <a:bodyPr wrap="square">
            <a:spAutoFit/>
          </a:bodyPr>
          <a:lstStyle/>
          <a:p>
            <a:pPr algn="ctr"/>
            <a:r>
              <a:rPr lang="en-GB" b="1" u="sng" dirty="0"/>
              <a:t>New National Times Table Check for pupils in Y4.</a:t>
            </a:r>
          </a:p>
          <a:p>
            <a:pPr algn="ctr"/>
            <a:endParaRPr lang="en-GB" b="1" u="sng" dirty="0"/>
          </a:p>
          <a:p>
            <a:r>
              <a:rPr lang="en-GB" b="1" dirty="0"/>
              <a:t>From the 2019/20 academic year onwards, all state-funded schools in England will be required to administer an online multiplication tables check (MTC) to year 4 pupils. The National Curriculum says that pupils should be taught to recall the multiplication tables up to and including 12 × 12 by the end of year 4.</a:t>
            </a:r>
          </a:p>
          <a:p>
            <a:endParaRPr lang="en-GB" b="1" dirty="0"/>
          </a:p>
          <a:p>
            <a:r>
              <a:rPr lang="en-GB" b="1" dirty="0"/>
              <a:t>The purpose of the Multiplication Tables Check is to determine whether pupils can recall their times tables fluently, which is essential for future success in mathematics. It will help schools to identify pupils who have not yet mastered their times tables, so that additional support can be provided.</a:t>
            </a:r>
          </a:p>
          <a:p>
            <a:endParaRPr lang="en-GB" b="1" dirty="0"/>
          </a:p>
          <a:p>
            <a:r>
              <a:rPr lang="en-GB" b="1" dirty="0"/>
              <a:t>Schools will have a 3-week window to administer the Multiplication Tables Check. Teachers will have the flexibility to administer the check to individual pupils, small groups or a whole class at the same time.</a:t>
            </a:r>
          </a:p>
          <a:p>
            <a:endParaRPr lang="en-GB" b="1" dirty="0"/>
          </a:p>
          <a:p>
            <a:r>
              <a:rPr lang="en-GB" b="1" dirty="0"/>
              <a:t>The test will be online and will last for 5 minutes. In this time they will have to answer 25 times table questions.</a:t>
            </a:r>
          </a:p>
          <a:p>
            <a:r>
              <a:rPr lang="en-GB" b="1" dirty="0"/>
              <a:t>Children will be need to be able to answer randomly generated times tables questions using a key pad on a computer every 6 seconds or so. </a:t>
            </a:r>
          </a:p>
          <a:p>
            <a:r>
              <a:rPr lang="en-GB" b="1" dirty="0"/>
              <a:t>Further information can be found at</a:t>
            </a:r>
            <a:r>
              <a:rPr lang="en-GB" b="1" dirty="0">
                <a:solidFill>
                  <a:srgbClr val="0070C0"/>
                </a:solidFill>
              </a:rPr>
              <a:t>: https://www.gov.uk/guidance/multiplication-tables-check-development-process#guidance-and-videos</a:t>
            </a:r>
          </a:p>
        </p:txBody>
      </p:sp>
    </p:spTree>
    <p:extLst>
      <p:ext uri="{BB962C8B-B14F-4D97-AF65-F5344CB8AC3E}">
        <p14:creationId xmlns:p14="http://schemas.microsoft.com/office/powerpoint/2010/main" val="386584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8D6797-EB2E-472F-A301-E32FAAA4BCBB}"/>
              </a:ext>
            </a:extLst>
          </p:cNvPr>
          <p:cNvSpPr/>
          <p:nvPr/>
        </p:nvSpPr>
        <p:spPr>
          <a:xfrm>
            <a:off x="503853" y="197346"/>
            <a:ext cx="10814180" cy="3416320"/>
          </a:xfrm>
          <a:prstGeom prst="rect">
            <a:avLst/>
          </a:prstGeom>
        </p:spPr>
        <p:txBody>
          <a:bodyPr wrap="square">
            <a:spAutoFit/>
          </a:bodyPr>
          <a:lstStyle/>
          <a:p>
            <a:pPr algn="ctr"/>
            <a:r>
              <a:rPr lang="en-GB" b="1" u="sng" dirty="0"/>
              <a:t>Times Tables Vocabulary </a:t>
            </a:r>
          </a:p>
          <a:p>
            <a:pPr algn="ctr"/>
            <a:endParaRPr lang="en-GB" b="1" u="sng" dirty="0"/>
          </a:p>
          <a:p>
            <a:pPr algn="ctr"/>
            <a:r>
              <a:rPr lang="en-GB" b="1" dirty="0"/>
              <a:t>Here are some words that may be used whilst learning and applying multiplication and division. </a:t>
            </a:r>
          </a:p>
          <a:p>
            <a:r>
              <a:rPr lang="en-GB" b="1" dirty="0"/>
              <a:t> </a:t>
            </a:r>
          </a:p>
          <a:p>
            <a:r>
              <a:rPr lang="en-GB" b="1" dirty="0"/>
              <a:t> </a:t>
            </a:r>
          </a:p>
          <a:p>
            <a:endParaRPr lang="en-GB" b="1" dirty="0"/>
          </a:p>
          <a:p>
            <a:endParaRPr lang="en-GB" b="1" dirty="0"/>
          </a:p>
          <a:p>
            <a:endParaRPr lang="en-GB" b="1" dirty="0"/>
          </a:p>
          <a:p>
            <a:endParaRPr lang="en-GB" b="1" dirty="0"/>
          </a:p>
          <a:p>
            <a:endParaRPr lang="en-GB" b="1" dirty="0"/>
          </a:p>
          <a:p>
            <a:endParaRPr lang="en-GB" b="1" dirty="0"/>
          </a:p>
          <a:p>
            <a:endParaRPr lang="en-GB" b="1" dirty="0"/>
          </a:p>
        </p:txBody>
      </p:sp>
      <p:sp>
        <p:nvSpPr>
          <p:cNvPr id="3" name="Rectangle 2">
            <a:extLst>
              <a:ext uri="{FF2B5EF4-FFF2-40B4-BE49-F238E27FC236}">
                <a16:creationId xmlns:a16="http://schemas.microsoft.com/office/drawing/2014/main" id="{AA5C546F-D58A-4469-B514-E907EF1E854D}"/>
              </a:ext>
            </a:extLst>
          </p:cNvPr>
          <p:cNvSpPr/>
          <p:nvPr/>
        </p:nvSpPr>
        <p:spPr>
          <a:xfrm>
            <a:off x="3319365" y="1531088"/>
            <a:ext cx="5183156" cy="364454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multiply … divide… prime… product…   once, twice, three times… </a:t>
            </a:r>
          </a:p>
          <a:p>
            <a:pPr algn="ctr"/>
            <a:r>
              <a:rPr lang="en-GB" sz="2400" b="1" dirty="0">
                <a:solidFill>
                  <a:schemeClr val="tx1"/>
                </a:solidFill>
              </a:rPr>
              <a:t>lots of …  repeated addition…  times… factors…  array: row, column…  </a:t>
            </a:r>
          </a:p>
          <a:p>
            <a:pPr algn="ctr"/>
            <a:r>
              <a:rPr lang="en-GB" sz="2400" b="1" dirty="0">
                <a:solidFill>
                  <a:schemeClr val="tx1"/>
                </a:solidFill>
              </a:rPr>
              <a:t>double… repeated subtraction…   multiple… sets of…  </a:t>
            </a:r>
          </a:p>
          <a:p>
            <a:pPr algn="ctr"/>
            <a:r>
              <a:rPr lang="en-GB" sz="2400" b="1" dirty="0">
                <a:solidFill>
                  <a:schemeClr val="tx1"/>
                </a:solidFill>
              </a:rPr>
              <a:t>Remainder…   halve. </a:t>
            </a:r>
          </a:p>
          <a:p>
            <a:pPr algn="ctr"/>
            <a:endParaRPr lang="en-GB" dirty="0"/>
          </a:p>
        </p:txBody>
      </p:sp>
      <p:sp>
        <p:nvSpPr>
          <p:cNvPr id="4" name="Rectangle 3">
            <a:extLst>
              <a:ext uri="{FF2B5EF4-FFF2-40B4-BE49-F238E27FC236}">
                <a16:creationId xmlns:a16="http://schemas.microsoft.com/office/drawing/2014/main" id="{B4A5BF6A-814A-4358-A871-6FE8E2D32411}"/>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004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E6997-B705-4E7C-ABE2-64AAF76F0E0F}"/>
              </a:ext>
            </a:extLst>
          </p:cNvPr>
          <p:cNvSpPr/>
          <p:nvPr/>
        </p:nvSpPr>
        <p:spPr>
          <a:xfrm>
            <a:off x="320351" y="173733"/>
            <a:ext cx="11551298" cy="4801314"/>
          </a:xfrm>
          <a:prstGeom prst="rect">
            <a:avLst/>
          </a:prstGeom>
        </p:spPr>
        <p:txBody>
          <a:bodyPr wrap="square">
            <a:spAutoFit/>
          </a:bodyPr>
          <a:lstStyle/>
          <a:p>
            <a:pPr algn="ctr"/>
            <a:r>
              <a:rPr lang="en-GB" b="1" u="sng" dirty="0"/>
              <a:t>Times Table Dictionary</a:t>
            </a:r>
          </a:p>
          <a:p>
            <a:endParaRPr lang="en-GB" b="1" dirty="0"/>
          </a:p>
          <a:p>
            <a:r>
              <a:rPr lang="en-GB" b="1" dirty="0">
                <a:solidFill>
                  <a:srgbClr val="0070C0"/>
                </a:solidFill>
              </a:rPr>
              <a:t>Factor</a:t>
            </a:r>
            <a:r>
              <a:rPr lang="en-GB" b="1" dirty="0"/>
              <a:t> – One number is a factor of another if it divides or ‘goes into’ it exactly (without any left over, a remainder). E.g. 6 is a factor of 30 because it goes into it 5 times, but is not a factor of 33 because after dividing there is a remainder of 3.   </a:t>
            </a:r>
          </a:p>
          <a:p>
            <a:r>
              <a:rPr lang="en-GB" b="1" dirty="0"/>
              <a:t> </a:t>
            </a:r>
          </a:p>
          <a:p>
            <a:r>
              <a:rPr lang="en-GB" b="1" dirty="0">
                <a:solidFill>
                  <a:srgbClr val="0070C0"/>
                </a:solidFill>
              </a:rPr>
              <a:t>Groups of/ lots of/ sets of </a:t>
            </a:r>
            <a:r>
              <a:rPr lang="en-GB" b="1" dirty="0"/>
              <a:t>– 3 groups of 5 are 15, 3 lots of 5 are 15, 3 sets of 5 are 15 (3 x 5 = 15). </a:t>
            </a:r>
          </a:p>
          <a:p>
            <a:r>
              <a:rPr lang="en-GB" b="1" dirty="0"/>
              <a:t> </a:t>
            </a:r>
          </a:p>
          <a:p>
            <a:r>
              <a:rPr lang="en-GB" b="1" dirty="0">
                <a:solidFill>
                  <a:srgbClr val="0070C0"/>
                </a:solidFill>
              </a:rPr>
              <a:t>Multiple</a:t>
            </a:r>
            <a:r>
              <a:rPr lang="en-GB" b="1" dirty="0"/>
              <a:t> - These are the numbers that you find in a times table. E.g. 20 is a multiple of 5, 4, 2 and 10 because it is found in all of those times tables. The multiples of 5 are 5, 10, 15, 20 etc. </a:t>
            </a:r>
          </a:p>
          <a:p>
            <a:r>
              <a:rPr lang="en-GB" b="1" dirty="0"/>
              <a:t> </a:t>
            </a:r>
          </a:p>
          <a:p>
            <a:r>
              <a:rPr lang="en-GB" b="1" dirty="0">
                <a:solidFill>
                  <a:srgbClr val="0070C0"/>
                </a:solidFill>
              </a:rPr>
              <a:t>Product </a:t>
            </a:r>
            <a:r>
              <a:rPr lang="en-GB" b="1" dirty="0"/>
              <a:t>- A product is the answer you get when you multiply two or more numbers together. E.g. the product of 3 and 4 is 12  (3 x 4 = 12). </a:t>
            </a:r>
          </a:p>
          <a:p>
            <a:r>
              <a:rPr lang="en-GB" b="1" dirty="0"/>
              <a:t> </a:t>
            </a:r>
          </a:p>
          <a:p>
            <a:r>
              <a:rPr lang="en-GB" b="1" dirty="0">
                <a:solidFill>
                  <a:srgbClr val="0070C0"/>
                </a:solidFill>
              </a:rPr>
              <a:t>Prime</a:t>
            </a:r>
            <a:r>
              <a:rPr lang="en-GB" b="1" dirty="0"/>
              <a:t> – A prime number will only divide equally between 1 and itself e.g. 7, 11.  The first ten prime numbers are: 2,3,5,7,11,13,17,19,23,29. </a:t>
            </a:r>
          </a:p>
          <a:p>
            <a:r>
              <a:rPr lang="en-GB" b="1" dirty="0"/>
              <a:t> </a:t>
            </a:r>
          </a:p>
          <a:p>
            <a:r>
              <a:rPr lang="en-GB" b="1" dirty="0">
                <a:solidFill>
                  <a:srgbClr val="0070C0"/>
                </a:solidFill>
              </a:rPr>
              <a:t>Array</a:t>
            </a:r>
            <a:r>
              <a:rPr lang="en-GB" b="1" dirty="0"/>
              <a:t> – As shown: an array is a visual representation of multiplication.                    Shown are 3 rows of 5 with 15 in total. </a:t>
            </a:r>
          </a:p>
        </p:txBody>
      </p:sp>
      <p:sp>
        <p:nvSpPr>
          <p:cNvPr id="3" name="Oval 2">
            <a:extLst>
              <a:ext uri="{FF2B5EF4-FFF2-40B4-BE49-F238E27FC236}">
                <a16:creationId xmlns:a16="http://schemas.microsoft.com/office/drawing/2014/main" id="{AFF517D6-643D-4087-B0A3-0E2F7BE345A4}"/>
              </a:ext>
            </a:extLst>
          </p:cNvPr>
          <p:cNvSpPr/>
          <p:nvPr/>
        </p:nvSpPr>
        <p:spPr>
          <a:xfrm>
            <a:off x="8122300" y="5062406"/>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a:extLst>
              <a:ext uri="{FF2B5EF4-FFF2-40B4-BE49-F238E27FC236}">
                <a16:creationId xmlns:a16="http://schemas.microsoft.com/office/drawing/2014/main" id="{B94FABC3-DC34-400A-9794-E8C6DEAB2139}"/>
              </a:ext>
            </a:extLst>
          </p:cNvPr>
          <p:cNvSpPr/>
          <p:nvPr/>
        </p:nvSpPr>
        <p:spPr>
          <a:xfrm>
            <a:off x="9476792" y="5053441"/>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D4E47AB9-8823-4BC2-AB80-17DF8F973A09}"/>
              </a:ext>
            </a:extLst>
          </p:cNvPr>
          <p:cNvSpPr/>
          <p:nvPr/>
        </p:nvSpPr>
        <p:spPr>
          <a:xfrm>
            <a:off x="10192138" y="5062406"/>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38EBC011-3244-411F-9D2F-18A41E02F422}"/>
              </a:ext>
            </a:extLst>
          </p:cNvPr>
          <p:cNvSpPr/>
          <p:nvPr/>
        </p:nvSpPr>
        <p:spPr>
          <a:xfrm>
            <a:off x="8122300" y="5519972"/>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7156E12A-8936-4AEE-8096-54FBB971CB2C}"/>
              </a:ext>
            </a:extLst>
          </p:cNvPr>
          <p:cNvSpPr/>
          <p:nvPr/>
        </p:nvSpPr>
        <p:spPr>
          <a:xfrm>
            <a:off x="10907485" y="5066797"/>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6C7F5586-560C-4731-9039-44D5887EFB85}"/>
              </a:ext>
            </a:extLst>
          </p:cNvPr>
          <p:cNvSpPr/>
          <p:nvPr/>
        </p:nvSpPr>
        <p:spPr>
          <a:xfrm>
            <a:off x="8820540" y="5519972"/>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8BC38F78-A5D3-429B-88AD-B7A15C13F852}"/>
              </a:ext>
            </a:extLst>
          </p:cNvPr>
          <p:cNvSpPr/>
          <p:nvPr/>
        </p:nvSpPr>
        <p:spPr>
          <a:xfrm>
            <a:off x="9476792" y="5534287"/>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C8899556-EB2D-4CDD-A81D-26805923E983}"/>
              </a:ext>
            </a:extLst>
          </p:cNvPr>
          <p:cNvSpPr/>
          <p:nvPr/>
        </p:nvSpPr>
        <p:spPr>
          <a:xfrm>
            <a:off x="10192138" y="5519971"/>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80986468-83F1-464E-932A-F11672786910}"/>
              </a:ext>
            </a:extLst>
          </p:cNvPr>
          <p:cNvSpPr/>
          <p:nvPr/>
        </p:nvSpPr>
        <p:spPr>
          <a:xfrm>
            <a:off x="10907485" y="5571291"/>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CE3CEF5D-8866-43A2-94C8-9834471D229F}"/>
              </a:ext>
            </a:extLst>
          </p:cNvPr>
          <p:cNvSpPr/>
          <p:nvPr/>
        </p:nvSpPr>
        <p:spPr>
          <a:xfrm>
            <a:off x="8122300" y="6102221"/>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04D3B695-6D1F-40D0-AC3C-F59BFE7C2838}"/>
              </a:ext>
            </a:extLst>
          </p:cNvPr>
          <p:cNvSpPr/>
          <p:nvPr/>
        </p:nvSpPr>
        <p:spPr>
          <a:xfrm>
            <a:off x="8801878" y="5053442"/>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B6DB6C38-6A08-48BC-9A3A-355754BEAA4D}"/>
              </a:ext>
            </a:extLst>
          </p:cNvPr>
          <p:cNvSpPr/>
          <p:nvPr/>
        </p:nvSpPr>
        <p:spPr>
          <a:xfrm>
            <a:off x="8836092" y="6052458"/>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25507FDD-3928-4C5B-B1DA-9F40B5F3B95B}"/>
              </a:ext>
            </a:extLst>
          </p:cNvPr>
          <p:cNvSpPr/>
          <p:nvPr/>
        </p:nvSpPr>
        <p:spPr>
          <a:xfrm>
            <a:off x="9514892" y="6056483"/>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A431A77E-1FFB-49E1-B141-BA4F133F30D0}"/>
              </a:ext>
            </a:extLst>
          </p:cNvPr>
          <p:cNvSpPr/>
          <p:nvPr/>
        </p:nvSpPr>
        <p:spPr>
          <a:xfrm>
            <a:off x="10193693" y="6056483"/>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5B7F19D2-6227-4A8E-87FA-D6D3E54EFC82}"/>
              </a:ext>
            </a:extLst>
          </p:cNvPr>
          <p:cNvSpPr/>
          <p:nvPr/>
        </p:nvSpPr>
        <p:spPr>
          <a:xfrm>
            <a:off x="10907485" y="6075785"/>
            <a:ext cx="401216" cy="2892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4118D012-2F18-4A56-A31B-FFC98A12A803}"/>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08875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CC41AD-C4A4-464C-BB3B-208ADA7F8F84}"/>
              </a:ext>
            </a:extLst>
          </p:cNvPr>
          <p:cNvSpPr/>
          <p:nvPr/>
        </p:nvSpPr>
        <p:spPr>
          <a:xfrm>
            <a:off x="3340359" y="485192"/>
            <a:ext cx="5043912" cy="523220"/>
          </a:xfrm>
          <a:prstGeom prst="rect">
            <a:avLst/>
          </a:prstGeom>
        </p:spPr>
        <p:txBody>
          <a:bodyPr wrap="square">
            <a:spAutoFit/>
          </a:bodyPr>
          <a:lstStyle/>
          <a:p>
            <a:r>
              <a:rPr lang="en-GB" sz="2800" b="0" i="0" u="none" strike="noStrike" dirty="0">
                <a:solidFill>
                  <a:srgbClr val="F53091"/>
                </a:solidFill>
                <a:effectLst/>
                <a:latin typeface="rock_electric"/>
              </a:rPr>
              <a:t>What is Times Tables Rock Stars?</a:t>
            </a:r>
            <a:endParaRPr lang="en-GB" sz="2800" dirty="0"/>
          </a:p>
        </p:txBody>
      </p:sp>
      <p:sp>
        <p:nvSpPr>
          <p:cNvPr id="3" name="Rectangle 2">
            <a:extLst>
              <a:ext uri="{FF2B5EF4-FFF2-40B4-BE49-F238E27FC236}">
                <a16:creationId xmlns:a16="http://schemas.microsoft.com/office/drawing/2014/main" id="{8E6E061D-0B8F-4D2C-8928-13A8D2B8318B}"/>
              </a:ext>
            </a:extLst>
          </p:cNvPr>
          <p:cNvSpPr/>
          <p:nvPr/>
        </p:nvSpPr>
        <p:spPr>
          <a:xfrm>
            <a:off x="718456" y="2266968"/>
            <a:ext cx="10963470" cy="1754326"/>
          </a:xfrm>
          <a:prstGeom prst="rect">
            <a:avLst/>
          </a:prstGeom>
        </p:spPr>
        <p:txBody>
          <a:bodyPr wrap="square">
            <a:spAutoFit/>
          </a:bodyPr>
          <a:lstStyle/>
          <a:p>
            <a:r>
              <a:rPr lang="en-GB" b="1" i="0" u="none" strike="noStrike" dirty="0">
                <a:solidFill>
                  <a:srgbClr val="423B34"/>
                </a:solidFill>
                <a:effectLst/>
                <a:latin typeface="&amp;quot"/>
              </a:rPr>
              <a:t>At Central Primary School we use Times Tables Rock Stars </a:t>
            </a:r>
            <a:r>
              <a:rPr lang="en-GB" b="1" dirty="0">
                <a:solidFill>
                  <a:srgbClr val="423B34"/>
                </a:solidFill>
                <a:latin typeface="&amp;quot"/>
              </a:rPr>
              <a:t>as</a:t>
            </a:r>
            <a:r>
              <a:rPr lang="en-GB" b="1" i="0" u="none" strike="noStrike" dirty="0">
                <a:solidFill>
                  <a:srgbClr val="423B34"/>
                </a:solidFill>
                <a:effectLst/>
                <a:latin typeface="&amp;quot"/>
              </a:rPr>
              <a:t> a carefully sequenced programme of times tables practice.</a:t>
            </a:r>
          </a:p>
          <a:p>
            <a:r>
              <a:rPr lang="en-GB" b="1" i="0" u="none" strike="noStrike" dirty="0">
                <a:solidFill>
                  <a:srgbClr val="423B34"/>
                </a:solidFill>
                <a:effectLst/>
                <a:latin typeface="&amp;quot"/>
              </a:rPr>
              <a:t>This format has very successfully boosted times tables recall speed for hundreds of thousands of pupils over the last 8 years in over 14,000 schools - both primary and secondary – worldwide. </a:t>
            </a:r>
            <a:r>
              <a:rPr lang="en-GB" b="1" dirty="0">
                <a:solidFill>
                  <a:srgbClr val="423B34"/>
                </a:solidFill>
                <a:latin typeface="&amp;quot"/>
              </a:rPr>
              <a:t>Your child will be able to design their own Avatar and then can compete with friends, classmates, other year groups and other schools to gain points and make their way up the leader boards to </a:t>
            </a:r>
            <a:r>
              <a:rPr lang="en-GB" b="1" dirty="0">
                <a:solidFill>
                  <a:srgbClr val="FF33CC"/>
                </a:solidFill>
                <a:latin typeface="&amp;quot"/>
              </a:rPr>
              <a:t>Rock Hero. </a:t>
            </a:r>
            <a:endParaRPr lang="en-GB" b="1" i="0" u="none" strike="noStrike" dirty="0">
              <a:solidFill>
                <a:srgbClr val="FF33CC"/>
              </a:solidFill>
              <a:effectLst/>
              <a:latin typeface="&amp;quot"/>
            </a:endParaRPr>
          </a:p>
        </p:txBody>
      </p:sp>
      <p:pic>
        <p:nvPicPr>
          <p:cNvPr id="5" name="Picture 4">
            <a:extLst>
              <a:ext uri="{FF2B5EF4-FFF2-40B4-BE49-F238E27FC236}">
                <a16:creationId xmlns:a16="http://schemas.microsoft.com/office/drawing/2014/main" id="{B23874B4-4DFA-4097-AC28-81F5B5D28949}"/>
              </a:ext>
            </a:extLst>
          </p:cNvPr>
          <p:cNvPicPr>
            <a:picLocks noChangeAspect="1"/>
          </p:cNvPicPr>
          <p:nvPr/>
        </p:nvPicPr>
        <p:blipFill rotWithShape="1">
          <a:blip r:embed="rId2"/>
          <a:srcRect l="46990" t="34694" r="33495" b="5713"/>
          <a:stretch/>
        </p:blipFill>
        <p:spPr>
          <a:xfrm>
            <a:off x="5400869" y="4085861"/>
            <a:ext cx="1390261" cy="2387978"/>
          </a:xfrm>
          <a:prstGeom prst="rect">
            <a:avLst/>
          </a:prstGeom>
          <a:ln>
            <a:solidFill>
              <a:schemeClr val="accent1"/>
            </a:solidFill>
          </a:ln>
        </p:spPr>
      </p:pic>
      <p:pic>
        <p:nvPicPr>
          <p:cNvPr id="7" name="Picture 6">
            <a:extLst>
              <a:ext uri="{FF2B5EF4-FFF2-40B4-BE49-F238E27FC236}">
                <a16:creationId xmlns:a16="http://schemas.microsoft.com/office/drawing/2014/main" id="{7A1E97EE-5467-4F75-9481-7069D66374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416" y="485192"/>
            <a:ext cx="2174033" cy="1579571"/>
          </a:xfrm>
          <a:prstGeom prst="rect">
            <a:avLst/>
          </a:prstGeom>
        </p:spPr>
      </p:pic>
      <p:pic>
        <p:nvPicPr>
          <p:cNvPr id="8" name="Picture 7">
            <a:extLst>
              <a:ext uri="{FF2B5EF4-FFF2-40B4-BE49-F238E27FC236}">
                <a16:creationId xmlns:a16="http://schemas.microsoft.com/office/drawing/2014/main" id="{970752FF-0D8B-42B5-AA63-FD628F1768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3216" y="485192"/>
            <a:ext cx="2174033" cy="1579571"/>
          </a:xfrm>
          <a:prstGeom prst="rect">
            <a:avLst/>
          </a:prstGeom>
        </p:spPr>
      </p:pic>
      <p:sp>
        <p:nvSpPr>
          <p:cNvPr id="9" name="Rectangle 8">
            <a:extLst>
              <a:ext uri="{FF2B5EF4-FFF2-40B4-BE49-F238E27FC236}">
                <a16:creationId xmlns:a16="http://schemas.microsoft.com/office/drawing/2014/main" id="{D30066C0-0E24-447F-9DD8-1FD99927CA8D}"/>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7565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59466D-4176-43E8-9D88-DA6D45C7F1BE}"/>
              </a:ext>
            </a:extLst>
          </p:cNvPr>
          <p:cNvSpPr/>
          <p:nvPr/>
        </p:nvSpPr>
        <p:spPr>
          <a:xfrm>
            <a:off x="339012" y="117178"/>
            <a:ext cx="11513976" cy="6463308"/>
          </a:xfrm>
          <a:prstGeom prst="rect">
            <a:avLst/>
          </a:prstGeom>
        </p:spPr>
        <p:txBody>
          <a:bodyPr wrap="square">
            <a:spAutoFit/>
          </a:bodyPr>
          <a:lstStyle/>
          <a:p>
            <a:pPr algn="ctr"/>
            <a:r>
              <a:rPr lang="en-GB" b="1" u="sng" dirty="0"/>
              <a:t>Learning Times Tables </a:t>
            </a:r>
          </a:p>
          <a:p>
            <a:pPr algn="ctr"/>
            <a:endParaRPr lang="en-GB" b="1" u="sng" dirty="0"/>
          </a:p>
          <a:p>
            <a:r>
              <a:rPr lang="en-GB" b="1" dirty="0"/>
              <a:t>The Key to learning times tables is frequent repetition, regular revision. 5 to 10 minutes every day is better than an hour a week. A poster on the wall that is not used is simply wall paper. Here are some ideas to help your child memorise their multiplication and division facts. </a:t>
            </a:r>
          </a:p>
          <a:p>
            <a:endParaRPr lang="en-GB" b="1" dirty="0"/>
          </a:p>
          <a:p>
            <a:r>
              <a:rPr lang="en-GB" b="1" dirty="0">
                <a:solidFill>
                  <a:srgbClr val="0070C0"/>
                </a:solidFill>
              </a:rPr>
              <a:t>1. Chanting </a:t>
            </a:r>
          </a:p>
          <a:p>
            <a:r>
              <a:rPr lang="en-GB" b="1" dirty="0"/>
              <a:t>When beginning to learn a times table this is key. Repeatedly reading a times table out aloud will help your child become familiar with the multiples for that times table. Try and keep a rhythm, changing vocabulary regularly (two times three is six, two threes are six, two lots of three are six etc.) Clapping or marching may help with keeping the rhythm going. (See school website for times tables lists). </a:t>
            </a:r>
          </a:p>
          <a:p>
            <a:endParaRPr lang="en-GB" b="1" dirty="0"/>
          </a:p>
          <a:p>
            <a:r>
              <a:rPr lang="en-GB" b="1" dirty="0">
                <a:solidFill>
                  <a:srgbClr val="0070C0"/>
                </a:solidFill>
              </a:rPr>
              <a:t>2. Flash Cards </a:t>
            </a:r>
          </a:p>
          <a:p>
            <a:r>
              <a:rPr lang="en-GB" b="1" dirty="0"/>
              <a:t>Make a set of cards for the times table being learnt by putting a question on one side of the card (6 x 5 =) and the answer on the reverse (30). Go through the cards reading the question and then turning over to see the answer. Try and say the answer before you turn over. When familiar with the multiplication table, the cards can then be shuffled and used in a random order. </a:t>
            </a:r>
          </a:p>
          <a:p>
            <a:r>
              <a:rPr lang="en-GB" b="1" dirty="0"/>
              <a:t> </a:t>
            </a:r>
          </a:p>
          <a:p>
            <a:r>
              <a:rPr lang="en-GB" b="1" dirty="0">
                <a:solidFill>
                  <a:srgbClr val="0070C0"/>
                </a:solidFill>
              </a:rPr>
              <a:t>3. Testing and Timing </a:t>
            </a:r>
          </a:p>
          <a:p>
            <a:r>
              <a:rPr lang="en-GB" b="1" dirty="0"/>
              <a:t>Make this fun. When your child has become more confident at learning a particular times table, ask them questions on it and see how many they can get correct in a particular time. Alternatively write some questions out of order and get them to time how long it takes to complete the questions. Can they beat their time and score? </a:t>
            </a:r>
          </a:p>
          <a:p>
            <a:r>
              <a:rPr lang="en-GB" b="1" dirty="0"/>
              <a:t>(</a:t>
            </a:r>
            <a:r>
              <a:rPr lang="en-GB" b="1" dirty="0">
                <a:solidFill>
                  <a:srgbClr val="0070C0"/>
                </a:solidFill>
              </a:rPr>
              <a:t>see http://www.online-stopwatch.com</a:t>
            </a:r>
            <a:r>
              <a:rPr lang="en-GB" b="1" dirty="0"/>
              <a:t>) for a variety of different timers. </a:t>
            </a:r>
          </a:p>
        </p:txBody>
      </p:sp>
      <p:sp>
        <p:nvSpPr>
          <p:cNvPr id="3" name="Rectangle 2">
            <a:extLst>
              <a:ext uri="{FF2B5EF4-FFF2-40B4-BE49-F238E27FC236}">
                <a16:creationId xmlns:a16="http://schemas.microsoft.com/office/drawing/2014/main" id="{A54282D2-2CBE-46FA-BC0F-4774FEA8100E}"/>
              </a:ext>
            </a:extLst>
          </p:cNvPr>
          <p:cNvSpPr/>
          <p:nvPr/>
        </p:nvSpPr>
        <p:spPr>
          <a:xfrm>
            <a:off x="279918" y="197346"/>
            <a:ext cx="11541968" cy="646330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51826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2981</Words>
  <Application>Microsoft Office PowerPoint</Application>
  <PresentationFormat>Widescreen</PresentationFormat>
  <Paragraphs>171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&amp;quot</vt:lpstr>
      <vt:lpstr>Arial</vt:lpstr>
      <vt:lpstr>Calibri</vt:lpstr>
      <vt:lpstr>Calibri Light</vt:lpstr>
      <vt:lpstr>rock_electric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Taws</dc:creator>
  <cp:lastModifiedBy>Barbara Taws</cp:lastModifiedBy>
  <cp:revision>13</cp:revision>
  <dcterms:created xsi:type="dcterms:W3CDTF">2019-10-13T10:30:17Z</dcterms:created>
  <dcterms:modified xsi:type="dcterms:W3CDTF">2020-03-15T09:22:26Z</dcterms:modified>
</cp:coreProperties>
</file>