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7"/>
  </p:notesMasterIdLst>
  <p:sldIdLst>
    <p:sldId id="256" r:id="rId2"/>
    <p:sldId id="264" r:id="rId3"/>
    <p:sldId id="259" r:id="rId4"/>
    <p:sldId id="260" r:id="rId5"/>
    <p:sldId id="263" r:id="rId6"/>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F42757-712C-4958-BB62-AEB6E82CE319}">
  <a:tblStyle styleId="{45F42757-712C-4958-BB62-AEB6E82CE31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86132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9.jpg"/><Relationship Id="rId5" Type="http://schemas.openxmlformats.org/officeDocument/2006/relationships/image" Target="../media/image2.jpg"/><Relationship Id="rId10" Type="http://schemas.openxmlformats.org/officeDocument/2006/relationships/image" Target="../media/image8.jpg"/><Relationship Id="rId4" Type="http://schemas.openxmlformats.org/officeDocument/2006/relationships/image" Target="../media/image5.jp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9.jpg"/><Relationship Id="rId5" Type="http://schemas.openxmlformats.org/officeDocument/2006/relationships/image" Target="../media/image2.jpg"/><Relationship Id="rId10" Type="http://schemas.openxmlformats.org/officeDocument/2006/relationships/image" Target="../media/image8.jpg"/><Relationship Id="rId4" Type="http://schemas.openxmlformats.org/officeDocument/2006/relationships/image" Target="../media/image5.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Understanding what makes them unique - PSHE.</a:t>
            </a:r>
            <a:endParaRPr sz="1800"/>
          </a:p>
          <a:p>
            <a:pPr marL="0" marR="0" lvl="0" indent="0" algn="ctr" rtl="0">
              <a:lnSpc>
                <a:spcPct val="100000"/>
              </a:lnSpc>
              <a:spcBef>
                <a:spcPts val="0"/>
              </a:spcBef>
              <a:spcAft>
                <a:spcPts val="0"/>
              </a:spcAft>
              <a:buClr>
                <a:srgbClr val="000000"/>
              </a:buClr>
              <a:buSzPts val="1800"/>
              <a:buFont typeface="Arial"/>
              <a:buNone/>
            </a:pPr>
            <a:r>
              <a:rPr lang="en-GB" sz="1800"/>
              <a:t>Music - Instruments and musical language</a:t>
            </a:r>
            <a:endParaRPr sz="1800"/>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806825" y="4262550"/>
            <a:ext cx="10693800" cy="3979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600" b="1" u="sng">
                <a:solidFill>
                  <a:schemeClr val="dk1"/>
                </a:solidFill>
              </a:rPr>
              <a:t>National Curriculum Overview of Programme of Study</a:t>
            </a:r>
            <a:endParaRPr sz="1600" b="1" u="sng">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sz="1600">
                <a:solidFill>
                  <a:schemeClr val="dk1"/>
                </a:solidFill>
              </a:rPr>
              <a:t> Art, craft and design embody some of the highest forms of human creativity. A high-quality art and design education should engage, inspire and challenge pupils, equipping them with the knowledge and skills to experiment, invent and create their own works of art, craft and design. As pupils progress, they should be able to think critically and develop a more rigorous understanding of art and design. They should also know how art and design both reflect and shape our history, and contribute to the culture, creativity and wealth of our nation. </a:t>
            </a:r>
            <a:endParaRPr sz="160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b="1" u="sng">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During </a:t>
            </a:r>
            <a:r>
              <a:rPr lang="en-GB" sz="1800" b="1" u="sng">
                <a:solidFill>
                  <a:schemeClr val="dk1"/>
                </a:solidFill>
              </a:rPr>
              <a:t>Year 1</a:t>
            </a:r>
            <a:r>
              <a:rPr lang="en-GB" sz="1800" b="1" i="0" u="sng" strike="noStrike" cap="none">
                <a:solidFill>
                  <a:schemeClr val="dk1"/>
                </a:solidFill>
                <a:latin typeface="Arial"/>
                <a:ea typeface="Arial"/>
                <a:cs typeface="Arial"/>
                <a:sym typeface="Arial"/>
              </a:rPr>
              <a:t> students should be taught to:</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a:p>
          <a:p>
            <a:pPr marL="457200" lvl="0" indent="-342900" algn="l" rtl="0">
              <a:spcBef>
                <a:spcPts val="0"/>
              </a:spcBef>
              <a:spcAft>
                <a:spcPts val="0"/>
              </a:spcAft>
              <a:buSzPts val="1800"/>
              <a:buChar char="●"/>
            </a:pPr>
            <a:r>
              <a:rPr lang="en-GB" sz="1800">
                <a:solidFill>
                  <a:schemeClr val="dk1"/>
                </a:solidFill>
              </a:rPr>
              <a:t>Explore line and pattern.</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Begin to use a range of materials creatively.</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Represent their personal experiences through drawing, painting and sculpture.</a:t>
            </a:r>
            <a:endParaRPr sz="1800">
              <a:solidFill>
                <a:schemeClr val="dk1"/>
              </a:solidFil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2"/>
          <p:cNvSpPr txBox="1"/>
          <p:nvPr/>
        </p:nvSpPr>
        <p:spPr>
          <a:xfrm>
            <a:off x="1762050" y="1152925"/>
            <a:ext cx="87873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 Y1</a:t>
            </a:r>
            <a:r>
              <a:rPr lang="en-GB" sz="1800" b="1"/>
              <a:t> Art and Design</a:t>
            </a:r>
            <a:r>
              <a:rPr lang="en-GB" sz="1800" b="1" i="0" u="none" strike="noStrike" cap="none">
                <a:solidFill>
                  <a:srgbClr val="000000"/>
                </a:solidFill>
                <a:latin typeface="Arial"/>
                <a:ea typeface="Arial"/>
                <a:cs typeface="Arial"/>
                <a:sym typeface="Arial"/>
              </a:rPr>
              <a:t> 201</a:t>
            </a:r>
            <a:r>
              <a:rPr lang="en-GB" sz="1800" b="1"/>
              <a:t>9-2020 - Designers</a:t>
            </a:r>
            <a:endParaRPr sz="1800" b="1"/>
          </a:p>
          <a:p>
            <a:pPr marL="457200" marR="0" lvl="0" indent="0" algn="ctr" rtl="0">
              <a:lnSpc>
                <a:spcPct val="100000"/>
              </a:lnSpc>
              <a:spcBef>
                <a:spcPts val="0"/>
              </a:spcBef>
              <a:spcAft>
                <a:spcPts val="0"/>
              </a:spcAft>
              <a:buNone/>
            </a:pPr>
            <a:r>
              <a:rPr lang="en-GB" sz="1800"/>
              <a:t>How can I represent myself using art?</a:t>
            </a: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89" name="Google Shape;89;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Skills needed for self-portrait.</a:t>
            </a:r>
            <a:endParaRPr sz="1800"/>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4">
            <a:alphaModFix/>
          </a:blip>
          <a:srcRect l="7170" r="7567" b="6322"/>
          <a:stretch/>
        </p:blipFill>
        <p:spPr>
          <a:xfrm>
            <a:off x="1762050" y="103154"/>
            <a:ext cx="741769" cy="1035597"/>
          </a:xfrm>
          <a:prstGeom prst="rect">
            <a:avLst/>
          </a:prstGeom>
          <a:noFill/>
          <a:ln>
            <a:noFill/>
          </a:ln>
        </p:spPr>
      </p:pic>
      <p:pic>
        <p:nvPicPr>
          <p:cNvPr id="92" name="Google Shape;92;p12" descr="C:\Users\James\Desktop\Logos\Designers Large no border.jpg"/>
          <p:cNvPicPr preferRelativeResize="0"/>
          <p:nvPr/>
        </p:nvPicPr>
        <p:blipFill rotWithShape="1">
          <a:blip r:embed="rId5">
            <a:alphaModFix/>
          </a:blip>
          <a:srcRect l="8376" t="7196" r="8376" b="4746"/>
          <a:stretch/>
        </p:blipFill>
        <p:spPr>
          <a:xfrm>
            <a:off x="2624969" y="71441"/>
            <a:ext cx="742200" cy="1059571"/>
          </a:xfrm>
          <a:prstGeom prst="rect">
            <a:avLst/>
          </a:prstGeom>
          <a:noFill/>
          <a:ln>
            <a:noFill/>
          </a:ln>
        </p:spPr>
      </p:pic>
      <p:pic>
        <p:nvPicPr>
          <p:cNvPr id="93" name="Google Shape;93;p12"/>
          <p:cNvPicPr preferRelativeResize="0"/>
          <p:nvPr/>
        </p:nvPicPr>
        <p:blipFill rotWithShape="1">
          <a:blip r:embed="rId6">
            <a:alphaModFix/>
          </a:blip>
          <a:srcRect/>
          <a:stretch/>
        </p:blipFill>
        <p:spPr>
          <a:xfrm>
            <a:off x="806175" y="86818"/>
            <a:ext cx="700800" cy="1028798"/>
          </a:xfrm>
          <a:prstGeom prst="rect">
            <a:avLst/>
          </a:prstGeom>
          <a:noFill/>
          <a:ln>
            <a:noFill/>
          </a:ln>
        </p:spPr>
      </p:pic>
      <p:pic>
        <p:nvPicPr>
          <p:cNvPr id="94" name="Google Shape;94;p12" descr="C:\Users\James\Desktop\Logos\Designers Large no border.jpg"/>
          <p:cNvPicPr preferRelativeResize="0"/>
          <p:nvPr/>
        </p:nvPicPr>
        <p:blipFill rotWithShape="1">
          <a:blip r:embed="rId5">
            <a:alphaModFix/>
          </a:blip>
          <a:srcRect l="8374" t="7194" r="8374" b="4746"/>
          <a:stretch/>
        </p:blipFill>
        <p:spPr>
          <a:xfrm>
            <a:off x="830594" y="1199141"/>
            <a:ext cx="742200" cy="1059571"/>
          </a:xfrm>
          <a:prstGeom prst="rect">
            <a:avLst/>
          </a:prstGeom>
          <a:noFill/>
          <a:ln>
            <a:noFill/>
          </a:ln>
        </p:spPr>
      </p:pic>
      <p:pic>
        <p:nvPicPr>
          <p:cNvPr id="95" name="Google Shape;95;p12" descr="C:\Users\James\Desktop\Logos\Designers Large no border.jpg"/>
          <p:cNvPicPr preferRelativeResize="0"/>
          <p:nvPr/>
        </p:nvPicPr>
        <p:blipFill rotWithShape="1">
          <a:blip r:embed="rId5">
            <a:alphaModFix/>
          </a:blip>
          <a:srcRect l="8374" t="7194" r="8374" b="4746"/>
          <a:stretch/>
        </p:blipFill>
        <p:spPr>
          <a:xfrm>
            <a:off x="10758444" y="1199141"/>
            <a:ext cx="742200" cy="1059571"/>
          </a:xfrm>
          <a:prstGeom prst="rect">
            <a:avLst/>
          </a:prstGeom>
          <a:noFill/>
          <a:ln>
            <a:noFill/>
          </a:ln>
        </p:spPr>
      </p:pic>
      <p:sp>
        <p:nvSpPr>
          <p:cNvPr id="96" name="Google Shape;96;p12"/>
          <p:cNvSpPr txBox="1"/>
          <p:nvPr/>
        </p:nvSpPr>
        <p:spPr>
          <a:xfrm>
            <a:off x="10549350" y="1149000"/>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97" name="Google Shape;97;p12"/>
          <p:cNvSpPr txBox="1"/>
          <p:nvPr/>
        </p:nvSpPr>
        <p:spPr>
          <a:xfrm>
            <a:off x="729975" y="1149038"/>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pic>
        <p:nvPicPr>
          <p:cNvPr id="98" name="Google Shape;98;p12"/>
          <p:cNvPicPr preferRelativeResize="0"/>
          <p:nvPr/>
        </p:nvPicPr>
        <p:blipFill rotWithShape="1">
          <a:blip r:embed="rId7">
            <a:alphaModFix/>
          </a:blip>
          <a:srcRect l="8374" t="7406" r="8374" b="6667"/>
          <a:stretch/>
        </p:blipFill>
        <p:spPr>
          <a:xfrm>
            <a:off x="3524691" y="99829"/>
            <a:ext cx="700803" cy="1023477"/>
          </a:xfrm>
          <a:prstGeom prst="rect">
            <a:avLst/>
          </a:prstGeom>
          <a:noFill/>
          <a:ln>
            <a:noFill/>
          </a:ln>
        </p:spPr>
      </p:pic>
      <p:pic>
        <p:nvPicPr>
          <p:cNvPr id="99" name="Google Shape;99;p12" descr="C:\Users\James\Desktop\Logos\Sustainability Ambassadors Large no border.jpg"/>
          <p:cNvPicPr preferRelativeResize="0"/>
          <p:nvPr/>
        </p:nvPicPr>
        <p:blipFill rotWithShape="1">
          <a:blip r:embed="rId8">
            <a:alphaModFix/>
          </a:blip>
          <a:srcRect b="7851"/>
          <a:stretch/>
        </p:blipFill>
        <p:spPr>
          <a:xfrm>
            <a:off x="8544272" y="92852"/>
            <a:ext cx="877678" cy="1032225"/>
          </a:xfrm>
          <a:prstGeom prst="rect">
            <a:avLst/>
          </a:prstGeom>
          <a:noFill/>
          <a:ln>
            <a:noFill/>
          </a:ln>
        </p:spPr>
      </p:pic>
      <p:pic>
        <p:nvPicPr>
          <p:cNvPr id="100" name="Google Shape;100;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01" name="Google Shape;101;p12" descr="C:\Users\James\Desktop\cultural explorers.jpg"/>
          <p:cNvPicPr preferRelativeResize="0"/>
          <p:nvPr/>
        </p:nvPicPr>
        <p:blipFill rotWithShape="1">
          <a:blip r:embed="rId10">
            <a:alphaModFix/>
          </a:blip>
          <a:srcRect l="7956" r="7312" b="5294"/>
          <a:stretch/>
        </p:blipFill>
        <p:spPr>
          <a:xfrm>
            <a:off x="9552384" y="92851"/>
            <a:ext cx="723583" cy="1056200"/>
          </a:xfrm>
          <a:prstGeom prst="rect">
            <a:avLst/>
          </a:prstGeom>
          <a:noFill/>
          <a:ln>
            <a:noFill/>
          </a:ln>
        </p:spPr>
      </p:pic>
      <p:pic>
        <p:nvPicPr>
          <p:cNvPr id="102" name="Google Shape;102;p12" descr="C:\Users\James\Desktop\Careers.jpg"/>
          <p:cNvPicPr preferRelativeResize="0"/>
          <p:nvPr/>
        </p:nvPicPr>
        <p:blipFill rotWithShape="1">
          <a:blip r:embed="rId11">
            <a:alphaModFix/>
          </a:blip>
          <a:srcRect b="21389"/>
          <a:stretch/>
        </p:blipFill>
        <p:spPr>
          <a:xfrm>
            <a:off x="10416479" y="86818"/>
            <a:ext cx="861861" cy="8847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p:nvPr/>
        </p:nvSpPr>
        <p:spPr>
          <a:xfrm>
            <a:off x="6191250" y="2410724"/>
            <a:ext cx="5309400" cy="6322727"/>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Books and websites to support with learning:</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lang="en-GB" sz="1800" b="1" u="sng" dirty="0"/>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342900" lvl="0" indent="-342900">
              <a:buSzPts val="1800"/>
              <a:buFont typeface="Arial" panose="020B0604020202020204" pitchFamily="34" charset="0"/>
              <a:buChar char="•"/>
            </a:pPr>
            <a:r>
              <a:rPr lang="en-GB" sz="1800" i="1" dirty="0"/>
              <a:t>What I Like about Me</a:t>
            </a:r>
            <a:r>
              <a:rPr lang="en-GB" sz="1800" dirty="0"/>
              <a:t> by </a:t>
            </a:r>
            <a:r>
              <a:rPr lang="en-GB" sz="1800" dirty="0" err="1"/>
              <a:t>Allia</a:t>
            </a:r>
            <a:r>
              <a:rPr lang="en-GB" sz="1800" dirty="0"/>
              <a:t> </a:t>
            </a:r>
            <a:r>
              <a:rPr lang="en-GB" sz="1800" dirty="0" err="1"/>
              <a:t>Zobel</a:t>
            </a:r>
            <a:r>
              <a:rPr lang="en-GB" sz="1800" dirty="0"/>
              <a:t> </a:t>
            </a:r>
            <a:r>
              <a:rPr lang="en-GB" sz="1800" dirty="0" smtClean="0"/>
              <a:t>Nolan</a:t>
            </a:r>
          </a:p>
          <a:p>
            <a:pPr marL="342900" lvl="0" indent="-342900">
              <a:buSzPts val="1800"/>
              <a:buFont typeface="Arial" panose="020B0604020202020204" pitchFamily="34" charset="0"/>
              <a:buChar char="•"/>
            </a:pPr>
            <a:r>
              <a:rPr lang="en-GB" sz="1800" i="1" dirty="0"/>
              <a:t>The </a:t>
            </a:r>
            <a:r>
              <a:rPr lang="en-GB" sz="1800" i="1" dirty="0" err="1"/>
              <a:t>Colors</a:t>
            </a:r>
            <a:r>
              <a:rPr lang="en-GB" sz="1800" i="1" dirty="0"/>
              <a:t> of Us</a:t>
            </a:r>
            <a:r>
              <a:rPr lang="en-GB" sz="1800" dirty="0"/>
              <a:t> by Karen </a:t>
            </a:r>
            <a:r>
              <a:rPr lang="en-GB" sz="1800" dirty="0" smtClean="0"/>
              <a:t>Katz</a:t>
            </a:r>
          </a:p>
          <a:p>
            <a:pPr marL="342900" lvl="0" indent="-342900">
              <a:buSzPts val="1800"/>
              <a:buFont typeface="Arial" panose="020B0604020202020204" pitchFamily="34" charset="0"/>
              <a:buChar char="•"/>
            </a:pPr>
            <a:r>
              <a:rPr lang="en-GB" sz="1800" i="1" dirty="0"/>
              <a:t>All the </a:t>
            </a:r>
            <a:r>
              <a:rPr lang="en-GB" sz="1800" i="1" dirty="0" err="1"/>
              <a:t>Colors</a:t>
            </a:r>
            <a:r>
              <a:rPr lang="en-GB" sz="1800" i="1" dirty="0"/>
              <a:t> of the Earth</a:t>
            </a:r>
            <a:r>
              <a:rPr lang="en-GB" sz="1800" dirty="0"/>
              <a:t> by Sheila </a:t>
            </a:r>
            <a:r>
              <a:rPr lang="en-GB" sz="1800" dirty="0" smtClean="0"/>
              <a:t>Haman</a:t>
            </a:r>
          </a:p>
          <a:p>
            <a:pPr marL="342900" lvl="0" indent="-342900">
              <a:buSzPts val="1800"/>
              <a:buFont typeface="Arial" panose="020B0604020202020204" pitchFamily="34" charset="0"/>
              <a:buChar char="•"/>
            </a:pPr>
            <a:r>
              <a:rPr lang="en-GB" sz="1800" i="1" dirty="0"/>
              <a:t>Whoever You Are</a:t>
            </a:r>
            <a:r>
              <a:rPr lang="en-GB" sz="1800" dirty="0"/>
              <a:t> by Mem </a:t>
            </a:r>
            <a:r>
              <a:rPr lang="en-GB" sz="1800" dirty="0" smtClean="0"/>
              <a:t>Fox</a:t>
            </a:r>
          </a:p>
          <a:p>
            <a:pPr lvl="0" algn="ctr">
              <a:buSzPts val="1800"/>
            </a:pPr>
            <a:endParaRPr sz="12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lvl="0" algn="ctr">
              <a:buSzPts val="1800"/>
            </a:pPr>
            <a:r>
              <a:rPr lang="en-GB" sz="1800" b="1" u="sng" dirty="0">
                <a:solidFill>
                  <a:schemeClr val="dk1"/>
                </a:solidFill>
              </a:rPr>
              <a:t>Influential Figures</a:t>
            </a:r>
          </a:p>
          <a:p>
            <a:pPr lvl="0">
              <a:buSzPts val="1400"/>
            </a:pPr>
            <a:endParaRPr lang="en-GB" b="1" dirty="0"/>
          </a:p>
          <a:p>
            <a:pPr lvl="0">
              <a:buSzPts val="700"/>
            </a:pPr>
            <a:endParaRPr lang="en-GB" sz="700" b="1" u="sng" dirty="0">
              <a:solidFill>
                <a:schemeClr val="dk1"/>
              </a:solidFill>
            </a:endParaRPr>
          </a:p>
          <a:p>
            <a:pPr marL="457200" lvl="0" indent="-342900">
              <a:buSzPts val="1800"/>
              <a:buChar char="●"/>
            </a:pPr>
            <a:r>
              <a:rPr lang="en-GB" sz="1800" b="1" dirty="0"/>
              <a:t>Van Gogh</a:t>
            </a:r>
            <a:r>
              <a:rPr lang="en-GB" sz="1800" dirty="0"/>
              <a:t> (Portrait artist)</a:t>
            </a:r>
          </a:p>
          <a:p>
            <a:pPr marL="457200" lvl="0" indent="-342900">
              <a:buSzPts val="1800"/>
              <a:buChar char="●"/>
            </a:pPr>
            <a:r>
              <a:rPr lang="en-GB" sz="1800" b="1" dirty="0"/>
              <a:t>Andy Warhol</a:t>
            </a:r>
            <a:r>
              <a:rPr lang="en-GB" sz="1800" dirty="0"/>
              <a:t> (Portrait artist)</a:t>
            </a:r>
          </a:p>
          <a:p>
            <a:pPr marL="457200" lvl="0" indent="-342900">
              <a:buSzPts val="1800"/>
              <a:buChar char="●"/>
            </a:pPr>
            <a:r>
              <a:rPr lang="en-GB" sz="1800" b="1" dirty="0"/>
              <a:t>Frida Kahlo</a:t>
            </a:r>
            <a:r>
              <a:rPr lang="en-GB" sz="1800" dirty="0"/>
              <a:t> (Portrait Artist)</a:t>
            </a:r>
          </a:p>
          <a:p>
            <a:pPr marL="457200" lvl="0" indent="-342900">
              <a:buSzPts val="1800"/>
              <a:buChar char="●"/>
            </a:pPr>
            <a:r>
              <a:rPr lang="en-GB" sz="1800" b="1" dirty="0"/>
              <a:t>Pablo Picasso</a:t>
            </a:r>
            <a:r>
              <a:rPr lang="en-GB" sz="1800" dirty="0"/>
              <a:t> (Portrait work</a:t>
            </a:r>
            <a:r>
              <a:rPr lang="en-GB" sz="1800" dirty="0" smtClean="0"/>
              <a:t>)</a:t>
            </a:r>
          </a:p>
          <a:p>
            <a:pPr marL="457200" lvl="0" indent="-342900">
              <a:buSzPts val="1800"/>
              <a:buChar char="●"/>
            </a:pPr>
            <a:endParaRPr lang="en-GB" sz="1800" dirty="0"/>
          </a:p>
          <a:p>
            <a:pPr marL="457200" lvl="0" indent="-342900">
              <a:buSzPts val="1800"/>
              <a:buChar char="●"/>
            </a:pPr>
            <a:endParaRPr lang="en-GB" sz="1800" dirty="0" smtClean="0"/>
          </a:p>
          <a:p>
            <a:pPr marL="114300" lvl="0">
              <a:buSzPts val="1800"/>
            </a:pPr>
            <a:r>
              <a:rPr lang="en-GB" sz="1800" dirty="0" smtClean="0"/>
              <a:t>Try this QR code for a portrait </a:t>
            </a:r>
          </a:p>
          <a:p>
            <a:pPr marL="114300" lvl="0">
              <a:buSzPts val="1800"/>
            </a:pPr>
            <a:r>
              <a:rPr lang="en-GB" sz="1800" dirty="0" smtClean="0"/>
              <a:t>lesson you can do at home with</a:t>
            </a:r>
          </a:p>
          <a:p>
            <a:pPr marL="114300" lvl="0">
              <a:buSzPts val="1800"/>
            </a:pPr>
            <a:r>
              <a:rPr lang="en-GB" sz="1800" dirty="0" smtClean="0"/>
              <a:t>your child.</a:t>
            </a:r>
            <a:endParaRPr lang="en-GB" sz="1800" dirty="0"/>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8" name="Google Shape;88;p12"/>
          <p:cNvSpPr txBox="1"/>
          <p:nvPr/>
        </p:nvSpPr>
        <p:spPr>
          <a:xfrm>
            <a:off x="1762050" y="1152925"/>
            <a:ext cx="87873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457200" marR="0" lvl="0" indent="0" algn="ctr" rtl="0">
              <a:lnSpc>
                <a:spcPct val="100000"/>
              </a:lnSpc>
              <a:spcBef>
                <a:spcPts val="0"/>
              </a:spcBef>
              <a:spcAft>
                <a:spcPts val="0"/>
              </a:spcAft>
              <a:buNone/>
            </a:pPr>
            <a:r>
              <a:rPr lang="en-GB" sz="2800" b="1" dirty="0" smtClean="0">
                <a:solidFill>
                  <a:srgbClr val="FF0000"/>
                </a:solidFill>
              </a:rPr>
              <a:t>Parental Support page</a:t>
            </a:r>
            <a:endParaRPr sz="2800" b="1" dirty="0">
              <a:solidFill>
                <a:srgbClr val="FF0000"/>
              </a:solidFill>
            </a:endParaRPr>
          </a:p>
          <a:p>
            <a:pPr marL="0" marR="0" lvl="0" indent="0" algn="ctr" rtl="0">
              <a:lnSpc>
                <a:spcPct val="100000"/>
              </a:lnSpc>
              <a:spcBef>
                <a:spcPts val="0"/>
              </a:spcBef>
              <a:spcAft>
                <a:spcPts val="0"/>
              </a:spcAft>
              <a:buClr>
                <a:srgbClr val="000000"/>
              </a:buClr>
              <a:buSzPts val="1800"/>
              <a:buFont typeface="Arial"/>
              <a:buNone/>
            </a:pPr>
            <a:endParaRPr sz="1800" dirty="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2F5496"/>
                </a:solidFill>
                <a:latin typeface="Arial"/>
                <a:ea typeface="Arial"/>
                <a:cs typeface="Arial"/>
                <a:sym typeface="Arial"/>
              </a:rPr>
              <a:t>: </a:t>
            </a:r>
            <a:endParaRPr sz="1800" b="1" i="0" u="none" strike="noStrike" cap="none" dirty="0">
              <a:solidFill>
                <a:srgbClr val="2F5496"/>
              </a:solidFill>
              <a:latin typeface="Arial"/>
              <a:ea typeface="Arial"/>
              <a:cs typeface="Arial"/>
              <a:sym typeface="Arial"/>
            </a:endParaRPr>
          </a:p>
        </p:txBody>
      </p:sp>
      <p:sp>
        <p:nvSpPr>
          <p:cNvPr id="89" name="Google Shape;89;p12"/>
          <p:cNvSpPr txBox="1"/>
          <p:nvPr/>
        </p:nvSpPr>
        <p:spPr>
          <a:xfrm>
            <a:off x="806825" y="2410750"/>
            <a:ext cx="5271300" cy="252558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Places to visit/things to do at home:</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342900" marR="0" lvl="0" indent="-342900" rtl="0">
              <a:lnSpc>
                <a:spcPct val="100000"/>
              </a:lnSpc>
              <a:spcBef>
                <a:spcPts val="0"/>
              </a:spcBef>
              <a:spcAft>
                <a:spcPts val="0"/>
              </a:spcAft>
              <a:buClr>
                <a:srgbClr val="000000"/>
              </a:buClr>
              <a:buSzPts val="1800"/>
              <a:buFont typeface="Arial" panose="020B0604020202020204" pitchFamily="34" charset="0"/>
              <a:buChar char="•"/>
            </a:pPr>
            <a:r>
              <a:rPr lang="en-GB" sz="2400" dirty="0" smtClean="0"/>
              <a:t>Drawing using a mirror</a:t>
            </a:r>
          </a:p>
          <a:p>
            <a:pPr marL="342900" marR="0" lvl="0" indent="-342900" rtl="0">
              <a:lnSpc>
                <a:spcPct val="100000"/>
              </a:lnSpc>
              <a:spcBef>
                <a:spcPts val="0"/>
              </a:spcBef>
              <a:spcAft>
                <a:spcPts val="0"/>
              </a:spcAft>
              <a:buClr>
                <a:srgbClr val="000000"/>
              </a:buClr>
              <a:buSzPts val="1800"/>
              <a:buFont typeface="Arial" panose="020B0604020202020204" pitchFamily="34" charset="0"/>
              <a:buChar char="•"/>
            </a:pPr>
            <a:r>
              <a:rPr lang="en-GB" sz="2400" dirty="0" smtClean="0"/>
              <a:t>Old school gallery – </a:t>
            </a:r>
            <a:r>
              <a:rPr lang="en-GB" sz="2400" dirty="0" err="1" smtClean="0"/>
              <a:t>Alnmouth</a:t>
            </a:r>
            <a:endParaRPr lang="en-GB" sz="2400" dirty="0" smtClean="0"/>
          </a:p>
          <a:p>
            <a:pPr marL="342900" marR="0" lvl="0" indent="-342900" rtl="0">
              <a:lnSpc>
                <a:spcPct val="100000"/>
              </a:lnSpc>
              <a:spcBef>
                <a:spcPts val="0"/>
              </a:spcBef>
              <a:spcAft>
                <a:spcPts val="0"/>
              </a:spcAft>
              <a:buClr>
                <a:srgbClr val="000000"/>
              </a:buClr>
              <a:buSzPts val="1800"/>
              <a:buFont typeface="Arial" panose="020B0604020202020204" pitchFamily="34" charset="0"/>
              <a:buChar char="•"/>
            </a:pPr>
            <a:r>
              <a:rPr lang="en-GB" sz="2400" dirty="0" smtClean="0"/>
              <a:t>Look at family members and draw a picture that reminds them of that person. </a:t>
            </a:r>
          </a:p>
          <a:p>
            <a:pPr marL="0" marR="0" lvl="0" indent="0" algn="ctr" rtl="0">
              <a:lnSpc>
                <a:spcPct val="100000"/>
              </a:lnSpc>
              <a:spcBef>
                <a:spcPts val="0"/>
              </a:spcBef>
              <a:spcAft>
                <a:spcPts val="0"/>
              </a:spcAft>
              <a:buClr>
                <a:srgbClr val="000000"/>
              </a:buClr>
              <a:buSzPts val="1800"/>
              <a:buFont typeface="Arial"/>
              <a:buNone/>
            </a:pPr>
            <a:r>
              <a:rPr lang="en-GB" sz="1800" dirty="0" smtClean="0"/>
              <a:t> </a:t>
            </a:r>
            <a:endParaRPr sz="1800" dirty="0"/>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4">
            <a:alphaModFix/>
          </a:blip>
          <a:srcRect l="7170" r="7567" b="6322"/>
          <a:stretch/>
        </p:blipFill>
        <p:spPr>
          <a:xfrm>
            <a:off x="1762050" y="103154"/>
            <a:ext cx="741769" cy="1035597"/>
          </a:xfrm>
          <a:prstGeom prst="rect">
            <a:avLst/>
          </a:prstGeom>
          <a:noFill/>
          <a:ln>
            <a:noFill/>
          </a:ln>
        </p:spPr>
      </p:pic>
      <p:pic>
        <p:nvPicPr>
          <p:cNvPr id="92" name="Google Shape;92;p12" descr="C:\Users\James\Desktop\Logos\Designers Large no border.jpg"/>
          <p:cNvPicPr preferRelativeResize="0"/>
          <p:nvPr/>
        </p:nvPicPr>
        <p:blipFill rotWithShape="1">
          <a:blip r:embed="rId5">
            <a:alphaModFix/>
          </a:blip>
          <a:srcRect l="8376" t="7196" r="8376" b="4746"/>
          <a:stretch/>
        </p:blipFill>
        <p:spPr>
          <a:xfrm>
            <a:off x="2624969" y="71441"/>
            <a:ext cx="742200" cy="1059571"/>
          </a:xfrm>
          <a:prstGeom prst="rect">
            <a:avLst/>
          </a:prstGeom>
          <a:noFill/>
          <a:ln>
            <a:noFill/>
          </a:ln>
        </p:spPr>
      </p:pic>
      <p:pic>
        <p:nvPicPr>
          <p:cNvPr id="93" name="Google Shape;93;p12"/>
          <p:cNvPicPr preferRelativeResize="0"/>
          <p:nvPr/>
        </p:nvPicPr>
        <p:blipFill rotWithShape="1">
          <a:blip r:embed="rId6">
            <a:alphaModFix/>
          </a:blip>
          <a:srcRect/>
          <a:stretch/>
        </p:blipFill>
        <p:spPr>
          <a:xfrm>
            <a:off x="806175" y="86818"/>
            <a:ext cx="700800" cy="1028798"/>
          </a:xfrm>
          <a:prstGeom prst="rect">
            <a:avLst/>
          </a:prstGeom>
          <a:noFill/>
          <a:ln>
            <a:noFill/>
          </a:ln>
        </p:spPr>
      </p:pic>
      <p:pic>
        <p:nvPicPr>
          <p:cNvPr id="94" name="Google Shape;94;p12" descr="C:\Users\James\Desktop\Logos\Designers Large no border.jpg"/>
          <p:cNvPicPr preferRelativeResize="0"/>
          <p:nvPr/>
        </p:nvPicPr>
        <p:blipFill rotWithShape="1">
          <a:blip r:embed="rId5">
            <a:alphaModFix/>
          </a:blip>
          <a:srcRect l="8374" t="7194" r="8374" b="4746"/>
          <a:stretch/>
        </p:blipFill>
        <p:spPr>
          <a:xfrm>
            <a:off x="830594" y="1199141"/>
            <a:ext cx="742200" cy="1059571"/>
          </a:xfrm>
          <a:prstGeom prst="rect">
            <a:avLst/>
          </a:prstGeom>
          <a:noFill/>
          <a:ln>
            <a:noFill/>
          </a:ln>
        </p:spPr>
      </p:pic>
      <p:pic>
        <p:nvPicPr>
          <p:cNvPr id="95" name="Google Shape;95;p12" descr="C:\Users\James\Desktop\Logos\Designers Large no border.jpg"/>
          <p:cNvPicPr preferRelativeResize="0"/>
          <p:nvPr/>
        </p:nvPicPr>
        <p:blipFill rotWithShape="1">
          <a:blip r:embed="rId5">
            <a:alphaModFix/>
          </a:blip>
          <a:srcRect l="8374" t="7194" r="8374" b="4746"/>
          <a:stretch/>
        </p:blipFill>
        <p:spPr>
          <a:xfrm>
            <a:off x="10758444" y="1199141"/>
            <a:ext cx="742200" cy="1059571"/>
          </a:xfrm>
          <a:prstGeom prst="rect">
            <a:avLst/>
          </a:prstGeom>
          <a:noFill/>
          <a:ln>
            <a:noFill/>
          </a:ln>
        </p:spPr>
      </p:pic>
      <p:sp>
        <p:nvSpPr>
          <p:cNvPr id="96" name="Google Shape;96;p12"/>
          <p:cNvSpPr txBox="1"/>
          <p:nvPr/>
        </p:nvSpPr>
        <p:spPr>
          <a:xfrm>
            <a:off x="10549350" y="1149000"/>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97" name="Google Shape;97;p12"/>
          <p:cNvSpPr txBox="1"/>
          <p:nvPr/>
        </p:nvSpPr>
        <p:spPr>
          <a:xfrm>
            <a:off x="729975" y="1149038"/>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pic>
        <p:nvPicPr>
          <p:cNvPr id="98" name="Google Shape;98;p12"/>
          <p:cNvPicPr preferRelativeResize="0"/>
          <p:nvPr/>
        </p:nvPicPr>
        <p:blipFill rotWithShape="1">
          <a:blip r:embed="rId7">
            <a:alphaModFix/>
          </a:blip>
          <a:srcRect l="8374" t="7406" r="8374" b="6667"/>
          <a:stretch/>
        </p:blipFill>
        <p:spPr>
          <a:xfrm>
            <a:off x="3524691" y="99829"/>
            <a:ext cx="700803" cy="1023477"/>
          </a:xfrm>
          <a:prstGeom prst="rect">
            <a:avLst/>
          </a:prstGeom>
          <a:noFill/>
          <a:ln>
            <a:noFill/>
          </a:ln>
        </p:spPr>
      </p:pic>
      <p:pic>
        <p:nvPicPr>
          <p:cNvPr id="99" name="Google Shape;99;p12" descr="C:\Users\James\Desktop\Logos\Sustainability Ambassadors Large no border.jpg"/>
          <p:cNvPicPr preferRelativeResize="0"/>
          <p:nvPr/>
        </p:nvPicPr>
        <p:blipFill rotWithShape="1">
          <a:blip r:embed="rId8">
            <a:alphaModFix/>
          </a:blip>
          <a:srcRect b="7851"/>
          <a:stretch/>
        </p:blipFill>
        <p:spPr>
          <a:xfrm>
            <a:off x="8544272" y="92852"/>
            <a:ext cx="877678" cy="1032225"/>
          </a:xfrm>
          <a:prstGeom prst="rect">
            <a:avLst/>
          </a:prstGeom>
          <a:noFill/>
          <a:ln>
            <a:noFill/>
          </a:ln>
        </p:spPr>
      </p:pic>
      <p:pic>
        <p:nvPicPr>
          <p:cNvPr id="100" name="Google Shape;100;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01" name="Google Shape;101;p12" descr="C:\Users\James\Desktop\cultural explorers.jpg"/>
          <p:cNvPicPr preferRelativeResize="0"/>
          <p:nvPr/>
        </p:nvPicPr>
        <p:blipFill rotWithShape="1">
          <a:blip r:embed="rId10">
            <a:alphaModFix/>
          </a:blip>
          <a:srcRect l="7956" r="7312" b="5294"/>
          <a:stretch/>
        </p:blipFill>
        <p:spPr>
          <a:xfrm>
            <a:off x="9552384" y="92851"/>
            <a:ext cx="723583" cy="1056200"/>
          </a:xfrm>
          <a:prstGeom prst="rect">
            <a:avLst/>
          </a:prstGeom>
          <a:noFill/>
          <a:ln>
            <a:noFill/>
          </a:ln>
        </p:spPr>
      </p:pic>
      <p:pic>
        <p:nvPicPr>
          <p:cNvPr id="102" name="Google Shape;102;p12" descr="C:\Users\James\Desktop\Careers.jpg"/>
          <p:cNvPicPr preferRelativeResize="0"/>
          <p:nvPr/>
        </p:nvPicPr>
        <p:blipFill rotWithShape="1">
          <a:blip r:embed="rId11">
            <a:alphaModFix/>
          </a:blip>
          <a:srcRect b="21389"/>
          <a:stretch/>
        </p:blipFill>
        <p:spPr>
          <a:xfrm>
            <a:off x="10416479" y="86818"/>
            <a:ext cx="861861" cy="884783"/>
          </a:xfrm>
          <a:prstGeom prst="rect">
            <a:avLst/>
          </a:prstGeom>
          <a:noFill/>
          <a:ln>
            <a:noFill/>
          </a:ln>
        </p:spPr>
      </p:pic>
      <p:sp>
        <p:nvSpPr>
          <p:cNvPr id="19" name="Google Shape;89;p12"/>
          <p:cNvSpPr txBox="1"/>
          <p:nvPr/>
        </p:nvSpPr>
        <p:spPr>
          <a:xfrm>
            <a:off x="806175" y="5042159"/>
            <a:ext cx="5271300" cy="3691292"/>
          </a:xfrm>
          <a:prstGeom prst="rect">
            <a:avLst/>
          </a:prstGeom>
          <a:solidFill>
            <a:schemeClr val="accent4">
              <a:lumMod val="20000"/>
              <a:lumOff val="80000"/>
            </a:schemeClr>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Knowledge, skills and understanding covered in this unit:</a:t>
            </a:r>
          </a:p>
          <a:p>
            <a:pPr fontAlgn="base"/>
            <a:r>
              <a:rPr lang="en-GB" sz="2000" dirty="0"/>
              <a:t> </a:t>
            </a:r>
          </a:p>
          <a:p>
            <a:pPr marL="342900" indent="-342900" fontAlgn="base">
              <a:buFont typeface="Arial" panose="020B0604020202020204" pitchFamily="34" charset="0"/>
              <a:buChar char="•"/>
            </a:pPr>
            <a:r>
              <a:rPr lang="en-GB" sz="2000" dirty="0" smtClean="0"/>
              <a:t>Begins to explore </a:t>
            </a:r>
            <a:r>
              <a:rPr lang="en-GB" sz="2000" dirty="0"/>
              <a:t>tone using different grades of pencil, pastel and chalk.</a:t>
            </a:r>
          </a:p>
          <a:p>
            <a:pPr marL="342900" indent="-342900" fontAlgn="base">
              <a:buFont typeface="Arial" panose="020B0604020202020204" pitchFamily="34" charset="0"/>
              <a:buChar char="•"/>
            </a:pPr>
            <a:r>
              <a:rPr lang="en-GB" sz="2000" dirty="0" smtClean="0"/>
              <a:t>Begins to explore </a:t>
            </a:r>
            <a:r>
              <a:rPr lang="en-GB" sz="2000" dirty="0"/>
              <a:t>and </a:t>
            </a:r>
            <a:r>
              <a:rPr lang="en-GB" sz="2000" dirty="0" smtClean="0"/>
              <a:t>recreate </a:t>
            </a:r>
            <a:r>
              <a:rPr lang="en-GB" sz="2000" dirty="0"/>
              <a:t>patterns and textures with an extended range of materials.</a:t>
            </a: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a:blip r:embed="rId12"/>
          <a:stretch>
            <a:fillRect/>
          </a:stretch>
        </p:blipFill>
        <p:spPr>
          <a:xfrm>
            <a:off x="9754109" y="7053943"/>
            <a:ext cx="1679508" cy="1679508"/>
          </a:xfrm>
          <a:prstGeom prst="rect">
            <a:avLst/>
          </a:prstGeom>
        </p:spPr>
      </p:pic>
      <p:cxnSp>
        <p:nvCxnSpPr>
          <p:cNvPr id="4" name="Straight Arrow Connector 3"/>
          <p:cNvCxnSpPr/>
          <p:nvPr/>
        </p:nvCxnSpPr>
        <p:spPr>
          <a:xfrm>
            <a:off x="8714792" y="7651102"/>
            <a:ext cx="837592" cy="2425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96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4" name="Google Shape;134;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135" name="Google Shape;135;p15"/>
          <p:cNvGraphicFramePr/>
          <p:nvPr/>
        </p:nvGraphicFramePr>
        <p:xfrm>
          <a:off x="775768" y="2482672"/>
          <a:ext cx="10631550" cy="5547380"/>
        </p:xfrm>
        <a:graphic>
          <a:graphicData uri="http://schemas.openxmlformats.org/drawingml/2006/table">
            <a:tbl>
              <a:tblPr firstRow="1" bandRow="1">
                <a:noFill/>
                <a:tableStyleId>{45F42757-712C-4958-BB62-AEB6E82CE319}</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endParaRPr sz="1800" u="none" strike="noStrike" cap="none"/>
                    </a:p>
                    <a:p>
                      <a:pPr marL="0" marR="0" lvl="0" indent="0" algn="ctr" rtl="0">
                        <a:lnSpc>
                          <a:spcPct val="100000"/>
                        </a:lnSpc>
                        <a:spcBef>
                          <a:spcPts val="0"/>
                        </a:spcBef>
                        <a:spcAft>
                          <a:spcPts val="0"/>
                        </a:spcAft>
                        <a:buClr>
                          <a:srgbClr val="000000"/>
                        </a:buClr>
                        <a:buSzPts val="1400"/>
                        <a:buFont typeface="Arial"/>
                        <a:buNone/>
                      </a:pPr>
                      <a:r>
                        <a:rPr lang="en-GB" sz="1800"/>
                        <a:t>Self-portrait </a:t>
                      </a:r>
                      <a:endParaRPr sz="1800"/>
                    </a:p>
                    <a:p>
                      <a:pPr marL="0" marR="0" lvl="0" indent="0" algn="ctr" rtl="0">
                        <a:lnSpc>
                          <a:spcPct val="100000"/>
                        </a:lnSpc>
                        <a:spcBef>
                          <a:spcPts val="0"/>
                        </a:spcBef>
                        <a:spcAft>
                          <a:spcPts val="0"/>
                        </a:spcAft>
                        <a:buClr>
                          <a:srgbClr val="000000"/>
                        </a:buClr>
                        <a:buSzPts val="1400"/>
                        <a:buFont typeface="Arial"/>
                        <a:buNone/>
                      </a:pPr>
                      <a:r>
                        <a:rPr lang="en-GB" sz="1800"/>
                        <a:t>Line</a:t>
                      </a:r>
                      <a:endParaRPr sz="1800"/>
                    </a:p>
                    <a:p>
                      <a:pPr marL="0" marR="0" lvl="0" indent="0" algn="ctr" rtl="0">
                        <a:lnSpc>
                          <a:spcPct val="100000"/>
                        </a:lnSpc>
                        <a:spcBef>
                          <a:spcPts val="0"/>
                        </a:spcBef>
                        <a:spcAft>
                          <a:spcPts val="0"/>
                        </a:spcAft>
                        <a:buClr>
                          <a:srgbClr val="000000"/>
                        </a:buClr>
                        <a:buSzPts val="1400"/>
                        <a:buFont typeface="Arial"/>
                        <a:buNone/>
                      </a:pPr>
                      <a:r>
                        <a:rPr lang="en-GB" sz="1800"/>
                        <a:t>Texture </a:t>
                      </a:r>
                      <a:endParaRPr sz="1800"/>
                    </a:p>
                    <a:p>
                      <a:pPr marL="0" marR="0" lvl="0" indent="0" algn="ctr" rtl="0">
                        <a:lnSpc>
                          <a:spcPct val="100000"/>
                        </a:lnSpc>
                        <a:spcBef>
                          <a:spcPts val="0"/>
                        </a:spcBef>
                        <a:spcAft>
                          <a:spcPts val="0"/>
                        </a:spcAft>
                        <a:buClr>
                          <a:srgbClr val="000000"/>
                        </a:buClr>
                        <a:buSzPts val="1400"/>
                        <a:buFont typeface="Arial"/>
                        <a:buNone/>
                      </a:pPr>
                      <a:r>
                        <a:rPr lang="en-GB" sz="1800"/>
                        <a:t>Pencil</a:t>
                      </a:r>
                      <a:endParaRPr sz="1800"/>
                    </a:p>
                    <a:p>
                      <a:pPr marL="0" marR="0" lvl="0" indent="0" algn="ctr" rtl="0">
                        <a:lnSpc>
                          <a:spcPct val="100000"/>
                        </a:lnSpc>
                        <a:spcBef>
                          <a:spcPts val="0"/>
                        </a:spcBef>
                        <a:spcAft>
                          <a:spcPts val="0"/>
                        </a:spcAft>
                        <a:buClr>
                          <a:srgbClr val="000000"/>
                        </a:buClr>
                        <a:buSzPts val="1400"/>
                        <a:buFont typeface="Arial"/>
                        <a:buNone/>
                      </a:pPr>
                      <a:r>
                        <a:rPr lang="en-GB" sz="1800"/>
                        <a:t>Artist</a:t>
                      </a:r>
                      <a:endParaRPr sz="1800"/>
                    </a:p>
                    <a:p>
                      <a:pPr marL="0" marR="0" lvl="0" indent="0" algn="ctr" rtl="0">
                        <a:lnSpc>
                          <a:spcPct val="100000"/>
                        </a:lnSpc>
                        <a:spcBef>
                          <a:spcPts val="0"/>
                        </a:spcBef>
                        <a:spcAft>
                          <a:spcPts val="0"/>
                        </a:spcAft>
                        <a:buClr>
                          <a:srgbClr val="000000"/>
                        </a:buClr>
                        <a:buSzPts val="1400"/>
                        <a:buFont typeface="Arial"/>
                        <a:buNone/>
                      </a:pPr>
                      <a:r>
                        <a:rPr lang="en-GB" sz="1800"/>
                        <a:t>Shape</a:t>
                      </a:r>
                      <a:endParaRPr sz="1800"/>
                    </a:p>
                    <a:p>
                      <a:pPr marL="0" marR="0" lvl="0" indent="0" algn="ctr" rtl="0">
                        <a:lnSpc>
                          <a:spcPct val="100000"/>
                        </a:lnSpc>
                        <a:spcBef>
                          <a:spcPts val="0"/>
                        </a:spcBef>
                        <a:spcAft>
                          <a:spcPts val="0"/>
                        </a:spcAft>
                        <a:buClr>
                          <a:srgbClr val="000000"/>
                        </a:buClr>
                        <a:buSzPts val="1400"/>
                        <a:buFont typeface="Arial"/>
                        <a:buNone/>
                      </a:pPr>
                      <a:r>
                        <a:rPr lang="en-GB" sz="1800"/>
                        <a:t>Space</a:t>
                      </a:r>
                      <a:endParaRPr sz="1800"/>
                    </a:p>
                    <a:p>
                      <a:pPr marL="0" marR="0" lvl="0" indent="0" algn="ctr" rtl="0">
                        <a:lnSpc>
                          <a:spcPct val="100000"/>
                        </a:lnSpc>
                        <a:spcBef>
                          <a:spcPts val="0"/>
                        </a:spcBef>
                        <a:spcAft>
                          <a:spcPts val="0"/>
                        </a:spcAft>
                        <a:buClr>
                          <a:srgbClr val="000000"/>
                        </a:buClr>
                        <a:buSzPts val="1400"/>
                        <a:buFont typeface="Arial"/>
                        <a:buNone/>
                      </a:pPr>
                      <a:r>
                        <a:rPr lang="en-GB" sz="1800">
                          <a:solidFill>
                            <a:schemeClr val="dk1"/>
                          </a:solidFill>
                        </a:rPr>
                        <a:t>Pop art</a:t>
                      </a:r>
                      <a:endParaRPr sz="1800">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n-GB" sz="1800">
                          <a:solidFill>
                            <a:schemeClr val="dk1"/>
                          </a:solidFill>
                        </a:rPr>
                        <a:t>Cubism</a:t>
                      </a:r>
                      <a:endParaRPr sz="1800">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n-GB" sz="1800">
                          <a:solidFill>
                            <a:schemeClr val="dk1"/>
                          </a:solidFill>
                        </a:rPr>
                        <a:t>Colour wheel</a:t>
                      </a:r>
                      <a:endParaRPr sz="1800">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n-GB" sz="1800">
                          <a:solidFill>
                            <a:schemeClr val="dk1"/>
                          </a:solidFill>
                        </a:rPr>
                        <a:t>Primary colours</a:t>
                      </a:r>
                      <a:endParaRPr sz="1800">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n-GB" sz="1800">
                          <a:solidFill>
                            <a:schemeClr val="dk1"/>
                          </a:solidFill>
                        </a:rPr>
                        <a:t>Secondary colours</a:t>
                      </a:r>
                      <a:endParaRPr sz="1800">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n-GB" sz="1800">
                          <a:solidFill>
                            <a:schemeClr val="dk1"/>
                          </a:solidFill>
                        </a:rPr>
                        <a:t>Colour mixing</a:t>
                      </a:r>
                      <a:endParaRPr sz="1800">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n-GB" sz="1800">
                          <a:solidFill>
                            <a:schemeClr val="dk1"/>
                          </a:solidFill>
                        </a:rPr>
                        <a:t>Symmetry</a:t>
                      </a:r>
                      <a:endParaRPr sz="1800" u="none" strike="noStrike" cap="none"/>
                    </a:p>
                    <a:p>
                      <a:pPr marL="0" marR="0" lvl="0" indent="0" algn="ctr" rtl="0">
                        <a:lnSpc>
                          <a:spcPct val="100000"/>
                        </a:lnSpc>
                        <a:spcBef>
                          <a:spcPts val="0"/>
                        </a:spcBef>
                        <a:spcAft>
                          <a:spcPts val="0"/>
                        </a:spcAft>
                        <a:buClr>
                          <a:srgbClr val="000000"/>
                        </a:buClr>
                        <a:buSzPts val="1400"/>
                        <a:buFont typeface="Arial"/>
                        <a:buNone/>
                      </a:pPr>
                      <a:endParaRPr sz="1800" u="none" strike="noStrike" cap="none"/>
                    </a:p>
                    <a:p>
                      <a:pPr marL="0" marR="0" lvl="0" indent="0" algn="ctr" rtl="0">
                        <a:lnSpc>
                          <a:spcPct val="100000"/>
                        </a:lnSpc>
                        <a:spcBef>
                          <a:spcPts val="0"/>
                        </a:spcBef>
                        <a:spcAft>
                          <a:spcPts val="0"/>
                        </a:spcAft>
                        <a:buClr>
                          <a:srgbClr val="000000"/>
                        </a:buClr>
                        <a:buSzPts val="1400"/>
                        <a:buFont typeface="Arial"/>
                        <a:buNone/>
                      </a:pPr>
                      <a:endParaRPr sz="1800" u="none" strike="noStrike" cap="none"/>
                    </a:p>
                    <a:p>
                      <a:pPr marL="0" marR="0" lvl="0" indent="0" algn="ctr" rtl="0">
                        <a:lnSpc>
                          <a:spcPct val="100000"/>
                        </a:lnSpc>
                        <a:spcBef>
                          <a:spcPts val="0"/>
                        </a:spcBef>
                        <a:spcAft>
                          <a:spcPts val="0"/>
                        </a:spcAft>
                        <a:buClr>
                          <a:srgbClr val="000000"/>
                        </a:buClr>
                        <a:buSzPts val="14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800"/>
                    </a:p>
                    <a:p>
                      <a:pPr marL="0" marR="0" lvl="0" indent="0" algn="ctr" rtl="0">
                        <a:lnSpc>
                          <a:spcPct val="100000"/>
                        </a:lnSpc>
                        <a:spcBef>
                          <a:spcPts val="0"/>
                        </a:spcBef>
                        <a:spcAft>
                          <a:spcPts val="0"/>
                        </a:spcAft>
                        <a:buClr>
                          <a:srgbClr val="000000"/>
                        </a:buClr>
                        <a:buSzPts val="1400"/>
                        <a:buFont typeface="Arial"/>
                        <a:buNone/>
                      </a:pPr>
                      <a:r>
                        <a:rPr lang="en-GB" sz="1800"/>
                        <a:t>Reflection</a:t>
                      </a:r>
                      <a:endParaRPr sz="1800"/>
                    </a:p>
                    <a:p>
                      <a:pPr marL="0" marR="0" lvl="0" indent="0" algn="ctr" rtl="0">
                        <a:lnSpc>
                          <a:spcPct val="100000"/>
                        </a:lnSpc>
                        <a:spcBef>
                          <a:spcPts val="0"/>
                        </a:spcBef>
                        <a:spcAft>
                          <a:spcPts val="0"/>
                        </a:spcAft>
                        <a:buClr>
                          <a:srgbClr val="000000"/>
                        </a:buClr>
                        <a:buSzPts val="1400"/>
                        <a:buFont typeface="Arial"/>
                        <a:buNone/>
                      </a:pPr>
                      <a:r>
                        <a:rPr lang="en-GB" sz="1800"/>
                        <a:t>Silhouettes </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800"/>
                    </a:p>
                    <a:p>
                      <a:pPr marL="0" marR="0" lvl="0" indent="0" algn="ctr" rtl="0">
                        <a:lnSpc>
                          <a:spcPct val="100000"/>
                        </a:lnSpc>
                        <a:spcBef>
                          <a:spcPts val="0"/>
                        </a:spcBef>
                        <a:spcAft>
                          <a:spcPts val="0"/>
                        </a:spcAft>
                        <a:buClr>
                          <a:srgbClr val="000000"/>
                        </a:buClr>
                        <a:buSzPts val="1400"/>
                        <a:buFont typeface="Arial"/>
                        <a:buNone/>
                      </a:pPr>
                      <a:r>
                        <a:rPr lang="en-GB" sz="1800"/>
                        <a:t>Developing a personal response to others artwork and give an opinion in a sensitive manner.</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Google Shape;140;p16"/>
          <p:cNvSpPr txBox="1"/>
          <p:nvPr/>
        </p:nvSpPr>
        <p:spPr>
          <a:xfrm>
            <a:off x="755800" y="1093208"/>
            <a:ext cx="10651500" cy="5175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5246385" y="20154"/>
            <a:ext cx="1814680" cy="823455"/>
          </a:xfrm>
          <a:prstGeom prst="rect">
            <a:avLst/>
          </a:prstGeom>
          <a:noFill/>
          <a:ln>
            <a:noFill/>
          </a:ln>
        </p:spPr>
      </p:pic>
      <p:pic>
        <p:nvPicPr>
          <p:cNvPr id="142" name="Google Shape;142;p16"/>
          <p:cNvPicPr preferRelativeResize="0"/>
          <p:nvPr/>
        </p:nvPicPr>
        <p:blipFill rotWithShape="1">
          <a:blip r:embed="rId4">
            <a:alphaModFix/>
          </a:blip>
          <a:srcRect l="8376" t="7406" r="8376" b="6665"/>
          <a:stretch/>
        </p:blipFill>
        <p:spPr>
          <a:xfrm>
            <a:off x="1818841" y="33496"/>
            <a:ext cx="700803" cy="1023475"/>
          </a:xfrm>
          <a:prstGeom prst="rect">
            <a:avLst/>
          </a:prstGeom>
          <a:noFill/>
          <a:ln>
            <a:noFill/>
          </a:ln>
        </p:spPr>
      </p:pic>
      <p:pic>
        <p:nvPicPr>
          <p:cNvPr id="143" name="Google Shape;143;p16" descr="C:\Users\James\Desktop\Logos\Global Enquirers Large no border.jpg"/>
          <p:cNvPicPr preferRelativeResize="0"/>
          <p:nvPr/>
        </p:nvPicPr>
        <p:blipFill rotWithShape="1">
          <a:blip r:embed="rId5">
            <a:alphaModFix/>
          </a:blip>
          <a:srcRect l="7170" r="7567" b="6322"/>
          <a:stretch/>
        </p:blipFill>
        <p:spPr>
          <a:xfrm>
            <a:off x="2831525" y="33496"/>
            <a:ext cx="741770" cy="1035596"/>
          </a:xfrm>
          <a:prstGeom prst="rect">
            <a:avLst/>
          </a:prstGeom>
          <a:noFill/>
          <a:ln>
            <a:noFill/>
          </a:ln>
        </p:spPr>
      </p:pic>
      <p:pic>
        <p:nvPicPr>
          <p:cNvPr id="144" name="Google Shape;144;p16" descr="C:\Users\James\Desktop\Logos\Sustainability Ambassadors Large no border.jpg"/>
          <p:cNvPicPr preferRelativeResize="0"/>
          <p:nvPr/>
        </p:nvPicPr>
        <p:blipFill rotWithShape="1">
          <a:blip r:embed="rId6">
            <a:alphaModFix/>
          </a:blip>
          <a:srcRect b="7850"/>
          <a:stretch/>
        </p:blipFill>
        <p:spPr>
          <a:xfrm>
            <a:off x="8544272" y="36869"/>
            <a:ext cx="877679" cy="1032224"/>
          </a:xfrm>
          <a:prstGeom prst="rect">
            <a:avLst/>
          </a:prstGeom>
          <a:noFill/>
          <a:ln>
            <a:noFill/>
          </a:ln>
        </p:spPr>
      </p:pic>
      <p:pic>
        <p:nvPicPr>
          <p:cNvPr id="145" name="Google Shape;145;p16" descr="C:\Users\James\Desktop\Logos\Designers Large no border.jpg"/>
          <p:cNvPicPr preferRelativeResize="0"/>
          <p:nvPr/>
        </p:nvPicPr>
        <p:blipFill rotWithShape="1">
          <a:blip r:embed="rId7">
            <a:alphaModFix/>
          </a:blip>
          <a:srcRect l="8376" t="7196" r="8376" b="4746"/>
          <a:stretch/>
        </p:blipFill>
        <p:spPr>
          <a:xfrm>
            <a:off x="3791744" y="33496"/>
            <a:ext cx="742200" cy="1059571"/>
          </a:xfrm>
          <a:prstGeom prst="rect">
            <a:avLst/>
          </a:prstGeom>
          <a:noFill/>
          <a:ln>
            <a:noFill/>
          </a:ln>
        </p:spPr>
      </p:pic>
      <p:pic>
        <p:nvPicPr>
          <p:cNvPr id="146" name="Google Shape;146;p16"/>
          <p:cNvPicPr preferRelativeResize="0"/>
          <p:nvPr/>
        </p:nvPicPr>
        <p:blipFill rotWithShape="1">
          <a:blip r:embed="rId8">
            <a:alphaModFix/>
          </a:blip>
          <a:srcRect/>
          <a:stretch/>
        </p:blipFill>
        <p:spPr>
          <a:xfrm>
            <a:off x="806175" y="30835"/>
            <a:ext cx="700800" cy="1028798"/>
          </a:xfrm>
          <a:prstGeom prst="rect">
            <a:avLst/>
          </a:prstGeom>
          <a:noFill/>
          <a:ln>
            <a:noFill/>
          </a:ln>
        </p:spPr>
      </p:pic>
      <p:pic>
        <p:nvPicPr>
          <p:cNvPr id="147" name="Google Shape;147;p16"/>
          <p:cNvPicPr preferRelativeResize="0"/>
          <p:nvPr/>
        </p:nvPicPr>
        <p:blipFill rotWithShape="1">
          <a:blip r:embed="rId9">
            <a:alphaModFix/>
          </a:blip>
          <a:srcRect/>
          <a:stretch/>
        </p:blipFill>
        <p:spPr>
          <a:xfrm>
            <a:off x="7594588" y="27447"/>
            <a:ext cx="877676" cy="1032186"/>
          </a:xfrm>
          <a:prstGeom prst="rect">
            <a:avLst/>
          </a:prstGeom>
          <a:noFill/>
          <a:ln>
            <a:noFill/>
          </a:ln>
        </p:spPr>
      </p:pic>
      <p:pic>
        <p:nvPicPr>
          <p:cNvPr id="148" name="Google Shape;148;p16" descr="C:\Users\James\Desktop\cultural explorers.jpg"/>
          <p:cNvPicPr preferRelativeResize="0"/>
          <p:nvPr/>
        </p:nvPicPr>
        <p:blipFill rotWithShape="1">
          <a:blip r:embed="rId10">
            <a:alphaModFix/>
          </a:blip>
          <a:srcRect l="7956" r="7310" b="5291"/>
          <a:stretch/>
        </p:blipFill>
        <p:spPr>
          <a:xfrm>
            <a:off x="9552384" y="36868"/>
            <a:ext cx="723582" cy="1056199"/>
          </a:xfrm>
          <a:prstGeom prst="rect">
            <a:avLst/>
          </a:prstGeom>
          <a:noFill/>
          <a:ln>
            <a:noFill/>
          </a:ln>
        </p:spPr>
      </p:pic>
      <p:pic>
        <p:nvPicPr>
          <p:cNvPr id="149" name="Google Shape;149;p16" descr="C:\Users\James\Desktop\Careers.jpg"/>
          <p:cNvPicPr preferRelativeResize="0"/>
          <p:nvPr/>
        </p:nvPicPr>
        <p:blipFill rotWithShape="1">
          <a:blip r:embed="rId11">
            <a:alphaModFix/>
          </a:blip>
          <a:srcRect b="21389"/>
          <a:stretch/>
        </p:blipFill>
        <p:spPr>
          <a:xfrm>
            <a:off x="10416479" y="30835"/>
            <a:ext cx="861861" cy="884782"/>
          </a:xfrm>
          <a:prstGeom prst="rect">
            <a:avLst/>
          </a:prstGeom>
          <a:noFill/>
          <a:ln>
            <a:noFill/>
          </a:ln>
        </p:spPr>
      </p:pic>
      <p:graphicFrame>
        <p:nvGraphicFramePr>
          <p:cNvPr id="150" name="Google Shape;150;p16"/>
          <p:cNvGraphicFramePr/>
          <p:nvPr>
            <p:extLst>
              <p:ext uri="{D42A27DB-BD31-4B8C-83A1-F6EECF244321}">
                <p14:modId xmlns:p14="http://schemas.microsoft.com/office/powerpoint/2010/main" val="4214809590"/>
              </p:ext>
            </p:extLst>
          </p:nvPr>
        </p:nvGraphicFramePr>
        <p:xfrm>
          <a:off x="755800" y="1610712"/>
          <a:ext cx="10651500" cy="2857861"/>
        </p:xfrm>
        <a:graphic>
          <a:graphicData uri="http://schemas.openxmlformats.org/drawingml/2006/table">
            <a:tbl>
              <a:tblPr firstRow="1" bandRow="1">
                <a:noFill/>
                <a:tableStyleId>{45F42757-712C-4958-BB62-AEB6E82CE319}</a:tableStyleId>
              </a:tblPr>
              <a:tblGrid>
                <a:gridCol w="643792">
                  <a:extLst>
                    <a:ext uri="{9D8B030D-6E8A-4147-A177-3AD203B41FA5}">
                      <a16:colId xmlns:a16="http://schemas.microsoft.com/office/drawing/2014/main" val="20000"/>
                    </a:ext>
                  </a:extLst>
                </a:gridCol>
                <a:gridCol w="10007708">
                  <a:extLst>
                    <a:ext uri="{9D8B030D-6E8A-4147-A177-3AD203B41FA5}">
                      <a16:colId xmlns:a16="http://schemas.microsoft.com/office/drawing/2014/main" val="20001"/>
                    </a:ext>
                  </a:extLst>
                </a:gridCol>
              </a:tblGrid>
              <a:tr h="378421">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r>
                        <a:rPr lang="en-GB" sz="1400" b="1" i="0" u="none" strike="noStrike" cap="none" dirty="0" smtClean="0">
                          <a:solidFill>
                            <a:srgbClr val="000000"/>
                          </a:solidFill>
                          <a:latin typeface="Arial"/>
                          <a:ea typeface="Arial"/>
                          <a:cs typeface="Arial"/>
                          <a:sym typeface="Arial"/>
                        </a:rPr>
                        <a:t>?</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996664">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1</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dirty="0"/>
                        <a:t>Learn about the work of a range of artists.</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GB" b="1" dirty="0"/>
                        <a:t>E.Q: Which famous artists have worked with self portraiture</a:t>
                      </a:r>
                      <a:r>
                        <a:rPr lang="en-GB" b="1" dirty="0" smtClean="0"/>
                        <a:t>?</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144311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dirty="0" smtClean="0"/>
                        <a:t>2</a:t>
                      </a:r>
                      <a:endParaRPr sz="4800" b="1" i="0" u="none" strike="noStrike" cap="none" dirty="0">
                        <a:solidFill>
                          <a:srgbClr val="00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dirty="0" smtClean="0"/>
                        <a:t>NC </a:t>
                      </a:r>
                      <a:r>
                        <a:rPr lang="en-GB" dirty="0"/>
                        <a:t>OBJ:</a:t>
                      </a:r>
                      <a:endParaRPr dirty="0"/>
                    </a:p>
                    <a:p>
                      <a:pPr marL="0" marR="0" lvl="0" indent="0" algn="l" rtl="0">
                        <a:lnSpc>
                          <a:spcPct val="100000"/>
                        </a:lnSpc>
                        <a:spcBef>
                          <a:spcPts val="0"/>
                        </a:spcBef>
                        <a:spcAft>
                          <a:spcPts val="0"/>
                        </a:spcAft>
                        <a:buClr>
                          <a:srgbClr val="000000"/>
                        </a:buClr>
                        <a:buSzPts val="1400"/>
                        <a:buFont typeface="Arial"/>
                        <a:buNone/>
                      </a:pPr>
                      <a:r>
                        <a:rPr lang="en-GB" dirty="0">
                          <a:solidFill>
                            <a:schemeClr val="dk1"/>
                          </a:solidFill>
                        </a:rPr>
                        <a:t>Learn about the work of a range of artists.</a:t>
                      </a:r>
                      <a:endParaRPr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dirty="0"/>
                        <a:t>To use drawing, painting and sculpture to develop and share their ideas, experiences and imagination.</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GB" b="1" dirty="0"/>
                        <a:t>E.Q: Can I create pieces of art in the </a:t>
                      </a:r>
                      <a:r>
                        <a:rPr lang="en-GB" b="1" dirty="0" smtClean="0"/>
                        <a:t>style </a:t>
                      </a:r>
                      <a:r>
                        <a:rPr lang="en-GB" b="1" dirty="0"/>
                        <a:t>of famous artists I have studied?</a:t>
                      </a:r>
                      <a:endParaRPr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009086717"/>
              </p:ext>
            </p:extLst>
          </p:nvPr>
        </p:nvGraphicFramePr>
        <p:xfrm>
          <a:off x="747729" y="4468573"/>
          <a:ext cx="10651500" cy="2106283"/>
        </p:xfrm>
        <a:graphic>
          <a:graphicData uri="http://schemas.openxmlformats.org/drawingml/2006/table">
            <a:tbl>
              <a:tblPr firstRow="1" bandRow="1">
                <a:noFill/>
                <a:tableStyleId>{45F42757-712C-4958-BB62-AEB6E82CE319}</a:tableStyleId>
              </a:tblPr>
              <a:tblGrid>
                <a:gridCol w="643792">
                  <a:extLst>
                    <a:ext uri="{9D8B030D-6E8A-4147-A177-3AD203B41FA5}">
                      <a16:colId xmlns:a16="http://schemas.microsoft.com/office/drawing/2014/main" val="3868866169"/>
                    </a:ext>
                  </a:extLst>
                </a:gridCol>
                <a:gridCol w="10007708">
                  <a:extLst>
                    <a:ext uri="{9D8B030D-6E8A-4147-A177-3AD203B41FA5}">
                      <a16:colId xmlns:a16="http://schemas.microsoft.com/office/drawing/2014/main" val="3556693952"/>
                    </a:ext>
                  </a:extLst>
                </a:gridCol>
              </a:tblGrid>
              <a:tr h="1069953">
                <a:tc>
                  <a:txBody>
                    <a:bodyPr/>
                    <a:lstStyle/>
                    <a:p>
                      <a:pPr marL="0" marR="0" lvl="0" indent="0" algn="ctr" rtl="0">
                        <a:lnSpc>
                          <a:spcPct val="100000"/>
                        </a:lnSpc>
                        <a:spcBef>
                          <a:spcPts val="0"/>
                        </a:spcBef>
                        <a:spcAft>
                          <a:spcPts val="0"/>
                        </a:spcAft>
                        <a:buClr>
                          <a:srgbClr val="000000"/>
                        </a:buClr>
                        <a:buSzPts val="4800"/>
                        <a:buFont typeface="Arial"/>
                        <a:buNone/>
                      </a:pPr>
                      <a:r>
                        <a:rPr lang="en-GB" sz="4800" b="1" dirty="0"/>
                        <a:t>3</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400"/>
                        <a:buFont typeface="Arial"/>
                        <a:buNone/>
                      </a:pPr>
                      <a:r>
                        <a:rPr lang="en-GB" dirty="0">
                          <a:solidFill>
                            <a:schemeClr val="dk1"/>
                          </a:solidFill>
                        </a:rPr>
                        <a:t>NC OBJ:</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to use drawing, painting and sculpture to develop and share their ideas, experiences and imagination.</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E.Q: What does my reflection say about me</a:t>
                      </a:r>
                      <a:r>
                        <a:rPr lang="en-GB" b="1" dirty="0" smtClean="0">
                          <a:solidFill>
                            <a:schemeClr val="dk1"/>
                          </a:solidFill>
                        </a:rPr>
                        <a:t>?</a:t>
                      </a:r>
                      <a:endParaRPr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440963708"/>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dirty="0"/>
                        <a:t>4</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dirty="0" smtClean="0"/>
                        <a:t>NC </a:t>
                      </a:r>
                      <a:r>
                        <a:rPr lang="en-GB" dirty="0"/>
                        <a:t>OBJ:</a:t>
                      </a:r>
                      <a:endParaRPr dirty="0"/>
                    </a:p>
                    <a:p>
                      <a:pPr marL="0" lvl="0" indent="0" algn="l" rtl="0">
                        <a:spcBef>
                          <a:spcPts val="0"/>
                        </a:spcBef>
                        <a:spcAft>
                          <a:spcPts val="0"/>
                        </a:spcAft>
                        <a:buClr>
                          <a:schemeClr val="dk1"/>
                        </a:buClr>
                        <a:buSzPts val="1400"/>
                        <a:buFont typeface="Arial"/>
                        <a:buNone/>
                      </a:pPr>
                      <a:r>
                        <a:rPr lang="en-GB" dirty="0">
                          <a:solidFill>
                            <a:schemeClr val="dk1"/>
                          </a:solidFill>
                        </a:rPr>
                        <a:t>To use drawing, painting and sculpture to develop and share their ideas, experiences and imagination.</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b="1" dirty="0"/>
                        <a:t>E.Q: How can you use Primary colours to create a range of other colours, tones and shades.</a:t>
                      </a:r>
                      <a:endParaRPr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228117922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73600125"/>
              </p:ext>
            </p:extLst>
          </p:nvPr>
        </p:nvGraphicFramePr>
        <p:xfrm>
          <a:off x="755800" y="6574856"/>
          <a:ext cx="10643429" cy="2529860"/>
        </p:xfrm>
        <a:graphic>
          <a:graphicData uri="http://schemas.openxmlformats.org/drawingml/2006/table">
            <a:tbl>
              <a:tblPr firstRow="1" bandRow="1">
                <a:noFill/>
                <a:tableStyleId>{45F42757-712C-4958-BB62-AEB6E82CE319}</a:tableStyleId>
              </a:tblPr>
              <a:tblGrid>
                <a:gridCol w="635722">
                  <a:extLst>
                    <a:ext uri="{9D8B030D-6E8A-4147-A177-3AD203B41FA5}">
                      <a16:colId xmlns:a16="http://schemas.microsoft.com/office/drawing/2014/main" val="2018051940"/>
                    </a:ext>
                  </a:extLst>
                </a:gridCol>
                <a:gridCol w="10007707">
                  <a:extLst>
                    <a:ext uri="{9D8B030D-6E8A-4147-A177-3AD203B41FA5}">
                      <a16:colId xmlns:a16="http://schemas.microsoft.com/office/drawing/2014/main" val="927034519"/>
                    </a:ext>
                  </a:extLst>
                </a:gridCol>
              </a:tblGrid>
              <a:tr h="1311729">
                <a:tc>
                  <a:txBody>
                    <a:bodyPr/>
                    <a:lstStyle/>
                    <a:p>
                      <a:pPr marL="0" marR="0" lvl="0" indent="0" algn="ctr" rtl="0">
                        <a:lnSpc>
                          <a:spcPct val="100000"/>
                        </a:lnSpc>
                        <a:spcBef>
                          <a:spcPts val="0"/>
                        </a:spcBef>
                        <a:spcAft>
                          <a:spcPts val="0"/>
                        </a:spcAft>
                        <a:buClr>
                          <a:srgbClr val="000000"/>
                        </a:buClr>
                        <a:buSzPts val="4800"/>
                        <a:buFont typeface="Arial"/>
                        <a:buNone/>
                      </a:pPr>
                      <a:r>
                        <a:rPr lang="en-GB" sz="4800" b="1" dirty="0"/>
                        <a:t>5</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400"/>
                        <a:buFont typeface="Arial"/>
                        <a:buNone/>
                      </a:pPr>
                      <a:r>
                        <a:rPr lang="en-GB" dirty="0" smtClean="0">
                          <a:solidFill>
                            <a:schemeClr val="dk1"/>
                          </a:solidFill>
                        </a:rPr>
                        <a:t>NC </a:t>
                      </a:r>
                      <a:r>
                        <a:rPr lang="en-GB" dirty="0">
                          <a:solidFill>
                            <a:schemeClr val="dk1"/>
                          </a:solidFill>
                        </a:rPr>
                        <a:t>OBJ:</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to develop a wide range of art and design techniques in using colour, pattern, texture, line, shape, form and space.</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L.O: To represent myself through a self-portrait using line and tone.</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717962122"/>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dirty="0"/>
                        <a:t>6</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400"/>
                        <a:buFont typeface="Arial"/>
                        <a:buNone/>
                      </a:pPr>
                      <a:r>
                        <a:rPr lang="en-GB" dirty="0" smtClean="0">
                          <a:solidFill>
                            <a:schemeClr val="dk1"/>
                          </a:solidFill>
                        </a:rPr>
                        <a:t>NC </a:t>
                      </a:r>
                      <a:r>
                        <a:rPr lang="en-GB" dirty="0">
                          <a:solidFill>
                            <a:schemeClr val="dk1"/>
                          </a:solidFill>
                        </a:rPr>
                        <a:t>OBJ:</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to use drawing, painting and sculpture to develop and share their ideas, experiences and imagination</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E.Q: How can you represent yourself using different materials?</a:t>
                      </a:r>
                      <a:endParaRPr b="1" dirty="0">
                        <a:solidFill>
                          <a:schemeClr val="dk1"/>
                        </a:solidFill>
                      </a:endParaRPr>
                    </a:p>
                    <a:p>
                      <a:pPr marL="0" lvl="0" indent="0" algn="l" rtl="0">
                        <a:spcBef>
                          <a:spcPts val="0"/>
                        </a:spcBef>
                        <a:spcAft>
                          <a:spcPts val="0"/>
                        </a:spcAft>
                        <a:buClr>
                          <a:schemeClr val="dk1"/>
                        </a:buClr>
                        <a:buSzPts val="1400"/>
                        <a:buFont typeface="Arial"/>
                        <a:buNone/>
                      </a:pPr>
                      <a:endParaRPr b="1"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26173978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84"/>
        <p:cNvGrpSpPr/>
        <p:nvPr/>
      </p:nvGrpSpPr>
      <p:grpSpPr>
        <a:xfrm>
          <a:off x="0" y="0"/>
          <a:ext cx="0" cy="0"/>
          <a:chOff x="0" y="0"/>
          <a:chExt cx="0" cy="0"/>
        </a:xfrm>
      </p:grpSpPr>
      <p:pic>
        <p:nvPicPr>
          <p:cNvPr id="186" name="Google Shape;186;p19"/>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7" name="Google Shape;187;p19"/>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88" name="Google Shape;188;p19"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89" name="Google Shape;189;p19"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90" name="Google Shape;190;p19"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91" name="Google Shape;191;p19"/>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92" name="Google Shape;192;p19"/>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93" name="Google Shape;193;p19"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94" name="Google Shape;194;p19"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95" name="Google Shape;195;p19"/>
          <p:cNvGraphicFramePr/>
          <p:nvPr>
            <p:extLst>
              <p:ext uri="{D42A27DB-BD31-4B8C-83A1-F6EECF244321}">
                <p14:modId xmlns:p14="http://schemas.microsoft.com/office/powerpoint/2010/main" val="800047696"/>
              </p:ext>
            </p:extLst>
          </p:nvPr>
        </p:nvGraphicFramePr>
        <p:xfrm>
          <a:off x="602044" y="1465223"/>
          <a:ext cx="10676295" cy="4158658"/>
        </p:xfrm>
        <a:graphic>
          <a:graphicData uri="http://schemas.openxmlformats.org/drawingml/2006/table">
            <a:tbl>
              <a:tblPr firstRow="1" bandRow="1">
                <a:noFill/>
                <a:tableStyleId>{45F42757-712C-4958-BB62-AEB6E82CE319}</a:tableStyleId>
              </a:tblPr>
              <a:tblGrid>
                <a:gridCol w="722903">
                  <a:extLst>
                    <a:ext uri="{9D8B030D-6E8A-4147-A177-3AD203B41FA5}">
                      <a16:colId xmlns:a16="http://schemas.microsoft.com/office/drawing/2014/main" val="20000"/>
                    </a:ext>
                  </a:extLst>
                </a:gridCol>
                <a:gridCol w="9953392">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842158">
                <a:tc>
                  <a:txBody>
                    <a:bodyPr/>
                    <a:lstStyle/>
                    <a:p>
                      <a:pPr marL="0" marR="0" lvl="0" indent="0" algn="ctr" rtl="0">
                        <a:lnSpc>
                          <a:spcPct val="100000"/>
                        </a:lnSpc>
                        <a:spcBef>
                          <a:spcPts val="0"/>
                        </a:spcBef>
                        <a:spcAft>
                          <a:spcPts val="0"/>
                        </a:spcAft>
                        <a:buClr>
                          <a:srgbClr val="000000"/>
                        </a:buClr>
                        <a:buSzPts val="4800"/>
                        <a:buFont typeface="Arial"/>
                        <a:buNone/>
                      </a:pPr>
                      <a:r>
                        <a:rPr lang="en-GB" sz="4800" b="1" dirty="0"/>
                        <a:t>7</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lvl="0" indent="0" algn="l" rtl="0">
                        <a:spcBef>
                          <a:spcPts val="0"/>
                        </a:spcBef>
                        <a:spcAft>
                          <a:spcPts val="0"/>
                        </a:spcAft>
                        <a:buClr>
                          <a:schemeClr val="dk1"/>
                        </a:buClr>
                        <a:buSzPts val="1400"/>
                        <a:buFont typeface="Arial"/>
                        <a:buNone/>
                      </a:pPr>
                      <a:r>
                        <a:rPr lang="en-GB" dirty="0">
                          <a:solidFill>
                            <a:schemeClr val="dk1"/>
                          </a:solidFill>
                        </a:rPr>
                        <a:t>NC OBJ:</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to use drawing, painting and sculpture to develop and share their ideas, experiences and imagination</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to develop a wide range of art and design techniques in using colour, pattern, texture, line, shape, form and space</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E.Q: How can silhouettes be used to create a self-portrait</a:t>
                      </a:r>
                      <a:r>
                        <a:rPr lang="en-GB" b="1" dirty="0" smtClean="0">
                          <a:solidFill>
                            <a:schemeClr val="dk1"/>
                          </a:solidFill>
                        </a:rPr>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dirty="0"/>
                        <a:t>8</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lvl="0" indent="0" algn="l" rtl="0">
                        <a:spcBef>
                          <a:spcPts val="0"/>
                        </a:spcBef>
                        <a:spcAft>
                          <a:spcPts val="0"/>
                        </a:spcAft>
                        <a:buClr>
                          <a:schemeClr val="dk1"/>
                        </a:buClr>
                        <a:buSzPts val="1400"/>
                        <a:buFont typeface="Arial"/>
                        <a:buNone/>
                      </a:pPr>
                      <a:r>
                        <a:rPr lang="en-GB" dirty="0">
                          <a:solidFill>
                            <a:schemeClr val="dk1"/>
                          </a:solidFill>
                        </a:rPr>
                        <a:t>NC OBJ:</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to use drawing, painting and sculpture to develop and share their ideas, experiences and imagination</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to develop a wide range of art and design techniques in using colour, pattern, texture, line, shape, form and space</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L.O: To create a final piece that represents yourself. </a:t>
                      </a:r>
                      <a:endParaRPr b="1" dirty="0">
                        <a:solidFill>
                          <a:schemeClr val="dk1"/>
                        </a:solidFill>
                      </a:endParaRPr>
                    </a:p>
                    <a:p>
                      <a:pPr marL="0" lvl="0" indent="0" algn="l" rtl="0">
                        <a:spcBef>
                          <a:spcPts val="0"/>
                        </a:spcBef>
                        <a:spcAft>
                          <a:spcPts val="0"/>
                        </a:spcAft>
                        <a:buClr>
                          <a:schemeClr val="dk1"/>
                        </a:buClr>
                        <a:buSzPts val="1400"/>
                        <a:buFont typeface="Arial"/>
                        <a:buNone/>
                      </a:pPr>
                      <a:endParaRPr b="1"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647</Words>
  <Application>Microsoft Office PowerPoint</Application>
  <PresentationFormat>Custom</PresentationFormat>
  <Paragraphs>148</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Deal</dc:creator>
  <cp:lastModifiedBy>Louise Hall</cp:lastModifiedBy>
  <cp:revision>7</cp:revision>
  <dcterms:modified xsi:type="dcterms:W3CDTF">2019-09-04T11:00:23Z</dcterms:modified>
</cp:coreProperties>
</file>