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5"/>
  </p:notesMasterIdLst>
  <p:sldIdLst>
    <p:sldId id="256" r:id="rId2"/>
    <p:sldId id="261" r:id="rId3"/>
    <p:sldId id="260" r:id="rId4"/>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3AF033-4A3C-4680-88A4-0073E11FE5DC}">
  <a:tblStyle styleId="{193AF033-4A3C-4680-88A4-0073E11FE5D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434" y="72"/>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extLst>
      <p:ext uri="{BB962C8B-B14F-4D97-AF65-F5344CB8AC3E}">
        <p14:creationId xmlns:p14="http://schemas.microsoft.com/office/powerpoint/2010/main" val="3090668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rot="5400000">
            <a:off x="6164792" y="3046943"/>
            <a:ext cx="7749117"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830792" y="494243"/>
            <a:ext cx="7749117"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14400" y="1496484"/>
            <a:ext cx="10363200" cy="318346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524000" y="4802717"/>
            <a:ext cx="9144000" cy="220768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25" name="Google Shape;25;p3"/>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1" y="2279653"/>
            <a:ext cx="10515600" cy="38036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1851" y="6119286"/>
            <a:ext cx="10515600" cy="200024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31" name="Google Shape;31;p4"/>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6172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9789" y="2241551"/>
            <a:ext cx="5157787"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4" name="Google Shape;44;p6"/>
          <p:cNvSpPr txBox="1">
            <a:spLocks noGrp="1"/>
          </p:cNvSpPr>
          <p:nvPr>
            <p:ph type="body" idx="2"/>
          </p:nvPr>
        </p:nvSpPr>
        <p:spPr>
          <a:xfrm>
            <a:off x="839789" y="3340100"/>
            <a:ext cx="5157787"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6"/>
          <p:cNvSpPr txBox="1">
            <a:spLocks noGrp="1"/>
          </p:cNvSpPr>
          <p:nvPr>
            <p:ph type="body" idx="3"/>
          </p:nvPr>
        </p:nvSpPr>
        <p:spPr>
          <a:xfrm>
            <a:off x="6172201" y="2241551"/>
            <a:ext cx="5183188"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6" name="Google Shape;46;p6"/>
          <p:cNvSpPr txBox="1">
            <a:spLocks noGrp="1"/>
          </p:cNvSpPr>
          <p:nvPr>
            <p:ph type="body" idx="4"/>
          </p:nvPr>
        </p:nvSpPr>
        <p:spPr>
          <a:xfrm>
            <a:off x="6172201" y="3340100"/>
            <a:ext cx="5183188"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8" name="Google Shape;58;p8"/>
          <p:cNvSpPr txBox="1">
            <a:spLocks noGrp="1"/>
          </p:cNvSpPr>
          <p:nvPr>
            <p:ph type="body" idx="2"/>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9" name="Google Shape;59;p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a:spLocks noGrp="1"/>
          </p:cNvSpPr>
          <p:nvPr>
            <p:ph type="pic" idx="2"/>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1"/>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6" name="Google Shape;66;p9"/>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body" idx="1"/>
          </p:nvPr>
        </p:nvSpPr>
        <p:spPr>
          <a:xfrm rot="5400000">
            <a:off x="3195108" y="77259"/>
            <a:ext cx="5801784"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10"/>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1"/>
          <p:cNvSpPr/>
          <p:nvPr/>
        </p:nvSpPr>
        <p:spPr>
          <a:xfrm>
            <a:off x="10042368" y="8493249"/>
            <a:ext cx="1311431" cy="451143"/>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8.jpg"/><Relationship Id="rId3" Type="http://schemas.openxmlformats.org/officeDocument/2006/relationships/hyperlink" Target="http://www.primaryhomeworkhelp.co.uk/tudors/clothes.htm" TargetMode="External"/><Relationship Id="rId7" Type="http://schemas.openxmlformats.org/officeDocument/2006/relationships/image" Target="../media/image3.jpg"/><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4.jpg"/><Relationship Id="rId5" Type="http://schemas.openxmlformats.org/officeDocument/2006/relationships/hyperlink" Target="https://www.bbc.co.uk/bitesize/clips/z3x6n39" TargetMode="External"/><Relationship Id="rId10" Type="http://schemas.openxmlformats.org/officeDocument/2006/relationships/image" Target="../media/image2.jpg"/><Relationship Id="rId4" Type="http://schemas.openxmlformats.org/officeDocument/2006/relationships/hyperlink" Target="http://primaryfacts.com/1714/tudor-clothes-costumes-and-fashion/" TargetMode="External"/><Relationship Id="rId9" Type="http://schemas.openxmlformats.org/officeDocument/2006/relationships/image" Target="../media/image6.png"/><Relationship Id="rId14" Type="http://schemas.openxmlformats.org/officeDocument/2006/relationships/image" Target="../media/image9.jp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5"/>
        <p:cNvGrpSpPr/>
        <p:nvPr/>
      </p:nvGrpSpPr>
      <p:grpSpPr>
        <a:xfrm>
          <a:off x="0" y="0"/>
          <a:ext cx="0" cy="0"/>
          <a:chOff x="0" y="0"/>
          <a:chExt cx="0" cy="0"/>
        </a:xfrm>
      </p:grpSpPr>
      <p:sp>
        <p:nvSpPr>
          <p:cNvPr id="86" name="Google Shape;86;p12"/>
          <p:cNvSpPr txBox="1"/>
          <p:nvPr/>
        </p:nvSpPr>
        <p:spPr>
          <a:xfrm>
            <a:off x="6191250" y="2410725"/>
            <a:ext cx="5309400" cy="174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a:solidFill>
                  <a:srgbClr val="000000"/>
                </a:solidFill>
                <a:latin typeface="Arial"/>
                <a:ea typeface="Arial"/>
                <a:cs typeface="Arial"/>
                <a:sym typeface="Arial"/>
              </a:rPr>
              <a:t>Transferable Knowledge:</a:t>
            </a: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a:p>
            <a:pPr marL="0" lvl="0" indent="0" algn="ctr" rtl="0">
              <a:spcBef>
                <a:spcPts val="0"/>
              </a:spcBef>
              <a:spcAft>
                <a:spcPts val="0"/>
              </a:spcAft>
              <a:buClr>
                <a:schemeClr val="dk1"/>
              </a:buClr>
              <a:buSzPts val="1200"/>
              <a:buFont typeface="Arial"/>
              <a:buNone/>
            </a:pPr>
            <a:r>
              <a:rPr lang="en-GB" sz="1800" dirty="0">
                <a:solidFill>
                  <a:schemeClr val="dk1"/>
                </a:solidFill>
              </a:rPr>
              <a:t>History </a:t>
            </a:r>
            <a:r>
              <a:rPr lang="en-GB" sz="1800" dirty="0" smtClean="0">
                <a:solidFill>
                  <a:schemeClr val="dk1"/>
                </a:solidFill>
              </a:rPr>
              <a:t>– Tudor clothing, the differences between the rich and poor. </a:t>
            </a:r>
            <a:endParaRPr sz="12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7" name="Google Shape;87;p12"/>
          <p:cNvSpPr txBox="1"/>
          <p:nvPr/>
        </p:nvSpPr>
        <p:spPr>
          <a:xfrm>
            <a:off x="806825" y="4262550"/>
            <a:ext cx="10693800" cy="39792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sng" strike="noStrike" cap="none" dirty="0">
                <a:solidFill>
                  <a:schemeClr val="dk1"/>
                </a:solidFill>
                <a:latin typeface="Arial"/>
                <a:ea typeface="Arial"/>
                <a:cs typeface="Arial"/>
                <a:sym typeface="Arial"/>
              </a:rPr>
              <a:t>National Curriculum Overview of Programme of Study:</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lvl="0">
              <a:buSzPts val="1800"/>
            </a:pPr>
            <a:r>
              <a:rPr lang="en-US" sz="1100" dirty="0"/>
              <a:t>Design and technology is an inspiring, rigorous and practical subject. Using creativity and imagination, pupils design and make products that solve real and relevant problems within a variety of contexts, considering their own and others’ needs, wants and values. They acquire a broad range of subject knowledge and draw on disciplines such as mathematics, science, engineering, computing and art. Pupils learn how to take risks, becoming resourceful, innovative, enterprising and capable citizens. Through the evaluation of past and present design and technology, they develop a critical understanding of its impact on daily life and the wider world. High-quality design and technology education makes an essential contribution to the creativity, culture, wealth and well-being of the nation. </a:t>
            </a:r>
            <a:endParaRPr lang="en-US" sz="1100" dirty="0" smtClean="0"/>
          </a:p>
          <a:p>
            <a:pPr lvl="0">
              <a:buSzPts val="1800"/>
            </a:pPr>
            <a:endParaRPr lang="en-US" sz="1100" dirty="0"/>
          </a:p>
          <a:p>
            <a:pPr lvl="0">
              <a:buSzPts val="1800"/>
            </a:pPr>
            <a:r>
              <a:rPr lang="en-US" sz="1100" dirty="0"/>
              <a:t>T</a:t>
            </a:r>
            <a:r>
              <a:rPr lang="en-US" sz="1100" dirty="0" smtClean="0"/>
              <a:t>he </a:t>
            </a:r>
            <a:r>
              <a:rPr lang="en-US" sz="1100" dirty="0"/>
              <a:t>national curriculum for design and technology aims to ensure that all pupils:  develop the creative, technical and practical expertise needed to perform everyday tasks confidently and to participate successfully in an increasingly technological world  build and apply a repertoire of knowledge, understanding and skills in order to design and make high-quality prototypes and products for a wide range of users  critique, evaluate and test their ideas and products and the work of others</a:t>
            </a:r>
            <a:endParaRPr sz="1100" b="1" i="0" u="sng" strike="noStrike" cap="none" dirty="0">
              <a:solidFill>
                <a:schemeClr val="dk1"/>
              </a:solidFil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i="0" u="sng" strike="noStrike" cap="none" dirty="0">
                <a:solidFill>
                  <a:schemeClr val="dk1"/>
                </a:solidFill>
                <a:latin typeface="Arial"/>
                <a:ea typeface="Arial"/>
                <a:cs typeface="Arial"/>
                <a:sym typeface="Arial"/>
              </a:rPr>
              <a:t>During this area of study students should be taught to</a:t>
            </a:r>
            <a:r>
              <a:rPr lang="en-GB" sz="1800" b="1" i="0" u="sng" strike="noStrike" cap="none" dirty="0" smtClean="0">
                <a:solidFill>
                  <a:schemeClr val="dk1"/>
                </a:solidFill>
                <a:latin typeface="Arial"/>
                <a:ea typeface="Arial"/>
                <a:cs typeface="Arial"/>
                <a:sym typeface="Arial"/>
              </a:rPr>
              <a:t>:</a:t>
            </a:r>
          </a:p>
          <a:p>
            <a:pPr marL="0" marR="0" lvl="0" indent="0" algn="l" rtl="0">
              <a:lnSpc>
                <a:spcPct val="100000"/>
              </a:lnSpc>
              <a:spcBef>
                <a:spcPts val="0"/>
              </a:spcBef>
              <a:spcAft>
                <a:spcPts val="0"/>
              </a:spcAft>
              <a:buClr>
                <a:srgbClr val="000000"/>
              </a:buClr>
              <a:buSzPts val="1800"/>
              <a:buFont typeface="Arial"/>
              <a:buNone/>
            </a:pPr>
            <a:endParaRPr lang="en-GB" sz="1000" b="1" u="sng" dirty="0">
              <a:solidFill>
                <a:schemeClr val="dk1"/>
              </a:solidFill>
            </a:endParaRPr>
          </a:p>
          <a:p>
            <a:pPr lvl="0">
              <a:buSzPts val="1800"/>
            </a:pPr>
            <a:r>
              <a:rPr lang="en-US" sz="1100" dirty="0" smtClean="0"/>
              <a:t> </a:t>
            </a:r>
            <a:r>
              <a:rPr lang="en-US" sz="1100" dirty="0"/>
              <a:t>use research and develop design criteria to inform the design of innovative, functional, appealing products that are fit for purpose, aimed at particular individuals or </a:t>
            </a:r>
            <a:r>
              <a:rPr lang="en-US" sz="1100" dirty="0" smtClean="0"/>
              <a:t>groups</a:t>
            </a:r>
          </a:p>
          <a:p>
            <a:pPr lvl="0">
              <a:buSzPts val="1800"/>
            </a:pPr>
            <a:r>
              <a:rPr lang="en-US" sz="1100" dirty="0" smtClean="0"/>
              <a:t> </a:t>
            </a:r>
            <a:r>
              <a:rPr lang="en-US" sz="1100" dirty="0"/>
              <a:t>generate, develop, model and communicate their ideas through discussion, annotated sketches, cross-sectional and exploded diagrams, prototypes, pattern pieces and computer-aided design </a:t>
            </a:r>
          </a:p>
          <a:p>
            <a:pPr lvl="0">
              <a:buSzPts val="1800"/>
            </a:pPr>
            <a:r>
              <a:rPr lang="en-US" sz="1100" dirty="0" smtClean="0"/>
              <a:t> </a:t>
            </a:r>
            <a:r>
              <a:rPr lang="en-US" sz="1100" dirty="0"/>
              <a:t>select from and use a wider range of tools and equipment to perform practical tasks [for example, cutting, shaping, joining and finishing], accurately </a:t>
            </a:r>
            <a:endParaRPr lang="en-US" sz="1100" dirty="0" smtClean="0"/>
          </a:p>
          <a:p>
            <a:pPr lvl="0">
              <a:buSzPts val="1800"/>
            </a:pPr>
            <a:r>
              <a:rPr lang="en-US" sz="1100" dirty="0" smtClean="0"/>
              <a:t> </a:t>
            </a:r>
            <a:r>
              <a:rPr lang="en-US" sz="1100" dirty="0"/>
              <a:t>select from and use a wider range of materials and components, including construction materials, textiles and ingredients, according to their functional properties and aesthetic qualities </a:t>
            </a:r>
            <a:r>
              <a:rPr lang="en-US" sz="1100" dirty="0" smtClean="0"/>
              <a:t> </a:t>
            </a:r>
            <a:r>
              <a:rPr lang="en-US" sz="1100" dirty="0"/>
              <a:t> investigate and </a:t>
            </a:r>
            <a:r>
              <a:rPr lang="en-US" sz="1100" dirty="0" err="1"/>
              <a:t>analyse</a:t>
            </a:r>
            <a:r>
              <a:rPr lang="en-US" sz="1100" dirty="0"/>
              <a:t> a range of existing </a:t>
            </a:r>
            <a:r>
              <a:rPr lang="en-US" sz="1100" dirty="0" smtClean="0"/>
              <a:t>products</a:t>
            </a:r>
          </a:p>
          <a:p>
            <a:pPr lvl="0">
              <a:buSzPts val="1800"/>
            </a:pPr>
            <a:r>
              <a:rPr lang="en-US" sz="1100" dirty="0" smtClean="0"/>
              <a:t> </a:t>
            </a:r>
            <a:r>
              <a:rPr lang="en-US" sz="1100" dirty="0"/>
              <a:t>evaluate their ideas and products against their own design criteria and consider the views of others to improve their work</a:t>
            </a:r>
            <a:endParaRPr sz="1100" b="0" i="0" u="none" strike="noStrike" cap="none" dirty="0">
              <a:solidFill>
                <a:srgbClr val="000000"/>
              </a:solidFil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dirty="0">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dirty="0">
              <a:solidFill>
                <a:srgbClr val="000000"/>
              </a:solidFill>
              <a:latin typeface="Arial"/>
              <a:ea typeface="Arial"/>
              <a:cs typeface="Arial"/>
              <a:sym typeface="Arial"/>
            </a:endParaRPr>
          </a:p>
        </p:txBody>
      </p:sp>
      <p:sp>
        <p:nvSpPr>
          <p:cNvPr id="88" name="Google Shape;88;p12"/>
          <p:cNvSpPr txBox="1"/>
          <p:nvPr/>
        </p:nvSpPr>
        <p:spPr>
          <a:xfrm>
            <a:off x="830612" y="1152932"/>
            <a:ext cx="106938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dirty="0">
                <a:solidFill>
                  <a:srgbClr val="000000"/>
                </a:solidFill>
                <a:latin typeface="Arial"/>
                <a:ea typeface="Arial"/>
                <a:cs typeface="Arial"/>
                <a:sym typeface="Arial"/>
              </a:rPr>
              <a:t>Year </a:t>
            </a:r>
            <a:r>
              <a:rPr lang="en-GB" sz="1800" b="1" i="0" u="none" strike="noStrike" cap="none" dirty="0" smtClean="0">
                <a:solidFill>
                  <a:srgbClr val="000000"/>
                </a:solidFill>
                <a:latin typeface="Arial"/>
                <a:ea typeface="Arial"/>
                <a:cs typeface="Arial"/>
                <a:sym typeface="Arial"/>
              </a:rPr>
              <a:t>5 </a:t>
            </a:r>
            <a:r>
              <a:rPr lang="en-GB" sz="1800" b="1" i="0" u="none" strike="noStrike" cap="none" dirty="0">
                <a:solidFill>
                  <a:srgbClr val="000000"/>
                </a:solidFill>
                <a:latin typeface="Arial"/>
                <a:ea typeface="Arial"/>
                <a:cs typeface="Arial"/>
                <a:sym typeface="Arial"/>
              </a:rPr>
              <a:t>- Medium Term </a:t>
            </a:r>
            <a:r>
              <a:rPr lang="en-GB" sz="1800" b="1" i="0" u="none" strike="noStrike" cap="none" dirty="0" smtClean="0">
                <a:solidFill>
                  <a:srgbClr val="000000"/>
                </a:solidFill>
                <a:latin typeface="Arial"/>
                <a:ea typeface="Arial"/>
                <a:cs typeface="Arial"/>
                <a:sym typeface="Arial"/>
              </a:rPr>
              <a:t>Plan – </a:t>
            </a:r>
            <a:r>
              <a:rPr lang="en-GB" sz="1800" b="1" i="0" u="none" strike="noStrike" cap="none" dirty="0" smtClean="0">
                <a:solidFill>
                  <a:srgbClr val="000000"/>
                </a:solidFill>
                <a:latin typeface="Arial"/>
                <a:ea typeface="Arial"/>
                <a:cs typeface="Arial"/>
                <a:sym typeface="Arial"/>
              </a:rPr>
              <a:t>Art and Design</a:t>
            </a:r>
            <a:endParaRPr lang="en-GB" sz="1800" b="1" i="0" u="none" strike="noStrike" cap="none" dirty="0" smtClean="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dirty="0" smtClean="0"/>
              <a:t>How can I use my knowledge of Tudor clothes to design and </a:t>
            </a:r>
          </a:p>
          <a:p>
            <a:pPr marL="0" marR="0" lvl="0" indent="0" algn="ctr" rtl="0">
              <a:lnSpc>
                <a:spcPct val="100000"/>
              </a:lnSpc>
              <a:spcBef>
                <a:spcPts val="0"/>
              </a:spcBef>
              <a:spcAft>
                <a:spcPts val="0"/>
              </a:spcAft>
              <a:buClr>
                <a:srgbClr val="000000"/>
              </a:buClr>
              <a:buSzPts val="1800"/>
              <a:buFont typeface="Arial"/>
              <a:buNone/>
            </a:pPr>
            <a:r>
              <a:rPr lang="en-GB" sz="1800" b="1" dirty="0" smtClean="0"/>
              <a:t>make a puppet for a Year 1 child?</a:t>
            </a:r>
            <a:endParaRPr sz="1400" b="1" i="0" u="none" strike="noStrike" cap="none" dirty="0">
              <a:solidFill>
                <a:srgbClr val="000000"/>
              </a:solidFill>
              <a:latin typeface="Arial"/>
              <a:ea typeface="Arial"/>
              <a:cs typeface="Arial"/>
              <a:sym typeface="Arial"/>
            </a:endParaRPr>
          </a:p>
        </p:txBody>
      </p:sp>
      <p:sp>
        <p:nvSpPr>
          <p:cNvPr id="89" name="Google Shape;89;p12"/>
          <p:cNvSpPr txBox="1"/>
          <p:nvPr/>
        </p:nvSpPr>
        <p:spPr>
          <a:xfrm>
            <a:off x="830612" y="2410725"/>
            <a:ext cx="5271300" cy="174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a:solidFill>
                  <a:srgbClr val="000000"/>
                </a:solidFill>
                <a:latin typeface="Arial"/>
                <a:ea typeface="Arial"/>
                <a:cs typeface="Arial"/>
                <a:sym typeface="Arial"/>
              </a:rPr>
              <a:t>Aspect of </a:t>
            </a:r>
            <a:r>
              <a:rPr lang="en-GB" sz="1800" b="1" i="0" u="sng" strike="noStrike" cap="none" dirty="0" smtClean="0">
                <a:solidFill>
                  <a:srgbClr val="000000"/>
                </a:solidFill>
                <a:latin typeface="Arial"/>
                <a:ea typeface="Arial"/>
                <a:cs typeface="Arial"/>
                <a:sym typeface="Arial"/>
              </a:rPr>
              <a:t>Study</a:t>
            </a: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i="0" strike="noStrike" cap="none" dirty="0" smtClean="0">
                <a:solidFill>
                  <a:srgbClr val="000000"/>
                </a:solidFill>
                <a:sym typeface="Arial"/>
              </a:rPr>
              <a:t>Design</a:t>
            </a:r>
          </a:p>
          <a:p>
            <a:pPr marL="0" marR="0" lvl="0" indent="0" algn="ctr" rtl="0">
              <a:lnSpc>
                <a:spcPct val="100000"/>
              </a:lnSpc>
              <a:spcBef>
                <a:spcPts val="0"/>
              </a:spcBef>
              <a:spcAft>
                <a:spcPts val="0"/>
              </a:spcAft>
              <a:buClr>
                <a:srgbClr val="000000"/>
              </a:buClr>
              <a:buSzPts val="1800"/>
              <a:buFont typeface="Arial"/>
              <a:buNone/>
            </a:pPr>
            <a:r>
              <a:rPr lang="en-GB" sz="1800" dirty="0" smtClean="0"/>
              <a:t>Make</a:t>
            </a:r>
          </a:p>
          <a:p>
            <a:pPr marL="0" marR="0" lvl="0" indent="0" algn="ctr" rtl="0">
              <a:lnSpc>
                <a:spcPct val="100000"/>
              </a:lnSpc>
              <a:spcBef>
                <a:spcPts val="0"/>
              </a:spcBef>
              <a:spcAft>
                <a:spcPts val="0"/>
              </a:spcAft>
              <a:buClr>
                <a:srgbClr val="000000"/>
              </a:buClr>
              <a:buSzPts val="1800"/>
              <a:buFont typeface="Arial"/>
              <a:buNone/>
            </a:pPr>
            <a:r>
              <a:rPr lang="en-GB" sz="1800" i="0" strike="noStrike" cap="none" dirty="0" smtClean="0">
                <a:solidFill>
                  <a:srgbClr val="000000"/>
                </a:solidFill>
                <a:sym typeface="Arial"/>
              </a:rPr>
              <a:t>Evaluate</a:t>
            </a:r>
          </a:p>
          <a:p>
            <a:pPr marL="0" marR="0" lvl="0" indent="0" algn="ctr" rtl="0">
              <a:lnSpc>
                <a:spcPct val="100000"/>
              </a:lnSpc>
              <a:spcBef>
                <a:spcPts val="0"/>
              </a:spcBef>
              <a:spcAft>
                <a:spcPts val="0"/>
              </a:spcAft>
              <a:buClr>
                <a:srgbClr val="000000"/>
              </a:buClr>
              <a:buSzPts val="1800"/>
              <a:buFont typeface="Arial"/>
              <a:buNone/>
            </a:pPr>
            <a:r>
              <a:rPr lang="en-GB" sz="1800" dirty="0" smtClean="0"/>
              <a:t>Technical Knowledge</a:t>
            </a:r>
            <a:endParaRPr sz="1800" i="0" strike="noStrike" cap="none" dirty="0">
              <a:solidFill>
                <a:srgbClr val="000000"/>
              </a:solidFill>
              <a:sym typeface="Arial"/>
            </a:endParaRPr>
          </a:p>
        </p:txBody>
      </p:sp>
      <p:pic>
        <p:nvPicPr>
          <p:cNvPr id="90" name="Google Shape;90;p1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91" name="Google Shape;91;p12"/>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92" name="Google Shape;92;p12"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93" name="Google Shape;93;p12"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94" name="Google Shape;94;p12"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95" name="Google Shape;95;p1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96" name="Google Shape;96;p1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97" name="Google Shape;97;p12"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98" name="Google Shape;98;p12"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pic>
        <p:nvPicPr>
          <p:cNvPr id="17" name="Google Shape;94;p12" descr="C:\Users\James\Desktop\Logos\Designers Large no border.jpg"/>
          <p:cNvPicPr preferRelativeResize="0"/>
          <p:nvPr/>
        </p:nvPicPr>
        <p:blipFill rotWithShape="1">
          <a:blip r:embed="rId7">
            <a:alphaModFix/>
          </a:blip>
          <a:srcRect l="8376" t="7196" r="8376" b="4746"/>
          <a:stretch/>
        </p:blipFill>
        <p:spPr>
          <a:xfrm>
            <a:off x="904523" y="1215011"/>
            <a:ext cx="742200" cy="1059571"/>
          </a:xfrm>
          <a:prstGeom prst="rect">
            <a:avLst/>
          </a:prstGeom>
          <a:noFill/>
          <a:ln>
            <a:noFill/>
          </a:ln>
        </p:spPr>
      </p:pic>
      <p:pic>
        <p:nvPicPr>
          <p:cNvPr id="18" name="Google Shape;94;p12" descr="C:\Users\James\Desktop\Logos\Designers Large no border.jpg"/>
          <p:cNvPicPr preferRelativeResize="0"/>
          <p:nvPr/>
        </p:nvPicPr>
        <p:blipFill rotWithShape="1">
          <a:blip r:embed="rId7">
            <a:alphaModFix/>
          </a:blip>
          <a:srcRect l="8376" t="7196" r="8376" b="4746"/>
          <a:stretch/>
        </p:blipFill>
        <p:spPr>
          <a:xfrm>
            <a:off x="10739764" y="1217807"/>
            <a:ext cx="742200" cy="10595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2"/>
          <p:cNvSpPr txBox="1"/>
          <p:nvPr/>
        </p:nvSpPr>
        <p:spPr>
          <a:xfrm>
            <a:off x="6191244" y="2410724"/>
            <a:ext cx="5309400" cy="6322727"/>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Books and websites to support with learning:</a:t>
            </a: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lang="en-GB" sz="1800" b="1" u="sng" dirty="0"/>
          </a:p>
          <a:p>
            <a:pPr lvl="0" algn="ctr">
              <a:buSzPts val="1800"/>
            </a:pPr>
            <a:r>
              <a:rPr lang="en-GB" sz="1800" dirty="0">
                <a:hlinkClick r:id="rId3"/>
              </a:rPr>
              <a:t>http://</a:t>
            </a:r>
            <a:r>
              <a:rPr lang="en-GB" sz="1800" dirty="0" smtClean="0">
                <a:hlinkClick r:id="rId3"/>
              </a:rPr>
              <a:t>www.primaryhomeworkhelp.co.uk/tudors/clothes.htm</a:t>
            </a:r>
            <a:endParaRPr lang="en-GB" sz="1800" dirty="0" smtClean="0"/>
          </a:p>
          <a:p>
            <a:pPr lvl="0" algn="ctr">
              <a:buSzPts val="1800"/>
            </a:pPr>
            <a:endParaRPr lang="en-GB" sz="1800" b="1" i="0" u="sng" strike="noStrike" cap="none" dirty="0">
              <a:solidFill>
                <a:srgbClr val="000000"/>
              </a:solidFill>
              <a:latin typeface="Arial"/>
              <a:ea typeface="Arial"/>
              <a:cs typeface="Arial"/>
              <a:sym typeface="Arial"/>
            </a:endParaRPr>
          </a:p>
          <a:p>
            <a:pPr lvl="0" algn="ctr">
              <a:buSzPts val="1800"/>
            </a:pPr>
            <a:r>
              <a:rPr lang="en-GB" sz="1800" dirty="0">
                <a:hlinkClick r:id="rId4"/>
              </a:rPr>
              <a:t>http://primaryfacts.com/1714/tudor-clothes-costumes-and-fashion</a:t>
            </a:r>
            <a:r>
              <a:rPr lang="en-GB" sz="1800" dirty="0" smtClean="0">
                <a:hlinkClick r:id="rId4"/>
              </a:rPr>
              <a:t>/</a:t>
            </a:r>
            <a:endParaRPr lang="en-GB" sz="1800" dirty="0" smtClean="0"/>
          </a:p>
          <a:p>
            <a:pPr lvl="0" algn="ctr">
              <a:buSzPts val="1800"/>
            </a:pPr>
            <a:endParaRPr lang="en-GB" sz="1800" b="1" i="0" u="sng" strike="noStrike" cap="none" dirty="0">
              <a:solidFill>
                <a:srgbClr val="000000"/>
              </a:solidFill>
              <a:latin typeface="Arial"/>
              <a:ea typeface="Arial"/>
              <a:cs typeface="Arial"/>
              <a:sym typeface="Arial"/>
            </a:endParaRPr>
          </a:p>
          <a:p>
            <a:pPr lvl="0" algn="ctr">
              <a:buSzPts val="1800"/>
            </a:pPr>
            <a:r>
              <a:rPr lang="en-GB" sz="1800" dirty="0">
                <a:hlinkClick r:id="rId5"/>
              </a:rPr>
              <a:t>https://</a:t>
            </a:r>
            <a:r>
              <a:rPr lang="en-GB" sz="1800" dirty="0" smtClean="0">
                <a:hlinkClick r:id="rId5"/>
              </a:rPr>
              <a:t>www.bbc.co.uk/bitesize/clips/z3x6n39</a:t>
            </a:r>
            <a:endParaRPr lang="en-GB" sz="1800" dirty="0" smtClean="0"/>
          </a:p>
          <a:p>
            <a:pPr lvl="0" algn="ctr">
              <a:buSzPts val="1800"/>
            </a:pPr>
            <a:endParaRPr lang="en-GB" sz="1800" b="1" i="0" u="sng" strike="noStrike" cap="none" dirty="0">
              <a:solidFill>
                <a:srgbClr val="000000"/>
              </a:solidFill>
              <a:latin typeface="Arial"/>
              <a:ea typeface="Arial"/>
              <a:cs typeface="Arial"/>
              <a:sym typeface="Arial"/>
            </a:endParaRPr>
          </a:p>
          <a:p>
            <a:pPr marL="285750" indent="-285750">
              <a:buFont typeface="Arial" panose="020B0604020202020204" pitchFamily="34" charset="0"/>
              <a:buChar char="•"/>
            </a:pPr>
            <a:r>
              <a:rPr lang="en-GB" sz="1800" dirty="0">
                <a:solidFill>
                  <a:srgbClr val="111111"/>
                </a:solidFill>
                <a:latin typeface="Amazon Ember"/>
              </a:rPr>
              <a:t>Tudor Fashion: Dress at </a:t>
            </a:r>
            <a:r>
              <a:rPr lang="en-GB" sz="1800" dirty="0" smtClean="0">
                <a:solidFill>
                  <a:srgbClr val="111111"/>
                </a:solidFill>
                <a:latin typeface="Amazon Ember"/>
              </a:rPr>
              <a:t>Court – book</a:t>
            </a:r>
          </a:p>
          <a:p>
            <a:pPr marL="285750" indent="-285750">
              <a:buFont typeface="Arial" panose="020B0604020202020204" pitchFamily="34" charset="0"/>
              <a:buChar char="•"/>
            </a:pPr>
            <a:endParaRPr sz="1800" b="1" i="0" u="sng" strike="noStrike" cap="none" smtClean="0">
              <a:solidFill>
                <a:srgbClr val="000000"/>
              </a:solidFill>
              <a:latin typeface="Arial"/>
              <a:ea typeface="Arial"/>
              <a:cs typeface="Arial"/>
              <a:sym typeface="Arial"/>
            </a:endParaRPr>
          </a:p>
          <a:p>
            <a:pPr lvl="0" algn="ctr">
              <a:buSzPts val="1800"/>
            </a:pPr>
            <a:endParaRPr sz="1200" b="1" i="0" u="sng" strike="noStrike" cap="none" dirty="0" smtClean="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lvl="0" algn="ctr">
              <a:buSzPts val="1800"/>
            </a:pPr>
            <a:r>
              <a:rPr lang="en-GB" sz="1800" b="1" u="sng" dirty="0">
                <a:solidFill>
                  <a:schemeClr val="dk1"/>
                </a:solidFill>
              </a:rPr>
              <a:t>Influential Figures</a:t>
            </a:r>
          </a:p>
          <a:p>
            <a:pPr lvl="0" algn="ctr">
              <a:buSzPts val="1800"/>
            </a:pPr>
            <a:endParaRPr lang="en-GB" sz="1800" b="1" u="sng" dirty="0">
              <a:solidFill>
                <a:schemeClr val="dk1"/>
              </a:solidFill>
            </a:endParaRPr>
          </a:p>
          <a:p>
            <a:pPr marL="285750" lvl="0" indent="-285750" algn="ctr">
              <a:buSzPts val="1800"/>
              <a:buFont typeface="Arial" panose="020B0604020202020204" pitchFamily="34" charset="0"/>
              <a:buChar char="•"/>
            </a:pPr>
            <a:r>
              <a:rPr lang="en-GB" sz="1800" dirty="0">
                <a:solidFill>
                  <a:schemeClr val="dk1"/>
                </a:solidFill>
              </a:rPr>
              <a:t>Jim Henson (Muppets)</a:t>
            </a:r>
          </a:p>
          <a:p>
            <a:pPr marL="285750" lvl="0" indent="-285750" algn="ctr">
              <a:buSzPts val="1800"/>
              <a:buFont typeface="Arial" panose="020B0604020202020204" pitchFamily="34" charset="0"/>
              <a:buChar char="•"/>
            </a:pPr>
            <a:r>
              <a:rPr lang="en-GB" sz="1800" dirty="0">
                <a:solidFill>
                  <a:schemeClr val="dk1"/>
                </a:solidFill>
              </a:rPr>
              <a:t>Matthew Corbett (Sooty and </a:t>
            </a:r>
            <a:r>
              <a:rPr lang="en-GB" sz="1800" dirty="0" smtClean="0">
                <a:solidFill>
                  <a:schemeClr val="dk1"/>
                </a:solidFill>
              </a:rPr>
              <a:t>Sweep)</a:t>
            </a:r>
            <a:endParaRPr lang="en-GB" sz="1800" dirty="0"/>
          </a:p>
        </p:txBody>
      </p:sp>
      <p:sp>
        <p:nvSpPr>
          <p:cNvPr id="88" name="Google Shape;88;p12"/>
          <p:cNvSpPr txBox="1"/>
          <p:nvPr/>
        </p:nvSpPr>
        <p:spPr>
          <a:xfrm>
            <a:off x="1762050" y="1152925"/>
            <a:ext cx="87873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lang="en-GB" sz="1800" b="1" dirty="0" smtClean="0">
              <a:solidFill>
                <a:srgbClr val="FF0000"/>
              </a:solidFill>
            </a:endParaRPr>
          </a:p>
          <a:p>
            <a:pPr marL="457200" marR="0" lvl="0" indent="0" algn="ctr" rtl="0">
              <a:lnSpc>
                <a:spcPct val="100000"/>
              </a:lnSpc>
              <a:spcBef>
                <a:spcPts val="0"/>
              </a:spcBef>
              <a:spcAft>
                <a:spcPts val="0"/>
              </a:spcAft>
              <a:buNone/>
            </a:pPr>
            <a:r>
              <a:rPr lang="en-GB" sz="3200" b="1" dirty="0" smtClean="0">
                <a:solidFill>
                  <a:srgbClr val="FF0000"/>
                </a:solidFill>
              </a:rPr>
              <a:t>Parental Support page</a:t>
            </a:r>
            <a:endParaRPr sz="3200" b="1" dirty="0">
              <a:solidFill>
                <a:srgbClr val="FF0000"/>
              </a:solidFill>
            </a:endParaRPr>
          </a:p>
          <a:p>
            <a:pPr marL="0" marR="0" lvl="0" indent="0" algn="ctr" rtl="0">
              <a:lnSpc>
                <a:spcPct val="100000"/>
              </a:lnSpc>
              <a:spcBef>
                <a:spcPts val="0"/>
              </a:spcBef>
              <a:spcAft>
                <a:spcPts val="0"/>
              </a:spcAft>
              <a:buClr>
                <a:srgbClr val="000000"/>
              </a:buClr>
              <a:buSzPts val="1800"/>
              <a:buFont typeface="Arial"/>
              <a:buNone/>
            </a:pPr>
            <a:endParaRPr sz="1800" dirty="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rgbClr val="2F5496"/>
                </a:solidFill>
                <a:latin typeface="Arial"/>
                <a:ea typeface="Arial"/>
                <a:cs typeface="Arial"/>
                <a:sym typeface="Arial"/>
              </a:rPr>
              <a:t>: </a:t>
            </a:r>
            <a:endParaRPr sz="1800" b="1" i="0" u="none" strike="noStrike" cap="none" dirty="0">
              <a:solidFill>
                <a:srgbClr val="2F5496"/>
              </a:solidFill>
              <a:latin typeface="Arial"/>
              <a:ea typeface="Arial"/>
              <a:cs typeface="Arial"/>
              <a:sym typeface="Arial"/>
            </a:endParaRPr>
          </a:p>
        </p:txBody>
      </p:sp>
      <p:sp>
        <p:nvSpPr>
          <p:cNvPr id="89" name="Google Shape;89;p12"/>
          <p:cNvSpPr txBox="1"/>
          <p:nvPr/>
        </p:nvSpPr>
        <p:spPr>
          <a:xfrm>
            <a:off x="806825" y="2410750"/>
            <a:ext cx="5271300" cy="2525584"/>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Places to visit/things to do at home:</a:t>
            </a: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a:p>
            <a:pPr marL="285750" marR="0" lvl="0" indent="-285750" rtl="0">
              <a:lnSpc>
                <a:spcPct val="100000"/>
              </a:lnSpc>
              <a:spcBef>
                <a:spcPts val="0"/>
              </a:spcBef>
              <a:spcAft>
                <a:spcPts val="0"/>
              </a:spcAft>
              <a:buClr>
                <a:srgbClr val="000000"/>
              </a:buClr>
              <a:buSzPts val="1800"/>
              <a:buFont typeface="Arial" panose="020B0604020202020204" pitchFamily="34" charset="0"/>
              <a:buChar char="•"/>
            </a:pPr>
            <a:r>
              <a:rPr lang="en-GB" sz="1800" dirty="0" smtClean="0"/>
              <a:t>The old Jail, Hexham</a:t>
            </a:r>
          </a:p>
          <a:p>
            <a:pPr marL="285750" indent="-285750">
              <a:buFont typeface="Arial" panose="020B0604020202020204" pitchFamily="34" charset="0"/>
              <a:buChar char="•"/>
            </a:pPr>
            <a:r>
              <a:rPr lang="en-GB" sz="1800" dirty="0" smtClean="0"/>
              <a:t> </a:t>
            </a:r>
            <a:r>
              <a:rPr lang="en-GB" sz="1800" dirty="0">
                <a:solidFill>
                  <a:srgbClr val="2C2C2C"/>
                </a:solidFill>
                <a:latin typeface="NationalTrustDisplayTTRegular"/>
              </a:rPr>
              <a:t>Lindisfarne Castle, </a:t>
            </a:r>
            <a:r>
              <a:rPr lang="en-GB" sz="1800" dirty="0" smtClean="0">
                <a:solidFill>
                  <a:srgbClr val="2C2C2C"/>
                </a:solidFill>
                <a:latin typeface="NationalTrustDisplayTTRegular"/>
              </a:rPr>
              <a:t>Northumberland</a:t>
            </a:r>
          </a:p>
          <a:p>
            <a:pPr marL="285750" indent="-285750">
              <a:buFont typeface="Arial" panose="020B0604020202020204" pitchFamily="34" charset="0"/>
              <a:buChar char="•"/>
            </a:pPr>
            <a:r>
              <a:rPr lang="en-GB" sz="1800" dirty="0"/>
              <a:t>Make sketches of Tudor costumes for children and adults, rich and poor</a:t>
            </a:r>
            <a:r>
              <a:rPr lang="en-GB" sz="1800" dirty="0" smtClean="0"/>
              <a:t>.</a:t>
            </a:r>
          </a:p>
          <a:p>
            <a:pPr marL="285750" indent="-285750">
              <a:buFont typeface="Arial" panose="020B0604020202020204" pitchFamily="34" charset="0"/>
              <a:buChar char="•"/>
            </a:pPr>
            <a:r>
              <a:rPr lang="en-GB" sz="1800" dirty="0"/>
              <a:t>Make a Tudor brooch, ring or headdress. </a:t>
            </a:r>
            <a:endParaRPr lang="en-GB" sz="1800" dirty="0">
              <a:solidFill>
                <a:srgbClr val="2C2C2C"/>
              </a:solidFill>
              <a:latin typeface="NationalTrustDisplayTTRegular"/>
            </a:endParaRPr>
          </a:p>
          <a:p>
            <a:pPr marL="285750" marR="0" lvl="0" indent="-285750" rtl="0">
              <a:lnSpc>
                <a:spcPct val="100000"/>
              </a:lnSpc>
              <a:spcBef>
                <a:spcPts val="0"/>
              </a:spcBef>
              <a:spcAft>
                <a:spcPts val="0"/>
              </a:spcAft>
              <a:buClr>
                <a:srgbClr val="000000"/>
              </a:buClr>
              <a:buSzPts val="1800"/>
              <a:buFont typeface="Arial" panose="020B0604020202020204" pitchFamily="34" charset="0"/>
              <a:buChar char="•"/>
            </a:pPr>
            <a:endParaRPr sz="1800" dirty="0"/>
          </a:p>
        </p:txBody>
      </p:sp>
      <p:pic>
        <p:nvPicPr>
          <p:cNvPr id="90" name="Google Shape;90;p12"/>
          <p:cNvPicPr preferRelativeResize="0"/>
          <p:nvPr/>
        </p:nvPicPr>
        <p:blipFill rotWithShape="1">
          <a:blip r:embed="rId6">
            <a:alphaModFix/>
          </a:blip>
          <a:srcRect/>
          <a:stretch/>
        </p:blipFill>
        <p:spPr>
          <a:xfrm>
            <a:off x="5246385" y="76137"/>
            <a:ext cx="1814680" cy="823455"/>
          </a:xfrm>
          <a:prstGeom prst="rect">
            <a:avLst/>
          </a:prstGeom>
          <a:noFill/>
          <a:ln>
            <a:noFill/>
          </a:ln>
        </p:spPr>
      </p:pic>
      <p:pic>
        <p:nvPicPr>
          <p:cNvPr id="91" name="Google Shape;91;p12" descr="C:\Users\James\Desktop\Logos\Global Enquirers Large no border.jpg"/>
          <p:cNvPicPr preferRelativeResize="0"/>
          <p:nvPr/>
        </p:nvPicPr>
        <p:blipFill rotWithShape="1">
          <a:blip r:embed="rId7">
            <a:alphaModFix/>
          </a:blip>
          <a:srcRect l="7170" r="7567" b="6322"/>
          <a:stretch/>
        </p:blipFill>
        <p:spPr>
          <a:xfrm>
            <a:off x="1762050" y="103154"/>
            <a:ext cx="741769" cy="1035597"/>
          </a:xfrm>
          <a:prstGeom prst="rect">
            <a:avLst/>
          </a:prstGeom>
          <a:noFill/>
          <a:ln>
            <a:noFill/>
          </a:ln>
        </p:spPr>
      </p:pic>
      <p:pic>
        <p:nvPicPr>
          <p:cNvPr id="92" name="Google Shape;92;p12" descr="C:\Users\James\Desktop\Logos\Designers Large no border.jpg"/>
          <p:cNvPicPr preferRelativeResize="0"/>
          <p:nvPr/>
        </p:nvPicPr>
        <p:blipFill rotWithShape="1">
          <a:blip r:embed="rId8">
            <a:alphaModFix/>
          </a:blip>
          <a:srcRect l="8376" t="7196" r="8376" b="4746"/>
          <a:stretch/>
        </p:blipFill>
        <p:spPr>
          <a:xfrm>
            <a:off x="2624969" y="71441"/>
            <a:ext cx="742200" cy="1059571"/>
          </a:xfrm>
          <a:prstGeom prst="rect">
            <a:avLst/>
          </a:prstGeom>
          <a:noFill/>
          <a:ln>
            <a:noFill/>
          </a:ln>
        </p:spPr>
      </p:pic>
      <p:pic>
        <p:nvPicPr>
          <p:cNvPr id="93" name="Google Shape;93;p12"/>
          <p:cNvPicPr preferRelativeResize="0"/>
          <p:nvPr/>
        </p:nvPicPr>
        <p:blipFill rotWithShape="1">
          <a:blip r:embed="rId9">
            <a:alphaModFix/>
          </a:blip>
          <a:srcRect/>
          <a:stretch/>
        </p:blipFill>
        <p:spPr>
          <a:xfrm>
            <a:off x="806175" y="86818"/>
            <a:ext cx="700800" cy="1028798"/>
          </a:xfrm>
          <a:prstGeom prst="rect">
            <a:avLst/>
          </a:prstGeom>
          <a:noFill/>
          <a:ln>
            <a:noFill/>
          </a:ln>
        </p:spPr>
      </p:pic>
      <p:pic>
        <p:nvPicPr>
          <p:cNvPr id="94" name="Google Shape;94;p12" descr="C:\Users\James\Desktop\Logos\Designers Large no border.jpg"/>
          <p:cNvPicPr preferRelativeResize="0"/>
          <p:nvPr/>
        </p:nvPicPr>
        <p:blipFill rotWithShape="1">
          <a:blip r:embed="rId8">
            <a:alphaModFix/>
          </a:blip>
          <a:srcRect l="8374" t="7194" r="8374" b="4746"/>
          <a:stretch/>
        </p:blipFill>
        <p:spPr>
          <a:xfrm>
            <a:off x="830594" y="1199141"/>
            <a:ext cx="742200" cy="1059571"/>
          </a:xfrm>
          <a:prstGeom prst="rect">
            <a:avLst/>
          </a:prstGeom>
          <a:noFill/>
          <a:ln>
            <a:noFill/>
          </a:ln>
        </p:spPr>
      </p:pic>
      <p:pic>
        <p:nvPicPr>
          <p:cNvPr id="95" name="Google Shape;95;p12" descr="C:\Users\James\Desktop\Logos\Designers Large no border.jpg"/>
          <p:cNvPicPr preferRelativeResize="0"/>
          <p:nvPr/>
        </p:nvPicPr>
        <p:blipFill rotWithShape="1">
          <a:blip r:embed="rId8">
            <a:alphaModFix/>
          </a:blip>
          <a:srcRect l="8374" t="7194" r="8374" b="4746"/>
          <a:stretch/>
        </p:blipFill>
        <p:spPr>
          <a:xfrm>
            <a:off x="10758444" y="1199141"/>
            <a:ext cx="742200" cy="1059571"/>
          </a:xfrm>
          <a:prstGeom prst="rect">
            <a:avLst/>
          </a:prstGeom>
          <a:noFill/>
          <a:ln>
            <a:noFill/>
          </a:ln>
        </p:spPr>
      </p:pic>
      <p:sp>
        <p:nvSpPr>
          <p:cNvPr id="96" name="Google Shape;96;p12"/>
          <p:cNvSpPr txBox="1"/>
          <p:nvPr/>
        </p:nvSpPr>
        <p:spPr>
          <a:xfrm>
            <a:off x="10549350" y="1149000"/>
            <a:ext cx="10347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sp>
        <p:nvSpPr>
          <p:cNvPr id="97" name="Google Shape;97;p12"/>
          <p:cNvSpPr txBox="1"/>
          <p:nvPr/>
        </p:nvSpPr>
        <p:spPr>
          <a:xfrm>
            <a:off x="729975" y="1149038"/>
            <a:ext cx="10347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pic>
        <p:nvPicPr>
          <p:cNvPr id="98" name="Google Shape;98;p12"/>
          <p:cNvPicPr preferRelativeResize="0"/>
          <p:nvPr/>
        </p:nvPicPr>
        <p:blipFill rotWithShape="1">
          <a:blip r:embed="rId10">
            <a:alphaModFix/>
          </a:blip>
          <a:srcRect l="8374" t="7406" r="8374" b="6667"/>
          <a:stretch/>
        </p:blipFill>
        <p:spPr>
          <a:xfrm>
            <a:off x="3524691" y="99829"/>
            <a:ext cx="700803" cy="1023477"/>
          </a:xfrm>
          <a:prstGeom prst="rect">
            <a:avLst/>
          </a:prstGeom>
          <a:noFill/>
          <a:ln>
            <a:noFill/>
          </a:ln>
        </p:spPr>
      </p:pic>
      <p:pic>
        <p:nvPicPr>
          <p:cNvPr id="99" name="Google Shape;99;p12" descr="C:\Users\James\Desktop\Logos\Sustainability Ambassadors Large no border.jpg"/>
          <p:cNvPicPr preferRelativeResize="0"/>
          <p:nvPr/>
        </p:nvPicPr>
        <p:blipFill rotWithShape="1">
          <a:blip r:embed="rId11">
            <a:alphaModFix/>
          </a:blip>
          <a:srcRect b="7851"/>
          <a:stretch/>
        </p:blipFill>
        <p:spPr>
          <a:xfrm>
            <a:off x="8544272" y="92852"/>
            <a:ext cx="877678" cy="1032225"/>
          </a:xfrm>
          <a:prstGeom prst="rect">
            <a:avLst/>
          </a:prstGeom>
          <a:noFill/>
          <a:ln>
            <a:noFill/>
          </a:ln>
        </p:spPr>
      </p:pic>
      <p:pic>
        <p:nvPicPr>
          <p:cNvPr id="100" name="Google Shape;100;p12"/>
          <p:cNvPicPr preferRelativeResize="0"/>
          <p:nvPr/>
        </p:nvPicPr>
        <p:blipFill rotWithShape="1">
          <a:blip r:embed="rId12">
            <a:alphaModFix/>
          </a:blip>
          <a:srcRect/>
          <a:stretch/>
        </p:blipFill>
        <p:spPr>
          <a:xfrm>
            <a:off x="7594588" y="83430"/>
            <a:ext cx="877676" cy="1032186"/>
          </a:xfrm>
          <a:prstGeom prst="rect">
            <a:avLst/>
          </a:prstGeom>
          <a:noFill/>
          <a:ln>
            <a:noFill/>
          </a:ln>
        </p:spPr>
      </p:pic>
      <p:pic>
        <p:nvPicPr>
          <p:cNvPr id="101" name="Google Shape;101;p12" descr="C:\Users\James\Desktop\cultural explorers.jpg"/>
          <p:cNvPicPr preferRelativeResize="0"/>
          <p:nvPr/>
        </p:nvPicPr>
        <p:blipFill rotWithShape="1">
          <a:blip r:embed="rId13">
            <a:alphaModFix/>
          </a:blip>
          <a:srcRect l="7956" r="7312" b="5294"/>
          <a:stretch/>
        </p:blipFill>
        <p:spPr>
          <a:xfrm>
            <a:off x="9552384" y="92851"/>
            <a:ext cx="723583" cy="1056200"/>
          </a:xfrm>
          <a:prstGeom prst="rect">
            <a:avLst/>
          </a:prstGeom>
          <a:noFill/>
          <a:ln>
            <a:noFill/>
          </a:ln>
        </p:spPr>
      </p:pic>
      <p:pic>
        <p:nvPicPr>
          <p:cNvPr id="102" name="Google Shape;102;p12" descr="C:\Users\James\Desktop\Careers.jpg"/>
          <p:cNvPicPr preferRelativeResize="0"/>
          <p:nvPr/>
        </p:nvPicPr>
        <p:blipFill rotWithShape="1">
          <a:blip r:embed="rId14">
            <a:alphaModFix/>
          </a:blip>
          <a:srcRect b="21389"/>
          <a:stretch/>
        </p:blipFill>
        <p:spPr>
          <a:xfrm>
            <a:off x="10416479" y="86818"/>
            <a:ext cx="861861" cy="884783"/>
          </a:xfrm>
          <a:prstGeom prst="rect">
            <a:avLst/>
          </a:prstGeom>
          <a:noFill/>
          <a:ln>
            <a:noFill/>
          </a:ln>
        </p:spPr>
      </p:pic>
      <p:sp>
        <p:nvSpPr>
          <p:cNvPr id="19" name="Google Shape;89;p12"/>
          <p:cNvSpPr txBox="1"/>
          <p:nvPr/>
        </p:nvSpPr>
        <p:spPr>
          <a:xfrm>
            <a:off x="806175" y="5042159"/>
            <a:ext cx="5271300" cy="3691292"/>
          </a:xfrm>
          <a:prstGeom prst="rect">
            <a:avLst/>
          </a:prstGeom>
          <a:solidFill>
            <a:schemeClr val="accent4">
              <a:lumMod val="20000"/>
              <a:lumOff val="80000"/>
            </a:schemeClr>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Knowledge, skills and understanding covered in this unit:</a:t>
            </a:r>
          </a:p>
          <a:p>
            <a:pPr fontAlgn="base"/>
            <a:r>
              <a:rPr lang="en-GB" sz="2000" dirty="0"/>
              <a:t> </a:t>
            </a:r>
          </a:p>
          <a:p>
            <a:pPr marL="285750" indent="-285750" fontAlgn="base">
              <a:buFont typeface="Arial" panose="020B0604020202020204" pitchFamily="34" charset="0"/>
              <a:buChar char="•"/>
            </a:pPr>
            <a:r>
              <a:rPr lang="en-GB" dirty="0"/>
              <a:t>Describes in detail, the purpose of their products.</a:t>
            </a:r>
          </a:p>
          <a:p>
            <a:pPr marL="285750" indent="-285750" fontAlgn="base">
              <a:buFont typeface="Arial" panose="020B0604020202020204" pitchFamily="34" charset="0"/>
              <a:buChar char="•"/>
            </a:pPr>
            <a:r>
              <a:rPr lang="en-GB" dirty="0"/>
              <a:t>Indicates design features of their products that appeal to intended users.</a:t>
            </a:r>
          </a:p>
          <a:p>
            <a:pPr marL="285750" indent="-285750" fontAlgn="base">
              <a:buFont typeface="Arial" panose="020B0604020202020204" pitchFamily="34" charset="0"/>
              <a:buChar char="•"/>
            </a:pPr>
            <a:r>
              <a:rPr lang="en-GB" dirty="0" smtClean="0"/>
              <a:t>Develops </a:t>
            </a:r>
            <a:r>
              <a:rPr lang="en-GB" dirty="0"/>
              <a:t>their own design criteria and uses this to make detail decisions.</a:t>
            </a:r>
          </a:p>
          <a:p>
            <a:pPr marL="285750" indent="-285750" fontAlgn="base">
              <a:buFont typeface="Arial" panose="020B0604020202020204" pitchFamily="34" charset="0"/>
              <a:buChar char="•"/>
            </a:pPr>
            <a:r>
              <a:rPr lang="en-GB" dirty="0"/>
              <a:t>Carries out research independently.</a:t>
            </a:r>
          </a:p>
          <a:p>
            <a:pPr marL="285750" indent="-285750" fontAlgn="base">
              <a:buFont typeface="Arial" panose="020B0604020202020204" pitchFamily="34" charset="0"/>
              <a:buChar char="•"/>
            </a:pPr>
            <a:r>
              <a:rPr lang="en-GB" dirty="0"/>
              <a:t>Model ideas using prototypes and patterns including annotated sketches,  cross-sectional drawings and exploded diagrams.</a:t>
            </a:r>
          </a:p>
          <a:p>
            <a:pPr marL="285750" indent="-285750" fontAlgn="base">
              <a:buFont typeface="Arial" panose="020B0604020202020204" pitchFamily="34" charset="0"/>
              <a:buChar char="•"/>
            </a:pPr>
            <a:r>
              <a:rPr lang="en-GB" dirty="0"/>
              <a:t>Uses computer aided design to plan out ideas.</a:t>
            </a:r>
          </a:p>
          <a:p>
            <a:pPr marL="285750" indent="-285750" fontAlgn="base">
              <a:buFont typeface="Arial" panose="020B0604020202020204" pitchFamily="34" charset="0"/>
              <a:buChar char="•"/>
            </a:pPr>
            <a:r>
              <a:rPr lang="en-GB" dirty="0"/>
              <a:t>Makes design decisions that take account of the availability of resources.</a:t>
            </a:r>
          </a:p>
          <a:p>
            <a:pPr marL="0" marR="0" lvl="0" indent="0"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34585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37"/>
        <p:cNvGrpSpPr/>
        <p:nvPr/>
      </p:nvGrpSpPr>
      <p:grpSpPr>
        <a:xfrm>
          <a:off x="0" y="0"/>
          <a:ext cx="0" cy="0"/>
          <a:chOff x="0" y="0"/>
          <a:chExt cx="0" cy="0"/>
        </a:xfrm>
      </p:grpSpPr>
      <p:sp>
        <p:nvSpPr>
          <p:cNvPr id="138" name="Google Shape;138;p16"/>
          <p:cNvSpPr txBox="1"/>
          <p:nvPr/>
        </p:nvSpPr>
        <p:spPr>
          <a:xfrm>
            <a:off x="755800" y="1244055"/>
            <a:ext cx="10651500" cy="528761"/>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a:solidFill>
                  <a:srgbClr val="20124D"/>
                </a:solidFill>
                <a:latin typeface="Arial"/>
                <a:ea typeface="Arial"/>
                <a:cs typeface="Arial"/>
                <a:sym typeface="Arial"/>
              </a:rPr>
              <a:t>Sequence of Teaching and </a:t>
            </a:r>
            <a:r>
              <a:rPr lang="en-GB" sz="1800" b="1" i="0" u="sng" strike="noStrike" cap="none" dirty="0" smtClean="0">
                <a:solidFill>
                  <a:srgbClr val="20124D"/>
                </a:solidFill>
                <a:latin typeface="Arial"/>
                <a:ea typeface="Arial"/>
                <a:cs typeface="Arial"/>
                <a:sym typeface="Arial"/>
              </a:rPr>
              <a:t>Learning</a:t>
            </a: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20124D"/>
              </a:solidFill>
              <a:latin typeface="Arial"/>
              <a:ea typeface="Arial"/>
              <a:cs typeface="Arial"/>
              <a:sym typeface="Arial"/>
            </a:endParaRPr>
          </a:p>
        </p:txBody>
      </p:sp>
      <p:pic>
        <p:nvPicPr>
          <p:cNvPr id="139" name="Google Shape;139;p16"/>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40" name="Google Shape;140;p16"/>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41" name="Google Shape;141;p16"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42" name="Google Shape;142;p16"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43" name="Google Shape;143;p16"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44" name="Google Shape;144;p16"/>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45" name="Google Shape;145;p16"/>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46" name="Google Shape;146;p16"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47" name="Google Shape;147;p16"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48" name="Google Shape;148;p16"/>
          <p:cNvGraphicFramePr/>
          <p:nvPr>
            <p:extLst>
              <p:ext uri="{D42A27DB-BD31-4B8C-83A1-F6EECF244321}">
                <p14:modId xmlns:p14="http://schemas.microsoft.com/office/powerpoint/2010/main" val="300952784"/>
              </p:ext>
            </p:extLst>
          </p:nvPr>
        </p:nvGraphicFramePr>
        <p:xfrm>
          <a:off x="755800" y="1772816"/>
          <a:ext cx="10651500" cy="2164110"/>
        </p:xfrm>
        <a:graphic>
          <a:graphicData uri="http://schemas.openxmlformats.org/drawingml/2006/table">
            <a:tbl>
              <a:tblPr firstRow="1" bandRow="1">
                <a:noFill/>
                <a:tableStyleId>{193AF033-4A3C-4680-88A4-0073E11FE5DC}</a:tableStyleId>
              </a:tblPr>
              <a:tblGrid>
                <a:gridCol w="1162792">
                  <a:extLst>
                    <a:ext uri="{9D8B030D-6E8A-4147-A177-3AD203B41FA5}">
                      <a16:colId xmlns:a16="http://schemas.microsoft.com/office/drawing/2014/main" val="20000"/>
                    </a:ext>
                  </a:extLst>
                </a:gridCol>
                <a:gridCol w="9488708">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dirty="0">
                          <a:solidFill>
                            <a:srgbClr val="000000"/>
                          </a:solidFill>
                          <a:latin typeface="Arial"/>
                          <a:ea typeface="Arial"/>
                          <a:cs typeface="Arial"/>
                          <a:sym typeface="Arial"/>
                        </a:rPr>
                        <a:t>National Curriculum </a:t>
                      </a:r>
                      <a:r>
                        <a:rPr lang="en-GB" sz="1400" b="1" i="0" u="none" strike="noStrike" cap="none" dirty="0" smtClean="0">
                          <a:solidFill>
                            <a:srgbClr val="000000"/>
                          </a:solidFill>
                          <a:latin typeface="Arial"/>
                          <a:ea typeface="Arial"/>
                          <a:cs typeface="Arial"/>
                          <a:sym typeface="Arial"/>
                        </a:rPr>
                        <a:t>LO/EQ</a:t>
                      </a:r>
                      <a:endParaRPr sz="1400" u="none" strike="noStrike" cap="none" dirty="0"/>
                    </a:p>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806777">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smtClean="0">
                          <a:solidFill>
                            <a:srgbClr val="000000"/>
                          </a:solidFill>
                          <a:latin typeface="Arial"/>
                          <a:cs typeface="Arial"/>
                          <a:sym typeface="Arial"/>
                        </a:rPr>
                        <a:t>1</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400" u="none" strike="noStrike" cap="none" dirty="0"/>
                        <a:t>NC OBJ</a:t>
                      </a:r>
                      <a:r>
                        <a:rPr lang="en-GB" sz="1400" u="none" strike="noStrike" cap="none" dirty="0" smtClean="0"/>
                        <a:t>: To </a:t>
                      </a:r>
                      <a:r>
                        <a:rPr lang="en-US" sz="1400" dirty="0" smtClean="0"/>
                        <a:t>investigate and </a:t>
                      </a:r>
                      <a:r>
                        <a:rPr lang="en-US" sz="1400" dirty="0" err="1" smtClean="0"/>
                        <a:t>analyse</a:t>
                      </a:r>
                      <a:r>
                        <a:rPr lang="en-US" sz="1400" dirty="0" smtClean="0"/>
                        <a:t> a range of existing products </a:t>
                      </a:r>
                    </a:p>
                    <a:p>
                      <a:pPr marL="0" marR="0" lvl="0" indent="0" algn="l" rtl="0">
                        <a:lnSpc>
                          <a:spcPct val="100000"/>
                        </a:lnSpc>
                        <a:spcBef>
                          <a:spcPts val="0"/>
                        </a:spcBef>
                        <a:spcAft>
                          <a:spcPts val="0"/>
                        </a:spcAft>
                        <a:buClr>
                          <a:srgbClr val="000000"/>
                        </a:buClr>
                        <a:buSzPts val="1800"/>
                        <a:buFont typeface="Arial"/>
                        <a:buNone/>
                      </a:pPr>
                      <a:r>
                        <a:rPr lang="en-US" sz="1400" b="1" dirty="0" smtClean="0"/>
                        <a:t>EQ: How can I use my knowledge of Tudor clothes to design and make a puppet for a Year 1 child?</a:t>
                      </a:r>
                      <a:endParaRPr lang="en-US" sz="1100" b="1" i="0" u="none" strike="noStrike" cap="none"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u="none" strike="noStrike" cap="none" dirty="0" smtClean="0"/>
                        <a:t>2</a:t>
                      </a:r>
                      <a:endParaRPr sz="4800" b="1" i="0" u="none" strike="noStrike" cap="none" dirty="0">
                        <a:solidFill>
                          <a:srgbClr val="00000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smtClean="0"/>
                        <a:t>LO:</a:t>
                      </a:r>
                      <a:r>
                        <a:rPr lang="en-GB" sz="1400" b="1" u="none" strike="noStrike" cap="none" baseline="0" dirty="0" smtClean="0"/>
                        <a:t> To research Tudor clothing.</a:t>
                      </a:r>
                      <a:endParaRPr sz="1400" b="1"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995381190"/>
              </p:ext>
            </p:extLst>
          </p:nvPr>
        </p:nvGraphicFramePr>
        <p:xfrm>
          <a:off x="755800" y="3936927"/>
          <a:ext cx="10651500" cy="3139460"/>
        </p:xfrm>
        <a:graphic>
          <a:graphicData uri="http://schemas.openxmlformats.org/drawingml/2006/table">
            <a:tbl>
              <a:tblPr firstRow="1" bandRow="1">
                <a:noFill/>
                <a:tableStyleId>{193AF033-4A3C-4680-88A4-0073E11FE5DC}</a:tableStyleId>
              </a:tblPr>
              <a:tblGrid>
                <a:gridCol w="1177671">
                  <a:extLst>
                    <a:ext uri="{9D8B030D-6E8A-4147-A177-3AD203B41FA5}">
                      <a16:colId xmlns:a16="http://schemas.microsoft.com/office/drawing/2014/main" val="2900451235"/>
                    </a:ext>
                  </a:extLst>
                </a:gridCol>
                <a:gridCol w="9473829">
                  <a:extLst>
                    <a:ext uri="{9D8B030D-6E8A-4147-A177-3AD203B41FA5}">
                      <a16:colId xmlns:a16="http://schemas.microsoft.com/office/drawing/2014/main" val="487150336"/>
                    </a:ext>
                  </a:extLst>
                </a:gridCol>
              </a:tblGrid>
              <a:tr h="1006033">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smtClean="0">
                          <a:solidFill>
                            <a:srgbClr val="000000"/>
                          </a:solidFill>
                          <a:latin typeface="Arial"/>
                          <a:ea typeface="Arial"/>
                          <a:cs typeface="Arial"/>
                          <a:sym typeface="Arial"/>
                        </a:rPr>
                        <a:t>3</a:t>
                      </a:r>
                    </a:p>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smtClean="0">
                          <a:solidFill>
                            <a:srgbClr val="000000"/>
                          </a:solidFill>
                          <a:latin typeface="Arial"/>
                          <a:ea typeface="Arial"/>
                          <a:cs typeface="Arial"/>
                          <a:sym typeface="Arial"/>
                        </a:rPr>
                        <a:t>4</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NC </a:t>
                      </a:r>
                      <a:r>
                        <a:rPr lang="en-GB" sz="1400" b="0" i="0" u="none" strike="noStrike" cap="none" dirty="0" smtClean="0">
                          <a:solidFill>
                            <a:srgbClr val="000000"/>
                          </a:solidFill>
                          <a:latin typeface="Arial"/>
                          <a:ea typeface="Arial"/>
                          <a:cs typeface="Arial"/>
                          <a:sym typeface="Arial"/>
                        </a:rPr>
                        <a:t>OBJ: </a:t>
                      </a:r>
                      <a:r>
                        <a:rPr lang="en-US" sz="1400" dirty="0" smtClean="0"/>
                        <a:t>generate, develop, model and communicate their ideas through discussion, annotated sketches, cross-sectional and exploded diagrams, prototypes, pattern pieces and computer-aided design </a:t>
                      </a: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smtClean="0"/>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smtClean="0"/>
                        <a:t>LO: To</a:t>
                      </a:r>
                      <a:r>
                        <a:rPr lang="en-US" sz="1400" b="1" u="none" strike="noStrike" cap="none" baseline="0" dirty="0" smtClean="0"/>
                        <a:t> communicate my ideas through annotated sketches.</a:t>
                      </a:r>
                      <a:endParaRPr sz="1400" b="1"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3249105522"/>
                  </a:ext>
                </a:extLst>
              </a:tr>
              <a:tr h="1103277">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smtClean="0">
                          <a:solidFill>
                            <a:srgbClr val="000000"/>
                          </a:solidFill>
                          <a:latin typeface="Arial"/>
                          <a:ea typeface="Arial"/>
                          <a:cs typeface="Arial"/>
                          <a:sym typeface="Arial"/>
                        </a:rPr>
                        <a:t>5</a:t>
                      </a:r>
                    </a:p>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smtClean="0">
                          <a:solidFill>
                            <a:srgbClr val="000000"/>
                          </a:solidFill>
                          <a:latin typeface="Arial"/>
                          <a:ea typeface="Arial"/>
                          <a:cs typeface="Arial"/>
                          <a:sym typeface="Arial"/>
                        </a:rPr>
                        <a:t>6</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smtClean="0"/>
                        <a:t>LO:</a:t>
                      </a:r>
                      <a:r>
                        <a:rPr lang="en-GB" sz="1400" b="1" u="none" strike="noStrike" cap="none" baseline="0" dirty="0" smtClean="0"/>
                        <a:t> To practise skills before using them</a:t>
                      </a:r>
                      <a:r>
                        <a:rPr lang="en-GB" sz="1400" b="1" u="none" strike="noStrike" cap="none" baseline="0" dirty="0" smtClean="0"/>
                        <a:t>.</a:t>
                      </a:r>
                    </a:p>
                    <a:p>
                      <a:pPr marL="0" marR="0" lvl="0" indent="0" algn="l" rtl="0">
                        <a:lnSpc>
                          <a:spcPct val="100000"/>
                        </a:lnSpc>
                        <a:spcBef>
                          <a:spcPts val="0"/>
                        </a:spcBef>
                        <a:spcAft>
                          <a:spcPts val="0"/>
                        </a:spcAft>
                        <a:buClr>
                          <a:srgbClr val="000000"/>
                        </a:buClr>
                        <a:buSzPts val="1400"/>
                        <a:buFont typeface="Arial"/>
                        <a:buNone/>
                      </a:pPr>
                      <a:endParaRPr lang="en-GB" sz="1400" b="1" u="none" strike="noStrike" cap="none"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400" b="1" u="none" strike="noStrike" cap="none" dirty="0" smtClean="0"/>
                        <a:t>LO:</a:t>
                      </a:r>
                      <a:r>
                        <a:rPr lang="en-GB" sz="1400" b="1" u="none" strike="noStrike" cap="none" baseline="0" dirty="0" smtClean="0"/>
                        <a:t> To use my knowledge and understanding of materials and techniques to make a puppet.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400" b="1" u="none" strike="noStrike" cap="none"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400" b="1" u="none" strike="noStrike" cap="none" dirty="0" smtClean="0"/>
                        <a:t>LO: To evaluate my</a:t>
                      </a:r>
                      <a:r>
                        <a:rPr lang="en-GB" sz="1400" b="1" u="none" strike="noStrike" cap="none" baseline="0" dirty="0" smtClean="0"/>
                        <a:t> puppet. </a:t>
                      </a:r>
                      <a:endParaRPr lang="en-GB" sz="1400" b="1" u="none" strike="noStrike" cap="none"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400" b="1" u="none" strike="noStrike" cap="none" dirty="0" smtClean="0"/>
                    </a:p>
                    <a:p>
                      <a:pPr marL="0" marR="0" lvl="0" indent="0" algn="l" rtl="0">
                        <a:lnSpc>
                          <a:spcPct val="100000"/>
                        </a:lnSpc>
                        <a:spcBef>
                          <a:spcPts val="0"/>
                        </a:spcBef>
                        <a:spcAft>
                          <a:spcPts val="0"/>
                        </a:spcAft>
                        <a:buClr>
                          <a:srgbClr val="000000"/>
                        </a:buClr>
                        <a:buSzPts val="1400"/>
                        <a:buFont typeface="Arial"/>
                        <a:buNone/>
                      </a:pPr>
                      <a:endParaRPr sz="1400" b="1"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712085844"/>
                  </a:ext>
                </a:extLst>
              </a:tr>
            </a:tbl>
          </a:graphicData>
        </a:graphic>
      </p:graphicFrame>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665</Words>
  <Application>Microsoft Office PowerPoint</Application>
  <PresentationFormat>Custom</PresentationFormat>
  <Paragraphs>88</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Amazon Ember</vt:lpstr>
      <vt:lpstr>Arial</vt:lpstr>
      <vt:lpstr>Calibri</vt:lpstr>
      <vt:lpstr>NationalTrustDisplayTTRegular</vt:lpstr>
      <vt:lpstr>1_Custom Design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Alexander</dc:creator>
  <cp:lastModifiedBy>Charlotte Deal</cp:lastModifiedBy>
  <cp:revision>12</cp:revision>
  <dcterms:modified xsi:type="dcterms:W3CDTF">2019-09-04T11:09:16Z</dcterms:modified>
</cp:coreProperties>
</file>