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7"/>
  </p:notesMasterIdLst>
  <p:sldIdLst>
    <p:sldId id="256" r:id="rId2"/>
    <p:sldId id="263" r:id="rId3"/>
    <p:sldId id="259" r:id="rId4"/>
    <p:sldId id="260" r:id="rId5"/>
    <p:sldId id="262" r:id="rId6"/>
  </p:sldIdLst>
  <p:sldSz cx="12192000" cy="9144000"/>
  <p:notesSz cx="6858000" cy="9144000"/>
  <p:embeddedFontLst>
    <p:embeddedFont>
      <p:font typeface="Roboto" panose="020B0604020202020204" charset="0"/>
      <p:regular r:id="rId8"/>
      <p:bold r:id="rId9"/>
      <p:italic r:id="rId10"/>
      <p:boldItalic r:id="rId11"/>
    </p:embeddedFont>
    <p:embeddedFont>
      <p:font typeface="Calibri" panose="020F0502020204030204" pitchFamily="3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CA352D1-DE53-4E0D-9B4F-7E7DEEF61D0C}">
  <a:tblStyle styleId="{FCA352D1-DE53-4E0D-9B4F-7E7DEEF61D0C}"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494" y="72"/>
      </p:cViewPr>
      <p:guideLst>
        <p:guide orient="horz" pos="288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4" name="Google Shape;8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extLst>
      <p:ext uri="{BB962C8B-B14F-4D97-AF65-F5344CB8AC3E}">
        <p14:creationId xmlns:p14="http://schemas.microsoft.com/office/powerpoint/2010/main" val="285028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2"/>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body" idx="1"/>
          </p:nvPr>
        </p:nvSpPr>
        <p:spPr>
          <a:xfrm>
            <a:off x="838200" y="2434167"/>
            <a:ext cx="10515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9" name="Google Shape;19;p2"/>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rot="5400000">
            <a:off x="6164792" y="3046943"/>
            <a:ext cx="7749117"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body" idx="1"/>
          </p:nvPr>
        </p:nvSpPr>
        <p:spPr>
          <a:xfrm rot="5400000">
            <a:off x="830792" y="494243"/>
            <a:ext cx="7749117"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8" name="Google Shape;78;p11"/>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3"/>
          <p:cNvSpPr txBox="1">
            <a:spLocks noGrp="1"/>
          </p:cNvSpPr>
          <p:nvPr>
            <p:ph type="ctrTitle"/>
          </p:nvPr>
        </p:nvSpPr>
        <p:spPr>
          <a:xfrm>
            <a:off x="914400" y="1496484"/>
            <a:ext cx="10363200" cy="3183467"/>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subTitle" idx="1"/>
          </p:nvPr>
        </p:nvSpPr>
        <p:spPr>
          <a:xfrm>
            <a:off x="1524000" y="4802717"/>
            <a:ext cx="9144000" cy="2207683"/>
          </a:xfrm>
          <a:prstGeom prst="rect">
            <a:avLst/>
          </a:prstGeom>
          <a:noFill/>
          <a:ln>
            <a:noFill/>
          </a:ln>
        </p:spPr>
        <p:txBody>
          <a:bodyPr spcFirstLastPara="1" wrap="square" lIns="91425" tIns="45700" rIns="91425" bIns="45700" anchor="t" anchorCtr="0">
            <a:noAutofit/>
          </a:bodyPr>
          <a:lstStyle>
            <a:lvl1pPr lvl="0" algn="ctr">
              <a:lnSpc>
                <a:spcPct val="90000"/>
              </a:lnSpc>
              <a:spcBef>
                <a:spcPts val="1333"/>
              </a:spcBef>
              <a:spcAft>
                <a:spcPts val="0"/>
              </a:spcAft>
              <a:buClr>
                <a:schemeClr val="dk1"/>
              </a:buClr>
              <a:buSzPts val="3200"/>
              <a:buNone/>
              <a:defRPr sz="3200"/>
            </a:lvl1pPr>
            <a:lvl2pPr lvl="1" algn="ctr">
              <a:lnSpc>
                <a:spcPct val="90000"/>
              </a:lnSpc>
              <a:spcBef>
                <a:spcPts val="667"/>
              </a:spcBef>
              <a:spcAft>
                <a:spcPts val="0"/>
              </a:spcAft>
              <a:buClr>
                <a:schemeClr val="dk1"/>
              </a:buClr>
              <a:buSzPts val="2667"/>
              <a:buNone/>
              <a:defRPr sz="2667"/>
            </a:lvl2pPr>
            <a:lvl3pPr lvl="2" algn="ctr">
              <a:lnSpc>
                <a:spcPct val="90000"/>
              </a:lnSpc>
              <a:spcBef>
                <a:spcPts val="667"/>
              </a:spcBef>
              <a:spcAft>
                <a:spcPts val="0"/>
              </a:spcAft>
              <a:buClr>
                <a:schemeClr val="dk1"/>
              </a:buClr>
              <a:buSzPts val="2400"/>
              <a:buNone/>
              <a:defRPr sz="2400"/>
            </a:lvl3pPr>
            <a:lvl4pPr lvl="3" algn="ctr">
              <a:lnSpc>
                <a:spcPct val="90000"/>
              </a:lnSpc>
              <a:spcBef>
                <a:spcPts val="667"/>
              </a:spcBef>
              <a:spcAft>
                <a:spcPts val="0"/>
              </a:spcAft>
              <a:buClr>
                <a:schemeClr val="dk1"/>
              </a:buClr>
              <a:buSzPts val="2133"/>
              <a:buNone/>
              <a:defRPr sz="2133"/>
            </a:lvl4pPr>
            <a:lvl5pPr lvl="4" algn="ctr">
              <a:lnSpc>
                <a:spcPct val="90000"/>
              </a:lnSpc>
              <a:spcBef>
                <a:spcPts val="667"/>
              </a:spcBef>
              <a:spcAft>
                <a:spcPts val="0"/>
              </a:spcAft>
              <a:buClr>
                <a:schemeClr val="dk1"/>
              </a:buClr>
              <a:buSzPts val="2133"/>
              <a:buNone/>
              <a:defRPr sz="2133"/>
            </a:lvl5pPr>
            <a:lvl6pPr lvl="5" algn="ctr">
              <a:lnSpc>
                <a:spcPct val="90000"/>
              </a:lnSpc>
              <a:spcBef>
                <a:spcPts val="667"/>
              </a:spcBef>
              <a:spcAft>
                <a:spcPts val="0"/>
              </a:spcAft>
              <a:buClr>
                <a:schemeClr val="dk1"/>
              </a:buClr>
              <a:buSzPts val="2133"/>
              <a:buNone/>
              <a:defRPr sz="2133"/>
            </a:lvl6pPr>
            <a:lvl7pPr lvl="6" algn="ctr">
              <a:lnSpc>
                <a:spcPct val="90000"/>
              </a:lnSpc>
              <a:spcBef>
                <a:spcPts val="667"/>
              </a:spcBef>
              <a:spcAft>
                <a:spcPts val="0"/>
              </a:spcAft>
              <a:buClr>
                <a:schemeClr val="dk1"/>
              </a:buClr>
              <a:buSzPts val="2133"/>
              <a:buNone/>
              <a:defRPr sz="2133"/>
            </a:lvl7pPr>
            <a:lvl8pPr lvl="7" algn="ctr">
              <a:lnSpc>
                <a:spcPct val="90000"/>
              </a:lnSpc>
              <a:spcBef>
                <a:spcPts val="667"/>
              </a:spcBef>
              <a:spcAft>
                <a:spcPts val="0"/>
              </a:spcAft>
              <a:buClr>
                <a:schemeClr val="dk1"/>
              </a:buClr>
              <a:buSzPts val="2133"/>
              <a:buNone/>
              <a:defRPr sz="2133"/>
            </a:lvl8pPr>
            <a:lvl9pPr lvl="8" algn="ctr">
              <a:lnSpc>
                <a:spcPct val="90000"/>
              </a:lnSpc>
              <a:spcBef>
                <a:spcPts val="667"/>
              </a:spcBef>
              <a:spcAft>
                <a:spcPts val="0"/>
              </a:spcAft>
              <a:buClr>
                <a:schemeClr val="dk1"/>
              </a:buClr>
              <a:buSzPts val="2133"/>
              <a:buNone/>
              <a:defRPr sz="2133"/>
            </a:lvl9pPr>
          </a:lstStyle>
          <a:p>
            <a:endParaRPr/>
          </a:p>
        </p:txBody>
      </p:sp>
      <p:sp>
        <p:nvSpPr>
          <p:cNvPr id="25" name="Google Shape;25;p3"/>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831851" y="2279653"/>
            <a:ext cx="10515600" cy="380364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831851" y="6119286"/>
            <a:ext cx="10515600" cy="200024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3200"/>
              <a:buNone/>
              <a:defRPr sz="3200">
                <a:solidFill>
                  <a:schemeClr val="dk1"/>
                </a:solidFill>
              </a:defRPr>
            </a:lvl1pPr>
            <a:lvl2pPr marL="914400" lvl="1" indent="-228600" algn="l">
              <a:lnSpc>
                <a:spcPct val="90000"/>
              </a:lnSpc>
              <a:spcBef>
                <a:spcPts val="667"/>
              </a:spcBef>
              <a:spcAft>
                <a:spcPts val="0"/>
              </a:spcAft>
              <a:buClr>
                <a:srgbClr val="888888"/>
              </a:buClr>
              <a:buSzPts val="2667"/>
              <a:buNone/>
              <a:defRPr sz="2667">
                <a:solidFill>
                  <a:srgbClr val="888888"/>
                </a:solidFill>
              </a:defRPr>
            </a:lvl2pPr>
            <a:lvl3pPr marL="1371600" lvl="2" indent="-228600" algn="l">
              <a:lnSpc>
                <a:spcPct val="90000"/>
              </a:lnSpc>
              <a:spcBef>
                <a:spcPts val="667"/>
              </a:spcBef>
              <a:spcAft>
                <a:spcPts val="0"/>
              </a:spcAft>
              <a:buClr>
                <a:srgbClr val="888888"/>
              </a:buClr>
              <a:buSzPts val="2400"/>
              <a:buNone/>
              <a:defRPr sz="2400">
                <a:solidFill>
                  <a:srgbClr val="888888"/>
                </a:solidFill>
              </a:defRPr>
            </a:lvl3pPr>
            <a:lvl4pPr marL="1828800" lvl="3" indent="-228600" algn="l">
              <a:lnSpc>
                <a:spcPct val="90000"/>
              </a:lnSpc>
              <a:spcBef>
                <a:spcPts val="667"/>
              </a:spcBef>
              <a:spcAft>
                <a:spcPts val="0"/>
              </a:spcAft>
              <a:buClr>
                <a:srgbClr val="888888"/>
              </a:buClr>
              <a:buSzPts val="2133"/>
              <a:buNone/>
              <a:defRPr sz="2133">
                <a:solidFill>
                  <a:srgbClr val="888888"/>
                </a:solidFill>
              </a:defRPr>
            </a:lvl4pPr>
            <a:lvl5pPr marL="2286000" lvl="4" indent="-228600" algn="l">
              <a:lnSpc>
                <a:spcPct val="90000"/>
              </a:lnSpc>
              <a:spcBef>
                <a:spcPts val="667"/>
              </a:spcBef>
              <a:spcAft>
                <a:spcPts val="0"/>
              </a:spcAft>
              <a:buClr>
                <a:srgbClr val="888888"/>
              </a:buClr>
              <a:buSzPts val="2133"/>
              <a:buNone/>
              <a:defRPr sz="2133">
                <a:solidFill>
                  <a:srgbClr val="888888"/>
                </a:solidFill>
              </a:defRPr>
            </a:lvl5pPr>
            <a:lvl6pPr marL="2743200" lvl="5" indent="-228600" algn="l">
              <a:lnSpc>
                <a:spcPct val="90000"/>
              </a:lnSpc>
              <a:spcBef>
                <a:spcPts val="667"/>
              </a:spcBef>
              <a:spcAft>
                <a:spcPts val="0"/>
              </a:spcAft>
              <a:buClr>
                <a:srgbClr val="888888"/>
              </a:buClr>
              <a:buSzPts val="2133"/>
              <a:buNone/>
              <a:defRPr sz="2133">
                <a:solidFill>
                  <a:srgbClr val="888888"/>
                </a:solidFill>
              </a:defRPr>
            </a:lvl6pPr>
            <a:lvl7pPr marL="3200400" lvl="6" indent="-228600" algn="l">
              <a:lnSpc>
                <a:spcPct val="90000"/>
              </a:lnSpc>
              <a:spcBef>
                <a:spcPts val="667"/>
              </a:spcBef>
              <a:spcAft>
                <a:spcPts val="0"/>
              </a:spcAft>
              <a:buClr>
                <a:srgbClr val="888888"/>
              </a:buClr>
              <a:buSzPts val="2133"/>
              <a:buNone/>
              <a:defRPr sz="2133">
                <a:solidFill>
                  <a:srgbClr val="888888"/>
                </a:solidFill>
              </a:defRPr>
            </a:lvl7pPr>
            <a:lvl8pPr marL="3657600" lvl="7" indent="-228600" algn="l">
              <a:lnSpc>
                <a:spcPct val="90000"/>
              </a:lnSpc>
              <a:spcBef>
                <a:spcPts val="667"/>
              </a:spcBef>
              <a:spcAft>
                <a:spcPts val="0"/>
              </a:spcAft>
              <a:buClr>
                <a:srgbClr val="888888"/>
              </a:buClr>
              <a:buSzPts val="2133"/>
              <a:buNone/>
              <a:defRPr sz="2133">
                <a:solidFill>
                  <a:srgbClr val="888888"/>
                </a:solidFill>
              </a:defRPr>
            </a:lvl8pPr>
            <a:lvl9pPr marL="4114800" lvl="8" indent="-228600" algn="l">
              <a:lnSpc>
                <a:spcPct val="90000"/>
              </a:lnSpc>
              <a:spcBef>
                <a:spcPts val="667"/>
              </a:spcBef>
              <a:spcAft>
                <a:spcPts val="0"/>
              </a:spcAft>
              <a:buClr>
                <a:srgbClr val="888888"/>
              </a:buClr>
              <a:buSzPts val="2133"/>
              <a:buNone/>
              <a:defRPr sz="2133">
                <a:solidFill>
                  <a:srgbClr val="888888"/>
                </a:solidFill>
              </a:defRPr>
            </a:lvl9pPr>
          </a:lstStyle>
          <a:p>
            <a:endParaRPr/>
          </a:p>
        </p:txBody>
      </p:sp>
      <p:sp>
        <p:nvSpPr>
          <p:cNvPr id="31" name="Google Shape;31;p4"/>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838200" y="2434167"/>
            <a:ext cx="5181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 name="Google Shape;37;p5"/>
          <p:cNvSpPr txBox="1">
            <a:spLocks noGrp="1"/>
          </p:cNvSpPr>
          <p:nvPr>
            <p:ph type="body" idx="2"/>
          </p:nvPr>
        </p:nvSpPr>
        <p:spPr>
          <a:xfrm>
            <a:off x="6172200" y="2434167"/>
            <a:ext cx="5181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8" name="Google Shape;38;p5"/>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839788"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839789" y="2241551"/>
            <a:ext cx="5157787" cy="109854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44" name="Google Shape;44;p6"/>
          <p:cNvSpPr txBox="1">
            <a:spLocks noGrp="1"/>
          </p:cNvSpPr>
          <p:nvPr>
            <p:ph type="body" idx="2"/>
          </p:nvPr>
        </p:nvSpPr>
        <p:spPr>
          <a:xfrm>
            <a:off x="839789" y="3340100"/>
            <a:ext cx="5157787" cy="4912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5" name="Google Shape;45;p6"/>
          <p:cNvSpPr txBox="1">
            <a:spLocks noGrp="1"/>
          </p:cNvSpPr>
          <p:nvPr>
            <p:ph type="body" idx="3"/>
          </p:nvPr>
        </p:nvSpPr>
        <p:spPr>
          <a:xfrm>
            <a:off x="6172201" y="2241551"/>
            <a:ext cx="5183188" cy="109854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46" name="Google Shape;46;p6"/>
          <p:cNvSpPr txBox="1">
            <a:spLocks noGrp="1"/>
          </p:cNvSpPr>
          <p:nvPr>
            <p:ph type="body" idx="4"/>
          </p:nvPr>
        </p:nvSpPr>
        <p:spPr>
          <a:xfrm>
            <a:off x="6172201" y="3340100"/>
            <a:ext cx="5183188" cy="4912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7" name="Google Shape;47;p6"/>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839788" y="609600"/>
            <a:ext cx="3932237"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body" idx="1"/>
          </p:nvPr>
        </p:nvSpPr>
        <p:spPr>
          <a:xfrm>
            <a:off x="5183188" y="1316569"/>
            <a:ext cx="6172200" cy="6498167"/>
          </a:xfrm>
          <a:prstGeom prst="rect">
            <a:avLst/>
          </a:prstGeom>
          <a:noFill/>
          <a:ln>
            <a:noFill/>
          </a:ln>
        </p:spPr>
        <p:txBody>
          <a:bodyPr spcFirstLastPara="1" wrap="square" lIns="91425" tIns="45700" rIns="91425" bIns="45700" anchor="t" anchorCtr="0">
            <a:noAutofit/>
          </a:bodyPr>
          <a:lstStyle>
            <a:lvl1pPr marL="457200" lvl="0" indent="-499554" algn="l">
              <a:lnSpc>
                <a:spcPct val="90000"/>
              </a:lnSpc>
              <a:spcBef>
                <a:spcPts val="1333"/>
              </a:spcBef>
              <a:spcAft>
                <a:spcPts val="0"/>
              </a:spcAft>
              <a:buClr>
                <a:schemeClr val="dk1"/>
              </a:buClr>
              <a:buSzPts val="4267"/>
              <a:buChar char="•"/>
              <a:defRPr sz="4267"/>
            </a:lvl1pPr>
            <a:lvl2pPr marL="914400" lvl="1" indent="-465645" algn="l">
              <a:lnSpc>
                <a:spcPct val="90000"/>
              </a:lnSpc>
              <a:spcBef>
                <a:spcPts val="667"/>
              </a:spcBef>
              <a:spcAft>
                <a:spcPts val="0"/>
              </a:spcAft>
              <a:buClr>
                <a:schemeClr val="dk1"/>
              </a:buClr>
              <a:buSzPts val="3733"/>
              <a:buChar char="•"/>
              <a:defRPr sz="3733"/>
            </a:lvl2pPr>
            <a:lvl3pPr marL="1371600" lvl="2" indent="-431800" algn="l">
              <a:lnSpc>
                <a:spcPct val="90000"/>
              </a:lnSpc>
              <a:spcBef>
                <a:spcPts val="667"/>
              </a:spcBef>
              <a:spcAft>
                <a:spcPts val="0"/>
              </a:spcAft>
              <a:buClr>
                <a:schemeClr val="dk1"/>
              </a:buClr>
              <a:buSzPts val="3200"/>
              <a:buChar char="•"/>
              <a:defRPr sz="3200"/>
            </a:lvl3pPr>
            <a:lvl4pPr marL="1828800" lvl="3" indent="-397954" algn="l">
              <a:lnSpc>
                <a:spcPct val="90000"/>
              </a:lnSpc>
              <a:spcBef>
                <a:spcPts val="667"/>
              </a:spcBef>
              <a:spcAft>
                <a:spcPts val="0"/>
              </a:spcAft>
              <a:buClr>
                <a:schemeClr val="dk1"/>
              </a:buClr>
              <a:buSzPts val="2667"/>
              <a:buChar char="•"/>
              <a:defRPr sz="2667"/>
            </a:lvl4pPr>
            <a:lvl5pPr marL="2286000" lvl="4" indent="-397954" algn="l">
              <a:lnSpc>
                <a:spcPct val="90000"/>
              </a:lnSpc>
              <a:spcBef>
                <a:spcPts val="667"/>
              </a:spcBef>
              <a:spcAft>
                <a:spcPts val="0"/>
              </a:spcAft>
              <a:buClr>
                <a:schemeClr val="dk1"/>
              </a:buClr>
              <a:buSzPts val="2667"/>
              <a:buChar char="•"/>
              <a:defRPr sz="2667"/>
            </a:lvl5pPr>
            <a:lvl6pPr marL="2743200" lvl="5" indent="-397954" algn="l">
              <a:lnSpc>
                <a:spcPct val="90000"/>
              </a:lnSpc>
              <a:spcBef>
                <a:spcPts val="667"/>
              </a:spcBef>
              <a:spcAft>
                <a:spcPts val="0"/>
              </a:spcAft>
              <a:buClr>
                <a:schemeClr val="dk1"/>
              </a:buClr>
              <a:buSzPts val="2667"/>
              <a:buChar char="•"/>
              <a:defRPr sz="2667"/>
            </a:lvl6pPr>
            <a:lvl7pPr marL="3200400" lvl="6" indent="-397954" algn="l">
              <a:lnSpc>
                <a:spcPct val="90000"/>
              </a:lnSpc>
              <a:spcBef>
                <a:spcPts val="667"/>
              </a:spcBef>
              <a:spcAft>
                <a:spcPts val="0"/>
              </a:spcAft>
              <a:buClr>
                <a:schemeClr val="dk1"/>
              </a:buClr>
              <a:buSzPts val="2667"/>
              <a:buChar char="•"/>
              <a:defRPr sz="2667"/>
            </a:lvl7pPr>
            <a:lvl8pPr marL="3657600" lvl="7" indent="-397954" algn="l">
              <a:lnSpc>
                <a:spcPct val="90000"/>
              </a:lnSpc>
              <a:spcBef>
                <a:spcPts val="667"/>
              </a:spcBef>
              <a:spcAft>
                <a:spcPts val="0"/>
              </a:spcAft>
              <a:buClr>
                <a:schemeClr val="dk1"/>
              </a:buClr>
              <a:buSzPts val="2667"/>
              <a:buChar char="•"/>
              <a:defRPr sz="2667"/>
            </a:lvl8pPr>
            <a:lvl9pPr marL="4114800" lvl="8" indent="-397954" algn="l">
              <a:lnSpc>
                <a:spcPct val="90000"/>
              </a:lnSpc>
              <a:spcBef>
                <a:spcPts val="667"/>
              </a:spcBef>
              <a:spcAft>
                <a:spcPts val="0"/>
              </a:spcAft>
              <a:buClr>
                <a:schemeClr val="dk1"/>
              </a:buClr>
              <a:buSzPts val="2667"/>
              <a:buChar char="•"/>
              <a:defRPr sz="2667"/>
            </a:lvl9pPr>
          </a:lstStyle>
          <a:p>
            <a:endParaRPr/>
          </a:p>
        </p:txBody>
      </p:sp>
      <p:sp>
        <p:nvSpPr>
          <p:cNvPr id="58" name="Google Shape;58;p8"/>
          <p:cNvSpPr txBox="1">
            <a:spLocks noGrp="1"/>
          </p:cNvSpPr>
          <p:nvPr>
            <p:ph type="body" idx="2"/>
          </p:nvPr>
        </p:nvSpPr>
        <p:spPr>
          <a:xfrm>
            <a:off x="839788" y="2743200"/>
            <a:ext cx="3932237" cy="5082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59" name="Google Shape;59;p8"/>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8"/>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839788" y="609600"/>
            <a:ext cx="3932237"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a:spLocks noGrp="1"/>
          </p:cNvSpPr>
          <p:nvPr>
            <p:ph type="pic" idx="2"/>
          </p:nvPr>
        </p:nvSpPr>
        <p:spPr>
          <a:xfrm>
            <a:off x="5183188" y="1316569"/>
            <a:ext cx="6172200" cy="64981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333"/>
              </a:spcBef>
              <a:spcAft>
                <a:spcPts val="0"/>
              </a:spcAft>
              <a:buClr>
                <a:schemeClr val="dk1"/>
              </a:buClr>
              <a:buSzPts val="4267"/>
              <a:buFont typeface="Arial"/>
              <a:buNone/>
              <a:defRPr sz="4267" b="0" i="0" u="none" strike="noStrike" cap="none">
                <a:solidFill>
                  <a:schemeClr val="dk1"/>
                </a:solidFill>
                <a:latin typeface="Calibri"/>
                <a:ea typeface="Calibri"/>
                <a:cs typeface="Calibri"/>
                <a:sym typeface="Calibri"/>
              </a:defRPr>
            </a:lvl1pPr>
            <a:lvl2pPr marR="0" lvl="1" algn="l" rtl="0">
              <a:lnSpc>
                <a:spcPct val="90000"/>
              </a:lnSpc>
              <a:spcBef>
                <a:spcPts val="667"/>
              </a:spcBef>
              <a:spcAft>
                <a:spcPts val="0"/>
              </a:spcAft>
              <a:buClr>
                <a:schemeClr val="dk1"/>
              </a:buClr>
              <a:buSzPts val="3733"/>
              <a:buFont typeface="Arial"/>
              <a:buNone/>
              <a:defRPr sz="3733" b="0" i="0" u="none" strike="noStrike" cap="none">
                <a:solidFill>
                  <a:schemeClr val="dk1"/>
                </a:solidFill>
                <a:latin typeface="Calibri"/>
                <a:ea typeface="Calibri"/>
                <a:cs typeface="Calibri"/>
                <a:sym typeface="Calibri"/>
              </a:defRPr>
            </a:lvl2pPr>
            <a:lvl3pPr marR="0" lvl="2" algn="l" rtl="0">
              <a:lnSpc>
                <a:spcPct val="90000"/>
              </a:lnSpc>
              <a:spcBef>
                <a:spcPts val="667"/>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4pPr>
            <a:lvl5pPr marR="0" lvl="4"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5pPr>
            <a:lvl6pPr marR="0" lvl="5"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6pPr>
            <a:lvl7pPr marR="0" lvl="6"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7pPr>
            <a:lvl8pPr marR="0" lvl="7"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8pPr>
            <a:lvl9pPr marR="0" lvl="8"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9pPr>
          </a:lstStyle>
          <a:p>
            <a:endParaRPr/>
          </a:p>
        </p:txBody>
      </p:sp>
      <p:sp>
        <p:nvSpPr>
          <p:cNvPr id="65" name="Google Shape;65;p9"/>
          <p:cNvSpPr txBox="1">
            <a:spLocks noGrp="1"/>
          </p:cNvSpPr>
          <p:nvPr>
            <p:ph type="body" idx="1"/>
          </p:nvPr>
        </p:nvSpPr>
        <p:spPr>
          <a:xfrm>
            <a:off x="839788" y="2743200"/>
            <a:ext cx="3932237" cy="5082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66" name="Google Shape;66;p9"/>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9"/>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9"/>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body" idx="1"/>
          </p:nvPr>
        </p:nvSpPr>
        <p:spPr>
          <a:xfrm rot="5400000">
            <a:off x="3195108" y="77259"/>
            <a:ext cx="5801784"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2" name="Google Shape;72;p10"/>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0"/>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2434167"/>
            <a:ext cx="10515600" cy="5801784"/>
          </a:xfrm>
          <a:prstGeom prst="rect">
            <a:avLst/>
          </a:prstGeom>
          <a:noFill/>
          <a:ln>
            <a:noFill/>
          </a:ln>
        </p:spPr>
        <p:txBody>
          <a:bodyPr spcFirstLastPara="1" wrap="square" lIns="91425" tIns="45700" rIns="91425" bIns="45700" anchor="t" anchorCtr="0">
            <a:noAutofit/>
          </a:bodyPr>
          <a:lstStyle>
            <a:lvl1pPr marL="457200" marR="0" lvl="0" indent="-465645" algn="l" rtl="0">
              <a:lnSpc>
                <a:spcPct val="90000"/>
              </a:lnSpc>
              <a:spcBef>
                <a:spcPts val="1333"/>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667"/>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397954" algn="l" rtl="0">
              <a:lnSpc>
                <a:spcPct val="90000"/>
              </a:lnSpc>
              <a:spcBef>
                <a:spcPts val="667"/>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5" name="Google Shape;15;p1"/>
          <p:cNvSpPr/>
          <p:nvPr/>
        </p:nvSpPr>
        <p:spPr>
          <a:xfrm>
            <a:off x="10042368" y="8493249"/>
            <a:ext cx="1311431" cy="451143"/>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5.jpg"/><Relationship Id="rId13" Type="http://schemas.openxmlformats.org/officeDocument/2006/relationships/image" Target="../media/image8.jpg"/><Relationship Id="rId3" Type="http://schemas.openxmlformats.org/officeDocument/2006/relationships/hyperlink" Target="https://www.visitnorthumberland.com/ashington&amp;ssid=907" TargetMode="External"/><Relationship Id="rId7" Type="http://schemas.openxmlformats.org/officeDocument/2006/relationships/image" Target="../media/image3.jpg"/><Relationship Id="rId12"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4.jpg"/><Relationship Id="rId5" Type="http://schemas.openxmlformats.org/officeDocument/2006/relationships/hyperlink" Target="https://www.chroniclelive.co.uk/news/history/celebrating-150-proud-years-ashington-13719428" TargetMode="External"/><Relationship Id="rId10" Type="http://schemas.openxmlformats.org/officeDocument/2006/relationships/image" Target="../media/image2.jpg"/><Relationship Id="rId4" Type="http://schemas.openxmlformats.org/officeDocument/2006/relationships/hyperlink" Target="https://en.wikipedia.org/wiki/Ashington" TargetMode="External"/><Relationship Id="rId9" Type="http://schemas.openxmlformats.org/officeDocument/2006/relationships/image" Target="../media/image6.png"/><Relationship Id="rId1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5"/>
        <p:cNvGrpSpPr/>
        <p:nvPr/>
      </p:nvGrpSpPr>
      <p:grpSpPr>
        <a:xfrm>
          <a:off x="0" y="0"/>
          <a:ext cx="0" cy="0"/>
          <a:chOff x="0" y="0"/>
          <a:chExt cx="0" cy="0"/>
        </a:xfrm>
      </p:grpSpPr>
      <p:sp>
        <p:nvSpPr>
          <p:cNvPr id="86" name="Google Shape;86;p12"/>
          <p:cNvSpPr txBox="1"/>
          <p:nvPr/>
        </p:nvSpPr>
        <p:spPr>
          <a:xfrm>
            <a:off x="6191250" y="2410725"/>
            <a:ext cx="5309400" cy="1742100"/>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Transferable Knowledge:</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Geography - Maps</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a:t>History - local influential figures</a:t>
            </a:r>
            <a:endParaRPr sz="1800"/>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2"/>
          <p:cNvSpPr txBox="1"/>
          <p:nvPr/>
        </p:nvSpPr>
        <p:spPr>
          <a:xfrm>
            <a:off x="806825" y="4262550"/>
            <a:ext cx="10693800" cy="4713499"/>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400" b="1" i="0" u="sng" strike="noStrike" cap="none">
                <a:solidFill>
                  <a:srgbClr val="000000"/>
                </a:solidFill>
                <a:latin typeface="Arial"/>
                <a:ea typeface="Arial"/>
                <a:cs typeface="Arial"/>
                <a:sym typeface="Arial"/>
              </a:rPr>
              <a:t>National Curriculum Overview of Programme of Study</a:t>
            </a:r>
            <a:endParaRPr/>
          </a:p>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Design and technology is an inspiring, rigorous and practical subject. Using creativity and imagination, pupils design and make products that solve real and relevant problems within a variety of contexts, considering their own and others’ needs, wants and values. They acquire a broad range of subject knowledge and draw on disciplines such as mathematics, science, engineering, computing and art. Pupils learn how to take risks, becoming resourceful, innovative, enterprising and capable citizens. Through the evaluation of past and present design and technology, they develop a critical understanding of its impact on daily life and the wider world. High-quality design and technology education makes an essential contribution to the creativity, culture, wealth and well-being of the nation. </a:t>
            </a:r>
            <a:endParaRPr sz="14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4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400" b="1" i="0" u="sng" strike="noStrike" cap="none">
                <a:solidFill>
                  <a:schemeClr val="dk1"/>
                </a:solidFill>
                <a:latin typeface="Arial"/>
                <a:ea typeface="Arial"/>
                <a:cs typeface="Arial"/>
                <a:sym typeface="Arial"/>
              </a:rPr>
              <a:t>During this area of study students should be taught to: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Design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Generate, develop, model and communicate their ideas through talking, drawing, templates, mock-ups and, where appropriate, information and communication technology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Make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Select from and use a range of tools and equipment to perform practical tasks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Evaluate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Explore and evaluate a range of existing products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Technical knowledge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build structures, exploring how they can be made stronger, stiffer and more stable </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1" i="0" u="sng" strike="noStrike" cap="none">
              <a:solidFill>
                <a:schemeClr val="dk1"/>
              </a:solidFill>
              <a:latin typeface="Arial"/>
              <a:ea typeface="Arial"/>
              <a:cs typeface="Arial"/>
              <a:sym typeface="Arial"/>
            </a:endParaRPr>
          </a:p>
          <a:p>
            <a:pPr marL="171450" marR="0" lvl="0" indent="-114300" algn="l" rtl="0">
              <a:lnSpc>
                <a:spcPct val="100000"/>
              </a:lnSpc>
              <a:spcBef>
                <a:spcPts val="0"/>
              </a:spcBef>
              <a:spcAft>
                <a:spcPts val="0"/>
              </a:spcAft>
              <a:buClr>
                <a:schemeClr val="dk1"/>
              </a:buClr>
              <a:buSzPts val="9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2"/>
          <p:cNvSpPr txBox="1"/>
          <p:nvPr/>
        </p:nvSpPr>
        <p:spPr>
          <a:xfrm>
            <a:off x="830612" y="1152932"/>
            <a:ext cx="10693800" cy="1152000"/>
          </a:xfrm>
          <a:prstGeom prst="rect">
            <a:avLst/>
          </a:prstGeom>
          <a:solidFill>
            <a:srgbClr val="D8E2F3"/>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Arial"/>
                <a:ea typeface="Arial"/>
                <a:cs typeface="Arial"/>
                <a:sym typeface="Arial"/>
              </a:rPr>
              <a:t>Year 1 - Medium Term Plan Technology</a:t>
            </a:r>
            <a:endParaRPr sz="18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How can I build a street without bricks?</a:t>
            </a:r>
            <a:endParaRPr sz="1400" b="0" i="0" u="none" strike="noStrike" cap="none">
              <a:solidFill>
                <a:srgbClr val="000000"/>
              </a:solidFill>
              <a:latin typeface="Arial"/>
              <a:ea typeface="Arial"/>
              <a:cs typeface="Arial"/>
              <a:sym typeface="Arial"/>
            </a:endParaRPr>
          </a:p>
        </p:txBody>
      </p:sp>
      <p:sp>
        <p:nvSpPr>
          <p:cNvPr id="89" name="Google Shape;89;p12"/>
          <p:cNvSpPr txBox="1"/>
          <p:nvPr/>
        </p:nvSpPr>
        <p:spPr>
          <a:xfrm>
            <a:off x="806825" y="2410750"/>
            <a:ext cx="5271300" cy="1742100"/>
          </a:xfrm>
          <a:prstGeom prst="rect">
            <a:avLst/>
          </a:prstGeom>
          <a:solidFill>
            <a:srgbClr val="FBE4D4"/>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Aspect of Study</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Design </a:t>
            </a:r>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Technical Knowledge</a:t>
            </a:r>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Making structures  </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90" name="Google Shape;90;p12"/>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91" name="Google Shape;91;p12"/>
          <p:cNvPicPr preferRelativeResize="0"/>
          <p:nvPr/>
        </p:nvPicPr>
        <p:blipFill rotWithShape="1">
          <a:blip r:embed="rId4">
            <a:alphaModFix/>
          </a:blip>
          <a:srcRect l="8376" t="7406" r="8376" b="6665"/>
          <a:stretch/>
        </p:blipFill>
        <p:spPr>
          <a:xfrm>
            <a:off x="1818841" y="89479"/>
            <a:ext cx="700803" cy="1023475"/>
          </a:xfrm>
          <a:prstGeom prst="rect">
            <a:avLst/>
          </a:prstGeom>
          <a:noFill/>
          <a:ln>
            <a:noFill/>
          </a:ln>
        </p:spPr>
      </p:pic>
      <p:pic>
        <p:nvPicPr>
          <p:cNvPr id="92" name="Google Shape;92;p12"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93" name="Google Shape;93;p12"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94" name="Google Shape;94;p12"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95" name="Google Shape;95;p12"/>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96" name="Google Shape;96;p12"/>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97" name="Google Shape;97;p12" descr="C:\Users\James\Desktop\cultural explorers.jpg"/>
          <p:cNvPicPr preferRelativeResize="0"/>
          <p:nvPr/>
        </p:nvPicPr>
        <p:blipFill rotWithShape="1">
          <a:blip r:embed="rId10">
            <a:alphaModFix/>
          </a:blip>
          <a:srcRect l="7956" r="7310" b="5291"/>
          <a:stretch/>
        </p:blipFill>
        <p:spPr>
          <a:xfrm>
            <a:off x="9552384" y="92851"/>
            <a:ext cx="723582" cy="1056199"/>
          </a:xfrm>
          <a:prstGeom prst="rect">
            <a:avLst/>
          </a:prstGeom>
          <a:noFill/>
          <a:ln>
            <a:noFill/>
          </a:ln>
        </p:spPr>
      </p:pic>
      <p:pic>
        <p:nvPicPr>
          <p:cNvPr id="98" name="Google Shape;98;p12" descr="C:\Users\James\Desktop\Careers.jpg"/>
          <p:cNvPicPr preferRelativeResize="0"/>
          <p:nvPr/>
        </p:nvPicPr>
        <p:blipFill rotWithShape="1">
          <a:blip r:embed="rId11">
            <a:alphaModFix/>
          </a:blip>
          <a:srcRect b="21389"/>
          <a:stretch/>
        </p:blipFill>
        <p:spPr>
          <a:xfrm>
            <a:off x="10416479" y="86818"/>
            <a:ext cx="861861" cy="884782"/>
          </a:xfrm>
          <a:prstGeom prst="rect">
            <a:avLst/>
          </a:prstGeom>
          <a:noFill/>
          <a:ln>
            <a:noFill/>
          </a:ln>
        </p:spPr>
      </p:pic>
      <p:pic>
        <p:nvPicPr>
          <p:cNvPr id="99" name="Google Shape;99;p12" descr="C:\Users\James\Desktop\Logos\Designers Large no border.jpg"/>
          <p:cNvPicPr preferRelativeResize="0"/>
          <p:nvPr/>
        </p:nvPicPr>
        <p:blipFill rotWithShape="1">
          <a:blip r:embed="rId7">
            <a:alphaModFix/>
          </a:blip>
          <a:srcRect l="8376" t="7196" r="8376" b="4746"/>
          <a:stretch/>
        </p:blipFill>
        <p:spPr>
          <a:xfrm>
            <a:off x="898748" y="1199146"/>
            <a:ext cx="742200" cy="1059571"/>
          </a:xfrm>
          <a:prstGeom prst="rect">
            <a:avLst/>
          </a:prstGeom>
          <a:noFill/>
          <a:ln>
            <a:noFill/>
          </a:ln>
        </p:spPr>
      </p:pic>
      <p:pic>
        <p:nvPicPr>
          <p:cNvPr id="100" name="Google Shape;100;p12" descr="C:\Users\James\Desktop\Logos\Designers Large no border.jpg"/>
          <p:cNvPicPr preferRelativeResize="0"/>
          <p:nvPr/>
        </p:nvPicPr>
        <p:blipFill rotWithShape="1">
          <a:blip r:embed="rId7">
            <a:alphaModFix/>
          </a:blip>
          <a:srcRect l="8376" t="7196" r="8376" b="4746"/>
          <a:stretch/>
        </p:blipFill>
        <p:spPr>
          <a:xfrm>
            <a:off x="10758425" y="1199145"/>
            <a:ext cx="742200" cy="105957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2"/>
          <p:cNvSpPr txBox="1"/>
          <p:nvPr/>
        </p:nvSpPr>
        <p:spPr>
          <a:xfrm>
            <a:off x="6191250" y="2410724"/>
            <a:ext cx="5309400" cy="6322727"/>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dirty="0" smtClean="0">
                <a:solidFill>
                  <a:srgbClr val="000000"/>
                </a:solidFill>
                <a:latin typeface="Arial"/>
                <a:ea typeface="Arial"/>
                <a:cs typeface="Arial"/>
                <a:sym typeface="Arial"/>
              </a:rPr>
              <a:t>Books and websites to support with learning:</a:t>
            </a:r>
            <a:endParaRPr sz="1800" b="1" i="0" u="sng"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lang="en-GB" sz="1800" b="1" u="sng" dirty="0"/>
          </a:p>
          <a:p>
            <a:pPr lvl="0" algn="ctr">
              <a:buSzPts val="1800"/>
            </a:pPr>
            <a:r>
              <a:rPr lang="en-GB" sz="1800" dirty="0">
                <a:hlinkClick r:id="rId3"/>
              </a:rPr>
              <a:t>https://</a:t>
            </a:r>
            <a:r>
              <a:rPr lang="en-GB" sz="1800" dirty="0" smtClean="0">
                <a:hlinkClick r:id="rId3"/>
              </a:rPr>
              <a:t>www.visitnorthumberland.com/ashington&amp;ssid=907</a:t>
            </a:r>
            <a:endParaRPr lang="en-GB" sz="1800" dirty="0" smtClean="0"/>
          </a:p>
          <a:p>
            <a:pPr lvl="0" algn="ctr">
              <a:buSzPts val="1800"/>
            </a:pPr>
            <a:endParaRPr lang="en-GB" sz="1800" b="1" i="0" u="sng" strike="noStrike" cap="none" dirty="0">
              <a:solidFill>
                <a:srgbClr val="000000"/>
              </a:solidFill>
              <a:latin typeface="Arial"/>
              <a:ea typeface="Arial"/>
              <a:cs typeface="Arial"/>
              <a:sym typeface="Arial"/>
            </a:endParaRPr>
          </a:p>
          <a:p>
            <a:pPr lvl="0" algn="ctr">
              <a:buSzPts val="1800"/>
            </a:pPr>
            <a:r>
              <a:rPr lang="en-GB" sz="1800" dirty="0">
                <a:hlinkClick r:id="rId4"/>
              </a:rPr>
              <a:t>https://</a:t>
            </a:r>
            <a:r>
              <a:rPr lang="en-GB" sz="1800" dirty="0" smtClean="0">
                <a:hlinkClick r:id="rId4"/>
              </a:rPr>
              <a:t>en.wikipedia.org/wiki/Ashington</a:t>
            </a:r>
            <a:endParaRPr lang="en-GB" sz="1800" dirty="0" smtClean="0"/>
          </a:p>
          <a:p>
            <a:pPr lvl="0" algn="ctr">
              <a:buSzPts val="1800"/>
            </a:pPr>
            <a:endParaRPr lang="en-GB" sz="1800" b="1" i="0" u="sng" strike="noStrike" cap="none" dirty="0">
              <a:solidFill>
                <a:srgbClr val="000000"/>
              </a:solidFill>
              <a:latin typeface="Arial"/>
              <a:ea typeface="Arial"/>
              <a:cs typeface="Arial"/>
              <a:sym typeface="Arial"/>
            </a:endParaRPr>
          </a:p>
          <a:p>
            <a:pPr lvl="0" algn="ctr">
              <a:buSzPts val="1800"/>
            </a:pPr>
            <a:r>
              <a:rPr lang="en-GB" sz="1800" dirty="0">
                <a:hlinkClick r:id="rId5"/>
              </a:rPr>
              <a:t>https://www.chroniclelive.co.uk/news/history/celebrating-150-proud-years-ashington-13719428</a:t>
            </a:r>
            <a:endParaRPr sz="1800" b="1" i="0" u="sng" strike="noStrike" cap="none" dirty="0">
              <a:solidFill>
                <a:srgbClr val="000000"/>
              </a:solidFill>
              <a:latin typeface="Arial"/>
              <a:ea typeface="Arial"/>
              <a:cs typeface="Arial"/>
              <a:sym typeface="Arial"/>
            </a:endParaRPr>
          </a:p>
          <a:p>
            <a:pPr lvl="0" algn="ctr">
              <a:buSzPts val="1800"/>
            </a:pPr>
            <a:endParaRPr sz="1200" b="1" i="0" u="sng"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lvl="0" algn="ctr">
              <a:buSzPts val="1800"/>
            </a:pPr>
            <a:r>
              <a:rPr lang="en-GB" sz="1800" b="1" u="sng" dirty="0">
                <a:solidFill>
                  <a:schemeClr val="dk1"/>
                </a:solidFill>
              </a:rPr>
              <a:t>Influential Figures</a:t>
            </a:r>
          </a:p>
          <a:p>
            <a:pPr marL="1828800" lvl="0" algn="ctr">
              <a:buSzPts val="1800"/>
            </a:pPr>
            <a:endParaRPr lang="en-GB" sz="1800" b="1" u="sng" dirty="0">
              <a:solidFill>
                <a:schemeClr val="dk1"/>
              </a:solidFill>
            </a:endParaRPr>
          </a:p>
          <a:p>
            <a:pPr marL="685800" lvl="0" indent="-342900">
              <a:lnSpc>
                <a:spcPct val="115000"/>
              </a:lnSpc>
              <a:spcBef>
                <a:spcPts val="600"/>
              </a:spcBef>
              <a:buClr>
                <a:srgbClr val="222222"/>
              </a:buClr>
              <a:buSzPts val="1800"/>
              <a:buChar char="●"/>
            </a:pPr>
            <a:r>
              <a:rPr lang="en-GB" sz="1800" dirty="0">
                <a:solidFill>
                  <a:schemeClr val="tx1"/>
                </a:solidFill>
              </a:rPr>
              <a:t>John </a:t>
            </a:r>
            <a:r>
              <a:rPr lang="en-GB" sz="1800" dirty="0" err="1" smtClean="0">
                <a:solidFill>
                  <a:schemeClr val="tx1"/>
                </a:solidFill>
              </a:rPr>
              <a:t>Ashenden</a:t>
            </a:r>
            <a:r>
              <a:rPr lang="en-GB" sz="1800" dirty="0" smtClean="0">
                <a:solidFill>
                  <a:schemeClr val="tx1"/>
                </a:solidFill>
              </a:rPr>
              <a:t>, </a:t>
            </a:r>
            <a:r>
              <a:rPr lang="en-GB" sz="1800" dirty="0">
                <a:solidFill>
                  <a:schemeClr val="tx1"/>
                </a:solidFill>
              </a:rPr>
              <a:t>14th-century astrologer</a:t>
            </a:r>
          </a:p>
          <a:p>
            <a:pPr marL="685800" lvl="0" indent="-342900">
              <a:lnSpc>
                <a:spcPct val="115000"/>
              </a:lnSpc>
              <a:buClr>
                <a:srgbClr val="222222"/>
              </a:buClr>
              <a:buSzPts val="1800"/>
              <a:buChar char="●"/>
            </a:pPr>
            <a:r>
              <a:rPr lang="en-GB" sz="1800" dirty="0">
                <a:solidFill>
                  <a:schemeClr val="tx1"/>
                </a:solidFill>
              </a:rPr>
              <a:t>Ian </a:t>
            </a:r>
            <a:r>
              <a:rPr lang="en-GB" sz="1800" dirty="0" err="1">
                <a:solidFill>
                  <a:schemeClr val="tx1"/>
                </a:solidFill>
              </a:rPr>
              <a:t>Lavery</a:t>
            </a:r>
            <a:r>
              <a:rPr lang="en-GB" sz="1800" dirty="0">
                <a:solidFill>
                  <a:schemeClr val="tx1"/>
                </a:solidFill>
              </a:rPr>
              <a:t>, President of the National Union of Mineworkers</a:t>
            </a:r>
          </a:p>
          <a:p>
            <a:pPr marL="685800" lvl="0" indent="-342900">
              <a:lnSpc>
                <a:spcPct val="115000"/>
              </a:lnSpc>
              <a:buClr>
                <a:srgbClr val="222222"/>
              </a:buClr>
              <a:buSzPts val="1800"/>
              <a:buChar char="●"/>
            </a:pPr>
            <a:r>
              <a:rPr lang="en-GB" sz="1800" dirty="0">
                <a:solidFill>
                  <a:schemeClr val="tx1"/>
                </a:solidFill>
              </a:rPr>
              <a:t>William </a:t>
            </a:r>
            <a:r>
              <a:rPr lang="en-GB" sz="1800" dirty="0" err="1">
                <a:solidFill>
                  <a:schemeClr val="tx1"/>
                </a:solidFill>
              </a:rPr>
              <a:t>Timlin</a:t>
            </a:r>
            <a:r>
              <a:rPr lang="en-GB" sz="1800" dirty="0">
                <a:solidFill>
                  <a:schemeClr val="tx1"/>
                </a:solidFill>
              </a:rPr>
              <a:t>, author and architect</a:t>
            </a:r>
          </a:p>
          <a:p>
            <a:pPr lvl="0">
              <a:lnSpc>
                <a:spcPct val="115000"/>
              </a:lnSpc>
              <a:spcBef>
                <a:spcPts val="600"/>
              </a:spcBef>
            </a:pPr>
            <a:r>
              <a:rPr lang="en-GB" sz="1800" dirty="0">
                <a:solidFill>
                  <a:srgbClr val="222222"/>
                </a:solidFill>
              </a:rPr>
              <a:t>All influential people who lived in </a:t>
            </a:r>
            <a:r>
              <a:rPr lang="en-GB" sz="1800" dirty="0" err="1">
                <a:solidFill>
                  <a:srgbClr val="222222"/>
                </a:solidFill>
              </a:rPr>
              <a:t>Ashington</a:t>
            </a:r>
            <a:r>
              <a:rPr lang="en-GB" sz="1800" dirty="0">
                <a:solidFill>
                  <a:srgbClr val="222222"/>
                </a:solidFill>
              </a:rPr>
              <a:t> Town</a:t>
            </a:r>
            <a:endParaRPr sz="1400" b="0" i="0" u="none" strike="noStrike" cap="none" dirty="0">
              <a:solidFill>
                <a:srgbClr val="000000"/>
              </a:solidFill>
              <a:latin typeface="Arial"/>
              <a:ea typeface="Arial"/>
              <a:cs typeface="Arial"/>
              <a:sym typeface="Arial"/>
            </a:endParaRPr>
          </a:p>
        </p:txBody>
      </p:sp>
      <p:sp>
        <p:nvSpPr>
          <p:cNvPr id="88" name="Google Shape;88;p12"/>
          <p:cNvSpPr txBox="1"/>
          <p:nvPr/>
        </p:nvSpPr>
        <p:spPr>
          <a:xfrm>
            <a:off x="1762050" y="1152925"/>
            <a:ext cx="8787300" cy="1152000"/>
          </a:xfrm>
          <a:prstGeom prst="rect">
            <a:avLst/>
          </a:prstGeom>
          <a:solidFill>
            <a:srgbClr val="D8E2F3"/>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marR="0" lvl="0" indent="0" algn="ctr" rtl="0">
              <a:lnSpc>
                <a:spcPct val="100000"/>
              </a:lnSpc>
              <a:spcBef>
                <a:spcPts val="0"/>
              </a:spcBef>
              <a:spcAft>
                <a:spcPts val="0"/>
              </a:spcAft>
              <a:buNone/>
            </a:pPr>
            <a:endParaRPr lang="en-GB" sz="1800" b="1" dirty="0" smtClean="0">
              <a:solidFill>
                <a:srgbClr val="FF0000"/>
              </a:solidFill>
            </a:endParaRPr>
          </a:p>
          <a:p>
            <a:pPr marL="457200" marR="0" lvl="0" indent="0" algn="ctr" rtl="0">
              <a:lnSpc>
                <a:spcPct val="100000"/>
              </a:lnSpc>
              <a:spcBef>
                <a:spcPts val="0"/>
              </a:spcBef>
              <a:spcAft>
                <a:spcPts val="0"/>
              </a:spcAft>
              <a:buNone/>
            </a:pPr>
            <a:r>
              <a:rPr lang="en-GB" sz="2800" b="1" dirty="0" smtClean="0">
                <a:solidFill>
                  <a:srgbClr val="FF0000"/>
                </a:solidFill>
              </a:rPr>
              <a:t>Parental Support page</a:t>
            </a:r>
            <a:endParaRPr sz="2800" b="1" dirty="0">
              <a:solidFill>
                <a:srgbClr val="FF0000"/>
              </a:solidFill>
            </a:endParaRPr>
          </a:p>
          <a:p>
            <a:pPr marL="0" marR="0" lvl="0" indent="0" algn="ctr" rtl="0">
              <a:lnSpc>
                <a:spcPct val="100000"/>
              </a:lnSpc>
              <a:spcBef>
                <a:spcPts val="0"/>
              </a:spcBef>
              <a:spcAft>
                <a:spcPts val="0"/>
              </a:spcAft>
              <a:buClr>
                <a:srgbClr val="000000"/>
              </a:buClr>
              <a:buSzPts val="1800"/>
              <a:buFont typeface="Arial"/>
              <a:buNone/>
            </a:pPr>
            <a:endParaRPr sz="1800" dirty="0"/>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dirty="0">
                <a:solidFill>
                  <a:srgbClr val="2F5496"/>
                </a:solidFill>
                <a:latin typeface="Arial"/>
                <a:ea typeface="Arial"/>
                <a:cs typeface="Arial"/>
                <a:sym typeface="Arial"/>
              </a:rPr>
              <a:t>: </a:t>
            </a:r>
            <a:endParaRPr sz="1800" b="1" i="0" u="none" strike="noStrike" cap="none" dirty="0">
              <a:solidFill>
                <a:srgbClr val="2F5496"/>
              </a:solidFill>
              <a:latin typeface="Arial"/>
              <a:ea typeface="Arial"/>
              <a:cs typeface="Arial"/>
              <a:sym typeface="Arial"/>
            </a:endParaRPr>
          </a:p>
        </p:txBody>
      </p:sp>
      <p:sp>
        <p:nvSpPr>
          <p:cNvPr id="89" name="Google Shape;89;p12"/>
          <p:cNvSpPr txBox="1"/>
          <p:nvPr/>
        </p:nvSpPr>
        <p:spPr>
          <a:xfrm>
            <a:off x="806825" y="2410750"/>
            <a:ext cx="5271300" cy="2609120"/>
          </a:xfrm>
          <a:prstGeom prst="rect">
            <a:avLst/>
          </a:prstGeom>
          <a:solidFill>
            <a:srgbClr val="FBE4D4"/>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dirty="0" smtClean="0">
                <a:solidFill>
                  <a:srgbClr val="000000"/>
                </a:solidFill>
                <a:latin typeface="Arial"/>
                <a:ea typeface="Arial"/>
                <a:cs typeface="Arial"/>
                <a:sym typeface="Arial"/>
              </a:rPr>
              <a:t>Places to visit/things to do at home:</a:t>
            </a:r>
            <a:endParaRPr sz="1800" b="1" i="0" u="sng"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dirty="0">
              <a:solidFill>
                <a:srgbClr val="000000"/>
              </a:solidFill>
              <a:latin typeface="Arial"/>
              <a:ea typeface="Arial"/>
              <a:cs typeface="Arial"/>
              <a:sym typeface="Arial"/>
            </a:endParaRPr>
          </a:p>
          <a:p>
            <a:pPr marL="285750" lvl="0" indent="-285750" algn="ctr">
              <a:buSzPts val="1800"/>
              <a:buFont typeface="Arial" panose="020B0604020202020204" pitchFamily="34" charset="0"/>
              <a:buChar char="•"/>
            </a:pPr>
            <a:r>
              <a:rPr lang="en-GB" sz="1800" dirty="0"/>
              <a:t>Look in detail at the outside of your own house and make a careful observational </a:t>
            </a:r>
            <a:r>
              <a:rPr lang="en-GB" sz="1800" dirty="0" smtClean="0"/>
              <a:t>drawing.</a:t>
            </a:r>
          </a:p>
          <a:p>
            <a:pPr marL="285750" lvl="0" indent="-285750" algn="ctr">
              <a:buSzPts val="1800"/>
              <a:buFont typeface="Arial" panose="020B0604020202020204" pitchFamily="34" charset="0"/>
              <a:buChar char="•"/>
            </a:pPr>
            <a:r>
              <a:rPr lang="en-GB" sz="1800" dirty="0"/>
              <a:t>Draw a plan or map of your ideal neighbourhood</a:t>
            </a:r>
            <a:r>
              <a:rPr lang="en-GB" sz="1800" dirty="0" smtClean="0"/>
              <a:t>.</a:t>
            </a:r>
          </a:p>
          <a:p>
            <a:pPr marL="285750" lvl="0" indent="-285750" algn="ctr">
              <a:buSzPts val="1800"/>
              <a:buFont typeface="Arial" panose="020B0604020202020204" pitchFamily="34" charset="0"/>
              <a:buChar char="•"/>
            </a:pPr>
            <a:r>
              <a:rPr lang="en-GB" sz="1800" dirty="0" smtClean="0"/>
              <a:t>Visit </a:t>
            </a:r>
            <a:r>
              <a:rPr lang="en-GB" sz="1800" dirty="0" err="1" smtClean="0"/>
              <a:t>Woodhorn</a:t>
            </a:r>
            <a:r>
              <a:rPr lang="en-GB" sz="1800" dirty="0" smtClean="0"/>
              <a:t> museum - Handle </a:t>
            </a:r>
            <a:r>
              <a:rPr lang="en-GB" sz="1800" dirty="0"/>
              <a:t>some artefacts from homes in the past.</a:t>
            </a:r>
            <a:endParaRPr sz="1800" dirty="0"/>
          </a:p>
        </p:txBody>
      </p:sp>
      <p:pic>
        <p:nvPicPr>
          <p:cNvPr id="90" name="Google Shape;90;p12"/>
          <p:cNvPicPr preferRelativeResize="0"/>
          <p:nvPr/>
        </p:nvPicPr>
        <p:blipFill rotWithShape="1">
          <a:blip r:embed="rId6">
            <a:alphaModFix/>
          </a:blip>
          <a:srcRect/>
          <a:stretch/>
        </p:blipFill>
        <p:spPr>
          <a:xfrm>
            <a:off x="5246385" y="76137"/>
            <a:ext cx="1814680" cy="823455"/>
          </a:xfrm>
          <a:prstGeom prst="rect">
            <a:avLst/>
          </a:prstGeom>
          <a:noFill/>
          <a:ln>
            <a:noFill/>
          </a:ln>
        </p:spPr>
      </p:pic>
      <p:pic>
        <p:nvPicPr>
          <p:cNvPr id="91" name="Google Shape;91;p12" descr="C:\Users\James\Desktop\Logos\Global Enquirers Large no border.jpg"/>
          <p:cNvPicPr preferRelativeResize="0"/>
          <p:nvPr/>
        </p:nvPicPr>
        <p:blipFill rotWithShape="1">
          <a:blip r:embed="rId7">
            <a:alphaModFix/>
          </a:blip>
          <a:srcRect l="7170" r="7567" b="6322"/>
          <a:stretch/>
        </p:blipFill>
        <p:spPr>
          <a:xfrm>
            <a:off x="1762050" y="103154"/>
            <a:ext cx="741769" cy="1035597"/>
          </a:xfrm>
          <a:prstGeom prst="rect">
            <a:avLst/>
          </a:prstGeom>
          <a:noFill/>
          <a:ln>
            <a:noFill/>
          </a:ln>
        </p:spPr>
      </p:pic>
      <p:pic>
        <p:nvPicPr>
          <p:cNvPr id="92" name="Google Shape;92;p12" descr="C:\Users\James\Desktop\Logos\Designers Large no border.jpg"/>
          <p:cNvPicPr preferRelativeResize="0"/>
          <p:nvPr/>
        </p:nvPicPr>
        <p:blipFill rotWithShape="1">
          <a:blip r:embed="rId8">
            <a:alphaModFix/>
          </a:blip>
          <a:srcRect l="8376" t="7196" r="8376" b="4746"/>
          <a:stretch/>
        </p:blipFill>
        <p:spPr>
          <a:xfrm>
            <a:off x="2624969" y="71441"/>
            <a:ext cx="742200" cy="1059571"/>
          </a:xfrm>
          <a:prstGeom prst="rect">
            <a:avLst/>
          </a:prstGeom>
          <a:noFill/>
          <a:ln>
            <a:noFill/>
          </a:ln>
        </p:spPr>
      </p:pic>
      <p:pic>
        <p:nvPicPr>
          <p:cNvPr id="93" name="Google Shape;93;p12"/>
          <p:cNvPicPr preferRelativeResize="0"/>
          <p:nvPr/>
        </p:nvPicPr>
        <p:blipFill rotWithShape="1">
          <a:blip r:embed="rId9">
            <a:alphaModFix/>
          </a:blip>
          <a:srcRect/>
          <a:stretch/>
        </p:blipFill>
        <p:spPr>
          <a:xfrm>
            <a:off x="806175" y="86818"/>
            <a:ext cx="700800" cy="1028798"/>
          </a:xfrm>
          <a:prstGeom prst="rect">
            <a:avLst/>
          </a:prstGeom>
          <a:noFill/>
          <a:ln>
            <a:noFill/>
          </a:ln>
        </p:spPr>
      </p:pic>
      <p:pic>
        <p:nvPicPr>
          <p:cNvPr id="94" name="Google Shape;94;p12" descr="C:\Users\James\Desktop\Logos\Designers Large no border.jpg"/>
          <p:cNvPicPr preferRelativeResize="0"/>
          <p:nvPr/>
        </p:nvPicPr>
        <p:blipFill rotWithShape="1">
          <a:blip r:embed="rId8">
            <a:alphaModFix/>
          </a:blip>
          <a:srcRect l="8374" t="7194" r="8374" b="4746"/>
          <a:stretch/>
        </p:blipFill>
        <p:spPr>
          <a:xfrm>
            <a:off x="830594" y="1199141"/>
            <a:ext cx="742200" cy="1059571"/>
          </a:xfrm>
          <a:prstGeom prst="rect">
            <a:avLst/>
          </a:prstGeom>
          <a:noFill/>
          <a:ln>
            <a:noFill/>
          </a:ln>
        </p:spPr>
      </p:pic>
      <p:pic>
        <p:nvPicPr>
          <p:cNvPr id="95" name="Google Shape;95;p12" descr="C:\Users\James\Desktop\Logos\Designers Large no border.jpg"/>
          <p:cNvPicPr preferRelativeResize="0"/>
          <p:nvPr/>
        </p:nvPicPr>
        <p:blipFill rotWithShape="1">
          <a:blip r:embed="rId8">
            <a:alphaModFix/>
          </a:blip>
          <a:srcRect l="8374" t="7194" r="8374" b="4746"/>
          <a:stretch/>
        </p:blipFill>
        <p:spPr>
          <a:xfrm>
            <a:off x="10758444" y="1199141"/>
            <a:ext cx="742200" cy="1059571"/>
          </a:xfrm>
          <a:prstGeom prst="rect">
            <a:avLst/>
          </a:prstGeom>
          <a:noFill/>
          <a:ln>
            <a:noFill/>
          </a:ln>
        </p:spPr>
      </p:pic>
      <p:sp>
        <p:nvSpPr>
          <p:cNvPr id="96" name="Google Shape;96;p12"/>
          <p:cNvSpPr txBox="1"/>
          <p:nvPr/>
        </p:nvSpPr>
        <p:spPr>
          <a:xfrm>
            <a:off x="10549350" y="1149000"/>
            <a:ext cx="1034700" cy="11520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marR="0" lvl="0" indent="0" algn="ctr" rtl="0">
              <a:lnSpc>
                <a:spcPct val="100000"/>
              </a:lnSpc>
              <a:spcBef>
                <a:spcPts val="0"/>
              </a:spcBef>
              <a:spcAft>
                <a:spcPts val="0"/>
              </a:spcAft>
              <a:buNone/>
            </a:pPr>
            <a:endParaRPr sz="1800"/>
          </a:p>
          <a:p>
            <a:pPr marL="0" marR="0" lvl="0" indent="0" algn="ctr" rtl="0">
              <a:lnSpc>
                <a:spcPct val="100000"/>
              </a:lnSpc>
              <a:spcBef>
                <a:spcPts val="0"/>
              </a:spcBef>
              <a:spcAft>
                <a:spcPts val="0"/>
              </a:spcAft>
              <a:buClr>
                <a:srgbClr val="000000"/>
              </a:buClr>
              <a:buSzPts val="1800"/>
              <a:buFont typeface="Arial"/>
              <a:buNone/>
            </a:pPr>
            <a:endParaRPr sz="1800"/>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2F5496"/>
                </a:solidFill>
                <a:latin typeface="Arial"/>
                <a:ea typeface="Arial"/>
                <a:cs typeface="Arial"/>
                <a:sym typeface="Arial"/>
              </a:rPr>
              <a:t>: </a:t>
            </a:r>
            <a:endParaRPr sz="1800" b="1" i="0" u="none" strike="noStrike" cap="none">
              <a:solidFill>
                <a:srgbClr val="2F5496"/>
              </a:solidFill>
              <a:latin typeface="Arial"/>
              <a:ea typeface="Arial"/>
              <a:cs typeface="Arial"/>
              <a:sym typeface="Arial"/>
            </a:endParaRPr>
          </a:p>
        </p:txBody>
      </p:sp>
      <p:sp>
        <p:nvSpPr>
          <p:cNvPr id="97" name="Google Shape;97;p12"/>
          <p:cNvSpPr txBox="1"/>
          <p:nvPr/>
        </p:nvSpPr>
        <p:spPr>
          <a:xfrm>
            <a:off x="729975" y="1149038"/>
            <a:ext cx="1034700" cy="11520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marR="0" lvl="0" indent="0" algn="ctr" rtl="0">
              <a:lnSpc>
                <a:spcPct val="100000"/>
              </a:lnSpc>
              <a:spcBef>
                <a:spcPts val="0"/>
              </a:spcBef>
              <a:spcAft>
                <a:spcPts val="0"/>
              </a:spcAft>
              <a:buNone/>
            </a:pPr>
            <a:endParaRPr sz="1800"/>
          </a:p>
          <a:p>
            <a:pPr marL="0" marR="0" lvl="0" indent="0" algn="ctr" rtl="0">
              <a:lnSpc>
                <a:spcPct val="100000"/>
              </a:lnSpc>
              <a:spcBef>
                <a:spcPts val="0"/>
              </a:spcBef>
              <a:spcAft>
                <a:spcPts val="0"/>
              </a:spcAft>
              <a:buClr>
                <a:srgbClr val="000000"/>
              </a:buClr>
              <a:buSzPts val="1800"/>
              <a:buFont typeface="Arial"/>
              <a:buNone/>
            </a:pPr>
            <a:endParaRPr sz="1800"/>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2F5496"/>
                </a:solidFill>
                <a:latin typeface="Arial"/>
                <a:ea typeface="Arial"/>
                <a:cs typeface="Arial"/>
                <a:sym typeface="Arial"/>
              </a:rPr>
              <a:t>: </a:t>
            </a:r>
            <a:endParaRPr sz="1800" b="1" i="0" u="none" strike="noStrike" cap="none">
              <a:solidFill>
                <a:srgbClr val="2F5496"/>
              </a:solidFill>
              <a:latin typeface="Arial"/>
              <a:ea typeface="Arial"/>
              <a:cs typeface="Arial"/>
              <a:sym typeface="Arial"/>
            </a:endParaRPr>
          </a:p>
        </p:txBody>
      </p:sp>
      <p:pic>
        <p:nvPicPr>
          <p:cNvPr id="98" name="Google Shape;98;p12"/>
          <p:cNvPicPr preferRelativeResize="0"/>
          <p:nvPr/>
        </p:nvPicPr>
        <p:blipFill rotWithShape="1">
          <a:blip r:embed="rId10">
            <a:alphaModFix/>
          </a:blip>
          <a:srcRect l="8374" t="7406" r="8374" b="6667"/>
          <a:stretch/>
        </p:blipFill>
        <p:spPr>
          <a:xfrm>
            <a:off x="3524691" y="99829"/>
            <a:ext cx="700803" cy="1023477"/>
          </a:xfrm>
          <a:prstGeom prst="rect">
            <a:avLst/>
          </a:prstGeom>
          <a:noFill/>
          <a:ln>
            <a:noFill/>
          </a:ln>
        </p:spPr>
      </p:pic>
      <p:pic>
        <p:nvPicPr>
          <p:cNvPr id="99" name="Google Shape;99;p12" descr="C:\Users\James\Desktop\Logos\Sustainability Ambassadors Large no border.jpg"/>
          <p:cNvPicPr preferRelativeResize="0"/>
          <p:nvPr/>
        </p:nvPicPr>
        <p:blipFill rotWithShape="1">
          <a:blip r:embed="rId11">
            <a:alphaModFix/>
          </a:blip>
          <a:srcRect b="7851"/>
          <a:stretch/>
        </p:blipFill>
        <p:spPr>
          <a:xfrm>
            <a:off x="8544272" y="92852"/>
            <a:ext cx="877678" cy="1032225"/>
          </a:xfrm>
          <a:prstGeom prst="rect">
            <a:avLst/>
          </a:prstGeom>
          <a:noFill/>
          <a:ln>
            <a:noFill/>
          </a:ln>
        </p:spPr>
      </p:pic>
      <p:pic>
        <p:nvPicPr>
          <p:cNvPr id="100" name="Google Shape;100;p12"/>
          <p:cNvPicPr preferRelativeResize="0"/>
          <p:nvPr/>
        </p:nvPicPr>
        <p:blipFill rotWithShape="1">
          <a:blip r:embed="rId12">
            <a:alphaModFix/>
          </a:blip>
          <a:srcRect/>
          <a:stretch/>
        </p:blipFill>
        <p:spPr>
          <a:xfrm>
            <a:off x="7594588" y="83430"/>
            <a:ext cx="877676" cy="1032186"/>
          </a:xfrm>
          <a:prstGeom prst="rect">
            <a:avLst/>
          </a:prstGeom>
          <a:noFill/>
          <a:ln>
            <a:noFill/>
          </a:ln>
        </p:spPr>
      </p:pic>
      <p:pic>
        <p:nvPicPr>
          <p:cNvPr id="101" name="Google Shape;101;p12" descr="C:\Users\James\Desktop\cultural explorers.jpg"/>
          <p:cNvPicPr preferRelativeResize="0"/>
          <p:nvPr/>
        </p:nvPicPr>
        <p:blipFill rotWithShape="1">
          <a:blip r:embed="rId13">
            <a:alphaModFix/>
          </a:blip>
          <a:srcRect l="7956" r="7312" b="5294"/>
          <a:stretch/>
        </p:blipFill>
        <p:spPr>
          <a:xfrm>
            <a:off x="9552384" y="92851"/>
            <a:ext cx="723583" cy="1056200"/>
          </a:xfrm>
          <a:prstGeom prst="rect">
            <a:avLst/>
          </a:prstGeom>
          <a:noFill/>
          <a:ln>
            <a:noFill/>
          </a:ln>
        </p:spPr>
      </p:pic>
      <p:pic>
        <p:nvPicPr>
          <p:cNvPr id="102" name="Google Shape;102;p12" descr="C:\Users\James\Desktop\Careers.jpg"/>
          <p:cNvPicPr preferRelativeResize="0"/>
          <p:nvPr/>
        </p:nvPicPr>
        <p:blipFill rotWithShape="1">
          <a:blip r:embed="rId14">
            <a:alphaModFix/>
          </a:blip>
          <a:srcRect b="21389"/>
          <a:stretch/>
        </p:blipFill>
        <p:spPr>
          <a:xfrm>
            <a:off x="10416479" y="86818"/>
            <a:ext cx="861861" cy="884783"/>
          </a:xfrm>
          <a:prstGeom prst="rect">
            <a:avLst/>
          </a:prstGeom>
          <a:noFill/>
          <a:ln>
            <a:noFill/>
          </a:ln>
        </p:spPr>
      </p:pic>
      <p:sp>
        <p:nvSpPr>
          <p:cNvPr id="19" name="Google Shape;89;p12"/>
          <p:cNvSpPr txBox="1"/>
          <p:nvPr/>
        </p:nvSpPr>
        <p:spPr>
          <a:xfrm>
            <a:off x="806175" y="5125696"/>
            <a:ext cx="5271300" cy="3607756"/>
          </a:xfrm>
          <a:prstGeom prst="rect">
            <a:avLst/>
          </a:prstGeom>
          <a:solidFill>
            <a:schemeClr val="accent4">
              <a:lumMod val="20000"/>
              <a:lumOff val="80000"/>
            </a:schemeClr>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dirty="0" smtClean="0">
                <a:solidFill>
                  <a:srgbClr val="000000"/>
                </a:solidFill>
                <a:latin typeface="Arial"/>
                <a:ea typeface="Arial"/>
                <a:cs typeface="Arial"/>
                <a:sym typeface="Arial"/>
              </a:rPr>
              <a:t>Knowledge, skills and understanding covered in this unit:</a:t>
            </a:r>
          </a:p>
          <a:p>
            <a:pPr fontAlgn="base"/>
            <a:r>
              <a:rPr lang="en-GB" sz="2000" dirty="0"/>
              <a:t> </a:t>
            </a:r>
          </a:p>
          <a:p>
            <a:pPr marL="285750" indent="-285750" fontAlgn="base">
              <a:buFont typeface="Arial" panose="020B0604020202020204" pitchFamily="34" charset="0"/>
              <a:buChar char="•"/>
            </a:pPr>
            <a:r>
              <a:rPr lang="en-GB" sz="1800" dirty="0"/>
              <a:t>Plans by suggesting what to do next. </a:t>
            </a:r>
          </a:p>
          <a:p>
            <a:pPr marL="285750" indent="-285750" fontAlgn="base">
              <a:buFont typeface="Arial" panose="020B0604020202020204" pitchFamily="34" charset="0"/>
              <a:buChar char="•"/>
            </a:pPr>
            <a:r>
              <a:rPr lang="en-GB" sz="1800" dirty="0"/>
              <a:t>Selects from a range of tools, materials according to their characteristics. </a:t>
            </a:r>
          </a:p>
          <a:p>
            <a:pPr marL="285750" indent="-285750" fontAlgn="base">
              <a:buFont typeface="Arial" panose="020B0604020202020204" pitchFamily="34" charset="0"/>
              <a:buChar char="•"/>
            </a:pPr>
            <a:r>
              <a:rPr lang="en-GB" sz="1800" dirty="0" smtClean="0"/>
              <a:t>Talk </a:t>
            </a:r>
            <a:r>
              <a:rPr lang="en-GB" sz="1800" dirty="0"/>
              <a:t>about likes and dislikes of existing products. </a:t>
            </a:r>
          </a:p>
          <a:p>
            <a:pPr marL="285750" indent="-285750" fontAlgn="base">
              <a:buFont typeface="Arial" panose="020B0604020202020204" pitchFamily="34" charset="0"/>
              <a:buChar char="•"/>
            </a:pPr>
            <a:r>
              <a:rPr lang="en-GB" sz="1800" dirty="0"/>
              <a:t>Measures, marks out, cuts and shapes a range of materials and components. </a:t>
            </a:r>
          </a:p>
          <a:p>
            <a:pPr marL="0" marR="0" lvl="0" indent="0" algn="ctr" rtl="0">
              <a:lnSpc>
                <a:spcPct val="100000"/>
              </a:lnSpc>
              <a:spcBef>
                <a:spcPts val="0"/>
              </a:spcBef>
              <a:spcAft>
                <a:spcPts val="0"/>
              </a:spcAft>
              <a:buClr>
                <a:srgbClr val="000000"/>
              </a:buClr>
              <a:buSzPts val="1800"/>
              <a:buFont typeface="Arial"/>
              <a:buNone/>
            </a:pPr>
            <a:endParaRPr sz="1800" b="1" i="0" u="sng"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985941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30"/>
        <p:cNvGrpSpPr/>
        <p:nvPr/>
      </p:nvGrpSpPr>
      <p:grpSpPr>
        <a:xfrm>
          <a:off x="0" y="0"/>
          <a:ext cx="0" cy="0"/>
          <a:chOff x="0" y="0"/>
          <a:chExt cx="0" cy="0"/>
        </a:xfrm>
      </p:grpSpPr>
      <p:pic>
        <p:nvPicPr>
          <p:cNvPr id="131" name="Google Shape;131;p15"/>
          <p:cNvPicPr preferRelativeResize="0"/>
          <p:nvPr/>
        </p:nvPicPr>
        <p:blipFill rotWithShape="1">
          <a:blip r:embed="rId3">
            <a:alphaModFix/>
          </a:blip>
          <a:srcRect/>
          <a:stretch/>
        </p:blipFill>
        <p:spPr>
          <a:xfrm>
            <a:off x="5001400" y="230700"/>
            <a:ext cx="2189200" cy="1023475"/>
          </a:xfrm>
          <a:prstGeom prst="rect">
            <a:avLst/>
          </a:prstGeom>
          <a:noFill/>
          <a:ln>
            <a:noFill/>
          </a:ln>
        </p:spPr>
      </p:pic>
      <p:sp>
        <p:nvSpPr>
          <p:cNvPr id="132" name="Google Shape;132;p15"/>
          <p:cNvSpPr txBox="1"/>
          <p:nvPr/>
        </p:nvSpPr>
        <p:spPr>
          <a:xfrm>
            <a:off x="755800" y="1442800"/>
            <a:ext cx="10651500" cy="10236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0124D"/>
              </a:solidFill>
              <a:latin typeface="Arial"/>
              <a:ea typeface="Arial"/>
              <a:cs typeface="Arial"/>
              <a:sym typeface="Arial"/>
            </a:endParaRPr>
          </a:p>
        </p:txBody>
      </p:sp>
      <p:graphicFrame>
        <p:nvGraphicFramePr>
          <p:cNvPr id="133" name="Google Shape;133;p15"/>
          <p:cNvGraphicFramePr/>
          <p:nvPr/>
        </p:nvGraphicFramePr>
        <p:xfrm>
          <a:off x="775768" y="2482672"/>
          <a:ext cx="10631550" cy="6126500"/>
        </p:xfrm>
        <a:graphic>
          <a:graphicData uri="http://schemas.openxmlformats.org/drawingml/2006/table">
            <a:tbl>
              <a:tblPr firstRow="1" bandRow="1">
                <a:noFill/>
                <a:tableStyleId>{FCA352D1-DE53-4E0D-9B4F-7E7DEEF61D0C}</a:tableStyleId>
              </a:tblPr>
              <a:tblGrid>
                <a:gridCol w="3543850">
                  <a:extLst>
                    <a:ext uri="{9D8B030D-6E8A-4147-A177-3AD203B41FA5}">
                      <a16:colId xmlns:a16="http://schemas.microsoft.com/office/drawing/2014/main" val="20000"/>
                    </a:ext>
                  </a:extLst>
                </a:gridCol>
                <a:gridCol w="3543850">
                  <a:extLst>
                    <a:ext uri="{9D8B030D-6E8A-4147-A177-3AD203B41FA5}">
                      <a16:colId xmlns:a16="http://schemas.microsoft.com/office/drawing/2014/main" val="20001"/>
                    </a:ext>
                  </a:extLst>
                </a:gridCol>
                <a:gridCol w="3543850">
                  <a:extLst>
                    <a:ext uri="{9D8B030D-6E8A-4147-A177-3AD203B41FA5}">
                      <a16:colId xmlns:a16="http://schemas.microsoft.com/office/drawing/2014/main" val="20002"/>
                    </a:ext>
                  </a:extLst>
                </a:gridCol>
              </a:tblGrid>
              <a:tr h="370850">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Key vocabulary</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Concepts</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Language skills</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r>
                        <a:rPr lang="en-GB" sz="1800"/>
                        <a:t>Street</a:t>
                      </a:r>
                      <a:endParaRPr sz="1800"/>
                    </a:p>
                    <a:p>
                      <a:pPr marL="0" marR="0" lvl="0" indent="0" algn="ctr" rtl="0">
                        <a:lnSpc>
                          <a:spcPct val="100000"/>
                        </a:lnSpc>
                        <a:spcBef>
                          <a:spcPts val="0"/>
                        </a:spcBef>
                        <a:spcAft>
                          <a:spcPts val="0"/>
                        </a:spcAft>
                        <a:buClr>
                          <a:srgbClr val="000000"/>
                        </a:buClr>
                        <a:buSzPts val="1400"/>
                        <a:buFont typeface="Arial"/>
                        <a:buNone/>
                      </a:pPr>
                      <a:r>
                        <a:rPr lang="en-GB" sz="1800"/>
                        <a:t>Building</a:t>
                      </a:r>
                      <a:endParaRPr sz="1800"/>
                    </a:p>
                    <a:p>
                      <a:pPr marL="0" marR="0" lvl="0" indent="0" algn="ctr" rtl="0">
                        <a:lnSpc>
                          <a:spcPct val="100000"/>
                        </a:lnSpc>
                        <a:spcBef>
                          <a:spcPts val="0"/>
                        </a:spcBef>
                        <a:spcAft>
                          <a:spcPts val="0"/>
                        </a:spcAft>
                        <a:buClr>
                          <a:srgbClr val="000000"/>
                        </a:buClr>
                        <a:buSzPts val="1400"/>
                        <a:buFont typeface="Arial"/>
                        <a:buNone/>
                      </a:pPr>
                      <a:r>
                        <a:rPr lang="en-GB" sz="1800"/>
                        <a:t>Materials</a:t>
                      </a:r>
                      <a:endParaRPr sz="1800"/>
                    </a:p>
                    <a:p>
                      <a:pPr marL="0" marR="0" lvl="0" indent="0" algn="ctr" rtl="0">
                        <a:lnSpc>
                          <a:spcPct val="100000"/>
                        </a:lnSpc>
                        <a:spcBef>
                          <a:spcPts val="0"/>
                        </a:spcBef>
                        <a:spcAft>
                          <a:spcPts val="0"/>
                        </a:spcAft>
                        <a:buClr>
                          <a:srgbClr val="000000"/>
                        </a:buClr>
                        <a:buSzPts val="1400"/>
                        <a:buFont typeface="Arial"/>
                        <a:buNone/>
                      </a:pPr>
                      <a:r>
                        <a:rPr lang="en-GB" sz="1800"/>
                        <a:t>Test</a:t>
                      </a:r>
                      <a:endParaRPr sz="1800"/>
                    </a:p>
                    <a:p>
                      <a:pPr marL="0" marR="0" lvl="0" indent="0" algn="ctr" rtl="0">
                        <a:lnSpc>
                          <a:spcPct val="100000"/>
                        </a:lnSpc>
                        <a:spcBef>
                          <a:spcPts val="0"/>
                        </a:spcBef>
                        <a:spcAft>
                          <a:spcPts val="0"/>
                        </a:spcAft>
                        <a:buClr>
                          <a:srgbClr val="000000"/>
                        </a:buClr>
                        <a:buSzPts val="1400"/>
                        <a:buFont typeface="Arial"/>
                        <a:buNone/>
                      </a:pPr>
                      <a:r>
                        <a:rPr lang="en-GB" sz="1800"/>
                        <a:t>Tools</a:t>
                      </a:r>
                      <a:endParaRPr sz="1800"/>
                    </a:p>
                    <a:p>
                      <a:pPr marL="0" marR="0" lvl="0" indent="0" algn="ctr" rtl="0">
                        <a:lnSpc>
                          <a:spcPct val="100000"/>
                        </a:lnSpc>
                        <a:spcBef>
                          <a:spcPts val="0"/>
                        </a:spcBef>
                        <a:spcAft>
                          <a:spcPts val="0"/>
                        </a:spcAft>
                        <a:buClr>
                          <a:srgbClr val="000000"/>
                        </a:buClr>
                        <a:buSzPts val="1400"/>
                        <a:buFont typeface="Arial"/>
                        <a:buNone/>
                      </a:pPr>
                      <a:r>
                        <a:rPr lang="en-GB" sz="1800"/>
                        <a:t>Structures</a:t>
                      </a:r>
                      <a:endParaRPr sz="1800"/>
                    </a:p>
                    <a:p>
                      <a:pPr marL="0" marR="0" lvl="0" indent="0" algn="ctr" rtl="0">
                        <a:lnSpc>
                          <a:spcPct val="100000"/>
                        </a:lnSpc>
                        <a:spcBef>
                          <a:spcPts val="0"/>
                        </a:spcBef>
                        <a:spcAft>
                          <a:spcPts val="0"/>
                        </a:spcAft>
                        <a:buClr>
                          <a:srgbClr val="000000"/>
                        </a:buClr>
                        <a:buSzPts val="1400"/>
                        <a:buFont typeface="Arial"/>
                        <a:buNone/>
                      </a:pPr>
                      <a:r>
                        <a:rPr lang="en-GB" sz="1800"/>
                        <a:t>Model</a:t>
                      </a:r>
                      <a:endParaRPr sz="1800"/>
                    </a:p>
                    <a:p>
                      <a:pPr marL="0" marR="0" lvl="0" indent="0" algn="ctr" rtl="0">
                        <a:lnSpc>
                          <a:spcPct val="100000"/>
                        </a:lnSpc>
                        <a:spcBef>
                          <a:spcPts val="0"/>
                        </a:spcBef>
                        <a:spcAft>
                          <a:spcPts val="0"/>
                        </a:spcAft>
                        <a:buClr>
                          <a:srgbClr val="000000"/>
                        </a:buClr>
                        <a:buSzPts val="1400"/>
                        <a:buFont typeface="Arial"/>
                        <a:buNone/>
                      </a:pPr>
                      <a:r>
                        <a:rPr lang="en-GB" sz="1800"/>
                        <a:t>Template</a:t>
                      </a:r>
                      <a:endParaRPr sz="1800"/>
                    </a:p>
                    <a:p>
                      <a:pPr marL="0" marR="0" lvl="0" indent="0" algn="ctr" rtl="0">
                        <a:lnSpc>
                          <a:spcPct val="100000"/>
                        </a:lnSpc>
                        <a:spcBef>
                          <a:spcPts val="0"/>
                        </a:spcBef>
                        <a:spcAft>
                          <a:spcPts val="0"/>
                        </a:spcAft>
                        <a:buClr>
                          <a:srgbClr val="000000"/>
                        </a:buClr>
                        <a:buSzPts val="1400"/>
                        <a:buFont typeface="Arial"/>
                        <a:buNone/>
                      </a:pPr>
                      <a:r>
                        <a:rPr lang="en-GB" sz="1800"/>
                        <a:t>Coal Mining</a:t>
                      </a:r>
                      <a:endParaRPr sz="1800"/>
                    </a:p>
                    <a:p>
                      <a:pPr marL="0" marR="0" lvl="0" indent="0" algn="ctr" rtl="0">
                        <a:lnSpc>
                          <a:spcPct val="100000"/>
                        </a:lnSpc>
                        <a:spcBef>
                          <a:spcPts val="0"/>
                        </a:spcBef>
                        <a:spcAft>
                          <a:spcPts val="0"/>
                        </a:spcAft>
                        <a:buClr>
                          <a:srgbClr val="000000"/>
                        </a:buClr>
                        <a:buSzPts val="1400"/>
                        <a:buFont typeface="Arial"/>
                        <a:buNone/>
                      </a:pPr>
                      <a:r>
                        <a:rPr lang="en-GB" sz="1800"/>
                        <a:t>Windproof</a:t>
                      </a:r>
                      <a:endParaRPr sz="1800"/>
                    </a:p>
                    <a:p>
                      <a:pPr marL="0" marR="0" lvl="0" indent="0" algn="ctr" rtl="0">
                        <a:lnSpc>
                          <a:spcPct val="100000"/>
                        </a:lnSpc>
                        <a:spcBef>
                          <a:spcPts val="0"/>
                        </a:spcBef>
                        <a:spcAft>
                          <a:spcPts val="0"/>
                        </a:spcAft>
                        <a:buClr>
                          <a:srgbClr val="000000"/>
                        </a:buClr>
                        <a:buSzPts val="1400"/>
                        <a:buFont typeface="Arial"/>
                        <a:buNone/>
                      </a:pPr>
                      <a:r>
                        <a:rPr lang="en-GB" sz="1800"/>
                        <a:t>Heavy</a:t>
                      </a:r>
                      <a:endParaRPr sz="1800"/>
                    </a:p>
                    <a:p>
                      <a:pPr marL="0" marR="0" lvl="0" indent="0" algn="ctr" rtl="0">
                        <a:lnSpc>
                          <a:spcPct val="100000"/>
                        </a:lnSpc>
                        <a:spcBef>
                          <a:spcPts val="0"/>
                        </a:spcBef>
                        <a:spcAft>
                          <a:spcPts val="0"/>
                        </a:spcAft>
                        <a:buClr>
                          <a:srgbClr val="000000"/>
                        </a:buClr>
                        <a:buSzPts val="1400"/>
                        <a:buFont typeface="Arial"/>
                        <a:buNone/>
                      </a:pPr>
                      <a:r>
                        <a:rPr lang="en-GB" sz="1800"/>
                        <a:t>Light</a:t>
                      </a:r>
                      <a:endParaRPr sz="1800"/>
                    </a:p>
                    <a:p>
                      <a:pPr marL="0" marR="0" lvl="0" indent="0" algn="ctr" rtl="0">
                        <a:lnSpc>
                          <a:spcPct val="100000"/>
                        </a:lnSpc>
                        <a:spcBef>
                          <a:spcPts val="0"/>
                        </a:spcBef>
                        <a:spcAft>
                          <a:spcPts val="0"/>
                        </a:spcAft>
                        <a:buClr>
                          <a:srgbClr val="000000"/>
                        </a:buClr>
                        <a:buSzPts val="1400"/>
                        <a:buFont typeface="Arial"/>
                        <a:buNone/>
                      </a:pPr>
                      <a:r>
                        <a:rPr lang="en-GB" sz="1800"/>
                        <a:t>Smooth</a:t>
                      </a:r>
                      <a:endParaRPr sz="1800"/>
                    </a:p>
                    <a:p>
                      <a:pPr marL="0" marR="0" lvl="0" indent="0" algn="ctr" rtl="0">
                        <a:lnSpc>
                          <a:spcPct val="100000"/>
                        </a:lnSpc>
                        <a:spcBef>
                          <a:spcPts val="0"/>
                        </a:spcBef>
                        <a:spcAft>
                          <a:spcPts val="0"/>
                        </a:spcAft>
                        <a:buClr>
                          <a:srgbClr val="000000"/>
                        </a:buClr>
                        <a:buSzPts val="1400"/>
                        <a:buFont typeface="Arial"/>
                        <a:buNone/>
                      </a:pPr>
                      <a:r>
                        <a:rPr lang="en-GB" sz="1800"/>
                        <a:t>Rough </a:t>
                      </a:r>
                      <a:endParaRPr sz="1800"/>
                    </a:p>
                    <a:p>
                      <a:pPr marL="0" marR="0" lvl="0" indent="0" algn="ctr" rtl="0">
                        <a:lnSpc>
                          <a:spcPct val="100000"/>
                        </a:lnSpc>
                        <a:spcBef>
                          <a:spcPts val="0"/>
                        </a:spcBef>
                        <a:spcAft>
                          <a:spcPts val="0"/>
                        </a:spcAft>
                        <a:buClr>
                          <a:srgbClr val="000000"/>
                        </a:buClr>
                        <a:buSzPts val="1400"/>
                        <a:buFont typeface="Arial"/>
                        <a:buNone/>
                      </a:pPr>
                      <a:r>
                        <a:rPr lang="en-GB" sz="1800"/>
                        <a:t>Waterproof</a:t>
                      </a:r>
                      <a:endParaRPr sz="1800"/>
                    </a:p>
                    <a:p>
                      <a:pPr marL="0" marR="0" lvl="0" indent="0" algn="ctr" rtl="0">
                        <a:lnSpc>
                          <a:spcPct val="100000"/>
                        </a:lnSpc>
                        <a:spcBef>
                          <a:spcPts val="0"/>
                        </a:spcBef>
                        <a:spcAft>
                          <a:spcPts val="0"/>
                        </a:spcAft>
                        <a:buClr>
                          <a:srgbClr val="000000"/>
                        </a:buClr>
                        <a:buSzPts val="1400"/>
                        <a:buFont typeface="Arial"/>
                        <a:buNone/>
                      </a:pPr>
                      <a:r>
                        <a:rPr lang="en-GB" sz="1800"/>
                        <a:t>Transparent</a:t>
                      </a:r>
                      <a:endParaRPr sz="1800"/>
                    </a:p>
                    <a:p>
                      <a:pPr marL="0" marR="0" lvl="0" indent="0" algn="ctr" rtl="0">
                        <a:lnSpc>
                          <a:spcPct val="100000"/>
                        </a:lnSpc>
                        <a:spcBef>
                          <a:spcPts val="0"/>
                        </a:spcBef>
                        <a:spcAft>
                          <a:spcPts val="0"/>
                        </a:spcAft>
                        <a:buClr>
                          <a:srgbClr val="000000"/>
                        </a:buClr>
                        <a:buSzPts val="1400"/>
                        <a:buFont typeface="Arial"/>
                        <a:buNone/>
                      </a:pPr>
                      <a:r>
                        <a:rPr lang="en-GB" sz="1800"/>
                        <a:t>Flexible</a:t>
                      </a:r>
                      <a:endParaRPr sz="1800"/>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a:p>
                    <a:p>
                      <a:pPr marL="0" marR="0" lvl="0" indent="0" algn="ctr" rtl="0">
                        <a:lnSpc>
                          <a:spcPct val="100000"/>
                        </a:lnSpc>
                        <a:spcBef>
                          <a:spcPts val="0"/>
                        </a:spcBef>
                        <a:spcAft>
                          <a:spcPts val="0"/>
                        </a:spcAft>
                        <a:buClr>
                          <a:srgbClr val="000000"/>
                        </a:buClr>
                        <a:buSzPts val="1400"/>
                        <a:buFont typeface="Arial"/>
                        <a:buNone/>
                      </a:pPr>
                      <a:r>
                        <a:rPr lang="en-GB" sz="1800"/>
                        <a:t>Construction</a:t>
                      </a:r>
                      <a:endParaRPr sz="1800"/>
                    </a:p>
                    <a:p>
                      <a:pPr marL="0" marR="0" lvl="0" indent="0" algn="ctr" rtl="0">
                        <a:lnSpc>
                          <a:spcPct val="100000"/>
                        </a:lnSpc>
                        <a:spcBef>
                          <a:spcPts val="0"/>
                        </a:spcBef>
                        <a:spcAft>
                          <a:spcPts val="0"/>
                        </a:spcAft>
                        <a:buClr>
                          <a:srgbClr val="000000"/>
                        </a:buClr>
                        <a:buSzPts val="1400"/>
                        <a:buFont typeface="Arial"/>
                        <a:buNone/>
                      </a:pPr>
                      <a:r>
                        <a:rPr lang="en-GB" sz="1800"/>
                        <a:t>Building</a:t>
                      </a:r>
                      <a:endParaRPr sz="1800"/>
                    </a:p>
                    <a:p>
                      <a:pPr marL="0" marR="0" lvl="0" indent="0" algn="ctr" rtl="0">
                        <a:lnSpc>
                          <a:spcPct val="100000"/>
                        </a:lnSpc>
                        <a:spcBef>
                          <a:spcPts val="0"/>
                        </a:spcBef>
                        <a:spcAft>
                          <a:spcPts val="0"/>
                        </a:spcAft>
                        <a:buClr>
                          <a:srgbClr val="000000"/>
                        </a:buClr>
                        <a:buSzPts val="1400"/>
                        <a:buFont typeface="Arial"/>
                        <a:buNone/>
                      </a:pPr>
                      <a:r>
                        <a:rPr lang="en-GB" sz="1800"/>
                        <a:t>Maps</a:t>
                      </a: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GB" sz="1800"/>
                        <a:t>ORACY FRAMEWORK</a:t>
                      </a: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37"/>
        <p:cNvGrpSpPr/>
        <p:nvPr/>
      </p:nvGrpSpPr>
      <p:grpSpPr>
        <a:xfrm>
          <a:off x="0" y="0"/>
          <a:ext cx="0" cy="0"/>
          <a:chOff x="0" y="0"/>
          <a:chExt cx="0" cy="0"/>
        </a:xfrm>
      </p:grpSpPr>
      <p:sp>
        <p:nvSpPr>
          <p:cNvPr id="138" name="Google Shape;138;p16"/>
          <p:cNvSpPr txBox="1"/>
          <p:nvPr/>
        </p:nvSpPr>
        <p:spPr>
          <a:xfrm>
            <a:off x="755800" y="1244055"/>
            <a:ext cx="10651500" cy="416794"/>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20124D"/>
                </a:solidFill>
                <a:latin typeface="Arial"/>
                <a:ea typeface="Arial"/>
                <a:cs typeface="Arial"/>
                <a:sym typeface="Arial"/>
              </a:rPr>
              <a:t>Sequence of Teaching and Learning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0124D"/>
              </a:solidFill>
              <a:latin typeface="Arial"/>
              <a:ea typeface="Arial"/>
              <a:cs typeface="Arial"/>
              <a:sym typeface="Arial"/>
            </a:endParaRPr>
          </a:p>
        </p:txBody>
      </p:sp>
      <p:pic>
        <p:nvPicPr>
          <p:cNvPr id="139" name="Google Shape;139;p16"/>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140" name="Google Shape;140;p16"/>
          <p:cNvPicPr preferRelativeResize="0"/>
          <p:nvPr/>
        </p:nvPicPr>
        <p:blipFill rotWithShape="1">
          <a:blip r:embed="rId4">
            <a:alphaModFix/>
          </a:blip>
          <a:srcRect l="8376" t="7406" r="8376" b="6665"/>
          <a:stretch/>
        </p:blipFill>
        <p:spPr>
          <a:xfrm>
            <a:off x="1818841" y="89479"/>
            <a:ext cx="700803" cy="1023475"/>
          </a:xfrm>
          <a:prstGeom prst="rect">
            <a:avLst/>
          </a:prstGeom>
          <a:noFill/>
          <a:ln>
            <a:noFill/>
          </a:ln>
        </p:spPr>
      </p:pic>
      <p:pic>
        <p:nvPicPr>
          <p:cNvPr id="141" name="Google Shape;141;p16"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142" name="Google Shape;142;p16"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143" name="Google Shape;143;p16"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144" name="Google Shape;144;p16"/>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145" name="Google Shape;145;p16"/>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146" name="Google Shape;146;p16" descr="C:\Users\James\Desktop\cultural explorers.jpg"/>
          <p:cNvPicPr preferRelativeResize="0"/>
          <p:nvPr/>
        </p:nvPicPr>
        <p:blipFill rotWithShape="1">
          <a:blip r:embed="rId10">
            <a:alphaModFix/>
          </a:blip>
          <a:srcRect l="7956" r="7310" b="5291"/>
          <a:stretch/>
        </p:blipFill>
        <p:spPr>
          <a:xfrm>
            <a:off x="9552384" y="92851"/>
            <a:ext cx="723582" cy="1056199"/>
          </a:xfrm>
          <a:prstGeom prst="rect">
            <a:avLst/>
          </a:prstGeom>
          <a:noFill/>
          <a:ln>
            <a:noFill/>
          </a:ln>
        </p:spPr>
      </p:pic>
      <p:pic>
        <p:nvPicPr>
          <p:cNvPr id="147" name="Google Shape;147;p16" descr="C:\Users\James\Desktop\Careers.jpg"/>
          <p:cNvPicPr preferRelativeResize="0"/>
          <p:nvPr/>
        </p:nvPicPr>
        <p:blipFill rotWithShape="1">
          <a:blip r:embed="rId11">
            <a:alphaModFix/>
          </a:blip>
          <a:srcRect b="21389"/>
          <a:stretch/>
        </p:blipFill>
        <p:spPr>
          <a:xfrm>
            <a:off x="10416479" y="86818"/>
            <a:ext cx="861861" cy="884782"/>
          </a:xfrm>
          <a:prstGeom prst="rect">
            <a:avLst/>
          </a:prstGeom>
          <a:noFill/>
          <a:ln>
            <a:noFill/>
          </a:ln>
        </p:spPr>
      </p:pic>
      <p:graphicFrame>
        <p:nvGraphicFramePr>
          <p:cNvPr id="148" name="Google Shape;148;p16"/>
          <p:cNvGraphicFramePr/>
          <p:nvPr>
            <p:extLst>
              <p:ext uri="{D42A27DB-BD31-4B8C-83A1-F6EECF244321}">
                <p14:modId xmlns:p14="http://schemas.microsoft.com/office/powerpoint/2010/main" val="2209151995"/>
              </p:ext>
            </p:extLst>
          </p:nvPr>
        </p:nvGraphicFramePr>
        <p:xfrm>
          <a:off x="755800" y="1660849"/>
          <a:ext cx="10651500" cy="3108990"/>
        </p:xfrm>
        <a:graphic>
          <a:graphicData uri="http://schemas.openxmlformats.org/drawingml/2006/table">
            <a:tbl>
              <a:tblPr firstRow="1" bandRow="1">
                <a:noFill/>
                <a:tableStyleId>{FCA352D1-DE53-4E0D-9B4F-7E7DEEF61D0C}</a:tableStyleId>
              </a:tblPr>
              <a:tblGrid>
                <a:gridCol w="1162792">
                  <a:extLst>
                    <a:ext uri="{9D8B030D-6E8A-4147-A177-3AD203B41FA5}">
                      <a16:colId xmlns:a16="http://schemas.microsoft.com/office/drawing/2014/main" val="20000"/>
                    </a:ext>
                  </a:extLst>
                </a:gridCol>
                <a:gridCol w="9488708">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400" b="1" i="0" u="none" strike="noStrike" cap="none" dirty="0">
                          <a:solidFill>
                            <a:srgbClr val="000000"/>
                          </a:solidFill>
                          <a:latin typeface="Arial"/>
                          <a:ea typeface="Arial"/>
                          <a:cs typeface="Arial"/>
                          <a:sym typeface="Arial"/>
                        </a:rPr>
                        <a:t>National Curriculum LO/EQ?</a:t>
                      </a:r>
                      <a:endParaRPr sz="1400" u="none" strike="noStrike" cap="none" dirty="0"/>
                    </a:p>
                    <a:p>
                      <a:pPr marL="0" marR="0" lvl="0" indent="0" algn="ctr"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0"/>
                  </a:ext>
                </a:extLst>
              </a:tr>
              <a:tr h="1235985">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dirty="0">
                          <a:solidFill>
                            <a:srgbClr val="000000"/>
                          </a:solidFill>
                          <a:latin typeface="Arial"/>
                          <a:ea typeface="Arial"/>
                          <a:cs typeface="Arial"/>
                          <a:sym typeface="Arial"/>
                        </a:rPr>
                        <a:t>1</a:t>
                      </a: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NC OBJ:</a:t>
                      </a:r>
                      <a:endParaRPr dirty="0"/>
                    </a:p>
                    <a:p>
                      <a:pPr marL="457200" lvl="0" indent="-317500" algn="l" rtl="0">
                        <a:spcBef>
                          <a:spcPts val="0"/>
                        </a:spcBef>
                        <a:spcAft>
                          <a:spcPts val="0"/>
                        </a:spcAft>
                        <a:buClr>
                          <a:schemeClr val="dk1"/>
                        </a:buClr>
                        <a:buSzPts val="1400"/>
                        <a:buChar char="●"/>
                      </a:pPr>
                      <a:r>
                        <a:rPr lang="en-GB" dirty="0">
                          <a:solidFill>
                            <a:schemeClr val="dk1"/>
                          </a:solidFill>
                        </a:rPr>
                        <a:t>Generate, develop, model and communicate their ideas through talking, drawing, templates, mock-ups and, where appropriate, information and communication technology </a:t>
                      </a:r>
                      <a:endParaRPr dirty="0">
                        <a:solidFill>
                          <a:schemeClr val="dk1"/>
                        </a:solidFill>
                      </a:endParaRPr>
                    </a:p>
                    <a:p>
                      <a:pPr marL="457200" lvl="0" indent="0" algn="l" rtl="0">
                        <a:spcBef>
                          <a:spcPts val="0"/>
                        </a:spcBef>
                        <a:spcAft>
                          <a:spcPts val="0"/>
                        </a:spcAft>
                        <a:buNone/>
                      </a:pPr>
                      <a:endParaRPr sz="1200" dirty="0">
                        <a:solidFill>
                          <a:schemeClr val="dk1"/>
                        </a:solidFill>
                      </a:endParaRPr>
                    </a:p>
                    <a:p>
                      <a:pPr marL="0" marR="0" lvl="0" indent="0" algn="l" rtl="0">
                        <a:lnSpc>
                          <a:spcPct val="100000"/>
                        </a:lnSpc>
                        <a:spcBef>
                          <a:spcPts val="0"/>
                        </a:spcBef>
                        <a:spcAft>
                          <a:spcPts val="0"/>
                        </a:spcAft>
                        <a:buClr>
                          <a:srgbClr val="000000"/>
                        </a:buClr>
                        <a:buSzPts val="1400"/>
                        <a:buFont typeface="Arial"/>
                        <a:buNone/>
                      </a:pPr>
                      <a:r>
                        <a:rPr lang="en-GB" b="1" dirty="0"/>
                        <a:t>E.Q: </a:t>
                      </a:r>
                      <a:r>
                        <a:rPr lang="en-GB" b="1" dirty="0">
                          <a:solidFill>
                            <a:schemeClr val="dk1"/>
                          </a:solidFill>
                        </a:rPr>
                        <a:t>How can I build a street without bricks?</a:t>
                      </a:r>
                      <a:endParaRPr b="1"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u="none" strike="noStrike" cap="none" dirty="0"/>
                        <a:t>2</a:t>
                      </a:r>
                      <a:endParaRPr sz="48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NC OBJ:</a:t>
                      </a:r>
                      <a:endParaRPr dirty="0"/>
                    </a:p>
                    <a:p>
                      <a:pPr marL="457200" lvl="0" indent="-317500" algn="l" rtl="0">
                        <a:spcBef>
                          <a:spcPts val="0"/>
                        </a:spcBef>
                        <a:spcAft>
                          <a:spcPts val="0"/>
                        </a:spcAft>
                        <a:buSzPts val="1400"/>
                        <a:buFont typeface="Roboto"/>
                        <a:buChar char="●"/>
                      </a:pPr>
                      <a:r>
                        <a:rPr lang="en-GB" dirty="0">
                          <a:solidFill>
                            <a:schemeClr val="dk1"/>
                          </a:solidFill>
                        </a:rPr>
                        <a:t>Explore and evaluate a range of existing products </a:t>
                      </a:r>
                      <a:endParaRPr dirty="0"/>
                    </a:p>
                    <a:p>
                      <a:pPr marL="0" marR="0" lvl="0" indent="0" algn="l" rtl="0">
                        <a:lnSpc>
                          <a:spcPct val="100000"/>
                        </a:lnSpc>
                        <a:spcBef>
                          <a:spcPts val="0"/>
                        </a:spcBef>
                        <a:spcAft>
                          <a:spcPts val="0"/>
                        </a:spcAft>
                        <a:buClr>
                          <a:srgbClr val="000000"/>
                        </a:buClr>
                        <a:buSzPts val="1400"/>
                        <a:buFont typeface="Arial"/>
                        <a:buNone/>
                      </a:pPr>
                      <a:endParaRPr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L.O: E</a:t>
                      </a:r>
                      <a:r>
                        <a:rPr lang="en-GB" b="1" dirty="0"/>
                        <a:t>xplore what a local street already looks like. </a:t>
                      </a:r>
                      <a:endParaRPr b="1"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9EAD3"/>
                    </a:solidFill>
                  </a:tcPr>
                </a:tc>
                <a:extLst>
                  <a:ext uri="{0D108BD9-81ED-4DB2-BD59-A6C34878D82A}">
                    <a16:rowId xmlns:a16="http://schemas.microsoft.com/office/drawing/2014/main" val="10002"/>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4143718634"/>
              </p:ext>
            </p:extLst>
          </p:nvPr>
        </p:nvGraphicFramePr>
        <p:xfrm>
          <a:off x="755800" y="4769839"/>
          <a:ext cx="10651500" cy="2470104"/>
        </p:xfrm>
        <a:graphic>
          <a:graphicData uri="http://schemas.openxmlformats.org/drawingml/2006/table">
            <a:tbl>
              <a:tblPr firstRow="1" bandRow="1">
                <a:noFill/>
                <a:tableStyleId>{FCA352D1-DE53-4E0D-9B4F-7E7DEEF61D0C}</a:tableStyleId>
              </a:tblPr>
              <a:tblGrid>
                <a:gridCol w="1162792">
                  <a:extLst>
                    <a:ext uri="{9D8B030D-6E8A-4147-A177-3AD203B41FA5}">
                      <a16:colId xmlns:a16="http://schemas.microsoft.com/office/drawing/2014/main" val="3499890487"/>
                    </a:ext>
                  </a:extLst>
                </a:gridCol>
                <a:gridCol w="9488708">
                  <a:extLst>
                    <a:ext uri="{9D8B030D-6E8A-4147-A177-3AD203B41FA5}">
                      <a16:colId xmlns:a16="http://schemas.microsoft.com/office/drawing/2014/main" val="1355835662"/>
                    </a:ext>
                  </a:extLst>
                </a:gridCol>
              </a:tblGrid>
              <a:tr h="1220414">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dirty="0">
                          <a:solidFill>
                            <a:srgbClr val="000000"/>
                          </a:solidFill>
                          <a:latin typeface="Arial"/>
                          <a:ea typeface="Arial"/>
                          <a:cs typeface="Arial"/>
                          <a:sym typeface="Arial"/>
                        </a:rPr>
                        <a:t>3</a:t>
                      </a: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NC OBJ:</a:t>
                      </a:r>
                      <a:endParaRPr dirty="0"/>
                    </a:p>
                    <a:p>
                      <a:pPr marL="457200" lvl="0" indent="-317500" algn="l" rtl="0">
                        <a:spcBef>
                          <a:spcPts val="0"/>
                        </a:spcBef>
                        <a:spcAft>
                          <a:spcPts val="0"/>
                        </a:spcAft>
                        <a:buClr>
                          <a:schemeClr val="dk1"/>
                        </a:buClr>
                        <a:buSzPts val="1400"/>
                        <a:buChar char="●"/>
                      </a:pPr>
                      <a:r>
                        <a:rPr lang="en-GB" dirty="0">
                          <a:solidFill>
                            <a:schemeClr val="dk1"/>
                          </a:solidFill>
                        </a:rPr>
                        <a:t>Generate, develop, model and communicate their ideas through talking, drawing, templates, mock-ups and, where appropriate, information and communication technology </a:t>
                      </a:r>
                      <a:endParaRPr dirty="0">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200" dirty="0">
                        <a:solidFill>
                          <a:srgbClr val="00949E"/>
                        </a:solidFill>
                        <a:highlight>
                          <a:srgbClr val="F1F1F1"/>
                        </a:highlight>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L.O: </a:t>
                      </a:r>
                      <a:r>
                        <a:rPr lang="en-GB" b="1" dirty="0"/>
                        <a:t>To explore the features of the buildings on my </a:t>
                      </a:r>
                      <a:r>
                        <a:rPr lang="en-GB" b="1" dirty="0" smtClean="0"/>
                        <a:t>street</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801579109"/>
                  </a:ext>
                </a:extLst>
              </a:tr>
              <a:tr h="37085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dirty="0">
                          <a:solidFill>
                            <a:srgbClr val="000000"/>
                          </a:solidFill>
                          <a:latin typeface="Arial"/>
                          <a:ea typeface="Arial"/>
                          <a:cs typeface="Arial"/>
                          <a:sym typeface="Arial"/>
                        </a:rPr>
                        <a:t>4</a:t>
                      </a:r>
                      <a:endParaRPr sz="48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400"/>
                        <a:buFont typeface="Arial"/>
                        <a:buNone/>
                      </a:pPr>
                      <a:r>
                        <a:rPr lang="en-GB" dirty="0">
                          <a:solidFill>
                            <a:schemeClr val="dk1"/>
                          </a:solidFill>
                        </a:rPr>
                        <a:t>NC OBJ:</a:t>
                      </a:r>
                      <a:endParaRPr dirty="0">
                        <a:solidFill>
                          <a:schemeClr val="dk1"/>
                        </a:solidFill>
                      </a:endParaRPr>
                    </a:p>
                    <a:p>
                      <a:pPr marL="457200" lvl="0" indent="-317500" algn="l" rtl="0">
                        <a:spcBef>
                          <a:spcPts val="0"/>
                        </a:spcBef>
                        <a:spcAft>
                          <a:spcPts val="0"/>
                        </a:spcAft>
                        <a:buClr>
                          <a:schemeClr val="dk1"/>
                        </a:buClr>
                        <a:buSzPts val="1400"/>
                        <a:buFont typeface="Roboto"/>
                        <a:buChar char="●"/>
                      </a:pPr>
                      <a:r>
                        <a:rPr lang="en-GB" dirty="0">
                          <a:solidFill>
                            <a:schemeClr val="dk1"/>
                          </a:solidFill>
                          <a:latin typeface="Roboto"/>
                          <a:ea typeface="Roboto"/>
                          <a:cs typeface="Roboto"/>
                          <a:sym typeface="Roboto"/>
                        </a:rPr>
                        <a:t>Select from and use a wide range of materials and components, including construction materials, textiles and ingredients, according to their characteristics.</a:t>
                      </a:r>
                      <a:endParaRPr dirty="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Clr>
                          <a:schemeClr val="dk1"/>
                        </a:buClr>
                        <a:buSzPts val="1400"/>
                        <a:buFont typeface="Arial"/>
                        <a:buNone/>
                      </a:pPr>
                      <a:r>
                        <a:rPr lang="en-GB" b="1" dirty="0">
                          <a:solidFill>
                            <a:schemeClr val="dk1"/>
                          </a:solidFill>
                        </a:rPr>
                        <a:t>L.O: To </a:t>
                      </a:r>
                      <a:r>
                        <a:rPr lang="en-GB" b="1" dirty="0">
                          <a:solidFill>
                            <a:schemeClr val="dk1"/>
                          </a:solidFill>
                          <a:latin typeface="Roboto"/>
                          <a:ea typeface="Roboto"/>
                          <a:cs typeface="Roboto"/>
                          <a:sym typeface="Roboto"/>
                        </a:rPr>
                        <a:t>choose appropriate materials and suggest ways of manipulating them to achieve a desired effect</a:t>
                      </a:r>
                      <a:r>
                        <a:rPr lang="en-GB" b="1" dirty="0" smtClean="0">
                          <a:solidFill>
                            <a:schemeClr val="dk1"/>
                          </a:solidFill>
                          <a:latin typeface="Roboto"/>
                          <a:ea typeface="Roboto"/>
                          <a:cs typeface="Roboto"/>
                          <a:sym typeface="Roboto"/>
                        </a:rPr>
                        <a:t>.</a:t>
                      </a:r>
                      <a:endParaRPr b="1"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688314185"/>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67"/>
        <p:cNvGrpSpPr/>
        <p:nvPr/>
      </p:nvGrpSpPr>
      <p:grpSpPr>
        <a:xfrm>
          <a:off x="0" y="0"/>
          <a:ext cx="0" cy="0"/>
          <a:chOff x="0" y="0"/>
          <a:chExt cx="0" cy="0"/>
        </a:xfrm>
      </p:grpSpPr>
      <p:pic>
        <p:nvPicPr>
          <p:cNvPr id="169" name="Google Shape;169;p18"/>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170" name="Google Shape;170;p18"/>
          <p:cNvPicPr preferRelativeResize="0"/>
          <p:nvPr/>
        </p:nvPicPr>
        <p:blipFill rotWithShape="1">
          <a:blip r:embed="rId4">
            <a:alphaModFix/>
          </a:blip>
          <a:srcRect l="8376" t="7406" r="8376" b="6665"/>
          <a:stretch/>
        </p:blipFill>
        <p:spPr>
          <a:xfrm>
            <a:off x="1818841" y="89479"/>
            <a:ext cx="700803" cy="1023475"/>
          </a:xfrm>
          <a:prstGeom prst="rect">
            <a:avLst/>
          </a:prstGeom>
          <a:noFill/>
          <a:ln>
            <a:noFill/>
          </a:ln>
        </p:spPr>
      </p:pic>
      <p:pic>
        <p:nvPicPr>
          <p:cNvPr id="171" name="Google Shape;171;p18"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172" name="Google Shape;172;p18"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173" name="Google Shape;173;p18"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174" name="Google Shape;174;p18"/>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175" name="Google Shape;175;p18"/>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176" name="Google Shape;176;p18" descr="C:\Users\James\Desktop\cultural explorers.jpg"/>
          <p:cNvPicPr preferRelativeResize="0"/>
          <p:nvPr/>
        </p:nvPicPr>
        <p:blipFill rotWithShape="1">
          <a:blip r:embed="rId10">
            <a:alphaModFix/>
          </a:blip>
          <a:srcRect l="7956" r="7310" b="5291"/>
          <a:stretch/>
        </p:blipFill>
        <p:spPr>
          <a:xfrm>
            <a:off x="9552384" y="92851"/>
            <a:ext cx="723582" cy="1056199"/>
          </a:xfrm>
          <a:prstGeom prst="rect">
            <a:avLst/>
          </a:prstGeom>
          <a:noFill/>
          <a:ln>
            <a:noFill/>
          </a:ln>
        </p:spPr>
      </p:pic>
      <p:pic>
        <p:nvPicPr>
          <p:cNvPr id="177" name="Google Shape;177;p18" descr="C:\Users\James\Desktop\Careers.jpg"/>
          <p:cNvPicPr preferRelativeResize="0"/>
          <p:nvPr/>
        </p:nvPicPr>
        <p:blipFill rotWithShape="1">
          <a:blip r:embed="rId11">
            <a:alphaModFix/>
          </a:blip>
          <a:srcRect b="21389"/>
          <a:stretch/>
        </p:blipFill>
        <p:spPr>
          <a:xfrm>
            <a:off x="10416479" y="86818"/>
            <a:ext cx="861861" cy="884782"/>
          </a:xfrm>
          <a:prstGeom prst="rect">
            <a:avLst/>
          </a:prstGeom>
          <a:noFill/>
          <a:ln>
            <a:noFill/>
          </a:ln>
        </p:spPr>
      </p:pic>
      <p:graphicFrame>
        <p:nvGraphicFramePr>
          <p:cNvPr id="178" name="Google Shape;178;p18"/>
          <p:cNvGraphicFramePr/>
          <p:nvPr>
            <p:extLst>
              <p:ext uri="{D42A27DB-BD31-4B8C-83A1-F6EECF244321}">
                <p14:modId xmlns:p14="http://schemas.microsoft.com/office/powerpoint/2010/main" val="2801423034"/>
              </p:ext>
            </p:extLst>
          </p:nvPr>
        </p:nvGraphicFramePr>
        <p:xfrm>
          <a:off x="755800" y="1539867"/>
          <a:ext cx="10522540" cy="4937790"/>
        </p:xfrm>
        <a:graphic>
          <a:graphicData uri="http://schemas.openxmlformats.org/drawingml/2006/table">
            <a:tbl>
              <a:tblPr firstRow="1" bandRow="1">
                <a:noFill/>
                <a:tableStyleId>{FCA352D1-DE53-4E0D-9B4F-7E7DEEF61D0C}</a:tableStyleId>
              </a:tblPr>
              <a:tblGrid>
                <a:gridCol w="1148714">
                  <a:extLst>
                    <a:ext uri="{9D8B030D-6E8A-4147-A177-3AD203B41FA5}">
                      <a16:colId xmlns:a16="http://schemas.microsoft.com/office/drawing/2014/main" val="20000"/>
                    </a:ext>
                  </a:extLst>
                </a:gridCol>
                <a:gridCol w="9373826">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400" b="1" i="0" u="none" strike="noStrike" cap="none">
                          <a:solidFill>
                            <a:srgbClr val="000000"/>
                          </a:solidFill>
                          <a:latin typeface="Arial"/>
                          <a:ea typeface="Arial"/>
                          <a:cs typeface="Arial"/>
                          <a:sym typeface="Arial"/>
                        </a:rPr>
                        <a:t>National Curriculum LO/EQ?</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0"/>
                  </a:ext>
                </a:extLst>
              </a:tr>
              <a:tr h="1506257">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a:solidFill>
                            <a:srgbClr val="000000"/>
                          </a:solidFill>
                          <a:latin typeface="Arial"/>
                          <a:ea typeface="Arial"/>
                          <a:cs typeface="Arial"/>
                          <a:sym typeface="Arial"/>
                        </a:rPr>
                        <a:t>5</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dirty="0">
                          <a:solidFill>
                            <a:schemeClr val="dk1"/>
                          </a:solidFill>
                        </a:rPr>
                        <a:t>NC OBJ:</a:t>
                      </a:r>
                      <a:endParaRPr dirty="0">
                        <a:solidFill>
                          <a:schemeClr val="dk1"/>
                        </a:solidFill>
                      </a:endParaRPr>
                    </a:p>
                    <a:p>
                      <a:pPr marL="457200" lvl="0" indent="-317500" algn="l" rtl="0">
                        <a:spcBef>
                          <a:spcPts val="0"/>
                        </a:spcBef>
                        <a:spcAft>
                          <a:spcPts val="0"/>
                        </a:spcAft>
                        <a:buClr>
                          <a:schemeClr val="dk1"/>
                        </a:buClr>
                        <a:buSzPts val="1400"/>
                        <a:buFont typeface="Roboto"/>
                        <a:buChar char="●"/>
                      </a:pPr>
                      <a:r>
                        <a:rPr lang="en-GB" dirty="0">
                          <a:solidFill>
                            <a:schemeClr val="dk1"/>
                          </a:solidFill>
                        </a:rPr>
                        <a:t>Select from and use a range of tools and equipment to perform practical tasks</a:t>
                      </a:r>
                      <a:endParaRPr dirty="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Clr>
                          <a:schemeClr val="dk1"/>
                        </a:buClr>
                        <a:buSzPts val="1400"/>
                        <a:buFont typeface="Arial"/>
                        <a:buNone/>
                      </a:pPr>
                      <a:r>
                        <a:rPr lang="en-GB" b="1" dirty="0">
                          <a:solidFill>
                            <a:schemeClr val="dk1"/>
                          </a:solidFill>
                        </a:rPr>
                        <a:t>L.O: How can I build a street without bricks?</a:t>
                      </a:r>
                      <a:endParaRPr b="1" dirty="0">
                        <a:solidFill>
                          <a:schemeClr val="dk1"/>
                        </a:solidFill>
                      </a:endParaRPr>
                    </a:p>
                    <a:p>
                      <a:pPr marL="0" marR="0" lvl="0" indent="0" algn="l" rtl="0">
                        <a:lnSpc>
                          <a:spcPct val="100000"/>
                        </a:lnSpc>
                        <a:spcBef>
                          <a:spcPts val="0"/>
                        </a:spcBef>
                        <a:spcAft>
                          <a:spcPts val="0"/>
                        </a:spcAft>
                        <a:buClr>
                          <a:srgbClr val="000000"/>
                        </a:buClr>
                        <a:buSzPts val="1400"/>
                        <a:buFont typeface="Arial"/>
                        <a:buNone/>
                      </a:pPr>
                      <a:endParaRPr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dirty="0">
                          <a:solidFill>
                            <a:srgbClr val="000000"/>
                          </a:solidFill>
                          <a:latin typeface="Arial"/>
                          <a:ea typeface="Arial"/>
                          <a:cs typeface="Arial"/>
                          <a:sym typeface="Arial"/>
                        </a:rPr>
                        <a:t>6</a:t>
                      </a:r>
                      <a:endParaRPr sz="48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NC OBJ: </a:t>
                      </a:r>
                      <a:endParaRPr dirty="0"/>
                    </a:p>
                    <a:p>
                      <a:pPr marL="457200" lvl="0" indent="-317500" algn="l" rtl="0">
                        <a:spcBef>
                          <a:spcPts val="0"/>
                        </a:spcBef>
                        <a:spcAft>
                          <a:spcPts val="0"/>
                        </a:spcAft>
                        <a:buClr>
                          <a:schemeClr val="dk1"/>
                        </a:buClr>
                        <a:buSzPts val="1400"/>
                        <a:buChar char="●"/>
                      </a:pPr>
                      <a:r>
                        <a:rPr lang="en-GB" dirty="0">
                          <a:solidFill>
                            <a:schemeClr val="dk1"/>
                          </a:solidFill>
                        </a:rPr>
                        <a:t>Explore and evaluate a range of existing products </a:t>
                      </a:r>
                      <a:endParaRPr dirty="0">
                        <a:solidFill>
                          <a:schemeClr val="dk1"/>
                        </a:solidFill>
                      </a:endParaRPr>
                    </a:p>
                    <a:p>
                      <a:pPr marL="457200" lvl="0" indent="0" algn="l" rtl="0">
                        <a:spcBef>
                          <a:spcPts val="0"/>
                        </a:spcBef>
                        <a:spcAft>
                          <a:spcPts val="0"/>
                        </a:spcAft>
                        <a:buNone/>
                      </a:pPr>
                      <a:endParaRPr dirty="0">
                        <a:solidFill>
                          <a:schemeClr val="dk1"/>
                        </a:solidFill>
                      </a:endParaRPr>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L.O: </a:t>
                      </a:r>
                      <a:r>
                        <a:rPr lang="en-GB" b="1" dirty="0"/>
                        <a:t>To evaluate how effective their street is without bricks. </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1346</TotalTime>
  <Words>619</Words>
  <Application>Microsoft Office PowerPoint</Application>
  <PresentationFormat>Custom</PresentationFormat>
  <Paragraphs>141</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Roboto</vt:lpstr>
      <vt:lpstr>Calibri</vt:lpstr>
      <vt:lpstr>1_Custom Design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Deal</dc:creator>
  <cp:lastModifiedBy>Louise Hall</cp:lastModifiedBy>
  <cp:revision>6</cp:revision>
  <dcterms:modified xsi:type="dcterms:W3CDTF">2019-09-04T11:32:56Z</dcterms:modified>
</cp:coreProperties>
</file>