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8"/>
  </p:notesMasterIdLst>
  <p:sldIdLst>
    <p:sldId id="256" r:id="rId2"/>
    <p:sldId id="265" r:id="rId3"/>
    <p:sldId id="259" r:id="rId4"/>
    <p:sldId id="260" r:id="rId5"/>
    <p:sldId id="262" r:id="rId6"/>
    <p:sldId id="264" r:id="rId7"/>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85CD58-43ED-467D-904D-F73EB7125B29}">
  <a:tblStyle styleId="{B385CD58-43ED-467D-904D-F73EB7125B2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143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118007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jpg"/><Relationship Id="rId3" Type="http://schemas.openxmlformats.org/officeDocument/2006/relationships/hyperlink" Target="https://www.nationalgeographic.com/travel/lists/cave-art-archeology-france-spain-portugal/" TargetMode="External"/><Relationship Id="rId7" Type="http://schemas.openxmlformats.org/officeDocument/2006/relationships/image" Target="../media/image5.jpg"/><Relationship Id="rId12"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4.jpg"/><Relationship Id="rId4" Type="http://schemas.openxmlformats.org/officeDocument/2006/relationships/hyperlink" Target="https://www.dkfindout.com/uk/history/stone-age/cave-painting/" TargetMode="External"/><Relationship Id="rId9" Type="http://schemas.openxmlformats.org/officeDocument/2006/relationships/image" Target="../media/image2.jp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History - a study of an aspect or theme in British history that extends pupils’ chronological knowledge beyond 1066</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806825" y="4262549"/>
            <a:ext cx="10693800" cy="4414919"/>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00" b="1" i="0" u="sng" strike="noStrike" cap="none">
                <a:solidFill>
                  <a:srgbClr val="000000"/>
                </a:solidFill>
                <a:latin typeface="Arial"/>
                <a:ea typeface="Arial"/>
                <a:cs typeface="Arial"/>
                <a:sym typeface="Arial"/>
              </a:rPr>
              <a:t>National Curriculum Overview of Programme of Study</a:t>
            </a:r>
            <a:endParaRPr sz="20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 Art, craft and design embody some of the highest forms of human creativity. A high-quality art and design education should engage, inspire and challenge pupils, equipping them with the knowledge and skills to experiment, invent and create their own works of art, craft and design. As pupils progress, they should be able to think critically and develop a more rigorous understanding of art and design. They should also know how art and design both reflect and shape our history, and contribute to the culture, creativity and wealth of our nation. </a:t>
            </a:r>
            <a:endParaRPr sz="16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600" b="1" i="0" u="sng" strike="noStrike" cap="none">
                <a:solidFill>
                  <a:schemeClr val="dk1"/>
                </a:solidFill>
                <a:latin typeface="Arial"/>
                <a:ea typeface="Arial"/>
                <a:cs typeface="Arial"/>
                <a:sym typeface="Arial"/>
              </a:rPr>
              <a:t>During this area of study students should be taught to:</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To create sketch books to record their observations and use them to review and revisit ideas.</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To improve their mastery of art and design techniques, including drawing, painting and sculpture with a range of materials [for example, pencil, charcoal, paint, clay].</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To learn about great artists, architects and designers in history.</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dirty="0">
                <a:solidFill>
                  <a:srgbClr val="000000"/>
                </a:solidFill>
                <a:latin typeface="Arial"/>
                <a:ea typeface="Arial"/>
                <a:cs typeface="Arial"/>
                <a:sym typeface="Arial"/>
              </a:rPr>
              <a:t>Year 3 - Medium Term Plan </a:t>
            </a:r>
            <a:r>
              <a:rPr lang="en-GB" sz="1800" b="1" i="0" u="none" strike="noStrike" cap="none" dirty="0" smtClean="0">
                <a:solidFill>
                  <a:srgbClr val="000000"/>
                </a:solidFill>
                <a:latin typeface="Arial"/>
                <a:ea typeface="Arial"/>
                <a:cs typeface="Arial"/>
                <a:sym typeface="Arial"/>
              </a:rPr>
              <a:t>– Design and Technology</a:t>
            </a:r>
            <a:endParaRPr sz="1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Arial"/>
                <a:ea typeface="Arial"/>
                <a:cs typeface="Arial"/>
                <a:sym typeface="Arial"/>
              </a:rPr>
              <a:t>STONE AGE TO IRON AGE</a:t>
            </a:r>
            <a:endParaRPr dirty="0"/>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Arial"/>
                <a:ea typeface="Arial"/>
                <a:cs typeface="Arial"/>
                <a:sym typeface="Arial"/>
              </a:rPr>
              <a:t>How did the people from these ages record their history using art?</a:t>
            </a:r>
            <a:endParaRPr sz="1800" b="1" i="0" u="none" strike="noStrike" cap="none" dirty="0">
              <a:solidFill>
                <a:schemeClr val="dk1"/>
              </a:solidFill>
              <a:latin typeface="Arial"/>
              <a:ea typeface="Arial"/>
              <a:cs typeface="Arial"/>
              <a:sym typeface="Arial"/>
            </a:endParaRPr>
          </a:p>
        </p:txBody>
      </p:sp>
      <p:sp>
        <p:nvSpPr>
          <p:cNvPr id="89" name="Google Shape;89;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Drawing – compositions</a:t>
            </a:r>
            <a:endParaRPr/>
          </a:p>
          <a:p>
            <a:pPr marL="285750" marR="0" lvl="0" indent="-285750" algn="ctr"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Collage – mosaics</a:t>
            </a:r>
            <a:endParaRPr/>
          </a:p>
          <a:p>
            <a:pPr marL="285750" marR="0" lvl="0" indent="-285750" algn="ctr"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Perspective</a:t>
            </a:r>
            <a:endParaRPr sz="1800" b="0" i="0" u="none" strike="noStrike" cap="none">
              <a:solidFill>
                <a:srgbClr val="000000"/>
              </a:solidFill>
              <a:latin typeface="Arial"/>
              <a:ea typeface="Arial"/>
              <a:cs typeface="Arial"/>
              <a:sym typeface="Arial"/>
            </a:endParaRPr>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2" name="Google Shape;92;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3" name="Google Shape;93;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5" name="Google Shape;95;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6" name="Google Shape;96;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7" name="Google Shape;97;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98" name="Google Shape;98;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99" name="Google Shape;99;p12" descr="C:\Users\James\Desktop\Logos\Designers Large no border.jpg"/>
          <p:cNvPicPr preferRelativeResize="0"/>
          <p:nvPr/>
        </p:nvPicPr>
        <p:blipFill rotWithShape="1">
          <a:blip r:embed="rId7">
            <a:alphaModFix/>
          </a:blip>
          <a:srcRect l="8376" t="7196" r="8376" b="4746"/>
          <a:stretch/>
        </p:blipFill>
        <p:spPr>
          <a:xfrm>
            <a:off x="876009" y="1218450"/>
            <a:ext cx="742200" cy="1059571"/>
          </a:xfrm>
          <a:prstGeom prst="rect">
            <a:avLst/>
          </a:prstGeom>
          <a:noFill/>
          <a:ln>
            <a:noFill/>
          </a:ln>
        </p:spPr>
      </p:pic>
      <p:pic>
        <p:nvPicPr>
          <p:cNvPr id="100" name="Google Shape;100;p12" descr="C:\Users\James\Desktop\Logos\Designers Large no border.jpg"/>
          <p:cNvPicPr preferRelativeResize="0"/>
          <p:nvPr/>
        </p:nvPicPr>
        <p:blipFill rotWithShape="1">
          <a:blip r:embed="rId7">
            <a:alphaModFix/>
          </a:blip>
          <a:srcRect l="8376" t="7196" r="8376" b="4746"/>
          <a:stretch/>
        </p:blipFill>
        <p:spPr>
          <a:xfrm>
            <a:off x="10758425" y="1199146"/>
            <a:ext cx="742200" cy="10595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p:nvPr/>
        </p:nvSpPr>
        <p:spPr>
          <a:xfrm>
            <a:off x="6191251" y="2410726"/>
            <a:ext cx="5309400" cy="6322727"/>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algn="ctr">
              <a:buClr>
                <a:srgbClr val="000000"/>
              </a:buClr>
              <a:buSzPts val="1800"/>
            </a:pPr>
            <a:r>
              <a:rPr lang="en-GB" sz="1800" b="1" u="sng" dirty="0"/>
              <a:t>Books and websites to support with learning:</a:t>
            </a:r>
            <a:endParaRPr sz="1800" b="1" u="sng" dirty="0"/>
          </a:p>
          <a:p>
            <a:pPr algn="ctr">
              <a:buClr>
                <a:srgbClr val="000000"/>
              </a:buClr>
              <a:buSzPts val="1800"/>
            </a:pPr>
            <a:endParaRPr sz="1800" b="1" u="sng" dirty="0"/>
          </a:p>
          <a:p>
            <a:pPr marL="285744" indent="-285744">
              <a:buFont typeface="Arial" panose="020B0604020202020204" pitchFamily="34" charset="0"/>
              <a:buChar char="•"/>
            </a:pPr>
            <a:r>
              <a:rPr lang="en-GB" sz="1800" dirty="0"/>
              <a:t>The First Drawing Book by </a:t>
            </a:r>
            <a:r>
              <a:rPr lang="en-GB" sz="1800" dirty="0" err="1"/>
              <a:t>Mordicai</a:t>
            </a:r>
            <a:r>
              <a:rPr lang="en-GB" sz="1800" dirty="0"/>
              <a:t> Gerstein</a:t>
            </a:r>
          </a:p>
          <a:p>
            <a:pPr marL="285744" indent="-285744">
              <a:buFont typeface="Arial" panose="020B0604020202020204" pitchFamily="34" charset="0"/>
              <a:buChar char="•"/>
            </a:pPr>
            <a:r>
              <a:rPr lang="en-GB" sz="1800" dirty="0"/>
              <a:t>The Secret Cave: Discovering Lascaux Book by Emily Arnold </a:t>
            </a:r>
            <a:r>
              <a:rPr lang="en-GB" sz="1800" dirty="0" err="1"/>
              <a:t>McCully</a:t>
            </a:r>
            <a:endParaRPr lang="en-GB" sz="1800" dirty="0"/>
          </a:p>
          <a:p>
            <a:pPr marL="285744" indent="-285744">
              <a:buFont typeface="Arial" panose="020B0604020202020204" pitchFamily="34" charset="0"/>
              <a:buChar char="•"/>
            </a:pPr>
            <a:r>
              <a:rPr lang="en-GB" sz="1800" dirty="0"/>
              <a:t>The cave painter of Lascaux Book by Roberta </a:t>
            </a:r>
            <a:r>
              <a:rPr lang="en-GB" sz="1800" dirty="0" err="1"/>
              <a:t>Angeletti</a:t>
            </a:r>
            <a:endParaRPr lang="en-GB" sz="1800" dirty="0"/>
          </a:p>
          <a:p>
            <a:pPr marL="285744" indent="-285744">
              <a:buFont typeface="Arial" panose="020B0604020202020204" pitchFamily="34" charset="0"/>
              <a:buChar char="•"/>
            </a:pPr>
            <a:r>
              <a:rPr lang="en-GB" sz="1800" dirty="0"/>
              <a:t>A History of Pictures for Children: From Cave Paintings to Computer Drawings</a:t>
            </a:r>
          </a:p>
          <a:p>
            <a:pPr marL="285744" indent="-285744">
              <a:buFont typeface="Arial" panose="020B0604020202020204" pitchFamily="34" charset="0"/>
              <a:buChar char="•"/>
            </a:pPr>
            <a:r>
              <a:rPr lang="en-GB" sz="1800" dirty="0"/>
              <a:t>Stone Age Boy Book by Satoshi Kitamura</a:t>
            </a:r>
          </a:p>
          <a:p>
            <a:pPr marL="285744" indent="-285744">
              <a:buFont typeface="Arial" panose="020B0604020202020204" pitchFamily="34" charset="0"/>
              <a:buChar char="•"/>
            </a:pPr>
            <a:r>
              <a:rPr lang="en-GB" sz="1800" dirty="0"/>
              <a:t>A History of Pictures: From the Cave to the Computer Screen</a:t>
            </a:r>
          </a:p>
          <a:p>
            <a:pPr marL="285744" indent="-285744">
              <a:buFont typeface="Arial" panose="020B0604020202020204" pitchFamily="34" charset="0"/>
              <a:buChar char="•"/>
            </a:pPr>
            <a:r>
              <a:rPr lang="en-GB" sz="1800" dirty="0"/>
              <a:t>Painters of the caves Book by Patricia </a:t>
            </a:r>
            <a:r>
              <a:rPr lang="en-GB" sz="1800" dirty="0" err="1"/>
              <a:t>Lauber</a:t>
            </a:r>
            <a:endParaRPr sz="1600" dirty="0"/>
          </a:p>
          <a:p>
            <a:pPr lvl="0" algn="ctr">
              <a:buSzPts val="1800"/>
            </a:pPr>
            <a:r>
              <a:rPr lang="en-GB" sz="1600" dirty="0">
                <a:hlinkClick r:id="rId3"/>
              </a:rPr>
              <a:t>https://www.nationalgeographic.com/travel/lists/cave-art-archeology-france-spain-portugal/</a:t>
            </a:r>
            <a:endParaRPr lang="en-GB" sz="1600" dirty="0"/>
          </a:p>
          <a:p>
            <a:pPr lvl="0" algn="ctr">
              <a:buSzPts val="1800"/>
            </a:pPr>
            <a:endParaRPr lang="en-GB" sz="1600" b="1" u="sng" dirty="0"/>
          </a:p>
          <a:p>
            <a:pPr lvl="0" algn="ctr">
              <a:buSzPts val="1800"/>
            </a:pPr>
            <a:r>
              <a:rPr lang="en-GB" sz="1600" dirty="0">
                <a:hlinkClick r:id="rId4"/>
              </a:rPr>
              <a:t>https://www.dkfindout.com/uk/history/stone-age/cave-painting/</a:t>
            </a:r>
            <a:endParaRPr lang="en-GB" sz="1600" dirty="0"/>
          </a:p>
          <a:p>
            <a:pPr lvl="0" algn="ctr">
              <a:buSzPts val="1800"/>
            </a:pPr>
            <a:endParaRPr lang="en-GB" sz="1600" dirty="0"/>
          </a:p>
          <a:p>
            <a:pPr lvl="0" algn="ctr">
              <a:buSzPts val="1800"/>
            </a:pPr>
            <a:r>
              <a:rPr lang="en-GB" sz="1800" b="1" u="sng" dirty="0">
                <a:solidFill>
                  <a:schemeClr val="dk1"/>
                </a:solidFill>
              </a:rPr>
              <a:t>Influential Figures</a:t>
            </a:r>
          </a:p>
          <a:p>
            <a:pPr marL="1828754" algn="ctr">
              <a:buSzPts val="1800"/>
            </a:pPr>
            <a:endParaRPr lang="en-GB" sz="1800" b="1" u="sng" dirty="0">
              <a:solidFill>
                <a:schemeClr val="dk1"/>
              </a:solidFill>
            </a:endParaRPr>
          </a:p>
          <a:p>
            <a:pPr marL="285744" indent="-285744">
              <a:buSzPts val="1800"/>
              <a:buFont typeface="Arial"/>
              <a:buChar char="•"/>
            </a:pPr>
            <a:r>
              <a:rPr lang="en-GB" sz="1600" b="1" dirty="0"/>
              <a:t>Lillian </a:t>
            </a:r>
            <a:r>
              <a:rPr lang="en-GB" sz="1600" b="1" dirty="0" err="1"/>
              <a:t>Broca</a:t>
            </a:r>
            <a:r>
              <a:rPr lang="en-GB" sz="1600" b="1" dirty="0"/>
              <a:t> (Mosaic artist)</a:t>
            </a:r>
            <a:endParaRPr lang="en-GB" sz="1600" dirty="0"/>
          </a:p>
          <a:p>
            <a:pPr marL="285744" indent="-285744">
              <a:buSzPts val="1800"/>
              <a:buFont typeface="Arial"/>
              <a:buChar char="•"/>
            </a:pPr>
            <a:r>
              <a:rPr lang="en-GB" sz="1600" b="1" dirty="0"/>
              <a:t>Emma Biggs (Mosaic artist)</a:t>
            </a:r>
          </a:p>
          <a:p>
            <a:pPr algn="ctr">
              <a:buClr>
                <a:srgbClr val="000000"/>
              </a:buClr>
              <a:buSzPts val="1400"/>
            </a:pPr>
            <a:endParaRPr dirty="0"/>
          </a:p>
        </p:txBody>
      </p:sp>
      <p:sp>
        <p:nvSpPr>
          <p:cNvPr id="88" name="Google Shape;88;p12"/>
          <p:cNvSpPr txBox="1"/>
          <p:nvPr/>
        </p:nvSpPr>
        <p:spPr>
          <a:xfrm>
            <a:off x="1762051" y="1152925"/>
            <a:ext cx="87873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lvl="0" algn="ctr"/>
            <a:endParaRPr b="1" dirty="0"/>
          </a:p>
          <a:p>
            <a:pPr marL="457189" algn="ctr"/>
            <a:r>
              <a:rPr lang="en-GB" sz="3200" b="1" dirty="0">
                <a:solidFill>
                  <a:srgbClr val="FF0000"/>
                </a:solidFill>
              </a:rPr>
              <a:t>Parental Support page</a:t>
            </a:r>
            <a:endParaRPr sz="3200" b="1" dirty="0">
              <a:solidFill>
                <a:srgbClr val="FF0000"/>
              </a:solidFill>
            </a:endParaRPr>
          </a:p>
          <a:p>
            <a:pPr algn="ctr">
              <a:buClr>
                <a:srgbClr val="000000"/>
              </a:buClr>
              <a:buSzPts val="1800"/>
            </a:pPr>
            <a:endParaRPr sz="1800" dirty="0"/>
          </a:p>
          <a:p>
            <a:pPr>
              <a:buClr>
                <a:srgbClr val="000000"/>
              </a:buClr>
              <a:buSzPts val="1800"/>
            </a:pPr>
            <a:r>
              <a:rPr lang="en-GB" sz="1800" b="1" dirty="0">
                <a:solidFill>
                  <a:srgbClr val="2F5496"/>
                </a:solidFill>
              </a:rPr>
              <a:t>: </a:t>
            </a:r>
            <a:endParaRPr sz="1800" b="1" dirty="0">
              <a:solidFill>
                <a:srgbClr val="2F5496"/>
              </a:solidFill>
            </a:endParaRPr>
          </a:p>
        </p:txBody>
      </p:sp>
      <p:sp>
        <p:nvSpPr>
          <p:cNvPr id="89" name="Google Shape;89;p12"/>
          <p:cNvSpPr txBox="1"/>
          <p:nvPr/>
        </p:nvSpPr>
        <p:spPr>
          <a:xfrm>
            <a:off x="806826" y="2410751"/>
            <a:ext cx="5271300" cy="3272032"/>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algn="ctr">
              <a:buClr>
                <a:srgbClr val="000000"/>
              </a:buClr>
              <a:buSzPts val="1800"/>
            </a:pPr>
            <a:r>
              <a:rPr lang="en-GB" sz="1800" b="1" u="sng" dirty="0"/>
              <a:t>Places to visit/things to do at home:</a:t>
            </a:r>
            <a:endParaRPr sz="1800" b="1" u="sng" dirty="0"/>
          </a:p>
          <a:p>
            <a:pPr algn="ctr">
              <a:buClr>
                <a:srgbClr val="000000"/>
              </a:buClr>
              <a:buSzPts val="1800"/>
            </a:pPr>
            <a:endParaRPr sz="1800" b="1" u="sng" dirty="0"/>
          </a:p>
          <a:p>
            <a:pPr algn="ctr">
              <a:buClr>
                <a:srgbClr val="000000"/>
              </a:buClr>
              <a:buSzPts val="1800"/>
            </a:pPr>
            <a:r>
              <a:rPr lang="en-GB" sz="1800" dirty="0"/>
              <a:t>Look at tessellation and experimenting with mosaics.  </a:t>
            </a:r>
          </a:p>
          <a:p>
            <a:pPr lvl="0" algn="ctr">
              <a:buSzPts val="1800"/>
            </a:pPr>
            <a:r>
              <a:rPr lang="en-GB" sz="1800" dirty="0"/>
              <a:t>World famous </a:t>
            </a:r>
            <a:r>
              <a:rPr lang="en-GB" sz="1800" b="1" dirty="0"/>
              <a:t>cave</a:t>
            </a:r>
            <a:r>
              <a:rPr lang="en-GB" sz="1800" dirty="0"/>
              <a:t> of Lascaux website (virtual tour available)</a:t>
            </a:r>
          </a:p>
          <a:p>
            <a:pPr lvl="0" algn="ctr">
              <a:buSzPts val="1800"/>
            </a:pPr>
            <a:endParaRPr lang="en-GB" sz="1800" dirty="0"/>
          </a:p>
          <a:p>
            <a:pPr lvl="0">
              <a:buSzPts val="1800"/>
            </a:pPr>
            <a:r>
              <a:rPr lang="en-GB" sz="1800" dirty="0"/>
              <a:t>Use this QR code to find out </a:t>
            </a:r>
          </a:p>
          <a:p>
            <a:pPr lvl="0">
              <a:buSzPts val="1800"/>
            </a:pPr>
            <a:r>
              <a:rPr lang="en-GB" sz="1800" dirty="0"/>
              <a:t>more information on cave</a:t>
            </a:r>
          </a:p>
          <a:p>
            <a:pPr lvl="0">
              <a:buSzPts val="1800"/>
            </a:pPr>
            <a:r>
              <a:rPr lang="en-GB" sz="1800" dirty="0"/>
              <a:t>paintings.</a:t>
            </a:r>
          </a:p>
        </p:txBody>
      </p:sp>
      <p:pic>
        <p:nvPicPr>
          <p:cNvPr id="90" name="Google Shape;90;p12"/>
          <p:cNvPicPr preferRelativeResize="0"/>
          <p:nvPr/>
        </p:nvPicPr>
        <p:blipFill rotWithShape="1">
          <a:blip r:embed="rId5">
            <a:alphaModFix/>
          </a:blip>
          <a:srcRect/>
          <a:stretch/>
        </p:blipFill>
        <p:spPr>
          <a:xfrm>
            <a:off x="5246385" y="76138"/>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6">
            <a:alphaModFix/>
          </a:blip>
          <a:srcRect l="7170" r="7567" b="6322"/>
          <a:stretch/>
        </p:blipFill>
        <p:spPr>
          <a:xfrm>
            <a:off x="1762052" y="103155"/>
            <a:ext cx="741769" cy="1035597"/>
          </a:xfrm>
          <a:prstGeom prst="rect">
            <a:avLst/>
          </a:prstGeom>
          <a:noFill/>
          <a:ln>
            <a:noFill/>
          </a:ln>
        </p:spPr>
      </p:pic>
      <p:pic>
        <p:nvPicPr>
          <p:cNvPr id="92" name="Google Shape;92;p12" descr="C:\Users\James\Desktop\Logos\Designers Large no border.jpg"/>
          <p:cNvPicPr preferRelativeResize="0"/>
          <p:nvPr/>
        </p:nvPicPr>
        <p:blipFill rotWithShape="1">
          <a:blip r:embed="rId7">
            <a:alphaModFix/>
          </a:blip>
          <a:srcRect l="8376" t="7196" r="8376" b="4746"/>
          <a:stretch/>
        </p:blipFill>
        <p:spPr>
          <a:xfrm>
            <a:off x="2624969" y="71441"/>
            <a:ext cx="742200" cy="1059571"/>
          </a:xfrm>
          <a:prstGeom prst="rect">
            <a:avLst/>
          </a:prstGeom>
          <a:noFill/>
          <a:ln>
            <a:noFill/>
          </a:ln>
        </p:spPr>
      </p:pic>
      <p:pic>
        <p:nvPicPr>
          <p:cNvPr id="93" name="Google Shape;93;p12"/>
          <p:cNvPicPr preferRelativeResize="0"/>
          <p:nvPr/>
        </p:nvPicPr>
        <p:blipFill rotWithShape="1">
          <a:blip r:embed="rId8">
            <a:alphaModFix/>
          </a:blip>
          <a:srcRect/>
          <a:stretch/>
        </p:blipFill>
        <p:spPr>
          <a:xfrm>
            <a:off x="806175" y="86818"/>
            <a:ext cx="700800" cy="1028799"/>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4" t="7194" r="8374" b="4746"/>
          <a:stretch/>
        </p:blipFill>
        <p:spPr>
          <a:xfrm>
            <a:off x="830595" y="1199141"/>
            <a:ext cx="742200" cy="1059571"/>
          </a:xfrm>
          <a:prstGeom prst="rect">
            <a:avLst/>
          </a:prstGeom>
          <a:noFill/>
          <a:ln>
            <a:noFill/>
          </a:ln>
        </p:spPr>
      </p:pic>
      <p:pic>
        <p:nvPicPr>
          <p:cNvPr id="95" name="Google Shape;95;p12" descr="C:\Users\James\Desktop\Logos\Designers Large no border.jpg"/>
          <p:cNvPicPr preferRelativeResize="0"/>
          <p:nvPr/>
        </p:nvPicPr>
        <p:blipFill rotWithShape="1">
          <a:blip r:embed="rId7">
            <a:alphaModFix/>
          </a:blip>
          <a:srcRect l="8374" t="7194" r="8374" b="4746"/>
          <a:stretch/>
        </p:blipFill>
        <p:spPr>
          <a:xfrm>
            <a:off x="10758444" y="1199141"/>
            <a:ext cx="742200" cy="1059571"/>
          </a:xfrm>
          <a:prstGeom prst="rect">
            <a:avLst/>
          </a:prstGeom>
          <a:noFill/>
          <a:ln>
            <a:noFill/>
          </a:ln>
        </p:spPr>
      </p:pic>
      <p:sp>
        <p:nvSpPr>
          <p:cNvPr id="96" name="Google Shape;96;p12"/>
          <p:cNvSpPr txBox="1"/>
          <p:nvPr/>
        </p:nvSpPr>
        <p:spPr>
          <a:xfrm>
            <a:off x="10549351" y="1149000"/>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189" algn="ctr"/>
            <a:endParaRPr sz="1800"/>
          </a:p>
          <a:p>
            <a:pPr algn="ctr">
              <a:buClr>
                <a:srgbClr val="000000"/>
              </a:buClr>
              <a:buSzPts val="1800"/>
            </a:pPr>
            <a:endParaRPr sz="1800"/>
          </a:p>
          <a:p>
            <a:pPr>
              <a:buClr>
                <a:srgbClr val="000000"/>
              </a:buClr>
              <a:buSzPts val="1800"/>
            </a:pPr>
            <a:r>
              <a:rPr lang="en-GB" sz="1800" b="1">
                <a:solidFill>
                  <a:srgbClr val="2F5496"/>
                </a:solidFill>
              </a:rPr>
              <a:t>: </a:t>
            </a:r>
            <a:endParaRPr sz="1800" b="1">
              <a:solidFill>
                <a:srgbClr val="2F5496"/>
              </a:solidFill>
            </a:endParaRPr>
          </a:p>
        </p:txBody>
      </p:sp>
      <p:sp>
        <p:nvSpPr>
          <p:cNvPr id="97" name="Google Shape;97;p12"/>
          <p:cNvSpPr txBox="1"/>
          <p:nvPr/>
        </p:nvSpPr>
        <p:spPr>
          <a:xfrm>
            <a:off x="729975" y="1149039"/>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189" algn="ctr"/>
            <a:endParaRPr sz="1800"/>
          </a:p>
          <a:p>
            <a:pPr algn="ctr">
              <a:buClr>
                <a:srgbClr val="000000"/>
              </a:buClr>
              <a:buSzPts val="1800"/>
            </a:pPr>
            <a:endParaRPr sz="1800"/>
          </a:p>
          <a:p>
            <a:pPr>
              <a:buClr>
                <a:srgbClr val="000000"/>
              </a:buClr>
              <a:buSzPts val="1800"/>
            </a:pPr>
            <a:r>
              <a:rPr lang="en-GB" sz="1800" b="1">
                <a:solidFill>
                  <a:srgbClr val="2F5496"/>
                </a:solidFill>
              </a:rPr>
              <a:t>: </a:t>
            </a:r>
            <a:endParaRPr sz="1800" b="1">
              <a:solidFill>
                <a:srgbClr val="2F5496"/>
              </a:solidFill>
            </a:endParaRPr>
          </a:p>
        </p:txBody>
      </p:sp>
      <p:pic>
        <p:nvPicPr>
          <p:cNvPr id="98" name="Google Shape;98;p12"/>
          <p:cNvPicPr preferRelativeResize="0"/>
          <p:nvPr/>
        </p:nvPicPr>
        <p:blipFill rotWithShape="1">
          <a:blip r:embed="rId9">
            <a:alphaModFix/>
          </a:blip>
          <a:srcRect l="8374" t="7406" r="8374" b="6667"/>
          <a:stretch/>
        </p:blipFill>
        <p:spPr>
          <a:xfrm>
            <a:off x="3524692" y="99830"/>
            <a:ext cx="700803" cy="1023477"/>
          </a:xfrm>
          <a:prstGeom prst="rect">
            <a:avLst/>
          </a:prstGeom>
          <a:noFill/>
          <a:ln>
            <a:noFill/>
          </a:ln>
        </p:spPr>
      </p:pic>
      <p:pic>
        <p:nvPicPr>
          <p:cNvPr id="99" name="Google Shape;99;p12" descr="C:\Users\James\Desktop\Logos\Sustainability Ambassadors Large no border.jpg"/>
          <p:cNvPicPr preferRelativeResize="0"/>
          <p:nvPr/>
        </p:nvPicPr>
        <p:blipFill rotWithShape="1">
          <a:blip r:embed="rId10">
            <a:alphaModFix/>
          </a:blip>
          <a:srcRect b="7851"/>
          <a:stretch/>
        </p:blipFill>
        <p:spPr>
          <a:xfrm>
            <a:off x="8544273" y="92853"/>
            <a:ext cx="877679" cy="1032225"/>
          </a:xfrm>
          <a:prstGeom prst="rect">
            <a:avLst/>
          </a:prstGeom>
          <a:noFill/>
          <a:ln>
            <a:noFill/>
          </a:ln>
        </p:spPr>
      </p:pic>
      <p:pic>
        <p:nvPicPr>
          <p:cNvPr id="100" name="Google Shape;100;p12"/>
          <p:cNvPicPr preferRelativeResize="0"/>
          <p:nvPr/>
        </p:nvPicPr>
        <p:blipFill rotWithShape="1">
          <a:blip r:embed="rId11">
            <a:alphaModFix/>
          </a:blip>
          <a:srcRect/>
          <a:stretch/>
        </p:blipFill>
        <p:spPr>
          <a:xfrm>
            <a:off x="7594589" y="83429"/>
            <a:ext cx="877676" cy="1032187"/>
          </a:xfrm>
          <a:prstGeom prst="rect">
            <a:avLst/>
          </a:prstGeom>
          <a:noFill/>
          <a:ln>
            <a:noFill/>
          </a:ln>
        </p:spPr>
      </p:pic>
      <p:pic>
        <p:nvPicPr>
          <p:cNvPr id="101" name="Google Shape;101;p12" descr="C:\Users\James\Desktop\cultural explorers.jpg"/>
          <p:cNvPicPr preferRelativeResize="0"/>
          <p:nvPr/>
        </p:nvPicPr>
        <p:blipFill rotWithShape="1">
          <a:blip r:embed="rId12">
            <a:alphaModFix/>
          </a:blip>
          <a:srcRect l="7956" r="7312" b="5294"/>
          <a:stretch/>
        </p:blipFill>
        <p:spPr>
          <a:xfrm>
            <a:off x="9552386" y="92851"/>
            <a:ext cx="723583" cy="1056200"/>
          </a:xfrm>
          <a:prstGeom prst="rect">
            <a:avLst/>
          </a:prstGeom>
          <a:noFill/>
          <a:ln>
            <a:noFill/>
          </a:ln>
        </p:spPr>
      </p:pic>
      <p:pic>
        <p:nvPicPr>
          <p:cNvPr id="102" name="Google Shape;102;p12" descr="C:\Users\James\Desktop\Careers.jpg"/>
          <p:cNvPicPr preferRelativeResize="0"/>
          <p:nvPr/>
        </p:nvPicPr>
        <p:blipFill rotWithShape="1">
          <a:blip r:embed="rId13">
            <a:alphaModFix/>
          </a:blip>
          <a:srcRect b="21389"/>
          <a:stretch/>
        </p:blipFill>
        <p:spPr>
          <a:xfrm>
            <a:off x="10416480" y="86819"/>
            <a:ext cx="861861" cy="884783"/>
          </a:xfrm>
          <a:prstGeom prst="rect">
            <a:avLst/>
          </a:prstGeom>
          <a:noFill/>
          <a:ln>
            <a:noFill/>
          </a:ln>
        </p:spPr>
      </p:pic>
      <p:sp>
        <p:nvSpPr>
          <p:cNvPr id="19" name="Google Shape;89;p12"/>
          <p:cNvSpPr txBox="1"/>
          <p:nvPr/>
        </p:nvSpPr>
        <p:spPr>
          <a:xfrm>
            <a:off x="806175" y="5728997"/>
            <a:ext cx="5271300" cy="3004455"/>
          </a:xfrm>
          <a:prstGeom prst="rect">
            <a:avLst/>
          </a:prstGeom>
          <a:solidFill>
            <a:schemeClr val="accent4">
              <a:lumMod val="20000"/>
              <a:lumOff val="80000"/>
            </a:schemeClr>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lvl="0" algn="ctr">
              <a:buSzPts val="1800"/>
            </a:pPr>
            <a:r>
              <a:rPr lang="en-GB" sz="1600" b="1" u="sng" dirty="0"/>
              <a:t>Knowledge, skills and understanding covered in this unit:</a:t>
            </a:r>
          </a:p>
          <a:p>
            <a:pPr marL="285744" indent="-285744" fontAlgn="base">
              <a:buFont typeface="Arial" panose="020B0604020202020204" pitchFamily="34" charset="0"/>
              <a:buChar char="•"/>
            </a:pPr>
            <a:r>
              <a:rPr lang="en-GB" sz="1800" dirty="0"/>
              <a:t>Draws familiar objects from 2 different view points.</a:t>
            </a:r>
          </a:p>
          <a:p>
            <a:pPr marL="285744" indent="-285744" fontAlgn="base">
              <a:buFont typeface="Arial" panose="020B0604020202020204" pitchFamily="34" charset="0"/>
              <a:buChar char="•"/>
            </a:pPr>
            <a:r>
              <a:rPr lang="en-GB" sz="1800" dirty="0"/>
              <a:t>Begins to use different types of brushes for specific purpose and effect.</a:t>
            </a:r>
          </a:p>
          <a:p>
            <a:pPr marL="285744" indent="-285744" fontAlgn="base">
              <a:buFont typeface="Arial" panose="020B0604020202020204" pitchFamily="34" charset="0"/>
              <a:buChar char="•"/>
            </a:pPr>
            <a:r>
              <a:rPr lang="en-GB" sz="1800" dirty="0"/>
              <a:t>Shows an awareness of texture, shape and form by recreating an image in 3D form.</a:t>
            </a:r>
          </a:p>
          <a:p>
            <a:pPr marL="285744" indent="-285744" fontAlgn="base">
              <a:buFont typeface="Arial" panose="020B0604020202020204" pitchFamily="34" charset="0"/>
              <a:buChar char="•"/>
            </a:pPr>
            <a:r>
              <a:rPr lang="en-GB" sz="1800" dirty="0"/>
              <a:t>Explores negative and positive.</a:t>
            </a:r>
          </a:p>
          <a:p>
            <a:pPr marL="285744" indent="-285744" fontAlgn="base">
              <a:buFont typeface="Arial" panose="020B0604020202020204" pitchFamily="34" charset="0"/>
              <a:buChar char="•"/>
            </a:pPr>
            <a:r>
              <a:rPr lang="en-GB" sz="1800" dirty="0"/>
              <a:t>Simple stitching – using long needles to makes straight stitches.</a:t>
            </a:r>
            <a:endParaRPr lang="en-GB" sz="1800" b="1" u="sng" dirty="0"/>
          </a:p>
          <a:p>
            <a:pPr lvl="0" algn="ctr">
              <a:buSzPts val="1800"/>
            </a:pPr>
            <a:endParaRPr lang="en-GB" sz="1800" b="1" u="sng" dirty="0"/>
          </a:p>
          <a:p>
            <a:pPr lvl="0" algn="ctr">
              <a:buSzPts val="1800"/>
            </a:pPr>
            <a:endParaRPr sz="1800" b="1" u="sng" dirty="0"/>
          </a:p>
          <a:p>
            <a:pPr algn="ctr">
              <a:buClr>
                <a:srgbClr val="000000"/>
              </a:buClr>
              <a:buSzPts val="1800"/>
            </a:pPr>
            <a:endParaRPr sz="1800" b="1" u="sng" dirty="0"/>
          </a:p>
        </p:txBody>
      </p:sp>
      <p:cxnSp>
        <p:nvCxnSpPr>
          <p:cNvPr id="4" name="Straight Arrow Connector 3"/>
          <p:cNvCxnSpPr/>
          <p:nvPr/>
        </p:nvCxnSpPr>
        <p:spPr>
          <a:xfrm>
            <a:off x="2220687" y="5057192"/>
            <a:ext cx="16981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4"/>
          <a:stretch>
            <a:fillRect/>
          </a:stretch>
        </p:blipFill>
        <p:spPr>
          <a:xfrm>
            <a:off x="4225495" y="3872148"/>
            <a:ext cx="1810635" cy="1810635"/>
          </a:xfrm>
          <a:prstGeom prst="rect">
            <a:avLst/>
          </a:prstGeom>
        </p:spPr>
      </p:pic>
    </p:spTree>
    <p:extLst>
      <p:ext uri="{BB962C8B-B14F-4D97-AF65-F5344CB8AC3E}">
        <p14:creationId xmlns:p14="http://schemas.microsoft.com/office/powerpoint/2010/main" val="354191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Google Shape;131;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2" name="Google Shape;132;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133" name="Google Shape;133;p15"/>
          <p:cNvGraphicFramePr/>
          <p:nvPr/>
        </p:nvGraphicFramePr>
        <p:xfrm>
          <a:off x="775768" y="2482672"/>
          <a:ext cx="10631550" cy="6156980"/>
        </p:xfrm>
        <a:graphic>
          <a:graphicData uri="http://schemas.openxmlformats.org/drawingml/2006/table">
            <a:tbl>
              <a:tblPr firstRow="1" bandRow="1">
                <a:noFill/>
                <a:tableStyleId>{B385CD58-43ED-467D-904D-F73EB7125B29}</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GB" sz="2000" u="none" strike="noStrike" cap="none"/>
                        <a:t>Cave paintings</a:t>
                      </a:r>
                      <a:endParaRPr/>
                    </a:p>
                    <a:p>
                      <a:pPr marL="0" marR="0" lvl="0" indent="0" algn="ctr" rtl="0">
                        <a:lnSpc>
                          <a:spcPct val="100000"/>
                        </a:lnSpc>
                        <a:spcBef>
                          <a:spcPts val="0"/>
                        </a:spcBef>
                        <a:spcAft>
                          <a:spcPts val="0"/>
                        </a:spcAft>
                        <a:buClr>
                          <a:srgbClr val="000000"/>
                        </a:buClr>
                        <a:buSzPts val="2000"/>
                        <a:buFont typeface="Arial"/>
                        <a:buNone/>
                      </a:pPr>
                      <a:r>
                        <a:rPr lang="en-GB" sz="2000" u="none" strike="noStrike" cap="none"/>
                        <a:t>Brush strokes</a:t>
                      </a: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GB" sz="2000" u="none" strike="noStrike" cap="none"/>
                        <a:t>Carvings</a:t>
                      </a:r>
                      <a:endParaRPr/>
                    </a:p>
                    <a:p>
                      <a:pPr marL="0" marR="0" lvl="0" indent="0" algn="ctr" rtl="0">
                        <a:lnSpc>
                          <a:spcPct val="100000"/>
                        </a:lnSpc>
                        <a:spcBef>
                          <a:spcPts val="0"/>
                        </a:spcBef>
                        <a:spcAft>
                          <a:spcPts val="0"/>
                        </a:spcAft>
                        <a:buClr>
                          <a:srgbClr val="000000"/>
                        </a:buClr>
                        <a:buSzPts val="2000"/>
                        <a:buFont typeface="Arial"/>
                        <a:buNone/>
                      </a:pPr>
                      <a:r>
                        <a:rPr lang="en-GB" sz="2000" u="none" strike="noStrike" cap="none"/>
                        <a:t>Texture</a:t>
                      </a:r>
                      <a:endParaRPr/>
                    </a:p>
                    <a:p>
                      <a:pPr marL="0" marR="0" lvl="0" indent="0" algn="ctr" rtl="0">
                        <a:lnSpc>
                          <a:spcPct val="100000"/>
                        </a:lnSpc>
                        <a:spcBef>
                          <a:spcPts val="0"/>
                        </a:spcBef>
                        <a:spcAft>
                          <a:spcPts val="0"/>
                        </a:spcAft>
                        <a:buClr>
                          <a:srgbClr val="000000"/>
                        </a:buClr>
                        <a:buSzPts val="2000"/>
                        <a:buFont typeface="Arial"/>
                        <a:buNone/>
                      </a:pPr>
                      <a:r>
                        <a:rPr lang="en-GB" sz="2000" u="none" strike="noStrike" cap="none"/>
                        <a:t>Pastel</a:t>
                      </a: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GB" sz="2000"/>
                        <a:t>Scale</a:t>
                      </a:r>
                      <a:endParaRPr sz="2000"/>
                    </a:p>
                    <a:p>
                      <a:pPr marL="0" marR="0" lvl="0" indent="0" algn="ctr" rtl="0">
                        <a:lnSpc>
                          <a:spcPct val="100000"/>
                        </a:lnSpc>
                        <a:spcBef>
                          <a:spcPts val="0"/>
                        </a:spcBef>
                        <a:spcAft>
                          <a:spcPts val="0"/>
                        </a:spcAft>
                        <a:buClr>
                          <a:srgbClr val="000000"/>
                        </a:buClr>
                        <a:buSzPts val="2000"/>
                        <a:buFont typeface="Arial"/>
                        <a:buNone/>
                      </a:pPr>
                      <a:r>
                        <a:rPr lang="en-GB" sz="2000"/>
                        <a:t>Line</a:t>
                      </a:r>
                      <a:endParaRPr sz="2000"/>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GB" sz="2000" u="none" strike="noStrike" cap="none"/>
                        <a:t>Cave Painting</a:t>
                      </a: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GB" sz="2000"/>
                        <a:t>Timeline</a:t>
                      </a:r>
                      <a:endParaRPr sz="2000"/>
                    </a:p>
                    <a:p>
                      <a:pPr marL="0" marR="0" lvl="0" indent="0" algn="ctr" rtl="0">
                        <a:lnSpc>
                          <a:spcPct val="100000"/>
                        </a:lnSpc>
                        <a:spcBef>
                          <a:spcPts val="0"/>
                        </a:spcBef>
                        <a:spcAft>
                          <a:spcPts val="0"/>
                        </a:spcAft>
                        <a:buClr>
                          <a:srgbClr val="000000"/>
                        </a:buClr>
                        <a:buSzPts val="2000"/>
                        <a:buFont typeface="Arial"/>
                        <a:buNone/>
                      </a:pPr>
                      <a:r>
                        <a:rPr lang="en-GB" sz="2000"/>
                        <a:t>Limited colour palette</a:t>
                      </a:r>
                      <a:endParaRPr sz="20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endParaRPr sz="2000"/>
                    </a:p>
                    <a:p>
                      <a:pPr marL="0" lvl="0" indent="0" algn="ctr" rtl="0">
                        <a:spcBef>
                          <a:spcPts val="0"/>
                        </a:spcBef>
                        <a:spcAft>
                          <a:spcPts val="0"/>
                        </a:spcAft>
                        <a:buClr>
                          <a:schemeClr val="dk1"/>
                        </a:buClr>
                        <a:buSzPts val="1800"/>
                        <a:buFont typeface="Arial"/>
                        <a:buNone/>
                      </a:pPr>
                      <a:r>
                        <a:rPr lang="en-GB" sz="1800">
                          <a:solidFill>
                            <a:schemeClr val="dk1"/>
                          </a:solidFill>
                        </a:rPr>
                        <a:t>Giving a detailed personal response to others artwork and being able to give an opinion in a sensitive manner on peers work and famous artists. </a:t>
                      </a:r>
                      <a:endParaRPr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6"/>
          <p:cNvSpPr txBox="1"/>
          <p:nvPr/>
        </p:nvSpPr>
        <p:spPr>
          <a:xfrm>
            <a:off x="755800" y="1244055"/>
            <a:ext cx="10651500" cy="5101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a:solidFill>
                  <a:srgbClr val="20124D"/>
                </a:solidFill>
                <a:latin typeface="Arial"/>
                <a:ea typeface="Arial"/>
                <a:cs typeface="Arial"/>
                <a:sym typeface="Arial"/>
              </a:rPr>
              <a:t>Sequence of Teaching and </a:t>
            </a:r>
            <a:r>
              <a:rPr lang="en-GB" sz="1800" b="1" i="0" u="sng" strike="noStrike" cap="none" dirty="0" smtClean="0">
                <a:solidFill>
                  <a:srgbClr val="20124D"/>
                </a:solidFill>
                <a:latin typeface="Arial"/>
                <a:ea typeface="Arial"/>
                <a:cs typeface="Arial"/>
                <a:sym typeface="Arial"/>
              </a:rPr>
              <a:t>Learning</a:t>
            </a:r>
            <a:endParaRPr sz="1400" b="0" i="0" u="none" strike="noStrike" cap="none" dirty="0">
              <a:solidFill>
                <a:srgbClr val="000000"/>
              </a:solidFill>
              <a:latin typeface="Arial"/>
              <a:ea typeface="Arial"/>
              <a:cs typeface="Arial"/>
              <a:sym typeface="Arial"/>
            </a:endParaRPr>
          </a:p>
        </p:txBody>
      </p:sp>
      <p:pic>
        <p:nvPicPr>
          <p:cNvPr id="139" name="Google Shape;139;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0" name="Google Shape;140;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1" name="Google Shape;141;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2" name="Google Shape;142;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3" name="Google Shape;143;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5" name="Google Shape;145;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6" name="Google Shape;146;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7" name="Google Shape;147;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8" name="Google Shape;148;p16"/>
          <p:cNvGraphicFramePr/>
          <p:nvPr>
            <p:extLst>
              <p:ext uri="{D42A27DB-BD31-4B8C-83A1-F6EECF244321}">
                <p14:modId xmlns:p14="http://schemas.microsoft.com/office/powerpoint/2010/main" val="3987297415"/>
              </p:ext>
            </p:extLst>
          </p:nvPr>
        </p:nvGraphicFramePr>
        <p:xfrm>
          <a:off x="755800" y="1754155"/>
          <a:ext cx="10651500" cy="3519944"/>
        </p:xfrm>
        <a:graphic>
          <a:graphicData uri="http://schemas.openxmlformats.org/drawingml/2006/table">
            <a:tbl>
              <a:tblPr firstRow="1" bandRow="1">
                <a:noFill/>
                <a:tableStyleId>{B385CD58-43ED-467D-904D-F73EB7125B29}</a:tableStyleId>
              </a:tblPr>
              <a:tblGrid>
                <a:gridCol w="1162773">
                  <a:extLst>
                    <a:ext uri="{9D8B030D-6E8A-4147-A177-3AD203B41FA5}">
                      <a16:colId xmlns:a16="http://schemas.microsoft.com/office/drawing/2014/main" val="20000"/>
                    </a:ext>
                  </a:extLst>
                </a:gridCol>
                <a:gridCol w="9488727">
                  <a:extLst>
                    <a:ext uri="{9D8B030D-6E8A-4147-A177-3AD203B41FA5}">
                      <a16:colId xmlns:a16="http://schemas.microsoft.com/office/drawing/2014/main" val="20001"/>
                    </a:ext>
                  </a:extLst>
                </a:gridCol>
              </a:tblGrid>
              <a:tr h="479162">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National Curriculum 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268356">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1</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To recreate cave paintings using a variety of </a:t>
                      </a:r>
                      <a:r>
                        <a:rPr lang="en-GB" sz="1400" b="1" u="none" strike="noStrike" cap="none" dirty="0" smtClean="0"/>
                        <a:t>materials</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1630164">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dirty="0" smtClean="0"/>
                        <a:t>2</a:t>
                      </a:r>
                      <a:endParaRPr sz="4800" b="1" i="0" u="none" strike="noStrike" cap="none" dirty="0">
                        <a:solidFill>
                          <a:srgbClr val="00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To create a cave painting inspired from a historical </a:t>
                      </a:r>
                      <a:r>
                        <a:rPr lang="en-GB" sz="1400" b="1" u="none" strike="noStrike" cap="none" dirty="0" smtClean="0"/>
                        <a:t>context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33760799"/>
              </p:ext>
            </p:extLst>
          </p:nvPr>
        </p:nvGraphicFramePr>
        <p:xfrm>
          <a:off x="755800" y="5274099"/>
          <a:ext cx="10651500" cy="2956580"/>
        </p:xfrm>
        <a:graphic>
          <a:graphicData uri="http://schemas.openxmlformats.org/drawingml/2006/table">
            <a:tbl>
              <a:tblPr firstRow="1" bandRow="1">
                <a:noFill/>
                <a:tableStyleId>{B385CD58-43ED-467D-904D-F73EB7125B29}</a:tableStyleId>
              </a:tblPr>
              <a:tblGrid>
                <a:gridCol w="1162792">
                  <a:extLst>
                    <a:ext uri="{9D8B030D-6E8A-4147-A177-3AD203B41FA5}">
                      <a16:colId xmlns:a16="http://schemas.microsoft.com/office/drawing/2014/main" val="1324427454"/>
                    </a:ext>
                  </a:extLst>
                </a:gridCol>
                <a:gridCol w="9488708">
                  <a:extLst>
                    <a:ext uri="{9D8B030D-6E8A-4147-A177-3AD203B41FA5}">
                      <a16:colId xmlns:a16="http://schemas.microsoft.com/office/drawing/2014/main" val="2375031168"/>
                    </a:ext>
                  </a:extLst>
                </a:gridCol>
              </a:tblGrid>
              <a:tr h="1350636">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3</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E.Q:</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What materials are best used to sketch Bronze age homes</a:t>
                      </a:r>
                      <a:r>
                        <a:rPr lang="en-GB" sz="1400" b="1" u="none" strike="noStrike" cap="none" dirty="0" smtClean="0"/>
                        <a:t>?</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201567605"/>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4</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Design a Bronze Age home </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272279995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pic>
        <p:nvPicPr>
          <p:cNvPr id="169" name="Google Shape;169;p18"/>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70" name="Google Shape;170;p18"/>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71" name="Google Shape;171;p18"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72" name="Google Shape;172;p18"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73" name="Google Shape;173;p18"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74" name="Google Shape;174;p18"/>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75" name="Google Shape;175;p18"/>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76" name="Google Shape;176;p18"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77" name="Google Shape;177;p18"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78" name="Google Shape;178;p18"/>
          <p:cNvGraphicFramePr/>
          <p:nvPr>
            <p:extLst>
              <p:ext uri="{D42A27DB-BD31-4B8C-83A1-F6EECF244321}">
                <p14:modId xmlns:p14="http://schemas.microsoft.com/office/powerpoint/2010/main" val="234448729"/>
              </p:ext>
            </p:extLst>
          </p:nvPr>
        </p:nvGraphicFramePr>
        <p:xfrm>
          <a:off x="806174" y="1483884"/>
          <a:ext cx="10472165" cy="3321391"/>
        </p:xfrm>
        <a:graphic>
          <a:graphicData uri="http://schemas.openxmlformats.org/drawingml/2006/table">
            <a:tbl>
              <a:tblPr firstRow="1" bandRow="1">
                <a:noFill/>
                <a:tableStyleId>{B385CD58-43ED-467D-904D-F73EB7125B29}</a:tableStyleId>
              </a:tblPr>
              <a:tblGrid>
                <a:gridCol w="1143215">
                  <a:extLst>
                    <a:ext uri="{9D8B030D-6E8A-4147-A177-3AD203B41FA5}">
                      <a16:colId xmlns:a16="http://schemas.microsoft.com/office/drawing/2014/main" val="20000"/>
                    </a:ext>
                  </a:extLst>
                </a:gridCol>
                <a:gridCol w="93289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431611">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5</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E.Q: </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How can I use perspective when sketching Stonehenge</a:t>
                      </a:r>
                      <a:r>
                        <a:rPr lang="en-GB" sz="1400" b="1" u="none" strike="noStrike" cap="none" dirty="0" smtClean="0"/>
                        <a:t>?</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6</a:t>
                      </a:r>
                      <a:endParaRPr sz="4800" b="1" i="0" u="none" strike="noStrike" cap="none" dirty="0">
                        <a:solidFill>
                          <a:srgbClr val="00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E.Q:</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How can you show the similarities and differences of Iron and Bronze age houses using art</a:t>
                      </a:r>
                      <a:r>
                        <a:rPr lang="en-GB" sz="1400" b="1" u="none" strike="noStrike" cap="none" dirty="0" smtClean="0"/>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06848222"/>
              </p:ext>
            </p:extLst>
          </p:nvPr>
        </p:nvGraphicFramePr>
        <p:xfrm>
          <a:off x="820493" y="4805275"/>
          <a:ext cx="10457845" cy="2881915"/>
        </p:xfrm>
        <a:graphic>
          <a:graphicData uri="http://schemas.openxmlformats.org/drawingml/2006/table">
            <a:tbl>
              <a:tblPr firstRow="1" bandRow="1">
                <a:noFill/>
                <a:tableStyleId>{B385CD58-43ED-467D-904D-F73EB7125B29}</a:tableStyleId>
              </a:tblPr>
              <a:tblGrid>
                <a:gridCol w="1141652">
                  <a:extLst>
                    <a:ext uri="{9D8B030D-6E8A-4147-A177-3AD203B41FA5}">
                      <a16:colId xmlns:a16="http://schemas.microsoft.com/office/drawing/2014/main" val="127631368"/>
                    </a:ext>
                  </a:extLst>
                </a:gridCol>
                <a:gridCol w="9316193">
                  <a:extLst>
                    <a:ext uri="{9D8B030D-6E8A-4147-A177-3AD203B41FA5}">
                      <a16:colId xmlns:a16="http://schemas.microsoft.com/office/drawing/2014/main" val="2688282881"/>
                    </a:ext>
                  </a:extLst>
                </a:gridCol>
              </a:tblGrid>
              <a:tr h="1296945">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7</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learn about great artists, architects and designers in history.</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Study an artist who uses mosaic </a:t>
                      </a:r>
                      <a:r>
                        <a:rPr lang="en-GB" sz="1400" b="1" u="none" strike="noStrike" cap="none" dirty="0" smtClean="0"/>
                        <a:t>techniques</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843498795"/>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8</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Examine Roman Mosaics and how they were used</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264527939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9" name="Google Shape;199;p20"/>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200" name="Google Shape;200;p20"/>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201" name="Google Shape;201;p20"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202" name="Google Shape;202;p20"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203" name="Google Shape;203;p20"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204" name="Google Shape;204;p20"/>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205" name="Google Shape;205;p20"/>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206" name="Google Shape;206;p20"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207" name="Google Shape;207;p20"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208" name="Google Shape;208;p20"/>
          <p:cNvGraphicFramePr/>
          <p:nvPr>
            <p:extLst>
              <p:ext uri="{D42A27DB-BD31-4B8C-83A1-F6EECF244321}">
                <p14:modId xmlns:p14="http://schemas.microsoft.com/office/powerpoint/2010/main" val="1355936566"/>
              </p:ext>
            </p:extLst>
          </p:nvPr>
        </p:nvGraphicFramePr>
        <p:xfrm>
          <a:off x="806174" y="1390577"/>
          <a:ext cx="10472165" cy="5007979"/>
        </p:xfrm>
        <a:graphic>
          <a:graphicData uri="http://schemas.openxmlformats.org/drawingml/2006/table">
            <a:tbl>
              <a:tblPr firstRow="1" bandRow="1">
                <a:noFill/>
                <a:tableStyleId>{B385CD58-43ED-467D-904D-F73EB7125B29}</a:tableStyleId>
              </a:tblPr>
              <a:tblGrid>
                <a:gridCol w="1582463">
                  <a:extLst>
                    <a:ext uri="{9D8B030D-6E8A-4147-A177-3AD203B41FA5}">
                      <a16:colId xmlns:a16="http://schemas.microsoft.com/office/drawing/2014/main" val="20000"/>
                    </a:ext>
                  </a:extLst>
                </a:gridCol>
                <a:gridCol w="8889702">
                  <a:extLst>
                    <a:ext uri="{9D8B030D-6E8A-4147-A177-3AD203B41FA5}">
                      <a16:colId xmlns:a16="http://schemas.microsoft.com/office/drawing/2014/main" val="20001"/>
                    </a:ext>
                  </a:extLst>
                </a:gridCol>
              </a:tblGrid>
              <a:tr h="405084">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977731">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9</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Design a Roman Mosaic</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2478119">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10</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Create Roman Mosaic using design.</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837</Words>
  <Application>Microsoft Office PowerPoint</Application>
  <PresentationFormat>Custom</PresentationFormat>
  <Paragraphs>175</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1_Custom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Deal</dc:creator>
  <cp:lastModifiedBy>Charlotte Deal</cp:lastModifiedBy>
  <cp:revision>9</cp:revision>
  <dcterms:modified xsi:type="dcterms:W3CDTF">2019-09-04T11:35:41Z</dcterms:modified>
</cp:coreProperties>
</file>