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7" r:id="rId4"/>
    <p:sldId id="262" r:id="rId5"/>
    <p:sldId id="269" r:id="rId6"/>
    <p:sldId id="263" r:id="rId7"/>
    <p:sldId id="268" r:id="rId8"/>
    <p:sldId id="264" r:id="rId9"/>
    <p:sldId id="270" r:id="rId10"/>
    <p:sldId id="265" r:id="rId11"/>
    <p:sldId id="271" r:id="rId12"/>
    <p:sldId id="266" r:id="rId13"/>
    <p:sldId id="27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oYuNv86RIFrHLzYaL/pXhmx1m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37698-67EA-42A7-B981-FDC56F740B04}">
  <a:tblStyle styleId="{FAA37698-67EA-42A7-B981-FDC56F740B0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af7fa174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eaf7fa174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af7fa174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eaf7fa174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af7fa17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eaf7fa17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af7fa174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eaf7fa174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af7fa17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eaf7fa17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af7fa174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eaf7fa174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253E"/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0" descr="Asset 9@4x-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250"/>
            <a:ext cx="9144000" cy="68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364679" y="2114178"/>
            <a:ext cx="7035806" cy="105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364679" y="702236"/>
            <a:ext cx="7046145" cy="138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10" descr="Asset 1@4x-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783" y="458922"/>
            <a:ext cx="1180673" cy="48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64679" y="1543122"/>
            <a:ext cx="7035806" cy="61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C253E"/>
              </a:buClr>
              <a:buSzPts val="2400"/>
              <a:buNone/>
              <a:defRPr sz="2400" b="0">
                <a:solidFill>
                  <a:srgbClr val="1C253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9" name="Google Shape;19;p6" descr="Asset 3@4x-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5783" y="458922"/>
            <a:ext cx="1180673" cy="48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 descr="Asset 4@4x-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750" y="3981450"/>
            <a:ext cx="568325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64679" y="702236"/>
            <a:ext cx="7046145" cy="80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53E"/>
              </a:buClr>
              <a:buSzPts val="4400"/>
              <a:buFont typeface="Calibri"/>
              <a:buNone/>
              <a:defRPr>
                <a:solidFill>
                  <a:srgbClr val="1C25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364679" y="2490093"/>
            <a:ext cx="8229600" cy="333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53E"/>
              </a:buClr>
              <a:buSzPts val="1800"/>
              <a:buFont typeface="Arial"/>
              <a:buChar char="•"/>
              <a:defRPr sz="1800">
                <a:solidFill>
                  <a:srgbClr val="1C253E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253E"/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7" descr="Asset 2@4x-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Asset 1@4x-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494" y="1163362"/>
            <a:ext cx="295592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8" descr="Asset 7@4x-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250"/>
            <a:ext cx="9144000" cy="68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64679" y="2114178"/>
            <a:ext cx="7035806" cy="105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C253E"/>
              </a:buClr>
              <a:buSzPts val="2800"/>
              <a:buNone/>
              <a:defRPr sz="2800" b="0">
                <a:solidFill>
                  <a:srgbClr val="1C253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30" name="Google Shape;30;p8" descr="Asset 3@4x-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783" y="458922"/>
            <a:ext cx="1180673" cy="48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64679" y="702236"/>
            <a:ext cx="7046145" cy="138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53E"/>
              </a:buClr>
              <a:buSzPts val="4400"/>
              <a:buFont typeface="Calibri"/>
              <a:buNone/>
              <a:defRPr>
                <a:solidFill>
                  <a:srgbClr val="1C25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253E"/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9" descr="Asset 8@4x-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76"/>
            <a:ext cx="9144000" cy="68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64679" y="2114178"/>
            <a:ext cx="7035806" cy="105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64679" y="702236"/>
            <a:ext cx="7046145" cy="138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9" descr="Asset 1@4x-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783" y="458922"/>
            <a:ext cx="1180673" cy="48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129850" y="1148069"/>
            <a:ext cx="7035900" cy="250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GB" sz="6000" b="1" dirty="0"/>
              <a:t>Literacy 2021-22</a:t>
            </a:r>
            <a:endParaRPr sz="6000" dirty="0"/>
          </a:p>
          <a:p>
            <a:pPr marL="0" lvl="0" indent="0">
              <a:spcBef>
                <a:spcPts val="0"/>
              </a:spcBef>
            </a:pPr>
            <a:r>
              <a:rPr lang="en-GB" sz="4800" dirty="0"/>
              <a:t>Writing Task Overview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GB" sz="4800" dirty="0" smtClean="0"/>
              <a:t>Key </a:t>
            </a:r>
            <a:r>
              <a:rPr lang="en-GB" sz="4800" dirty="0"/>
              <a:t>Stage Two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eaf7fa1743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75" y="124623"/>
            <a:ext cx="712426" cy="90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geaf7fa1743_0_78"/>
          <p:cNvGraphicFramePr/>
          <p:nvPr>
            <p:extLst>
              <p:ext uri="{D42A27DB-BD31-4B8C-83A1-F6EECF244321}">
                <p14:modId xmlns:p14="http://schemas.microsoft.com/office/powerpoint/2010/main" val="427702964"/>
              </p:ext>
            </p:extLst>
          </p:nvPr>
        </p:nvGraphicFramePr>
        <p:xfrm>
          <a:off x="466675" y="1185875"/>
          <a:ext cx="8210650" cy="281215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6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2 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Week Commencing 3</a:t>
                      </a:r>
                      <a:r>
                        <a:rPr lang="en-GB" sz="1100" b="1" u="none" strike="noStrike" cap="none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January 2022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5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Secrets of a Sun King (incl. extracts from The Story of Tutankhamun)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Report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wide range of coordinating and subordinating conjunctions to write multi-clause sentences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Punctuate bullet points consistently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colon to introduce a list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main and subordinate clauses and use this to identify and correct punctuation errors in writing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Use, and correctly punctuate, relative clauses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Google Shape;107;geaf7fa1743_0_78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(UKS2 – Term 2)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23825"/>
              </p:ext>
            </p:extLst>
          </p:nvPr>
        </p:nvGraphicFramePr>
        <p:xfrm>
          <a:off x="466675" y="4150202"/>
          <a:ext cx="8210650" cy="1834896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50531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pronoun, determiner, preposition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main and subordinate clauses and use this to identify and correct punctuation errors in writing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 and after fronted adverbials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5/6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5/6 spelling expectations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48730"/>
              </p:ext>
            </p:extLst>
          </p:nvPr>
        </p:nvGraphicFramePr>
        <p:xfrm>
          <a:off x="466675" y="1155842"/>
          <a:ext cx="8210650" cy="3188049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3407271625"/>
                    </a:ext>
                  </a:extLst>
                </a:gridCol>
                <a:gridCol w="1329717">
                  <a:extLst>
                    <a:ext uri="{9D8B030D-6E8A-4147-A177-3AD203B41FA5}">
                      <a16:colId xmlns:a16="http://schemas.microsoft.com/office/drawing/2014/main" val="696032612"/>
                    </a:ext>
                  </a:extLst>
                </a:gridCol>
                <a:gridCol w="1221658">
                  <a:extLst>
                    <a:ext uri="{9D8B030D-6E8A-4147-A177-3AD203B41FA5}">
                      <a16:colId xmlns:a16="http://schemas.microsoft.com/office/drawing/2014/main" val="2701475457"/>
                    </a:ext>
                  </a:extLst>
                </a:gridCol>
                <a:gridCol w="4486325">
                  <a:extLst>
                    <a:ext uri="{9D8B030D-6E8A-4147-A177-3AD203B41FA5}">
                      <a16:colId xmlns:a16="http://schemas.microsoft.com/office/drawing/2014/main" val="1044486276"/>
                    </a:ext>
                  </a:extLst>
                </a:gridCol>
              </a:tblGrid>
              <a:tr h="7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6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Dreadful Menace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(2)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Arrival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Greek Mythology (incl. extracts from Fantastic Beasts)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73932"/>
                  </a:ext>
                </a:extLst>
              </a:tr>
              <a:tr h="5913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Poem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Essay response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Non-chronological report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49033"/>
                  </a:ext>
                </a:extLst>
              </a:tr>
              <a:tr h="18871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nouns using more complex expanded noun phrases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apostrophes for singular and plural possession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use the past, present and future tense, including the progressive and perfect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hyphens to avoid ambiguity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colon to introduce a list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Punctuate bullet points consistently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to avoid ambiguity and clarify meaning.</a:t>
                      </a: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7944"/>
                  </a:ext>
                </a:extLst>
              </a:tr>
            </a:tbl>
          </a:graphicData>
        </a:graphic>
      </p:graphicFrame>
      <p:pic>
        <p:nvPicPr>
          <p:cNvPr id="6" name="Google Shape;105;geaf7fa1743_0_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675" y="124623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geaf7fa1743_0_78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(UKS2 – Term 2)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85430"/>
              </p:ext>
            </p:extLst>
          </p:nvPr>
        </p:nvGraphicFramePr>
        <p:xfrm>
          <a:off x="466675" y="4467784"/>
          <a:ext cx="8210650" cy="2118360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50531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 phrases and clauses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the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subject, verb and object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a sentence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capital letters and full stops, exclamation marks and question marks to punctuate sentences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and punctuate direct speech, including use of other punctuation.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pronoun, determiner, preposition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nouns using more complex expanded noun phrases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phrases, and after fronted adverbials.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how words are related by meaning as synonyms and antonyms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prefixes and suffixes in line with Year 5/6 spelling expectations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9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eaf7fa1743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75" y="119206"/>
            <a:ext cx="712426" cy="90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geaf7fa1743_0_89"/>
          <p:cNvGraphicFramePr/>
          <p:nvPr>
            <p:extLst>
              <p:ext uri="{D42A27DB-BD31-4B8C-83A1-F6EECF244321}">
                <p14:modId xmlns:p14="http://schemas.microsoft.com/office/powerpoint/2010/main" val="3777172665"/>
              </p:ext>
            </p:extLst>
          </p:nvPr>
        </p:nvGraphicFramePr>
        <p:xfrm>
          <a:off x="466675" y="1185875"/>
          <a:ext cx="8210650" cy="268931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3 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Week Commencing 25</a:t>
                      </a:r>
                      <a:r>
                        <a:rPr lang="en-GB" sz="1100" b="1" u="none" strike="noStrike" cap="none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April 2022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5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Nowhere Emporium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Persuasive Advert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Diary Entry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Use, and correctly punctuate, relative clauses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modal verbs or adverbs to indicate degrees of possibility.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apostrophes in contracted forms and for singular possession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the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subject, verb and object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a sentence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</a:t>
                      </a:r>
                      <a:r>
                        <a:rPr lang="en-US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active and passive to present information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Google Shape;114;geaf7fa1743_0_89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(UKS2 – Term 3)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51264"/>
              </p:ext>
            </p:extLst>
          </p:nvPr>
        </p:nvGraphicFramePr>
        <p:xfrm>
          <a:off x="466675" y="4032779"/>
          <a:ext cx="8210650" cy="1834896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50531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pronoun, determiner, preposition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main and subordinate clauses and use this to identify and correct punctuation errors in writing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 and after fronted adverbials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5/6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5/6 spelling expectations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63027"/>
              </p:ext>
            </p:extLst>
          </p:nvPr>
        </p:nvGraphicFramePr>
        <p:xfrm>
          <a:off x="457200" y="1600200"/>
          <a:ext cx="8210650" cy="194638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556207498"/>
                    </a:ext>
                  </a:extLst>
                </a:gridCol>
                <a:gridCol w="7037700">
                  <a:extLst>
                    <a:ext uri="{9D8B030D-6E8A-4147-A177-3AD203B41FA5}">
                      <a16:colId xmlns:a16="http://schemas.microsoft.com/office/drawing/2014/main" val="1393355486"/>
                    </a:ext>
                  </a:extLst>
                </a:gridCol>
              </a:tblGrid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6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Holes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65622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 Letter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Persuasive Brochure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79949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the subjunctive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use the past, present and future tense, including the progressive and </a:t>
                      </a:r>
                      <a:r>
                        <a:rPr lang="en-US" sz="11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Consolidation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previously-taught objectives.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26276"/>
                  </a:ext>
                </a:extLst>
              </a:tr>
            </a:tbl>
          </a:graphicData>
        </a:graphic>
      </p:graphicFrame>
      <p:pic>
        <p:nvPicPr>
          <p:cNvPr id="6" name="Google Shape;112;geaf7fa1743_0_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675" y="119206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4;geaf7fa1743_0_89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(UKS2 – Term 3)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39937"/>
              </p:ext>
            </p:extLst>
          </p:nvPr>
        </p:nvGraphicFramePr>
        <p:xfrm>
          <a:off x="457200" y="3738112"/>
          <a:ext cx="8210650" cy="2118360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50531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 phrases and clauses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the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subject, verb and object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a sentence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capital letters and full stops, exclamation marks and question marks to punctuate sentences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and punctuate direct speech, including use of other punctuation.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pronoun, determiner, preposition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nouns using more complex expanded noun phrases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phrases, and after fronted adverbials.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how words are related by meaning as synonyms and antonyms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prefixes and suffixes in line with Year 5/6 spelling expectations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1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geaf7fa1743_0_60"/>
          <p:cNvGraphicFramePr/>
          <p:nvPr>
            <p:extLst>
              <p:ext uri="{D42A27DB-BD31-4B8C-83A1-F6EECF244321}">
                <p14:modId xmlns:p14="http://schemas.microsoft.com/office/powerpoint/2010/main" val="2456970089"/>
              </p:ext>
            </p:extLst>
          </p:nvPr>
        </p:nvGraphicFramePr>
        <p:xfrm>
          <a:off x="466675" y="1033698"/>
          <a:ext cx="8210650" cy="4116873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163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1 - Week Commencing 6</a:t>
                      </a:r>
                      <a:r>
                        <a:rPr lang="en-GB" sz="1100" b="1" u="none" strike="noStrike" cap="none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September 2021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3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Hansel &amp; Gretel – Anthony Browne (3)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Stone Age Boy (4)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Diary of a Killer Cat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Poetry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Narrative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Text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Diary Entry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Poem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7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adjectives to describe nouns (basic noun phrases)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</a:t>
                      </a: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according to whether the next word begins with a consonant or a vowel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the concept of paragraphing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 and use the past, present and future tense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apostrophes in contracted forms 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sentences and words with the conjunctions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and, but, so, 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(coordination)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because, when, if, since, while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(subordination)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adjectives to describe nouns (basic noun phrases)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7" name="Google Shape;77;geaf7fa1743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75" y="87679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eaf7fa1743_0_60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(LKS2 – Term 1)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08821"/>
              </p:ext>
            </p:extLst>
          </p:nvPr>
        </p:nvGraphicFramePr>
        <p:xfrm>
          <a:off x="466675" y="5177299"/>
          <a:ext cx="8210650" cy="1633728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607138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sentences.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sentence functions (statements, questions, exclamations or commands)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capital letter for names of people, places, the days of the week, and the personal pronoun ‘I’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 and pronoun </a:t>
                      </a:r>
                      <a:endParaRPr lang="en-US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3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3 spelling expectations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2989"/>
              </p:ext>
            </p:extLst>
          </p:nvPr>
        </p:nvGraphicFramePr>
        <p:xfrm>
          <a:off x="412224" y="1360572"/>
          <a:ext cx="8210650" cy="256023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754929318"/>
                    </a:ext>
                  </a:extLst>
                </a:gridCol>
                <a:gridCol w="2345900">
                  <a:extLst>
                    <a:ext uri="{9D8B030D-6E8A-4147-A177-3AD203B41FA5}">
                      <a16:colId xmlns:a16="http://schemas.microsoft.com/office/drawing/2014/main" val="3287863514"/>
                    </a:ext>
                  </a:extLst>
                </a:gridCol>
                <a:gridCol w="4691800">
                  <a:extLst>
                    <a:ext uri="{9D8B030D-6E8A-4147-A177-3AD203B41FA5}">
                      <a16:colId xmlns:a16="http://schemas.microsoft.com/office/drawing/2014/main" val="1067242566"/>
                    </a:ext>
                  </a:extLst>
                </a:gridCol>
              </a:tblGrid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4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Play</a:t>
                      </a:r>
                      <a:r>
                        <a:rPr lang="en-GB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cripts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Billionaire Boy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850099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Play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cript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Diary Entry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Report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43337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sentence functions (statements, questions, exclamations or commands)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 and use the past, present and future tense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apostrophes in contracted forms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according to whether the next word begins with a consonant or a vowel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punctuate direct speech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paragraphing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sentences and words with the conjunctions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and, but, so, 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(coordination)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because, when, if, since, while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(subordination)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71115"/>
                  </a:ext>
                </a:extLst>
              </a:tr>
            </a:tbl>
          </a:graphicData>
        </a:graphic>
      </p:graphicFrame>
      <p:pic>
        <p:nvPicPr>
          <p:cNvPr id="6" name="Google Shape;77;geaf7fa1743_0_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675" y="124623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geaf7fa1743_0_60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(LKS2 – Term 1)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06808"/>
              </p:ext>
            </p:extLst>
          </p:nvPr>
        </p:nvGraphicFramePr>
        <p:xfrm>
          <a:off x="412224" y="4103352"/>
          <a:ext cx="8210650" cy="1999488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33404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sentences through examples and non-examples and exploring fragments.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capital letter for names of people, places, the days of the week, and the personal pronoun ‘I’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 and determiner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4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4 spelling expectations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0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eaf7fa1743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75" y="124623"/>
            <a:ext cx="712426" cy="90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Google Shape;85;geaf7fa1743_0_72"/>
          <p:cNvGraphicFramePr/>
          <p:nvPr>
            <p:extLst>
              <p:ext uri="{D42A27DB-BD31-4B8C-83A1-F6EECF244321}">
                <p14:modId xmlns:p14="http://schemas.microsoft.com/office/powerpoint/2010/main" val="3175544953"/>
              </p:ext>
            </p:extLst>
          </p:nvPr>
        </p:nvGraphicFramePr>
        <p:xfrm>
          <a:off x="466675" y="1185875"/>
          <a:ext cx="8210650" cy="278924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2 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Week Commencing 3</a:t>
                      </a:r>
                      <a:r>
                        <a:rPr lang="en-GB" sz="1100" b="1" u="none" strike="noStrike" cap="none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January 2022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3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Escape from Pompeii 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(5)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Firework-Maker’s Daughter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Narrative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Report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 to use inverted commas for direct speech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sentences and words with the conjunctions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and, but, so, 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(coordination)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because, when, if, since, while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(subordination)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 to use inverted commas for direct speech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Introduce the idea of the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a sentence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Google Shape;86;geaf7fa1743_0_72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(LKS2 – Term 2)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84438"/>
              </p:ext>
            </p:extLst>
          </p:nvPr>
        </p:nvGraphicFramePr>
        <p:xfrm>
          <a:off x="466675" y="4215499"/>
          <a:ext cx="8210650" cy="1633728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607138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sentences.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sentence functions (statements, questions, exclamations or commands)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capital letter for names of people, places, the days of the week, and the personal pronoun ‘I’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 and pronoun </a:t>
                      </a:r>
                      <a:endParaRPr lang="en-US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3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3 spelling expectations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18942"/>
              </p:ext>
            </p:extLst>
          </p:nvPr>
        </p:nvGraphicFramePr>
        <p:xfrm>
          <a:off x="466675" y="1326239"/>
          <a:ext cx="8210650" cy="239259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3348359548"/>
                    </a:ext>
                  </a:extLst>
                </a:gridCol>
                <a:gridCol w="1873725">
                  <a:extLst>
                    <a:ext uri="{9D8B030D-6E8A-4147-A177-3AD203B41FA5}">
                      <a16:colId xmlns:a16="http://schemas.microsoft.com/office/drawing/2014/main" val="1330564724"/>
                    </a:ext>
                  </a:extLst>
                </a:gridCol>
                <a:gridCol w="957050">
                  <a:extLst>
                    <a:ext uri="{9D8B030D-6E8A-4147-A177-3AD203B41FA5}">
                      <a16:colId xmlns:a16="http://schemas.microsoft.com/office/drawing/2014/main" val="3128700243"/>
                    </a:ext>
                  </a:extLst>
                </a:gridCol>
                <a:gridCol w="4206925">
                  <a:extLst>
                    <a:ext uri="{9D8B030D-6E8A-4147-A177-3AD203B41FA5}">
                      <a16:colId xmlns:a16="http://schemas.microsoft.com/office/drawing/2014/main" val="4204005647"/>
                    </a:ext>
                  </a:extLst>
                </a:gridCol>
              </a:tblGrid>
              <a:tr h="4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4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Sea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sz="1100" u="none" strike="noStrike" cap="none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Arthur and the Golden Rope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49407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Poem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Non-chronological report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89262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simple expanded noun phrases that follow the format determiner, adjective, noun (e.g. expand before noun rather than after)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punctuate fronted adverbials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basic prepositions e.g. those that can not be used as subordinating conjunctions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sentences and words with the conjunctions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and, but, so, 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(coordination)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because, when, if, since, while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(subordination)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6050"/>
                  </a:ext>
                </a:extLst>
              </a:tr>
            </a:tbl>
          </a:graphicData>
        </a:graphic>
      </p:graphicFrame>
      <p:pic>
        <p:nvPicPr>
          <p:cNvPr id="6" name="Google Shape;84;geaf7fa1743_0_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675" y="124623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6;geaf7fa1743_0_72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(LKS2 – Term 2)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4127"/>
              </p:ext>
            </p:extLst>
          </p:nvPr>
        </p:nvGraphicFramePr>
        <p:xfrm>
          <a:off x="466675" y="3914541"/>
          <a:ext cx="8210650" cy="1999488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33404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sentences through examples and non-examples and exploring fragments.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capital letter for names of people, places, the days of the week, and the personal pronoun ‘I’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 and determiner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4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4 spelling expectations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2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eaf7fa1743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75" y="119206"/>
            <a:ext cx="712426" cy="90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" name="Google Shape;92;geaf7fa1743_0_83"/>
          <p:cNvGraphicFramePr/>
          <p:nvPr>
            <p:extLst>
              <p:ext uri="{D42A27DB-BD31-4B8C-83A1-F6EECF244321}">
                <p14:modId xmlns:p14="http://schemas.microsoft.com/office/powerpoint/2010/main" val="160286481"/>
              </p:ext>
            </p:extLst>
          </p:nvPr>
        </p:nvGraphicFramePr>
        <p:xfrm>
          <a:off x="466675" y="1185875"/>
          <a:ext cx="8210650" cy="302459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3 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Week Commencing 25</a:t>
                      </a:r>
                      <a:r>
                        <a:rPr lang="en-GB" sz="1100" b="1" u="none" strike="noStrike" cap="none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April 2022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3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Charlie and the Chocolate Factory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Balanced Argument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Persuasive Letter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 to use apostrophes for singular possession.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sentences and words with the conjunctions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and, but, so, 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(coordination)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because, when, if, since, while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(subordination)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paragraphing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 and use the past, present and future tense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" name="Google Shape;93;geaf7fa1743_0_83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(LKS2 – Term 3)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23981"/>
              </p:ext>
            </p:extLst>
          </p:nvPr>
        </p:nvGraphicFramePr>
        <p:xfrm>
          <a:off x="466675" y="4368059"/>
          <a:ext cx="8210650" cy="1633728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607138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sentences.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sentence functions (statements, questions, exclamations or commands)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capital letter for names of people, places, the days of the week, and the personal pronoun ‘I’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 and pronoun </a:t>
                      </a:r>
                      <a:endParaRPr lang="en-US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3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3 spelling expectations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11314"/>
              </p:ext>
            </p:extLst>
          </p:nvPr>
        </p:nvGraphicFramePr>
        <p:xfrm>
          <a:off x="466675" y="1419787"/>
          <a:ext cx="8210650" cy="2331585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1160474258"/>
                    </a:ext>
                  </a:extLst>
                </a:gridCol>
                <a:gridCol w="7037700">
                  <a:extLst>
                    <a:ext uri="{9D8B030D-6E8A-4147-A177-3AD203B41FA5}">
                      <a16:colId xmlns:a16="http://schemas.microsoft.com/office/drawing/2014/main" val="3922134483"/>
                    </a:ext>
                  </a:extLst>
                </a:gridCol>
              </a:tblGrid>
              <a:tr h="45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4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Boy at the Back of the Class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488"/>
                  </a:ext>
                </a:extLst>
              </a:tr>
              <a:tr h="45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Narrative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Persuasive Letter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54310"/>
                  </a:ext>
                </a:extLst>
              </a:tr>
              <a:tr h="45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the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a sentence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apostrophes in contracted forms and for singular possession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sentences and words with the conjunctions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and, but, so, or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(coordination)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because, when, if, since, while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(subordination)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the concept of main and subordinate clauses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44750"/>
                  </a:ext>
                </a:extLst>
              </a:tr>
            </a:tbl>
          </a:graphicData>
        </a:graphic>
      </p:graphicFrame>
      <p:pic>
        <p:nvPicPr>
          <p:cNvPr id="6" name="Google Shape;91;geaf7fa1743_0_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675" y="119206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3;geaf7fa1743_0_83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(LKS2 – Term 3)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42852"/>
              </p:ext>
            </p:extLst>
          </p:nvPr>
        </p:nvGraphicFramePr>
        <p:xfrm>
          <a:off x="466675" y="3979735"/>
          <a:ext cx="8210650" cy="1999488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33404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sentences through examples and non-examples and exploring fragments.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capital letter for names of people, places, the days of the week, and the personal pronoun ‘I’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 and determiner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4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4 spelling expectations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01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geaf7fa1743_0_66"/>
          <p:cNvGraphicFramePr/>
          <p:nvPr>
            <p:extLst>
              <p:ext uri="{D42A27DB-BD31-4B8C-83A1-F6EECF244321}">
                <p14:modId xmlns:p14="http://schemas.microsoft.com/office/powerpoint/2010/main" val="2414728836"/>
              </p:ext>
            </p:extLst>
          </p:nvPr>
        </p:nvGraphicFramePr>
        <p:xfrm>
          <a:off x="466675" y="1061892"/>
          <a:ext cx="8210650" cy="396272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6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1 - Week Commencing 6</a:t>
                      </a:r>
                      <a:r>
                        <a:rPr lang="en-GB" sz="900" b="1" u="none" strike="noStrike" cap="none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GB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September 2021</a:t>
                      </a:r>
                      <a:endParaRPr sz="900" u="none" strike="noStrike" cap="none" dirty="0"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5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Voices in the Park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(2)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Highwayman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(3)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Street Child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Setting Description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Narrative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 Letter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Biography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9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wide range of coordinating and subordinating conjunctions to write multi-clause sentences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 and punctuate direct speech, including use of other punctuation.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punctuate fronted adverbials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nouns using more complex expanded noun phrases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Recognise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use the past, present and future tense, including the progressive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wide range of coordinating and subordinating conjunctions to write multi-clause sentences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formality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9" name="Google Shape;99;geaf7fa1743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75" y="78443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eaf7fa1743_0_66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(UKS2 – Term 1)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52880"/>
              </p:ext>
            </p:extLst>
          </p:nvPr>
        </p:nvGraphicFramePr>
        <p:xfrm>
          <a:off x="466675" y="5098986"/>
          <a:ext cx="8210650" cy="1505314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505314"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endParaRPr lang="en-GB" sz="9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9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pronoun, determiner, preposition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main and subordinate clauses and use this to identify and correct punctuation errors in writing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 and after fronted adverbials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prefixes and suffixes, in line with Year 5/6 spelling expectations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in line with Year 5/6 spelling expectations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64887"/>
              </p:ext>
            </p:extLst>
          </p:nvPr>
        </p:nvGraphicFramePr>
        <p:xfrm>
          <a:off x="466675" y="1266101"/>
          <a:ext cx="8210650" cy="2750780"/>
        </p:xfrm>
        <a:graphic>
          <a:graphicData uri="http://schemas.openxmlformats.org/drawingml/2006/table">
            <a:tbl>
              <a:tblPr>
                <a:noFill/>
                <a:tableStyleId>{FAA37698-67EA-42A7-B981-FDC56F740B04}</a:tableStyleId>
              </a:tblPr>
              <a:tblGrid>
                <a:gridCol w="1172950">
                  <a:extLst>
                    <a:ext uri="{9D8B030D-6E8A-4147-A177-3AD203B41FA5}">
                      <a16:colId xmlns:a16="http://schemas.microsoft.com/office/drawing/2014/main" val="2049234499"/>
                    </a:ext>
                  </a:extLst>
                </a:gridCol>
                <a:gridCol w="7037700">
                  <a:extLst>
                    <a:ext uri="{9D8B030D-6E8A-4147-A177-3AD203B41FA5}">
                      <a16:colId xmlns:a16="http://schemas.microsoft.com/office/drawing/2014/main" val="409387337"/>
                    </a:ext>
                  </a:extLst>
                </a:gridCol>
              </a:tblGrid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6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Brightstorm (incl. extracts from Northern Lights)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72879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Tasks (Text Types)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Balanced Argument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Report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Narrative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72831"/>
                  </a:ext>
                </a:extLst>
              </a:tr>
              <a:tr h="37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1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VGP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 the difference between formal and informal vocabulary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modal verbs or adverbs to indicate degrees of possibility.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punctuate fronted adverbials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 wide range of coordinating and subordinating conjunctions to write multi-clause sentences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Consolidate understanding of main and subordinate clauses and use this to identify and correct punctuation errors in writing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semi-colon, colon and dash to mark the boundary between independent clauses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punctuate direct speech, including use of other punctuation.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89310"/>
                  </a:ext>
                </a:extLst>
              </a:tr>
            </a:tbl>
          </a:graphicData>
        </a:graphic>
      </p:graphicFrame>
      <p:pic>
        <p:nvPicPr>
          <p:cNvPr id="6" name="Google Shape;99;geaf7fa1743_0_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675" y="124623"/>
            <a:ext cx="712426" cy="9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geaf7fa1743_0_66"/>
          <p:cNvSpPr txBox="1"/>
          <p:nvPr/>
        </p:nvSpPr>
        <p:spPr>
          <a:xfrm>
            <a:off x="1179101" y="510712"/>
            <a:ext cx="62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VGP Overview (UKS2 – Term 1)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97417"/>
              </p:ext>
            </p:extLst>
          </p:nvPr>
        </p:nvGraphicFramePr>
        <p:xfrm>
          <a:off x="466675" y="4144512"/>
          <a:ext cx="8210650" cy="2118360"/>
        </p:xfrm>
        <a:graphic>
          <a:graphicData uri="http://schemas.openxmlformats.org/drawingml/2006/table">
            <a:tbl>
              <a:tblPr firstRow="1" bandRow="1">
                <a:tableStyleId>{FAA37698-67EA-42A7-B981-FDC56F740B04}</a:tableStyleId>
              </a:tblPr>
              <a:tblGrid>
                <a:gridCol w="8210650">
                  <a:extLst>
                    <a:ext uri="{9D8B030D-6E8A-4147-A177-3AD203B41FA5}">
                      <a16:colId xmlns:a16="http://schemas.microsoft.com/office/drawing/2014/main" val="2256358366"/>
                    </a:ext>
                  </a:extLst>
                </a:gridCol>
              </a:tblGrid>
              <a:tr h="150531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following VGP objectives will be covered throughout</a:t>
                      </a:r>
                      <a:r>
                        <a:rPr lang="en-GB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year and regularly revisited during retrieval practice: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 develop understanding of the concept of  phrases and clauses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the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subject, verb and object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a sentence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capital letters and full stops, exclamation marks and question marks to punctuate sentences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and punctuate direct speech, including use of other punctuation.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the terminology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noun, adjective, verb, adverb, conjunction, pronoun, determiner, preposition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(and be able to identify these in a sentence)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nouns using more complex expanded noun phrases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commas in lists, including in expanded noun phrases, and after fronted adverbials.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how words are related by meaning as synonyms and antonyms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word families, prefixes and suffixes in line with Year 5/6 spelling expectations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701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2654</Words>
  <Application>Microsoft Office PowerPoint</Application>
  <PresentationFormat>On-screen Show (4:3)</PresentationFormat>
  <Paragraphs>293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Murray</dc:creator>
  <cp:lastModifiedBy>R Alexander</cp:lastModifiedBy>
  <cp:revision>13</cp:revision>
  <dcterms:modified xsi:type="dcterms:W3CDTF">2021-09-20T14:32:42Z</dcterms:modified>
</cp:coreProperties>
</file>