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1"/>
  </p:notesMasterIdLst>
  <p:sldIdLst>
    <p:sldId id="256" r:id="rId2"/>
    <p:sldId id="1014" r:id="rId3"/>
    <p:sldId id="266" r:id="rId4"/>
    <p:sldId id="834" r:id="rId5"/>
    <p:sldId id="882" r:id="rId6"/>
    <p:sldId id="382" r:id="rId7"/>
    <p:sldId id="384" r:id="rId8"/>
    <p:sldId id="818" r:id="rId9"/>
    <p:sldId id="296" r:id="rId10"/>
    <p:sldId id="1015" r:id="rId11"/>
    <p:sldId id="973" r:id="rId12"/>
    <p:sldId id="282" r:id="rId13"/>
    <p:sldId id="946" r:id="rId14"/>
    <p:sldId id="779" r:id="rId15"/>
    <p:sldId id="1011" r:id="rId16"/>
    <p:sldId id="289" r:id="rId17"/>
    <p:sldId id="1016" r:id="rId18"/>
    <p:sldId id="1012" r:id="rId19"/>
    <p:sldId id="101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41"/>
    <p:restoredTop sz="76367" autoAdjust="0"/>
  </p:normalViewPr>
  <p:slideViewPr>
    <p:cSldViewPr snapToGrid="0" snapToObjects="1">
      <p:cViewPr varScale="1">
        <p:scale>
          <a:sx n="67" d="100"/>
          <a:sy n="67" d="100"/>
        </p:scale>
        <p:origin x="134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 smtClean="0"/>
              <a:t>Notes</a:t>
            </a:r>
            <a:r>
              <a:rPr lang="en-US" baseline="0" dirty="0" smtClean="0"/>
              <a:t> </a:t>
            </a:r>
            <a:r>
              <a:rPr lang="en-US" baseline="0" dirty="0"/>
              <a:t>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</a:t>
            </a:r>
            <a:r>
              <a:rPr lang="en-US" i="1" baseline="0" dirty="0" smtClean="0"/>
              <a:t>and 2 for all parents in Rec and Year 1. Give booklet 2 to Year 2 parents.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introduce you to Fred</a:t>
            </a: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can only speak in sounds. He says d-o-g, h-a-t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Speaking like Fred helps children to understand that words are made up of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helps children </a:t>
            </a:r>
            <a:r>
              <a:rPr lang="en-U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 because he needs the children to say the words for him. Fred says d-o-g, children tell him the word is dog.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how we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our children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blend.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9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 Fred Fingers to help children sound out words to spell easily.</a:t>
            </a:r>
          </a:p>
          <a:p>
            <a:r>
              <a:rPr lang="en-US" baseline="0" dirty="0"/>
              <a:t>It means they do not have to </a:t>
            </a:r>
            <a:r>
              <a:rPr lang="en-US" baseline="0" dirty="0" err="1"/>
              <a:t>memorise</a:t>
            </a:r>
            <a:r>
              <a:rPr lang="en-US" baseline="0" dirty="0"/>
              <a:t> lists of spelling words.</a:t>
            </a:r>
          </a:p>
          <a:p>
            <a:r>
              <a:rPr lang="en-US" baseline="0" dirty="0"/>
              <a:t>It is a tool so they will be able to spell any 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9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292E8D-CF26-4C18-AF48-18F643F3764E}" type="slidenum">
              <a:rPr lang="en-US" sz="1200" smtClean="0">
                <a:latin typeface="Times New Roman" pitchFamily="18" charset="0"/>
              </a:rPr>
              <a:pPr eaLnBrk="1" hangingPunct="1"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685800"/>
            <a:ext cx="2312988" cy="173513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572" y="2420642"/>
            <a:ext cx="5942641" cy="60371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school,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each Read Write Inc. Storybook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times 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with their partner.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Re-reading the same book helps children to become confident readers.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time they re-read, they build their fluency/speed and comprehension.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reading and want to read because they can read all of the words in the Storybook.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a focus for each re-read in school.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read focuses on reading every word accurately. 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on reading the story more quickly.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third read on comprehension - understanding what they read.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Fridays, children then read a matched take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 book called ‘My Book Bags’ in their phonics lesson.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child brings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book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to read and enjoy with you again and again at home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‘three with me, four at home.’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do not send stories home the children cannot read because we always want them to be set up to succeed in their reading.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want to make sure they enjoy reading so that they want to read.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more they read, the faster progress they will make.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/>
            <a:endParaRPr lang="en-GB" sz="1100" dirty="0">
              <a:latin typeface="Arial"/>
              <a:cs typeface="Arial"/>
            </a:endParaRPr>
          </a:p>
          <a:p>
            <a:pPr eaLnBrk="1" hangingPunct="1"/>
            <a:r>
              <a:rPr lang="en-GB" sz="1100" dirty="0">
                <a:latin typeface="Arial"/>
                <a:cs typeface="Arial"/>
              </a:rPr>
              <a:t> 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56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child’s book bag, they will bring home: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‘My Book Bag Book’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read in class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what they can already read.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guidance inside just for you as parents., They are matched to the books children read in school so provide practice of the same sounds – extra practice at the right level for your child. They include many of the same reading activities that we use in class.</a:t>
            </a:r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story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to share with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read the story to them or they can retell the story by looking at the pictures. They are not expected to read the story themselves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Remember your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 can change this book whenever they like by placing it in the red or green box in their classroom.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 that every book that goes into your child’s book bag is a well-loved book – one they know already and want to read again and again.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2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understand more about Phonics, Read Write Inc. and how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>
                <a:latin typeface="Times New Roman" charset="0"/>
              </a:rPr>
              <a:t>Give out the info leaflets.</a:t>
            </a: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9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2D"/>
                </a:solidFill>
                <a:latin typeface="Helvetica" charset="0"/>
                <a:cs typeface="Helvetica" charset="0"/>
                <a:sym typeface="Helvetica" charset="0"/>
              </a:rPr>
              <a:t>This is what we do in our school.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shows</a:t>
            </a:r>
            <a:r>
              <a:rPr lang="en-US" baseline="0" dirty="0"/>
              <a:t> that children who learn to read quickly go on to succeed in school and in life. </a:t>
            </a:r>
            <a:endParaRPr lang="en-US" dirty="0"/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308E4E-93BE-E844-9AB6-A25FD0B956F7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Read Write Inc Phonics for?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Phonics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for children in Reception, Y1 and Y2 who are learning to read.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 is also for children in Y3 and Y4 who haven’t met the KS1 reading expectations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need to catch up.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half-term, we assess and group our children based on their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reading not age of reading. This means all children practise reading at the right level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6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Write Inc.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is simple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teach sounds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and spelling words containing these sounds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click),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give children decodable books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sounds and words they can read.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each Storybook three times at school and again with you at home. 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each reading, children’s fluency increases and the more they can focus on what the story is about.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also learn to spell the words they have been reading and develop their ideas into sentences so that they can write about the Storybooks they read.</a:t>
            </a:r>
            <a:endParaRPr lang="en-GB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 this we read stories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they cannot yet read for themselves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aim is for children to finish the RWI Phonics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quickly so they can start reading these books for themselves.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make sure every child learns to read in our school.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children need extra practice when learning to read so we teach these children one-to-one for ten minutes every day – on top of their group lesson.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sure they ‘keep up’ from the beginning and don’t need ‘catch up’ later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0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 we use in class.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Once children know one way of reading and writing every sound,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they start to learn spellings for each sound they already know.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i="1" dirty="0">
                <a:latin typeface="Arial" pitchFamily="34" charset="0"/>
                <a:cs typeface="Arial" pitchFamily="34" charset="0"/>
              </a:rPr>
              <a:t>Point to the chart to show.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For example, they know ‘ay’ and now learn a-e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as other spellings for the same sound.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1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png"/><Relationship Id="rId26" Type="http://schemas.openxmlformats.org/officeDocument/2006/relationships/image" Target="../media/image28.emf"/><Relationship Id="rId3" Type="http://schemas.openxmlformats.org/officeDocument/2006/relationships/image" Target="../media/image5.jpe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jpeg"/><Relationship Id="rId25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24" Type="http://schemas.openxmlformats.org/officeDocument/2006/relationships/image" Target="../media/image26.em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png"/><Relationship Id="rId22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Parents’ Meeting</a:t>
            </a:r>
            <a:r>
              <a:rPr lang="en-US"/>
              <a:t/>
            </a:r>
            <a:br>
              <a:rPr lang="en-US"/>
            </a:br>
            <a:r>
              <a:rPr lang="en-US" i="1" smtClean="0"/>
              <a:t>Read </a:t>
            </a:r>
            <a:r>
              <a:rPr lang="en-US" i="1" dirty="0"/>
              <a:t>Write Inc.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</a:t>
            </a:r>
          </a:p>
        </p:txBody>
      </p:sp>
      <p:pic>
        <p:nvPicPr>
          <p:cNvPr id="4" name="Content Placeholder 1" descr="41Ho83H3mFL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556" y="2276872"/>
            <a:ext cx="5717373" cy="2664296"/>
          </a:xfrm>
        </p:spPr>
      </p:pic>
    </p:spTree>
    <p:extLst>
      <p:ext uri="{BB962C8B-B14F-4D97-AF65-F5344CB8AC3E}">
        <p14:creationId xmlns:p14="http://schemas.microsoft.com/office/powerpoint/2010/main" val="91630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spelling using Fred Fingers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‘Three with me, four at home’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Accuracy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Fluency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Comprehension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Read and enjoy at home</a:t>
            </a:r>
          </a:p>
          <a:p>
            <a:pPr eaLnBrk="1" hangingPunct="1">
              <a:buFont typeface="Wingdings" pitchFamily="2" charset="2"/>
              <a:buNone/>
            </a:pP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4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44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60649"/>
            <a:ext cx="8712967" cy="864096"/>
          </a:xfrm>
        </p:spPr>
        <p:txBody>
          <a:bodyPr/>
          <a:lstStyle/>
          <a:p>
            <a:r>
              <a:rPr lang="en-US" dirty="0"/>
              <a:t>Which books will children bring home?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59944" y="2786344"/>
            <a:ext cx="1484521" cy="1722762"/>
            <a:chOff x="6340708" y="2209677"/>
            <a:chExt cx="2227243" cy="2752317"/>
          </a:xfrm>
        </p:grpSpPr>
        <p:pic>
          <p:nvPicPr>
            <p:cNvPr id="17" name="Picture 29" descr="http://jeannewillis.com/Book%20Covers/CottonwoolColin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106" y="3711640"/>
              <a:ext cx="1070076" cy="1250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6340708" y="2209677"/>
              <a:ext cx="2227243" cy="2147017"/>
              <a:chOff x="6340708" y="2209677"/>
              <a:chExt cx="2227243" cy="2147017"/>
            </a:xfrm>
          </p:grpSpPr>
          <p:pic>
            <p:nvPicPr>
              <p:cNvPr id="19" name="Picture 30" descr="MonkeyandPanda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976" y="2841502"/>
                <a:ext cx="970975" cy="1277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34" descr="TimeofLio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4540">
                <a:off x="6340708" y="2886722"/>
                <a:ext cx="852897" cy="762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8" descr="The Worst Princess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1514" y="2209677"/>
                <a:ext cx="906664" cy="1058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7" descr="http://img1.fantasticfiction.co.uk/images/h4/h20507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880" y="3129534"/>
                <a:ext cx="933021" cy="1227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8109203-4959-C44A-8547-F974B7707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97" y="2638057"/>
            <a:ext cx="3166040" cy="2216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E50773-0EA2-BF41-B418-1BF4E0948523}"/>
              </a:ext>
            </a:extLst>
          </p:cNvPr>
          <p:cNvSpPr txBox="1"/>
          <p:nvPr/>
        </p:nvSpPr>
        <p:spPr>
          <a:xfrm>
            <a:off x="4251988" y="2994196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</a:t>
            </a:r>
            <a:r>
              <a:rPr lang="en-US" dirty="0" smtClean="0"/>
              <a:t>‘My Book Bag’ book </a:t>
            </a:r>
            <a:r>
              <a:rPr lang="en-US" dirty="0"/>
              <a:t>every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stories to your child every </a:t>
            </a:r>
            <a:r>
              <a:rPr lang="en-US" dirty="0" smtClean="0"/>
              <a:t>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Show them that you also enjoy reading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1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01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4E9270-5448-064E-9750-40A084A21E45}"/>
              </a:ext>
            </a:extLst>
          </p:cNvPr>
          <p:cNvSpPr/>
          <p:nvPr/>
        </p:nvSpPr>
        <p:spPr>
          <a:xfrm>
            <a:off x="400929" y="1213636"/>
            <a:ext cx="8342141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Reading feeds the imagination, it expands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horizons and offers new and exciting ways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seeing and making sense of our lives and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the world around us.</a:t>
            </a:r>
            <a:endParaRPr lang="en-GB" altLang="ja-JP" sz="3200" dirty="0">
              <a:solidFill>
                <a:srgbClr val="5A5A5A"/>
              </a:solidFill>
              <a:latin typeface="Arial" charset="0"/>
              <a:cs typeface="ＭＳ Ｐゴシック" charset="0"/>
            </a:endParaRPr>
          </a:p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tx2"/>
                </a:solidFill>
                <a:latin typeface="Arial" charset="0"/>
              </a:rPr>
              <a:t>Michael Morpurg</a:t>
            </a:r>
            <a:r>
              <a:rPr lang="en-US" sz="2800" i="1" dirty="0">
                <a:latin typeface="Arial" charset="0"/>
              </a:rPr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44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5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rial" charset="0"/>
              </a:rPr>
              <a:t>Read Write Inc</a:t>
            </a:r>
            <a:r>
              <a:rPr lang="en-GB" dirty="0">
                <a:latin typeface="Arial" charset="0"/>
              </a:rPr>
              <a:t>. </a:t>
            </a:r>
            <a:r>
              <a:rPr lang="en-GB" dirty="0" smtClean="0">
                <a:latin typeface="Arial" charset="0"/>
              </a:rPr>
              <a:t>Phonics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Children learning to read in </a:t>
            </a:r>
            <a:r>
              <a:rPr lang="en-US" dirty="0" smtClean="0">
                <a:latin typeface="Arial Unicode MS" charset="0"/>
              </a:rPr>
              <a:t>Reception – Y2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latin typeface="Arial Unicode MS" charset="0"/>
              </a:rPr>
              <a:t>Older children who need to ‘catch up’</a:t>
            </a:r>
          </a:p>
          <a:p>
            <a:pPr marL="457200" indent="-457200">
              <a:buFont typeface="Arial"/>
              <a:buChar char="•"/>
            </a:pPr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 smtClean="0">
                <a:latin typeface="Arial Unicode MS" charset="0"/>
              </a:rPr>
              <a:t>Taught </a:t>
            </a:r>
            <a:r>
              <a:rPr lang="en-GB" dirty="0">
                <a:latin typeface="Arial Unicode MS" charset="0"/>
              </a:rPr>
              <a:t>in groups based on their stage of reading</a:t>
            </a:r>
            <a:endParaRPr lang="en-US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754" y="2413291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5583817" y="1736247"/>
            <a:ext cx="3125860" cy="863516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1" y="1446761"/>
            <a:ext cx="1683972" cy="165618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86133" y="4437112"/>
            <a:ext cx="4968552" cy="1739614"/>
            <a:chOff x="2123728" y="4077072"/>
            <a:chExt cx="4968552" cy="1739614"/>
          </a:xfrm>
        </p:grpSpPr>
        <p:grpSp>
          <p:nvGrpSpPr>
            <p:cNvPr id="40" name="Group 39"/>
            <p:cNvGrpSpPr/>
            <p:nvPr/>
          </p:nvGrpSpPr>
          <p:grpSpPr>
            <a:xfrm>
              <a:off x="2123728" y="4077072"/>
              <a:ext cx="4968552" cy="1739614"/>
              <a:chOff x="4083072" y="2063856"/>
              <a:chExt cx="3983851" cy="151544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083072" y="2239125"/>
                <a:ext cx="3259221" cy="1340175"/>
                <a:chOff x="5314952" y="2543404"/>
                <a:chExt cx="3259221" cy="1340175"/>
              </a:xfrm>
            </p:grpSpPr>
            <p:pic>
              <p:nvPicPr>
                <p:cNvPr id="44" name="Picture 30" descr="MonkeyandPanda.jpg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05814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8" descr="The Worst Princess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7" descr="http://img1.fantasticfiction.co.uk/images/h4/h20507.jpg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947864" y="2903643"/>
            <a:ext cx="2443877" cy="948102"/>
            <a:chOff x="1763688" y="5157192"/>
            <a:chExt cx="3816424" cy="1340768"/>
          </a:xfrm>
        </p:grpSpPr>
        <p:pic>
          <p:nvPicPr>
            <p:cNvPr id="48" name="Picture 47" descr="837404_GW_BK1_CVR.pd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837406_GW_BK2_CVR.pdf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837408_GW_BK3_CVR.pdf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837410_GW_BK4_CVR.pdf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61" descr="837412_GW_BK5_CVR.pdf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 descr="837414_GW_BK6_CVR.pdf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 descr="837416_GW_BK7_CVR.pdf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820472" cy="864096"/>
          </a:xfrm>
        </p:spPr>
        <p:txBody>
          <a:bodyPr/>
          <a:lstStyle/>
          <a:p>
            <a:r>
              <a:rPr lang="en-US" dirty="0"/>
              <a:t>One-to-one tutoring – ‘keep up, not catch up!’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037677" cy="4680297"/>
          </a:xfrm>
        </p:spPr>
      </p:pic>
    </p:spTree>
    <p:extLst>
      <p:ext uri="{BB962C8B-B14F-4D97-AF65-F5344CB8AC3E}">
        <p14:creationId xmlns:p14="http://schemas.microsoft.com/office/powerpoint/2010/main" val="146288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12053036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413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Speed Sounds Set 3</a:t>
            </a:r>
          </a:p>
        </p:txBody>
      </p:sp>
      <p:pic>
        <p:nvPicPr>
          <p:cNvPr id="6" name="Picture 5" descr="Complex_Speed_Sounds_Chart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240432" y="1309655"/>
            <a:ext cx="4320626" cy="55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494</TotalTime>
  <Words>1368</Words>
  <Application>Microsoft Office PowerPoint</Application>
  <PresentationFormat>On-screen Show (4:3)</PresentationFormat>
  <Paragraphs>189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MS PGothic</vt:lpstr>
      <vt:lpstr>MS PGothic</vt:lpstr>
      <vt:lpstr>Arial</vt:lpstr>
      <vt:lpstr>Arial Unicode MS</vt:lpstr>
      <vt:lpstr>Calibri</vt:lpstr>
      <vt:lpstr>Garamond</vt:lpstr>
      <vt:lpstr>Helvetica</vt:lpstr>
      <vt:lpstr>Times New Roman</vt:lpstr>
      <vt:lpstr>Wingdings</vt:lpstr>
      <vt:lpstr>NEW Phonics Template</vt:lpstr>
      <vt:lpstr> Parents’ Meeting Read Write Inc. </vt:lpstr>
      <vt:lpstr>Reading changes everything</vt:lpstr>
      <vt:lpstr>Read Write Inc. Phonics</vt:lpstr>
      <vt:lpstr>Read Write Inc. Phonics daily lessons</vt:lpstr>
      <vt:lpstr>One-to-one tutoring – ‘keep up, not catch up!’</vt:lpstr>
      <vt:lpstr>What is phonics?</vt:lpstr>
      <vt:lpstr>English alphabetic code</vt:lpstr>
      <vt:lpstr>Speed Sounds Set 1 and Set 2</vt:lpstr>
      <vt:lpstr>Speed Sounds Set 3</vt:lpstr>
      <vt:lpstr>Sounds + blending = reading </vt:lpstr>
      <vt:lpstr>Fred</vt:lpstr>
      <vt:lpstr>Teach spelling using Fred Fingers</vt:lpstr>
      <vt:lpstr>‘Three with me, four at home’</vt:lpstr>
      <vt:lpstr>Which books will children bring home?</vt:lpstr>
      <vt:lpstr>Free Video Tutorials (ruthmiskin.com)</vt:lpstr>
      <vt:lpstr>What can I do?</vt:lpstr>
      <vt:lpstr>Online resources available</vt:lpstr>
      <vt:lpstr>Any other questions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Catherine Clark</cp:lastModifiedBy>
  <cp:revision>116</cp:revision>
  <dcterms:created xsi:type="dcterms:W3CDTF">2015-11-23T14:36:59Z</dcterms:created>
  <dcterms:modified xsi:type="dcterms:W3CDTF">2020-03-15T13:00:33Z</dcterms:modified>
</cp:coreProperties>
</file>