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26"/>
  </p:notesMasterIdLst>
  <p:sldIdLst>
    <p:sldId id="256" r:id="rId2"/>
    <p:sldId id="1014" r:id="rId3"/>
    <p:sldId id="266" r:id="rId4"/>
    <p:sldId id="834" r:id="rId5"/>
    <p:sldId id="882" r:id="rId6"/>
    <p:sldId id="382" r:id="rId7"/>
    <p:sldId id="384" r:id="rId8"/>
    <p:sldId id="818" r:id="rId9"/>
    <p:sldId id="296" r:id="rId10"/>
    <p:sldId id="1015" r:id="rId11"/>
    <p:sldId id="973" r:id="rId12"/>
    <p:sldId id="282" r:id="rId13"/>
    <p:sldId id="946" r:id="rId14"/>
    <p:sldId id="779" r:id="rId15"/>
    <p:sldId id="1011" r:id="rId16"/>
    <p:sldId id="289" r:id="rId17"/>
    <p:sldId id="1018" r:id="rId18"/>
    <p:sldId id="1019" r:id="rId19"/>
    <p:sldId id="1020" r:id="rId20"/>
    <p:sldId id="1021" r:id="rId21"/>
    <p:sldId id="1022" r:id="rId22"/>
    <p:sldId id="1016" r:id="rId23"/>
    <p:sldId id="1012" r:id="rId24"/>
    <p:sldId id="1013"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41"/>
    <p:restoredTop sz="76367" autoAdjust="0"/>
  </p:normalViewPr>
  <p:slideViewPr>
    <p:cSldViewPr snapToGrid="0" snapToObjects="1">
      <p:cViewPr varScale="1">
        <p:scale>
          <a:sx n="67" d="100"/>
          <a:sy n="67" d="100"/>
        </p:scale>
        <p:origin x="1349" y="5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4F3A82-F637-1543-8C13-D12BDF0F499A}" type="datetimeFigureOut">
              <a:rPr lang="en-US" smtClean="0"/>
              <a:t>3/15/2020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167F53-BA33-7E40-958D-01A6607E9B7A}" type="slidenum">
              <a:rPr lang="en-US" smtClean="0"/>
              <a:t>‹#›</a:t>
            </a:fld>
            <a:endParaRPr lang="en-US"/>
          </a:p>
        </p:txBody>
      </p:sp>
    </p:spTree>
    <p:extLst>
      <p:ext uri="{BB962C8B-B14F-4D97-AF65-F5344CB8AC3E}">
        <p14:creationId xmlns:p14="http://schemas.microsoft.com/office/powerpoint/2010/main" val="42095150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Approximately 20 minutes is needed for this session.</a:t>
            </a:r>
          </a:p>
          <a:p>
            <a:endParaRPr lang="en-US" dirty="0"/>
          </a:p>
          <a:p>
            <a:r>
              <a:rPr lang="en-US" dirty="0" smtClean="0"/>
              <a:t>Notes</a:t>
            </a:r>
            <a:r>
              <a:rPr lang="en-US" baseline="0" dirty="0" smtClean="0"/>
              <a:t> </a:t>
            </a:r>
            <a:r>
              <a:rPr lang="en-US" baseline="0" dirty="0"/>
              <a:t>are provided to help you lead the presentation.</a:t>
            </a:r>
          </a:p>
          <a:p>
            <a:r>
              <a:rPr lang="en-US" baseline="0" dirty="0"/>
              <a:t>Notes in italics are for your attention only.</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Provide copies of ‘Reading at Home Booklet 1 </a:t>
            </a:r>
            <a:r>
              <a:rPr lang="en-US" i="1" baseline="0" dirty="0" smtClean="0"/>
              <a:t>and 2 for all parents in Rec and Year 1. Give booklet 2 to Year 2 parents.</a:t>
            </a:r>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1</a:t>
            </a:fld>
            <a:endParaRPr lang="en-US"/>
          </a:p>
        </p:txBody>
      </p:sp>
    </p:spTree>
    <p:extLst>
      <p:ext uri="{BB962C8B-B14F-4D97-AF65-F5344CB8AC3E}">
        <p14:creationId xmlns:p14="http://schemas.microsoft.com/office/powerpoint/2010/main" val="97218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mn-lt"/>
                <a:ea typeface="Calibri"/>
                <a:cs typeface="Calibri"/>
                <a:sym typeface="Calibri"/>
              </a:rPr>
              <a:t>Alongside teaching children sounds, we teach them </a:t>
            </a:r>
            <a:r>
              <a:rPr lang="en-US" dirty="0"/>
              <a:t>to blend sounds to read words e.g. s-a-t, sat.</a:t>
            </a:r>
            <a:r>
              <a:rPr lang="en-US" i="0" baseline="0" dirty="0"/>
              <a:t> </a:t>
            </a:r>
          </a:p>
          <a:p>
            <a:pPr marL="0" marR="0" lvl="0" indent="0" algn="l" defTabSz="457200" rtl="0" eaLnBrk="1" fontAlgn="auto" latinLnBrk="0" hangingPunct="1">
              <a:lnSpc>
                <a:spcPct val="100000"/>
              </a:lnSpc>
              <a:spcBef>
                <a:spcPts val="0"/>
              </a:spcBef>
              <a:spcAft>
                <a:spcPts val="0"/>
              </a:spcAft>
              <a:buClrTx/>
              <a:buSzPct val="25000"/>
              <a:buFontTx/>
              <a:buNone/>
              <a:tabLst/>
              <a:defRPr/>
            </a:pPr>
            <a:endParaRPr lang="en-US" dirty="0"/>
          </a:p>
          <a:p>
            <a:pPr marL="0" marR="0" lvl="0" indent="0" algn="l" rtl="0">
              <a:spcBef>
                <a:spcPts val="0"/>
              </a:spcBef>
              <a:buSzPct val="25000"/>
              <a:buNone/>
            </a:pPr>
            <a:r>
              <a:rPr lang="en-US" dirty="0"/>
              <a:t>We use Fred Talk to help children read.</a:t>
            </a: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endParaRPr lang="en-US" dirty="0"/>
          </a:p>
          <a:p>
            <a:endParaRPr lang="en-US" baseline="0" dirty="0"/>
          </a:p>
        </p:txBody>
      </p:sp>
      <p:sp>
        <p:nvSpPr>
          <p:cNvPr id="4" name="Slide Number Placeholder 3"/>
          <p:cNvSpPr>
            <a:spLocks noGrp="1"/>
          </p:cNvSpPr>
          <p:nvPr>
            <p:ph type="sldNum" sz="quarter" idx="10"/>
          </p:nvPr>
        </p:nvSpPr>
        <p:spPr/>
        <p:txBody>
          <a:bodyPr/>
          <a:lstStyle/>
          <a:p>
            <a:fld id="{492E07CC-6AAD-1047-BB31-41E7C9B8EA12}" type="slidenum">
              <a:rPr lang="en-US" smtClean="0"/>
              <a:t>10</a:t>
            </a:fld>
            <a:endParaRPr lang="en-US"/>
          </a:p>
        </p:txBody>
      </p:sp>
    </p:spTree>
    <p:extLst>
      <p:ext uri="{BB962C8B-B14F-4D97-AF65-F5344CB8AC3E}">
        <p14:creationId xmlns:p14="http://schemas.microsoft.com/office/powerpoint/2010/main" val="835558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none" strike="noStrike" kern="1200" dirty="0">
                <a:solidFill>
                  <a:schemeClr val="tx1"/>
                </a:solidFill>
                <a:effectLst/>
                <a:latin typeface="+mn-lt"/>
                <a:ea typeface="+mn-ea"/>
                <a:cs typeface="+mn-cs"/>
              </a:rPr>
              <a:t>Let me introduce you to Fred</a:t>
            </a:r>
            <a:r>
              <a:rPr lang="en-US" sz="1200" i="1" u="none" strike="noStrike" kern="1200" dirty="0">
                <a:solidFill>
                  <a:schemeClr val="tx1"/>
                </a:solidFill>
                <a:effectLst/>
                <a:latin typeface="+mn-lt"/>
                <a:ea typeface="+mn-ea"/>
                <a:cs typeface="+mn-cs"/>
              </a:rPr>
              <a:t>.</a:t>
            </a:r>
            <a:endParaRPr lang="en-GB"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Fred can only speak in sounds. He says d-o-g, h-a-t etc.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Speaking like Fred helps children to understand that words are made up of sounds.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Fred helps children </a:t>
            </a:r>
            <a:r>
              <a:rPr lang="en-US" sz="1200" u="none" strike="noStrike" kern="1200" dirty="0" err="1">
                <a:solidFill>
                  <a:schemeClr val="tx1"/>
                </a:solidFill>
                <a:effectLst/>
                <a:latin typeface="+mn-lt"/>
                <a:ea typeface="+mn-ea"/>
                <a:cs typeface="+mn-cs"/>
              </a:rPr>
              <a:t>practise</a:t>
            </a:r>
            <a:r>
              <a:rPr lang="en-US" sz="1200" u="none" strike="noStrike" kern="1200" dirty="0">
                <a:solidFill>
                  <a:schemeClr val="tx1"/>
                </a:solidFill>
                <a:effectLst/>
                <a:latin typeface="+mn-lt"/>
                <a:ea typeface="+mn-ea"/>
                <a:cs typeface="+mn-cs"/>
              </a:rPr>
              <a:t> blending sounds together because he needs the children to say the words for him. Fred says d-o-g, children tell him the word is dog.</a:t>
            </a:r>
          </a:p>
          <a:p>
            <a:pPr lvl="0"/>
            <a:endParaRPr lang="en-US"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This is how we </a:t>
            </a:r>
            <a:r>
              <a:rPr lang="en-US" sz="1200" b="1" u="none" strike="noStrike" kern="1200" dirty="0">
                <a:solidFill>
                  <a:schemeClr val="tx1"/>
                </a:solidFill>
                <a:effectLst/>
                <a:latin typeface="+mn-lt"/>
                <a:ea typeface="+mn-ea"/>
                <a:cs typeface="+mn-cs"/>
              </a:rPr>
              <a:t>quickly</a:t>
            </a:r>
            <a:r>
              <a:rPr lang="en-US" sz="1200" u="none" strike="noStrike" kern="1200" dirty="0">
                <a:solidFill>
                  <a:schemeClr val="tx1"/>
                </a:solidFill>
                <a:effectLst/>
                <a:latin typeface="+mn-lt"/>
                <a:ea typeface="+mn-ea"/>
                <a:cs typeface="+mn-cs"/>
              </a:rPr>
              <a:t> teach </a:t>
            </a:r>
            <a:r>
              <a:rPr lang="en-US" sz="1200" b="1" u="none" strike="noStrike" kern="1200" dirty="0">
                <a:solidFill>
                  <a:schemeClr val="tx1"/>
                </a:solidFill>
                <a:effectLst/>
                <a:latin typeface="+mn-lt"/>
                <a:ea typeface="+mn-ea"/>
                <a:cs typeface="+mn-cs"/>
              </a:rPr>
              <a:t>all of our children</a:t>
            </a:r>
            <a:r>
              <a:rPr lang="en-US" sz="1200" u="none" strike="noStrike" kern="1200" dirty="0">
                <a:solidFill>
                  <a:schemeClr val="tx1"/>
                </a:solidFill>
                <a:effectLst/>
                <a:latin typeface="+mn-lt"/>
                <a:ea typeface="+mn-ea"/>
                <a:cs typeface="+mn-cs"/>
              </a:rPr>
              <a:t> to blend.</a:t>
            </a:r>
          </a:p>
          <a:p>
            <a:pPr lvl="0"/>
            <a:endParaRPr lang="en-US" sz="120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11</a:t>
            </a:fld>
            <a:endParaRPr lang="en-GB"/>
          </a:p>
        </p:txBody>
      </p:sp>
    </p:spTree>
    <p:extLst>
      <p:ext uri="{BB962C8B-B14F-4D97-AF65-F5344CB8AC3E}">
        <p14:creationId xmlns:p14="http://schemas.microsoft.com/office/powerpoint/2010/main" val="1855693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use Fred Fingers to help children sound out words to spell easily.</a:t>
            </a:r>
          </a:p>
          <a:p>
            <a:r>
              <a:rPr lang="en-US" baseline="0" dirty="0"/>
              <a:t>It means they do not have to </a:t>
            </a:r>
            <a:r>
              <a:rPr lang="en-US" baseline="0" dirty="0" err="1"/>
              <a:t>memorise</a:t>
            </a:r>
            <a:r>
              <a:rPr lang="en-US" baseline="0" dirty="0"/>
              <a:t> lists of spelling words.</a:t>
            </a:r>
          </a:p>
          <a:p>
            <a:r>
              <a:rPr lang="en-US" baseline="0" dirty="0"/>
              <a:t>It is a tool so they will be able to spell any word. </a:t>
            </a:r>
          </a:p>
        </p:txBody>
      </p:sp>
      <p:sp>
        <p:nvSpPr>
          <p:cNvPr id="4" name="Slide Number Placeholder 3"/>
          <p:cNvSpPr>
            <a:spLocks noGrp="1"/>
          </p:cNvSpPr>
          <p:nvPr>
            <p:ph type="sldNum" sz="quarter" idx="10"/>
          </p:nvPr>
        </p:nvSpPr>
        <p:spPr/>
        <p:txBody>
          <a:bodyPr/>
          <a:lstStyle/>
          <a:p>
            <a:fld id="{492E07CC-6AAD-1047-BB31-41E7C9B8EA12}" type="slidenum">
              <a:rPr lang="en-US" smtClean="0"/>
              <a:t>12</a:t>
            </a:fld>
            <a:endParaRPr lang="en-US"/>
          </a:p>
        </p:txBody>
      </p:sp>
    </p:spTree>
    <p:extLst>
      <p:ext uri="{BB962C8B-B14F-4D97-AF65-F5344CB8AC3E}">
        <p14:creationId xmlns:p14="http://schemas.microsoft.com/office/powerpoint/2010/main" val="1595139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cs typeface="Arial" pitchFamily="34" charset="0"/>
              </a:defRPr>
            </a:lvl1pPr>
            <a:lvl2pPr marL="742950" indent="-285750" eaLnBrk="0" hangingPunct="0">
              <a:defRPr sz="2400">
                <a:solidFill>
                  <a:schemeClr val="tx1"/>
                </a:solidFill>
                <a:latin typeface="Garamond" pitchFamily="18" charset="0"/>
                <a:cs typeface="Arial" pitchFamily="34" charset="0"/>
              </a:defRPr>
            </a:lvl2pPr>
            <a:lvl3pPr marL="1143000" indent="-228600" eaLnBrk="0" hangingPunct="0">
              <a:defRPr sz="2400">
                <a:solidFill>
                  <a:schemeClr val="tx1"/>
                </a:solidFill>
                <a:latin typeface="Garamond" pitchFamily="18" charset="0"/>
                <a:cs typeface="Arial" pitchFamily="34" charset="0"/>
              </a:defRPr>
            </a:lvl3pPr>
            <a:lvl4pPr marL="1600200" indent="-228600" eaLnBrk="0" hangingPunct="0">
              <a:defRPr sz="2400">
                <a:solidFill>
                  <a:schemeClr val="tx1"/>
                </a:solidFill>
                <a:latin typeface="Garamond" pitchFamily="18" charset="0"/>
                <a:cs typeface="Arial" pitchFamily="34" charset="0"/>
              </a:defRPr>
            </a:lvl4pPr>
            <a:lvl5pPr marL="2057400" indent="-228600" eaLnBrk="0" hangingPunct="0">
              <a:defRPr sz="24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Garamond" pitchFamily="18" charset="0"/>
                <a:cs typeface="Arial" pitchFamily="34" charset="0"/>
              </a:defRPr>
            </a:lvl9pPr>
          </a:lstStyle>
          <a:p>
            <a:pPr eaLnBrk="1" hangingPunct="1"/>
            <a:fld id="{FB292E8D-CF26-4C18-AF48-18F643F3764E}" type="slidenum">
              <a:rPr lang="en-US" sz="1200" smtClean="0">
                <a:latin typeface="Times New Roman" pitchFamily="18" charset="0"/>
              </a:rPr>
              <a:pPr eaLnBrk="1" hangingPunct="1"/>
              <a:t>13</a:t>
            </a:fld>
            <a:endParaRPr lang="en-US" sz="1200">
              <a:latin typeface="Times New Roman" pitchFamily="18" charset="0"/>
            </a:endParaRPr>
          </a:p>
        </p:txBody>
      </p:sp>
      <p:sp>
        <p:nvSpPr>
          <p:cNvPr id="172035" name="Rectangle 2"/>
          <p:cNvSpPr>
            <a:spLocks noGrp="1" noRot="1" noChangeAspect="1" noChangeArrowheads="1" noTextEdit="1"/>
          </p:cNvSpPr>
          <p:nvPr>
            <p:ph type="sldImg"/>
          </p:nvPr>
        </p:nvSpPr>
        <p:spPr>
          <a:xfrm>
            <a:off x="984250" y="685800"/>
            <a:ext cx="2312988" cy="1735138"/>
          </a:xfrm>
          <a:ln/>
        </p:spPr>
      </p:sp>
      <p:sp>
        <p:nvSpPr>
          <p:cNvPr id="172036" name="Rectangle 3"/>
          <p:cNvSpPr>
            <a:spLocks noGrp="1" noChangeArrowheads="1"/>
          </p:cNvSpPr>
          <p:nvPr>
            <p:ph type="body" idx="1"/>
          </p:nvPr>
        </p:nvSpPr>
        <p:spPr>
          <a:xfrm>
            <a:off x="440572" y="2420642"/>
            <a:ext cx="5942641" cy="603715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our school, </a:t>
            </a:r>
            <a:r>
              <a:rPr lang="en-GB" sz="1200" kern="1200" dirty="0">
                <a:solidFill>
                  <a:schemeClr val="tx1"/>
                </a:solidFill>
                <a:effectLst/>
                <a:latin typeface="+mn-lt"/>
                <a:ea typeface="+mn-ea"/>
                <a:cs typeface="+mn-cs"/>
              </a:rPr>
              <a:t>children read each Read Write Inc. Storybook </a:t>
            </a:r>
            <a:r>
              <a:rPr lang="en-GB" sz="1200" kern="1200" dirty="0" smtClean="0">
                <a:solidFill>
                  <a:schemeClr val="tx1"/>
                </a:solidFill>
                <a:effectLst/>
                <a:latin typeface="+mn-lt"/>
                <a:ea typeface="+mn-ea"/>
                <a:cs typeface="+mn-cs"/>
              </a:rPr>
              <a:t>three times in </a:t>
            </a:r>
            <a:r>
              <a:rPr lang="en-GB" sz="1200" kern="1200" dirty="0">
                <a:solidFill>
                  <a:schemeClr val="tx1"/>
                </a:solidFill>
                <a:effectLst/>
                <a:latin typeface="+mn-lt"/>
                <a:ea typeface="+mn-ea"/>
                <a:cs typeface="+mn-cs"/>
              </a:rPr>
              <a:t>class with their partner.</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Re-reading the same book helps children to become confident readers. </a:t>
            </a:r>
            <a:r>
              <a:rPr lang="en-GB" sz="1200" kern="1200" dirty="0">
                <a:solidFill>
                  <a:schemeClr val="tx1"/>
                </a:solidFill>
                <a:effectLst/>
                <a:latin typeface="+mn-lt"/>
                <a:ea typeface="+mn-ea"/>
                <a:cs typeface="+mn-cs"/>
              </a:rPr>
              <a:t>Each time they re-read, they build their fluency/speed and comprehension.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love reading and want to read because they can read all of the words in the Storybook.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We set a focus for each re-read in school.</a:t>
            </a:r>
          </a:p>
          <a:p>
            <a:pPr lvl="0"/>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first read focuses on reading every word accurately. </a:t>
            </a: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second on reading the story more quickly.</a:t>
            </a: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third read on comprehension - understanding what they read.</a:t>
            </a:r>
          </a:p>
          <a:p>
            <a:pPr lvl="0"/>
            <a:endParaRPr lang="en-GB" sz="1200" kern="1200" dirty="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On Fridays, children then read a matched take</a:t>
            </a:r>
            <a:r>
              <a:rPr lang="en-GB" sz="1200" kern="1200" baseline="0" dirty="0" smtClean="0">
                <a:solidFill>
                  <a:schemeClr val="tx1"/>
                </a:solidFill>
                <a:effectLst/>
                <a:latin typeface="+mn-lt"/>
                <a:ea typeface="+mn-ea"/>
                <a:cs typeface="+mn-cs"/>
              </a:rPr>
              <a:t> home book called ‘My Book Bags’ in their phonics lesson. </a:t>
            </a:r>
            <a:r>
              <a:rPr lang="en-GB" sz="1200" kern="1200" dirty="0" smtClean="0">
                <a:solidFill>
                  <a:schemeClr val="tx1"/>
                </a:solidFill>
                <a:effectLst/>
                <a:latin typeface="+mn-lt"/>
                <a:ea typeface="+mn-ea"/>
                <a:cs typeface="+mn-cs"/>
              </a:rPr>
              <a:t>Then </a:t>
            </a:r>
            <a:r>
              <a:rPr lang="en-GB" sz="1200" kern="1200" dirty="0">
                <a:solidFill>
                  <a:schemeClr val="tx1"/>
                </a:solidFill>
                <a:effectLst/>
                <a:latin typeface="+mn-lt"/>
                <a:ea typeface="+mn-ea"/>
                <a:cs typeface="+mn-cs"/>
              </a:rPr>
              <a:t>your child brings the </a:t>
            </a:r>
            <a:r>
              <a:rPr lang="en-GB" sz="1200" b="1" kern="1200" dirty="0">
                <a:solidFill>
                  <a:schemeClr val="tx1"/>
                </a:solidFill>
                <a:effectLst/>
                <a:latin typeface="+mn-lt"/>
                <a:ea typeface="+mn-ea"/>
                <a:cs typeface="+mn-cs"/>
              </a:rPr>
              <a:t>same book </a:t>
            </a:r>
            <a:r>
              <a:rPr lang="en-GB" sz="1200" kern="1200" dirty="0">
                <a:solidFill>
                  <a:schemeClr val="tx1"/>
                </a:solidFill>
                <a:effectLst/>
                <a:latin typeface="+mn-lt"/>
                <a:ea typeface="+mn-ea"/>
                <a:cs typeface="+mn-cs"/>
              </a:rPr>
              <a:t>home to read and enjoy with you again and again at home</a:t>
            </a:r>
            <a:r>
              <a:rPr lang="en-GB"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It’s ‘three with me, four at home.’</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We do not send stories home the children cannot read because we always want them to be set up to succeed in their reading.</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We want to make sure they enjoy reading so that they want to read.</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The more they read, the faster progress they will make.</a:t>
            </a: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eaLnBrk="1" hangingPunct="1"/>
            <a:endParaRPr lang="en-GB" sz="1100" dirty="0">
              <a:latin typeface="Arial"/>
              <a:cs typeface="Arial"/>
            </a:endParaRPr>
          </a:p>
          <a:p>
            <a:pPr eaLnBrk="1" hangingPunct="1"/>
            <a:r>
              <a:rPr lang="en-GB" sz="1100" dirty="0">
                <a:latin typeface="Arial"/>
                <a:cs typeface="Arial"/>
              </a:rPr>
              <a:t>  </a:t>
            </a:r>
            <a:endParaRPr lang="en-US" sz="1100" dirty="0">
              <a:latin typeface="Arial"/>
              <a:cs typeface="Arial"/>
            </a:endParaRPr>
          </a:p>
        </p:txBody>
      </p:sp>
    </p:spTree>
    <p:extLst>
      <p:ext uri="{BB962C8B-B14F-4D97-AF65-F5344CB8AC3E}">
        <p14:creationId xmlns:p14="http://schemas.microsoft.com/office/powerpoint/2010/main" val="2226565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your child’s book bag, they will bring home:</a:t>
            </a:r>
          </a:p>
          <a:p>
            <a:endParaRPr lang="en-US" sz="1200" kern="120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A</a:t>
            </a:r>
            <a:r>
              <a:rPr lang="en-US" sz="1200" kern="1200" baseline="0" dirty="0" smtClean="0">
                <a:solidFill>
                  <a:schemeClr val="tx1"/>
                </a:solidFill>
                <a:effectLst/>
                <a:latin typeface="+mn-lt"/>
                <a:ea typeface="+mn-ea"/>
                <a:cs typeface="+mn-cs"/>
              </a:rPr>
              <a:t> ‘My Book Bag Book’</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they have read in class to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reading what they can already read. </a:t>
            </a:r>
            <a:r>
              <a:rPr lang="en-GB" sz="1200" kern="1200" dirty="0" smtClean="0">
                <a:solidFill>
                  <a:schemeClr val="tx1"/>
                </a:solidFill>
                <a:effectLst/>
                <a:latin typeface="+mn-lt"/>
                <a:ea typeface="+mn-ea"/>
                <a:cs typeface="+mn-cs"/>
              </a:rPr>
              <a:t>They have guidance inside just for you as parents., They are matched to the books children read in school so provide practice of the same sounds – extra practice at the right level for your child. They include many of the same reading activities that we use in class. Those children</a:t>
            </a:r>
            <a:r>
              <a:rPr lang="en-GB" sz="1200" kern="1200" baseline="0" dirty="0" smtClean="0">
                <a:solidFill>
                  <a:schemeClr val="tx1"/>
                </a:solidFill>
                <a:effectLst/>
                <a:latin typeface="+mn-lt"/>
                <a:ea typeface="+mn-ea"/>
                <a:cs typeface="+mn-cs"/>
              </a:rPr>
              <a:t> who have completed RWI will choose from a range of novels which are banded by Accelerated Reader. Children take quick quizzes to assess their understanding of the story to ensure they are reading at an appropriate level of challenge.</a:t>
            </a:r>
            <a:endParaRPr lang="en-GB" sz="1200" i="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GB" sz="1200" kern="1200" dirty="0" smtClean="0">
                <a:solidFill>
                  <a:schemeClr val="tx1"/>
                </a:solidFill>
                <a:effectLst/>
                <a:latin typeface="+mn-lt"/>
                <a:ea typeface="+mn-ea"/>
                <a:cs typeface="+mn-cs"/>
              </a:rPr>
              <a:t>A story </a:t>
            </a:r>
            <a:r>
              <a:rPr lang="en-GB" sz="1200" kern="1200" dirty="0">
                <a:solidFill>
                  <a:schemeClr val="tx1"/>
                </a:solidFill>
                <a:effectLst/>
                <a:latin typeface="+mn-lt"/>
                <a:ea typeface="+mn-ea"/>
                <a:cs typeface="+mn-cs"/>
              </a:rPr>
              <a:t>book to share with </a:t>
            </a:r>
            <a:r>
              <a:rPr lang="en-GB" sz="1200" kern="1200" dirty="0" smtClean="0">
                <a:solidFill>
                  <a:schemeClr val="tx1"/>
                </a:solidFill>
                <a:effectLst/>
                <a:latin typeface="+mn-lt"/>
                <a:ea typeface="+mn-ea"/>
                <a:cs typeface="+mn-cs"/>
              </a:rPr>
              <a:t>you.</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You </a:t>
            </a:r>
            <a:r>
              <a:rPr lang="en-GB" sz="1200" kern="1200" dirty="0">
                <a:solidFill>
                  <a:schemeClr val="tx1"/>
                </a:solidFill>
                <a:effectLst/>
                <a:latin typeface="+mn-lt"/>
                <a:ea typeface="+mn-ea"/>
                <a:cs typeface="+mn-cs"/>
              </a:rPr>
              <a:t>can read the story to them or they can retell the story by looking at the pictures. They are not expected to read the story themselves</a:t>
            </a:r>
            <a:r>
              <a:rPr lang="en-GB" sz="1200" kern="1200" dirty="0" smtClean="0">
                <a:solidFill>
                  <a:schemeClr val="tx1"/>
                </a:solidFill>
                <a:effectLst/>
                <a:latin typeface="+mn-lt"/>
                <a:ea typeface="+mn-ea"/>
                <a:cs typeface="+mn-cs"/>
              </a:rPr>
              <a:t>. Remember your</a:t>
            </a:r>
            <a:r>
              <a:rPr lang="en-GB" sz="1200" kern="1200" baseline="0" dirty="0" smtClean="0">
                <a:solidFill>
                  <a:schemeClr val="tx1"/>
                </a:solidFill>
                <a:effectLst/>
                <a:latin typeface="+mn-lt"/>
                <a:ea typeface="+mn-ea"/>
                <a:cs typeface="+mn-cs"/>
              </a:rPr>
              <a:t> child can change this book whenever they like by placing it in the red or green box in their classroom.</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make </a:t>
            </a:r>
            <a:r>
              <a:rPr lang="en-US" sz="1200" kern="1200" dirty="0">
                <a:solidFill>
                  <a:schemeClr val="tx1"/>
                </a:solidFill>
                <a:effectLst/>
                <a:latin typeface="+mn-lt"/>
                <a:ea typeface="+mn-ea"/>
                <a:cs typeface="+mn-cs"/>
              </a:rPr>
              <a:t>sure that every book that goes into your child’s book bag is a well-loved book – one they know already and want to read again and again.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baseline="0" dirty="0"/>
          </a:p>
        </p:txBody>
      </p:sp>
      <p:sp>
        <p:nvSpPr>
          <p:cNvPr id="4" name="Slide Number Placeholder 3"/>
          <p:cNvSpPr>
            <a:spLocks noGrp="1"/>
          </p:cNvSpPr>
          <p:nvPr>
            <p:ph type="sldNum" sz="quarter" idx="10"/>
          </p:nvPr>
        </p:nvSpPr>
        <p:spPr/>
        <p:txBody>
          <a:bodyPr/>
          <a:lstStyle/>
          <a:p>
            <a:fld id="{CFC51D32-3C34-4CC0-B1C8-B7CDA258413E}" type="slidenum">
              <a:rPr lang="en-GB" smtClean="0"/>
              <a:t>14</a:t>
            </a:fld>
            <a:endParaRPr lang="en-GB"/>
          </a:p>
        </p:txBody>
      </p:sp>
    </p:spTree>
    <p:extLst>
      <p:ext uri="{BB962C8B-B14F-4D97-AF65-F5344CB8AC3E}">
        <p14:creationId xmlns:p14="http://schemas.microsoft.com/office/powerpoint/2010/main" val="4029725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video tutorials on the Ruth </a:t>
            </a:r>
            <a:r>
              <a:rPr lang="en-US" dirty="0" err="1"/>
              <a:t>Miskin</a:t>
            </a:r>
            <a:r>
              <a:rPr lang="en-US" dirty="0"/>
              <a:t> website to help you to understand more about Phonics, Read Write Inc. and how to </a:t>
            </a:r>
            <a:r>
              <a:rPr lang="en-US" dirty="0" err="1"/>
              <a:t>practise</a:t>
            </a:r>
            <a:r>
              <a:rPr lang="en-US" dirty="0"/>
              <a:t> reading and writing with your child at home.</a:t>
            </a: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15</a:t>
            </a:fld>
            <a:endParaRPr lang="en-US"/>
          </a:p>
        </p:txBody>
      </p:sp>
    </p:spTree>
    <p:extLst>
      <p:ext uri="{BB962C8B-B14F-4D97-AF65-F5344CB8AC3E}">
        <p14:creationId xmlns:p14="http://schemas.microsoft.com/office/powerpoint/2010/main" val="2525801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baseline="0" dirty="0" smtClean="0">
                <a:latin typeface="Times New Roman" charset="0"/>
              </a:rPr>
              <a:t>Give out the info leaflets.</a:t>
            </a:r>
            <a:endParaRPr lang="en-GB" i="1" baseline="0" dirty="0">
              <a:latin typeface="Times New Roman" charset="0"/>
            </a:endParaRPr>
          </a:p>
        </p:txBody>
      </p:sp>
      <p:sp>
        <p:nvSpPr>
          <p:cNvPr id="4" name="Slide Number Placeholder 3"/>
          <p:cNvSpPr>
            <a:spLocks noGrp="1"/>
          </p:cNvSpPr>
          <p:nvPr>
            <p:ph type="sldNum" sz="quarter" idx="10"/>
          </p:nvPr>
        </p:nvSpPr>
        <p:spPr/>
        <p:txBody>
          <a:bodyPr/>
          <a:lstStyle/>
          <a:p>
            <a:fld id="{492E07CC-6AAD-1047-BB31-41E7C9B8EA12}" type="slidenum">
              <a:rPr lang="en-US" smtClean="0"/>
              <a:t>16</a:t>
            </a:fld>
            <a:endParaRPr lang="en-US"/>
          </a:p>
        </p:txBody>
      </p:sp>
    </p:spTree>
    <p:extLst>
      <p:ext uri="{BB962C8B-B14F-4D97-AF65-F5344CB8AC3E}">
        <p14:creationId xmlns:p14="http://schemas.microsoft.com/office/powerpoint/2010/main" val="2517743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Children complete a </a:t>
            </a:r>
            <a:r>
              <a:rPr lang="en-US" sz="1200" b="0" kern="1200" dirty="0">
                <a:solidFill>
                  <a:schemeClr val="tx1"/>
                </a:solidFill>
                <a:effectLst/>
                <a:latin typeface="+mn-lt"/>
                <a:ea typeface="+mn-ea"/>
                <a:cs typeface="+mn-cs"/>
              </a:rPr>
              <a:t>word-reading check at the end of Year 1 so that </a:t>
            </a:r>
            <a:r>
              <a:rPr lang="en-US" sz="1200" kern="1200" dirty="0">
                <a:solidFill>
                  <a:schemeClr val="tx1"/>
                </a:solidFill>
                <a:effectLst/>
                <a:latin typeface="+mn-lt"/>
                <a:ea typeface="+mn-ea"/>
                <a:cs typeface="+mn-cs"/>
              </a:rPr>
              <a:t>parents can be </a:t>
            </a:r>
            <a:r>
              <a:rPr lang="en-US" sz="1200" b="0" kern="1200" dirty="0">
                <a:solidFill>
                  <a:schemeClr val="tx1"/>
                </a:solidFill>
                <a:effectLst/>
                <a:latin typeface="+mn-lt"/>
                <a:ea typeface="+mn-ea"/>
                <a:cs typeface="+mn-cs"/>
              </a:rPr>
              <a:t>confident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their children are being taught to read successfully.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Children read </a:t>
            </a:r>
            <a:r>
              <a:rPr lang="en-US" sz="1200" b="0" kern="1200" dirty="0">
                <a:solidFill>
                  <a:schemeClr val="tx1"/>
                </a:solidFill>
                <a:effectLst/>
                <a:latin typeface="+mn-lt"/>
                <a:ea typeface="+mn-ea"/>
                <a:cs typeface="+mn-cs"/>
              </a:rPr>
              <a:t>40 words</a:t>
            </a:r>
            <a:r>
              <a:rPr lang="en-US" sz="1200" kern="1200" dirty="0">
                <a:solidFill>
                  <a:schemeClr val="tx1"/>
                </a:solidFill>
                <a:effectLst/>
                <a:latin typeface="+mn-lt"/>
                <a:ea typeface="+mn-ea"/>
                <a:cs typeface="+mn-cs"/>
              </a:rPr>
              <a:t>. It takes between </a:t>
            </a:r>
            <a:r>
              <a:rPr lang="en-US" sz="1200" b="0" kern="1200" dirty="0">
                <a:solidFill>
                  <a:schemeClr val="tx1"/>
                </a:solidFill>
                <a:effectLst/>
                <a:latin typeface="+mn-lt"/>
                <a:ea typeface="+mn-ea"/>
                <a:cs typeface="+mn-cs"/>
              </a:rPr>
              <a:t>two and five minutes.</a:t>
            </a:r>
            <a:endParaRPr lang="en-GB"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If they do not manage </a:t>
            </a:r>
            <a:r>
              <a:rPr lang="en-US" sz="1200" kern="1200" dirty="0">
                <a:solidFill>
                  <a:schemeClr val="tx1"/>
                </a:solidFill>
                <a:effectLst/>
                <a:latin typeface="+mn-lt"/>
                <a:ea typeface="+mn-ea"/>
                <a:cs typeface="+mn-cs"/>
              </a:rPr>
              <a:t>to read </a:t>
            </a:r>
            <a:r>
              <a:rPr lang="en-US" sz="1400" b="1" i="1" u="sng" kern="1200" dirty="0">
                <a:solidFill>
                  <a:srgbClr val="FF0000"/>
                </a:solidFill>
                <a:effectLst/>
                <a:latin typeface="+mn-lt"/>
                <a:ea typeface="+mn-ea"/>
                <a:cs typeface="+mn-cs"/>
              </a:rPr>
              <a:t>32</a:t>
            </a:r>
            <a:r>
              <a:rPr lang="en-US" sz="1200" b="1" kern="1200" dirty="0">
                <a:solidFill>
                  <a:srgbClr val="FF0000"/>
                </a:solidFill>
                <a:effectLst/>
                <a:latin typeface="+mn-lt"/>
                <a:ea typeface="+mn-ea"/>
                <a:cs typeface="+mn-cs"/>
              </a:rPr>
              <a:t> </a:t>
            </a:r>
            <a:r>
              <a:rPr lang="en-US" sz="1200" kern="1200" dirty="0">
                <a:solidFill>
                  <a:schemeClr val="tx1"/>
                </a:solidFill>
                <a:effectLst/>
                <a:latin typeface="+mn-lt"/>
                <a:ea typeface="+mn-ea"/>
                <a:cs typeface="+mn-cs"/>
              </a:rPr>
              <a:t>of the words, they are given extra support, and </a:t>
            </a:r>
            <a:r>
              <a:rPr lang="en-US" sz="1200" b="1" kern="1200" dirty="0">
                <a:solidFill>
                  <a:schemeClr val="tx1"/>
                </a:solidFill>
                <a:effectLst/>
                <a:latin typeface="+mn-lt"/>
                <a:ea typeface="+mn-ea"/>
                <a:cs typeface="+mn-cs"/>
              </a:rPr>
              <a:t>repeat the check at the end of Year 2. </a:t>
            </a:r>
          </a:p>
          <a:p>
            <a:pPr lvl="0"/>
            <a:r>
              <a:rPr lang="en-US" sz="1200" kern="1200" dirty="0">
                <a:solidFill>
                  <a:schemeClr val="tx1"/>
                </a:solidFill>
                <a:effectLst/>
                <a:latin typeface="+mn-lt"/>
                <a:ea typeface="+mn-ea"/>
                <a:cs typeface="+mn-cs"/>
              </a:rPr>
              <a:t>It means that all children will be able to read accurately before they begin Year 3.</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17</a:t>
            </a:fld>
            <a:endParaRPr lang="en-US"/>
          </a:p>
        </p:txBody>
      </p:sp>
    </p:spTree>
    <p:extLst>
      <p:ext uri="{BB962C8B-B14F-4D97-AF65-F5344CB8AC3E}">
        <p14:creationId xmlns:p14="http://schemas.microsoft.com/office/powerpoint/2010/main" val="1654625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teach children sounds using a picture phrases to help them remember.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example, ay, may I play? aw, yawn at dawn.</a:t>
            </a:r>
          </a:p>
          <a:p>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Many sounds have two or more letters making one sound. We call these ‘Special Friends’.</a:t>
            </a:r>
          </a:p>
          <a:p>
            <a:endParaRPr lang="en-GB" dirty="0">
              <a:effectLst/>
            </a:endParaRP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18</a:t>
            </a:fld>
            <a:endParaRPr lang="en-US"/>
          </a:p>
        </p:txBody>
      </p:sp>
    </p:spTree>
    <p:extLst>
      <p:ext uri="{BB962C8B-B14F-4D97-AF65-F5344CB8AC3E}">
        <p14:creationId xmlns:p14="http://schemas.microsoft.com/office/powerpoint/2010/main" val="3381748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teach children to read both real and nonsense words using the routine ‘Special Friends’, ‘Fred Talk’, read the word’.</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Children spot the ‘Special Friends’ (two letters that make one sound), Fred talk the word, and then read the word as a whole. </a:t>
            </a:r>
          </a:p>
          <a:p>
            <a:endParaRPr lang="en-US" dirty="0"/>
          </a:p>
          <a:p>
            <a:r>
              <a:rPr lang="en-US" dirty="0"/>
              <a:t>For example, ‘</a:t>
            </a:r>
            <a:r>
              <a:rPr lang="en-US" dirty="0" err="1"/>
              <a:t>sh</a:t>
            </a:r>
            <a:r>
              <a:rPr lang="en-US" dirty="0"/>
              <a:t>’, </a:t>
            </a:r>
            <a:r>
              <a:rPr lang="en-US" dirty="0" err="1"/>
              <a:t>sh</a:t>
            </a:r>
            <a:r>
              <a:rPr lang="en-US" dirty="0"/>
              <a:t>-</a:t>
            </a:r>
            <a:r>
              <a:rPr lang="en-US" dirty="0" err="1"/>
              <a:t>i</a:t>
            </a:r>
            <a:r>
              <a:rPr lang="en-US" dirty="0"/>
              <a:t>-p, ship.</a:t>
            </a:r>
          </a:p>
        </p:txBody>
      </p:sp>
      <p:sp>
        <p:nvSpPr>
          <p:cNvPr id="4" name="Slide Number Placeholder 3"/>
          <p:cNvSpPr>
            <a:spLocks noGrp="1"/>
          </p:cNvSpPr>
          <p:nvPr>
            <p:ph type="sldNum" sz="quarter" idx="5"/>
          </p:nvPr>
        </p:nvSpPr>
        <p:spPr/>
        <p:txBody>
          <a:bodyPr/>
          <a:lstStyle/>
          <a:p>
            <a:fld id="{AC167F53-BA33-7E40-958D-01A6607E9B7A}" type="slidenum">
              <a:rPr lang="en-US" smtClean="0"/>
              <a:t>19</a:t>
            </a:fld>
            <a:endParaRPr lang="en-US"/>
          </a:p>
        </p:txBody>
      </p:sp>
    </p:spTree>
    <p:extLst>
      <p:ext uri="{BB962C8B-B14F-4D97-AF65-F5344CB8AC3E}">
        <p14:creationId xmlns:p14="http://schemas.microsoft.com/office/powerpoint/2010/main" val="3995312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Read quote.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2D2D2D"/>
                </a:solidFill>
                <a:latin typeface="Helvetica" charset="0"/>
                <a:cs typeface="Helvetica" charset="0"/>
                <a:sym typeface="Helvetica" charset="0"/>
              </a:rPr>
              <a:t>This is what we do in our school.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Research shows</a:t>
            </a:r>
            <a:r>
              <a:rPr lang="en-US" baseline="0" dirty="0"/>
              <a:t> that children who learn to read quickly go on to succeed in school and in life. </a:t>
            </a:r>
            <a:endParaRPr lang="en-US" dirty="0"/>
          </a:p>
          <a:p>
            <a:endParaRPr lang="en-US" i="1" baseline="0" dirty="0"/>
          </a:p>
          <a:p>
            <a:r>
              <a:rPr lang="en-US" i="0" baseline="0" dirty="0"/>
              <a:t>Today I want to help you understand how your child is learning to read with phonics – specifically ‘Read Write Inc.’ Phonics.</a:t>
            </a:r>
          </a:p>
        </p:txBody>
      </p:sp>
      <p:sp>
        <p:nvSpPr>
          <p:cNvPr id="4" name="Slide Number Placeholder 3"/>
          <p:cNvSpPr>
            <a:spLocks noGrp="1"/>
          </p:cNvSpPr>
          <p:nvPr>
            <p:ph type="sldNum" sz="quarter" idx="10"/>
          </p:nvPr>
        </p:nvSpPr>
        <p:spPr/>
        <p:txBody>
          <a:bodyPr/>
          <a:lstStyle/>
          <a:p>
            <a:fld id="{5F10C2BD-ABBD-1C45-BDAB-44A2829FA136}" type="slidenum">
              <a:rPr lang="en-US" smtClean="0"/>
              <a:t>2</a:t>
            </a:fld>
            <a:endParaRPr lang="en-US"/>
          </a:p>
        </p:txBody>
      </p:sp>
    </p:spTree>
    <p:extLst>
      <p:ext uri="{BB962C8B-B14F-4D97-AF65-F5344CB8AC3E}">
        <p14:creationId xmlns:p14="http://schemas.microsoft.com/office/powerpoint/2010/main" val="2487976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Half of the words in the check are real words.</a:t>
            </a:r>
          </a:p>
          <a:p>
            <a:pPr marL="0" indent="0">
              <a:buFont typeface="Arial" panose="020B0604020202020204" pitchFamily="34" charset="0"/>
              <a:buNone/>
            </a:pPr>
            <a:r>
              <a:rPr lang="en-US" dirty="0"/>
              <a:t>Half are nonsense words. </a:t>
            </a:r>
            <a:r>
              <a:rPr lang="en-US" sz="1200" kern="1200" dirty="0">
                <a:solidFill>
                  <a:schemeClr val="tx1"/>
                </a:solidFill>
                <a:effectLst/>
                <a:latin typeface="+mn-lt"/>
                <a:ea typeface="+mn-ea"/>
                <a:cs typeface="+mn-cs"/>
              </a:rPr>
              <a:t>For example, ‘</a:t>
            </a:r>
            <a:r>
              <a:rPr lang="en-US" sz="1200" kern="1200" dirty="0" err="1">
                <a:solidFill>
                  <a:schemeClr val="tx1"/>
                </a:solidFill>
                <a:effectLst/>
                <a:latin typeface="+mn-lt"/>
                <a:ea typeface="+mn-ea"/>
                <a:cs typeface="+mn-cs"/>
              </a:rPr>
              <a:t>sheb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glight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ched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teb</a:t>
            </a:r>
            <a:r>
              <a:rPr lang="en-US" sz="1200" kern="1200" dirty="0">
                <a:solidFill>
                  <a:schemeClr val="tx1"/>
                </a:solidFill>
                <a:effectLst/>
                <a:latin typeface="+mn-lt"/>
                <a:ea typeface="+mn-ea"/>
                <a:cs typeface="+mn-cs"/>
              </a:rPr>
              <a:t>’.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There is a picture of an alien next to each word to remind the children that it isn’t a real word.</a:t>
            </a:r>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Nonsense words check that children will be able to read sounds they know in unfamiliar words.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Children who can read nonsense words will, very soon, be able to read any new word – for example – gargantuan, flailing, raucous, anticipation;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Reading new words increases children’s vocabulary </a:t>
            </a:r>
            <a:r>
              <a:rPr lang="en-US" sz="1200" b="0" kern="1200" dirty="0">
                <a:solidFill>
                  <a:schemeClr val="tx1"/>
                </a:solidFill>
                <a:effectLst/>
                <a:latin typeface="+mn-lt"/>
                <a:ea typeface="+mn-ea"/>
                <a:cs typeface="+mn-cs"/>
              </a:rPr>
              <a:t>rapidly.</a:t>
            </a:r>
            <a:endParaRPr lang="en-GB"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20</a:t>
            </a:fld>
            <a:endParaRPr lang="en-US"/>
          </a:p>
        </p:txBody>
      </p:sp>
    </p:spTree>
    <p:extLst>
      <p:ext uri="{BB962C8B-B14F-4D97-AF65-F5344CB8AC3E}">
        <p14:creationId xmlns:p14="http://schemas.microsoft.com/office/powerpoint/2010/main" val="2857324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21</a:t>
            </a:fld>
            <a:endParaRPr lang="en-US"/>
          </a:p>
        </p:txBody>
      </p:sp>
    </p:spTree>
    <p:extLst>
      <p:ext uri="{BB962C8B-B14F-4D97-AF65-F5344CB8AC3E}">
        <p14:creationId xmlns:p14="http://schemas.microsoft.com/office/powerpoint/2010/main" val="3708283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22</a:t>
            </a:fld>
            <a:endParaRPr lang="en-US"/>
          </a:p>
        </p:txBody>
      </p:sp>
    </p:spTree>
    <p:extLst>
      <p:ext uri="{BB962C8B-B14F-4D97-AF65-F5344CB8AC3E}">
        <p14:creationId xmlns:p14="http://schemas.microsoft.com/office/powerpoint/2010/main" val="979219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Remember that all parents have the power to change outcomes for their children.</a:t>
            </a:r>
            <a:endParaRPr lang="en-US" dirty="0">
              <a:solidFill>
                <a:srgbClr val="FF0000"/>
              </a:solidFill>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24</a:t>
            </a:fld>
            <a:endParaRPr lang="en-US"/>
          </a:p>
        </p:txBody>
      </p:sp>
    </p:spTree>
    <p:extLst>
      <p:ext uri="{BB962C8B-B14F-4D97-AF65-F5344CB8AC3E}">
        <p14:creationId xmlns:p14="http://schemas.microsoft.com/office/powerpoint/2010/main" val="2231569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fld id="{E2308E4E-93BE-E844-9AB6-A25FD0B956F7}" type="slidenum">
              <a:rPr lang="en-US">
                <a:latin typeface="Calibri" charset="0"/>
              </a:rPr>
              <a:pPr/>
              <a:t>3</a:t>
            </a:fld>
            <a:endParaRPr lang="en-US">
              <a:latin typeface="Calibri"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lvl="0"/>
            <a:r>
              <a:rPr lang="en-US" sz="1200" kern="1200" dirty="0">
                <a:solidFill>
                  <a:schemeClr val="tx1"/>
                </a:solidFill>
                <a:effectLst/>
                <a:latin typeface="+mn-lt"/>
                <a:ea typeface="+mn-ea"/>
                <a:cs typeface="+mn-cs"/>
              </a:rPr>
              <a:t>Who Is Read Write Inc Phonics for?</a:t>
            </a:r>
          </a:p>
          <a:p>
            <a:pPr lvl="0"/>
            <a:endParaRPr lang="en-US" sz="1200" kern="1200" dirty="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(Click)</a:t>
            </a:r>
            <a:r>
              <a:rPr lang="en-US" sz="1200" kern="1200" dirty="0" smtClean="0">
                <a:solidFill>
                  <a:schemeClr val="tx1"/>
                </a:solidFill>
                <a:effectLst/>
                <a:latin typeface="+mn-lt"/>
                <a:ea typeface="+mn-ea"/>
                <a:cs typeface="+mn-cs"/>
              </a:rPr>
              <a:t> Phonics </a:t>
            </a:r>
            <a:r>
              <a:rPr lang="en-US" sz="1200" kern="1200" dirty="0">
                <a:solidFill>
                  <a:schemeClr val="tx1"/>
                </a:solidFill>
                <a:effectLst/>
                <a:latin typeface="+mn-lt"/>
                <a:ea typeface="+mn-ea"/>
                <a:cs typeface="+mn-cs"/>
              </a:rPr>
              <a:t>is for children in Reception, Y1 and Y2 who are learning to read.</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Phonics is also for children in Y3 and Y4 who haven’t met the KS1 reading expectations</a:t>
            </a:r>
            <a:r>
              <a:rPr lang="en-US" sz="1200" i="1"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They need to catch up.</a:t>
            </a:r>
            <a:endParaRPr lang="en-GB" sz="1200" i="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Each half-term, we assess and group our children based on their </a:t>
            </a:r>
            <a:r>
              <a:rPr lang="en-GB" sz="1200" i="1" kern="1200" dirty="0">
                <a:solidFill>
                  <a:schemeClr val="tx1"/>
                </a:solidFill>
                <a:effectLst/>
                <a:latin typeface="+mn-lt"/>
                <a:ea typeface="+mn-ea"/>
                <a:cs typeface="+mn-cs"/>
              </a:rPr>
              <a:t>stage</a:t>
            </a:r>
            <a:r>
              <a:rPr lang="en-GB" sz="1200" kern="1200" dirty="0">
                <a:solidFill>
                  <a:schemeClr val="tx1"/>
                </a:solidFill>
                <a:effectLst/>
                <a:latin typeface="+mn-lt"/>
                <a:ea typeface="+mn-ea"/>
                <a:cs typeface="+mn-cs"/>
              </a:rPr>
              <a:t> of reading not age of reading. This means all children practise reading at the right level</a:t>
            </a:r>
            <a:r>
              <a:rPr lang="en-GB" sz="1200" kern="1200" dirty="0" smtClean="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621564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What </a:t>
            </a:r>
            <a:r>
              <a:rPr lang="en-US" sz="1200" b="1" i="1" kern="1200" dirty="0">
                <a:solidFill>
                  <a:schemeClr val="tx1"/>
                </a:solidFill>
                <a:effectLst/>
                <a:latin typeface="+mn-lt"/>
                <a:ea typeface="+mn-ea"/>
                <a:cs typeface="+mn-cs"/>
              </a:rPr>
              <a:t>Read Write Inc.</a:t>
            </a:r>
            <a:r>
              <a:rPr lang="en-US" sz="1200" b="1" kern="1200" dirty="0">
                <a:solidFill>
                  <a:schemeClr val="tx1"/>
                </a:solidFill>
                <a:effectLst/>
                <a:latin typeface="+mn-lt"/>
                <a:ea typeface="+mn-ea"/>
                <a:cs typeface="+mn-cs"/>
              </a:rPr>
              <a:t> does is simple </a:t>
            </a:r>
            <a:r>
              <a:rPr lang="en-US" sz="1200" kern="1200" dirty="0">
                <a:solidFill>
                  <a:schemeClr val="tx1"/>
                </a:solidFill>
                <a:effectLst/>
                <a:latin typeface="+mn-lt"/>
                <a:ea typeface="+mn-ea"/>
                <a:cs typeface="+mn-cs"/>
              </a:rPr>
              <a:t>- we teach sounds </a:t>
            </a:r>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children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reading and spelling words containing these sounds (</a:t>
            </a: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then we give children decodable books </a:t>
            </a: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containing sounds and words they can read.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They read each Storybook three times at school and again with you at home. </a:t>
            </a:r>
            <a:endParaRPr lang="en-GB" dirty="0">
              <a:effectLst/>
            </a:endParaRPr>
          </a:p>
          <a:p>
            <a:pPr lvl="0"/>
            <a:r>
              <a:rPr lang="en-US" sz="1200" kern="1200" dirty="0">
                <a:solidFill>
                  <a:schemeClr val="tx1"/>
                </a:solidFill>
                <a:effectLst/>
                <a:latin typeface="+mn-lt"/>
                <a:ea typeface="+mn-ea"/>
                <a:cs typeface="+mn-cs"/>
              </a:rPr>
              <a:t>On each reading, children’s fluency increases and the more they can focus on what the story is about.</a:t>
            </a:r>
            <a:endParaRPr lang="en-GB" dirty="0">
              <a:effectLst/>
            </a:endParaRPr>
          </a:p>
          <a:p>
            <a:pPr lvl="0"/>
            <a:r>
              <a:rPr lang="en-US" sz="1200" kern="1200" dirty="0">
                <a:solidFill>
                  <a:schemeClr val="tx1"/>
                </a:solidFill>
                <a:effectLst/>
                <a:latin typeface="+mn-lt"/>
                <a:ea typeface="+mn-ea"/>
                <a:cs typeface="+mn-cs"/>
              </a:rPr>
              <a:t>Children also learn to spell the words they have been reading and develop their ideas into sentences so that they can write about the Storybooks they read.</a:t>
            </a:r>
            <a:endParaRPr lang="en-GB" dirty="0">
              <a:effectLst/>
            </a:endParaRPr>
          </a:p>
          <a:p>
            <a:r>
              <a:rPr lang="en-US" sz="1200" kern="1200" dirty="0">
                <a:solidFill>
                  <a:schemeClr val="tx1"/>
                </a:solidFill>
                <a:effectLst/>
                <a:latin typeface="+mn-lt"/>
                <a:ea typeface="+mn-ea"/>
                <a:cs typeface="+mn-cs"/>
              </a:rPr>
              <a:t> </a:t>
            </a:r>
            <a:endParaRPr lang="en-GB" dirty="0">
              <a:effectLst/>
            </a:endParaRPr>
          </a:p>
          <a:p>
            <a:pPr lvl="0"/>
            <a:r>
              <a:rPr lang="en-US" sz="1200" kern="1200" dirty="0">
                <a:solidFill>
                  <a:schemeClr val="tx1"/>
                </a:solidFill>
                <a:effectLst/>
                <a:latin typeface="+mn-lt"/>
                <a:ea typeface="+mn-ea"/>
                <a:cs typeface="+mn-cs"/>
              </a:rPr>
              <a:t>Alongside this we read stories </a:t>
            </a:r>
            <a:r>
              <a:rPr lang="en-US" sz="1200" b="1" kern="1200" dirty="0">
                <a:solidFill>
                  <a:schemeClr val="tx1"/>
                </a:solidFill>
                <a:effectLst/>
                <a:latin typeface="+mn-lt"/>
                <a:ea typeface="+mn-ea"/>
                <a:cs typeface="+mn-cs"/>
              </a:rPr>
              <a:t>to</a:t>
            </a:r>
            <a:r>
              <a:rPr lang="en-US" sz="1200" kern="1200" dirty="0">
                <a:solidFill>
                  <a:schemeClr val="tx1"/>
                </a:solidFill>
                <a:effectLst/>
                <a:latin typeface="+mn-lt"/>
                <a:ea typeface="+mn-ea"/>
                <a:cs typeface="+mn-cs"/>
              </a:rPr>
              <a:t> children: </a:t>
            </a:r>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stories they cannot yet read for themselves</a:t>
            </a:r>
            <a:endParaRPr lang="en-GB"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Our aim is for children to finish the RWI Phonics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quickly so they can start reading these books for themselves</a:t>
            </a:r>
            <a:r>
              <a:rPr lang="en-US" sz="1200" kern="1200" dirty="0" smtClean="0">
                <a:solidFill>
                  <a:schemeClr val="tx1"/>
                </a:solidFill>
                <a:effectLst/>
                <a:latin typeface="+mn-lt"/>
                <a:ea typeface="+mn-ea"/>
                <a:cs typeface="+mn-cs"/>
              </a:rPr>
              <a:t>. Once they have completed the</a:t>
            </a:r>
            <a:r>
              <a:rPr lang="en-US" sz="1200" kern="1200" baseline="0" dirty="0" smtClean="0">
                <a:solidFill>
                  <a:schemeClr val="tx1"/>
                </a:solidFill>
                <a:effectLst/>
                <a:latin typeface="+mn-lt"/>
                <a:ea typeface="+mn-ea"/>
                <a:cs typeface="+mn-cs"/>
              </a:rPr>
              <a:t> phonics </a:t>
            </a:r>
            <a:r>
              <a:rPr lang="en-US" sz="1200" kern="1200" baseline="0" dirty="0" err="1" smtClean="0">
                <a:solidFill>
                  <a:schemeClr val="tx1"/>
                </a:solidFill>
                <a:effectLst/>
                <a:latin typeface="+mn-lt"/>
                <a:ea typeface="+mn-ea"/>
                <a:cs typeface="+mn-cs"/>
              </a:rPr>
              <a:t>programme</a:t>
            </a:r>
            <a:r>
              <a:rPr lang="en-US" sz="1200" kern="1200" baseline="0" dirty="0" smtClean="0">
                <a:solidFill>
                  <a:schemeClr val="tx1"/>
                </a:solidFill>
                <a:effectLst/>
                <a:latin typeface="+mn-lt"/>
                <a:ea typeface="+mn-ea"/>
                <a:cs typeface="+mn-cs"/>
              </a:rPr>
              <a:t> they access ‘RWI Comprehension’ which helps them to apply the skills they have learned. At this point, they go onto Accelerated Reader which enables them to choose from a range of high quality, challenging texts but which are still matched to their reading level.</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FC51D32-3C34-4CC0-B1C8-B7CDA258413E}" type="slidenum">
              <a:rPr lang="en-GB" smtClean="0"/>
              <a:t>4</a:t>
            </a:fld>
            <a:endParaRPr lang="en-GB"/>
          </a:p>
        </p:txBody>
      </p:sp>
    </p:spTree>
    <p:extLst>
      <p:ext uri="{BB962C8B-B14F-4D97-AF65-F5344CB8AC3E}">
        <p14:creationId xmlns:p14="http://schemas.microsoft.com/office/powerpoint/2010/main" val="3622699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make sure every child learns to read in our school.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children need extra practice when learning to read so we teach these children one-to-one for ten minutes every day – on top of their group lesson.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make sure they ‘keep up’ from the beginning and don’t need ‘catch up’ later on.</a:t>
            </a:r>
          </a:p>
          <a:p>
            <a:endParaRPr lang="en-US" dirty="0"/>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5</a:t>
            </a:fld>
            <a:endParaRPr lang="en-GB"/>
          </a:p>
        </p:txBody>
      </p:sp>
    </p:spTree>
    <p:extLst>
      <p:ext uri="{BB962C8B-B14F-4D97-AF65-F5344CB8AC3E}">
        <p14:creationId xmlns:p14="http://schemas.microsoft.com/office/powerpoint/2010/main" val="2369306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kern="1200" dirty="0">
                <a:solidFill>
                  <a:schemeClr val="tx1"/>
                </a:solidFill>
                <a:effectLst/>
                <a:latin typeface="+mn-lt"/>
                <a:ea typeface="+mn-ea"/>
                <a:cs typeface="+mn-cs"/>
              </a:rPr>
              <a:t>All words are made up of individual </a:t>
            </a:r>
            <a:r>
              <a:rPr lang="en-US" sz="1200" b="1" kern="1200" dirty="0">
                <a:solidFill>
                  <a:schemeClr val="tx1"/>
                </a:solidFill>
                <a:effectLst/>
                <a:latin typeface="+mn-lt"/>
                <a:ea typeface="+mn-ea"/>
                <a:cs typeface="+mn-cs"/>
              </a:rPr>
              <a:t>sounds. </a:t>
            </a:r>
            <a:r>
              <a:rPr lang="en-US" sz="1200" kern="1200" dirty="0">
                <a:solidFill>
                  <a:schemeClr val="tx1"/>
                </a:solidFill>
                <a:effectLst/>
                <a:latin typeface="+mn-lt"/>
                <a:ea typeface="+mn-ea"/>
                <a:cs typeface="+mn-cs"/>
              </a:rPr>
              <a:t>These sounds are merged together to form words.</a:t>
            </a: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e.g.</a:t>
            </a:r>
            <a:r>
              <a:rPr lang="en-US" sz="1200" b="0" i="0" u="none" strike="noStrike" cap="none" baseline="0" dirty="0">
                <a:solidFill>
                  <a:schemeClr val="dk1"/>
                </a:solidFill>
                <a:latin typeface="+mn-lt"/>
                <a:ea typeface="Calibri"/>
                <a:cs typeface="Calibri"/>
                <a:sym typeface="Calibri"/>
              </a:rPr>
              <a:t> i</a:t>
            </a:r>
            <a:r>
              <a:rPr lang="en-US" sz="1200" b="0" i="0" u="none" strike="noStrike" cap="none" dirty="0">
                <a:solidFill>
                  <a:schemeClr val="dk1"/>
                </a:solidFill>
                <a:latin typeface="+mn-lt"/>
                <a:ea typeface="Calibri"/>
                <a:cs typeface="Calibri"/>
                <a:sym typeface="Calibri"/>
              </a:rPr>
              <a:t>n </a:t>
            </a:r>
            <a:r>
              <a:rPr lang="en-US" dirty="0"/>
              <a:t>‘mat’ we have the sounds ‘m’, ‘a’, ‘t’, ship – ‘</a:t>
            </a:r>
            <a:r>
              <a:rPr lang="en-US" dirty="0" err="1"/>
              <a:t>sh</a:t>
            </a:r>
            <a:r>
              <a:rPr lang="en-US" dirty="0"/>
              <a:t>’, ‘</a:t>
            </a:r>
            <a:r>
              <a:rPr lang="en-US" dirty="0" err="1"/>
              <a:t>i</a:t>
            </a:r>
            <a:r>
              <a:rPr lang="en-US" dirty="0"/>
              <a:t>’, ‘p’.</a:t>
            </a:r>
          </a:p>
          <a:p>
            <a:pPr marL="0" marR="0" lvl="0" indent="0" algn="l" rtl="0">
              <a:spcBef>
                <a:spcPts val="0"/>
              </a:spcBef>
              <a:buSzPct val="25000"/>
              <a:buNone/>
            </a:pPr>
            <a:endParaRPr lang="en-US" sz="1200" b="0" i="1"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1" u="none" strike="noStrike" cap="none" dirty="0">
                <a:solidFill>
                  <a:schemeClr val="dk1"/>
                </a:solidFill>
                <a:latin typeface="+mn-lt"/>
                <a:ea typeface="Calibri"/>
                <a:cs typeface="Calibri"/>
                <a:sym typeface="Calibri"/>
              </a:rPr>
              <a:t>Click </a:t>
            </a:r>
            <a:r>
              <a:rPr lang="en-US" sz="1200" b="0" i="0" u="none" strike="noStrike" cap="none" dirty="0">
                <a:solidFill>
                  <a:schemeClr val="dk1"/>
                </a:solidFill>
                <a:latin typeface="+mn-lt"/>
                <a:ea typeface="Calibri"/>
                <a:cs typeface="Calibri"/>
                <a:sym typeface="Calibri"/>
              </a:rPr>
              <a:t>A grapheme is another name for the letters we use to write the sound. The spelling of that sound on the page. </a:t>
            </a:r>
            <a:endParaRPr lang="en-US" i="1" dirty="0"/>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Phonics is the method of teaching reading through the identification of sounds and graphemes. </a:t>
            </a:r>
          </a:p>
          <a:p>
            <a:r>
              <a:rPr lang="en-US" sz="1200" kern="1200" dirty="0">
                <a:solidFill>
                  <a:schemeClr val="tx1"/>
                </a:solidFill>
                <a:effectLst/>
                <a:latin typeface="+mn-lt"/>
                <a:ea typeface="+mn-ea"/>
                <a:cs typeface="+mn-cs"/>
              </a:rPr>
              <a:t>The new National Curriculum ensures that all children are taught Phonics systematically.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gives your children the tools to read any word. </a:t>
            </a:r>
          </a:p>
        </p:txBody>
      </p:sp>
      <p:sp>
        <p:nvSpPr>
          <p:cNvPr id="231" name="Shape 2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0093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dirty="0">
                <a:solidFill>
                  <a:schemeClr val="tx1"/>
                </a:solidFill>
                <a:effectLst/>
                <a:latin typeface="+mn-lt"/>
                <a:ea typeface="+mn-ea"/>
                <a:cs typeface="+mn-cs"/>
              </a:rPr>
              <a:t>We use 44 sounds to make all the words in the English language.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means we’ve got a problem.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We’ve got 44 sounds and only 26 letters.</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dirty="0">
                <a:solidFill>
                  <a:schemeClr val="tx1"/>
                </a:solidFill>
                <a:effectLst/>
                <a:latin typeface="+mn-lt"/>
                <a:ea typeface="+mn-ea"/>
                <a:cs typeface="+mn-cs"/>
              </a:rPr>
              <a:t>The 26 letters work singly, in pairs and sometimes in threes to represent one sound.</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dirty="0">
                <a:latin typeface="Times New Roman"/>
                <a:ea typeface="Times New Roman"/>
                <a:cs typeface="Times New Roman"/>
                <a:sym typeface="Times New Roman"/>
              </a:rPr>
              <a:t>We have to </a:t>
            </a:r>
            <a:r>
              <a:rPr lang="en-US" sz="1200" b="0" i="0" u="none" strike="noStrike" cap="none" dirty="0">
                <a:solidFill>
                  <a:schemeClr val="dk1"/>
                </a:solidFill>
                <a:latin typeface="Times New Roman"/>
                <a:ea typeface="Times New Roman"/>
                <a:cs typeface="Times New Roman"/>
                <a:sym typeface="Times New Roman"/>
              </a:rPr>
              <a:t>group letter</a:t>
            </a:r>
            <a:r>
              <a:rPr lang="en-US" dirty="0">
                <a:latin typeface="Times New Roman"/>
                <a:ea typeface="Times New Roman"/>
                <a:cs typeface="Times New Roman"/>
                <a:sym typeface="Times New Roman"/>
              </a:rPr>
              <a:t>s together to write some sounds e.g. ‘</a:t>
            </a:r>
            <a:r>
              <a:rPr lang="en-US" dirty="0" err="1">
                <a:latin typeface="Times New Roman"/>
                <a:ea typeface="Times New Roman"/>
                <a:cs typeface="Times New Roman"/>
                <a:sym typeface="Times New Roman"/>
              </a:rPr>
              <a:t>igh</a:t>
            </a:r>
            <a:r>
              <a:rPr lang="en-US" dirty="0">
                <a:latin typeface="Times New Roman"/>
                <a:ea typeface="Times New Roman"/>
                <a:cs typeface="Times New Roman"/>
                <a:sym typeface="Times New Roman"/>
              </a:rPr>
              <a:t>’, ‘air’.</a:t>
            </a:r>
            <a:endParaRPr lang="en-GB" sz="120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ct val="25000"/>
              <a:buFont typeface="Times New Roman"/>
              <a:buNone/>
            </a:pPr>
            <a:endParaRPr lang="en-US"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Times New Roman"/>
              <a:buNone/>
            </a:pPr>
            <a:r>
              <a:rPr lang="en-US" sz="1200" b="0" i="0" u="none" strike="noStrike" cap="none" dirty="0">
                <a:solidFill>
                  <a:schemeClr val="dk1"/>
                </a:solidFill>
                <a:latin typeface="Times New Roman"/>
                <a:ea typeface="Times New Roman"/>
                <a:cs typeface="Times New Roman"/>
                <a:sym typeface="Times New Roman"/>
              </a:rPr>
              <a:t>In English we have more than 150 ways to represent 44 sounds, using </a:t>
            </a:r>
            <a:r>
              <a:rPr lang="en-US" dirty="0">
                <a:latin typeface="Times New Roman"/>
                <a:ea typeface="Times New Roman"/>
                <a:cs typeface="Times New Roman"/>
                <a:sym typeface="Times New Roman"/>
              </a:rPr>
              <a:t>the</a:t>
            </a:r>
            <a:r>
              <a:rPr lang="en-US" sz="1200" b="0" i="0" u="none" strike="noStrike" cap="none" dirty="0">
                <a:solidFill>
                  <a:schemeClr val="dk1"/>
                </a:solidFill>
                <a:latin typeface="Times New Roman"/>
                <a:ea typeface="Times New Roman"/>
                <a:cs typeface="Times New Roman"/>
                <a:sym typeface="Times New Roman"/>
              </a:rPr>
              <a:t> 26 letters in the alphabet</a:t>
            </a:r>
            <a:r>
              <a:rPr lang="en-US" dirty="0">
                <a:latin typeface="Times New Roman"/>
                <a:ea typeface="Times New Roman"/>
                <a:cs typeface="Times New Roman"/>
                <a:sym typeface="Times New Roman"/>
              </a:rPr>
              <a:t>.</a:t>
            </a:r>
          </a:p>
          <a:p>
            <a:pPr marL="0" marR="0" lvl="0" indent="0" algn="l" rtl="0">
              <a:lnSpc>
                <a:spcPct val="100000"/>
              </a:lnSpc>
              <a:spcBef>
                <a:spcPts val="0"/>
              </a:spcBef>
              <a:spcAft>
                <a:spcPts val="0"/>
              </a:spcAft>
              <a:buClr>
                <a:schemeClr val="dk1"/>
              </a:buClr>
              <a:buSzPct val="25000"/>
              <a:buFont typeface="Times New Roman"/>
              <a:buNone/>
            </a:pPr>
            <a:r>
              <a:rPr lang="en-US" i="1" dirty="0">
                <a:latin typeface="Times New Roman"/>
                <a:ea typeface="Times New Roman"/>
                <a:cs typeface="Times New Roman"/>
                <a:sym typeface="Times New Roman"/>
              </a:rPr>
              <a:t>Click</a:t>
            </a:r>
          </a:p>
          <a:p>
            <a:pPr marL="0" marR="0" lvl="0" indent="0" algn="l" rtl="0">
              <a:lnSpc>
                <a:spcPct val="100000"/>
              </a:lnSpc>
              <a:spcBef>
                <a:spcPts val="0"/>
              </a:spcBef>
              <a:spcAft>
                <a:spcPts val="0"/>
              </a:spcAft>
              <a:buClr>
                <a:schemeClr val="dk1"/>
              </a:buClr>
              <a:buSzPct val="25000"/>
              <a:buFont typeface="Times New Roman"/>
              <a:buNone/>
            </a:pPr>
            <a:r>
              <a:rPr lang="en-US" dirty="0">
                <a:latin typeface="Times New Roman"/>
                <a:ea typeface="Times New Roman"/>
                <a:cs typeface="Times New Roman"/>
                <a:sym typeface="Times New Roman"/>
              </a:rPr>
              <a:t>This makes our language one of the most complex in the world!</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Times New Roman"/>
              <a:ea typeface="Times New Roman"/>
              <a:cs typeface="Times New Roman"/>
              <a:sym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7</a:t>
            </a:fld>
            <a:endParaRPr lang="en-US"/>
          </a:p>
        </p:txBody>
      </p:sp>
    </p:spTree>
    <p:extLst>
      <p:ext uri="{BB962C8B-B14F-4D97-AF65-F5344CB8AC3E}">
        <p14:creationId xmlns:p14="http://schemas.microsoft.com/office/powerpoint/2010/main" val="2022084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latin typeface="Times New Roman" pitchFamily="18" charset="0"/>
                <a:ea typeface="MS PGothic" pitchFamily="34" charset="-128"/>
                <a:cs typeface="Arial" charset="0"/>
              </a:rPr>
              <a:t>Copyright Ruth Miskin Literacy</a:t>
            </a:r>
          </a:p>
        </p:txBody>
      </p:sp>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C86BBF-4374-4E01-85D9-47F0C65351B7}" type="slidenum">
              <a:rPr lang="en-US" smtClean="0">
                <a:latin typeface="Times New Roman" pitchFamily="18" charset="0"/>
                <a:ea typeface="MS PGothic" pitchFamily="34" charset="-128"/>
                <a:cs typeface="Arial" charset="0"/>
              </a:rPr>
              <a:pPr fontAlgn="base">
                <a:spcBef>
                  <a:spcPct val="0"/>
                </a:spcBef>
                <a:spcAft>
                  <a:spcPct val="0"/>
                </a:spcAft>
              </a:pPr>
              <a:t>8</a:t>
            </a:fld>
            <a:endParaRPr lang="en-US">
              <a:latin typeface="Times New Roman" pitchFamily="18" charset="0"/>
              <a:ea typeface="MS PGothic" pitchFamily="34" charset="-128"/>
              <a:cs typeface="Arial" charset="0"/>
            </a:endParaRPr>
          </a:p>
        </p:txBody>
      </p:sp>
      <p:sp>
        <p:nvSpPr>
          <p:cNvPr id="72707" name="Rectangle 2"/>
          <p:cNvSpPr>
            <a:spLocks noGrp="1" noRot="1" noChangeAspect="1" noChangeArrowheads="1" noTextEdit="1"/>
          </p:cNvSpPr>
          <p:nvPr>
            <p:ph type="sldImg"/>
          </p:nvPr>
        </p:nvSpPr>
        <p:spPr bwMode="auto">
          <a:xfrm>
            <a:off x="854075" y="744538"/>
            <a:ext cx="2838450" cy="2130425"/>
          </a:xfrm>
          <a:noFill/>
          <a:ln>
            <a:solidFill>
              <a:srgbClr val="000000"/>
            </a:solidFill>
            <a:miter lim="800000"/>
            <a:headEnd/>
            <a:tailEnd/>
          </a:ln>
        </p:spPr>
      </p:sp>
      <p:sp>
        <p:nvSpPr>
          <p:cNvPr id="72708" name="Rectangle 3"/>
          <p:cNvSpPr>
            <a:spLocks noGrp="1" noChangeArrowheads="1"/>
          </p:cNvSpPr>
          <p:nvPr>
            <p:ph type="body" idx="1"/>
          </p:nvPr>
        </p:nvSpPr>
        <p:spPr bwMode="auto">
          <a:xfrm>
            <a:off x="666909" y="2947095"/>
            <a:ext cx="5335270" cy="6235045"/>
          </a:xfrm>
          <a:noFill/>
        </p:spPr>
        <p:txBody>
          <a:bodyPr wrap="square" numCol="1" anchor="t" anchorCtr="0" compatLnSpc="1">
            <a:prstTxWarp prst="textNoShape">
              <a:avLst/>
            </a:prstTxWarp>
          </a:bodyPr>
          <a:lstStyle/>
          <a:p>
            <a:pPr marL="0" marR="0" lvl="0" indent="0" algn="l" rtl="0">
              <a:spcBef>
                <a:spcPts val="0"/>
              </a:spcBef>
              <a:spcAft>
                <a:spcPts val="0"/>
              </a:spcAft>
              <a:buSzPct val="25000"/>
              <a:buNone/>
            </a:pPr>
            <a:r>
              <a:rPr lang="en-US" sz="1100" dirty="0">
                <a:latin typeface="Times New Roman"/>
                <a:ea typeface="Times New Roman"/>
                <a:cs typeface="Times New Roman"/>
                <a:sym typeface="Times New Roman"/>
              </a:rPr>
              <a:t>Using RWI, we make learning to read easy for children because we start by teaching them just one way of reading and writing every sound. Here they are on the </a:t>
            </a:r>
            <a:r>
              <a:rPr lang="en-US" sz="1100" b="0" i="0" u="none" strike="noStrike" cap="none" dirty="0">
                <a:solidFill>
                  <a:schemeClr val="dk1"/>
                </a:solidFill>
                <a:latin typeface="Times New Roman"/>
                <a:ea typeface="Times New Roman"/>
                <a:cs typeface="Times New Roman"/>
                <a:sym typeface="Times New Roman"/>
              </a:rPr>
              <a:t>Simple Speed Sounds chart we use in class.</a:t>
            </a:r>
            <a:endParaRPr lang="en-US" sz="1100" dirty="0">
              <a:latin typeface="Times New Roman"/>
              <a:ea typeface="Times New Roman"/>
              <a:cs typeface="Times New Roman"/>
              <a:sym typeface="Times New Roman"/>
            </a:endParaRPr>
          </a:p>
          <a:p>
            <a:pPr marL="0" marR="0" lvl="0" indent="0" algn="l" rtl="0">
              <a:spcBef>
                <a:spcPts val="0"/>
              </a:spcBef>
              <a:spcAft>
                <a:spcPts val="0"/>
              </a:spcAft>
              <a:buSzPct val="25000"/>
              <a:buNone/>
            </a:pPr>
            <a:endParaRPr lang="en-US" sz="1100" dirty="0">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1100" b="0" i="0" u="none" strike="noStrike" cap="none" dirty="0">
                <a:solidFill>
                  <a:schemeClr val="dk1"/>
                </a:solidFill>
                <a:latin typeface="Times New Roman"/>
                <a:ea typeface="Times New Roman"/>
                <a:cs typeface="Times New Roman"/>
                <a:sym typeface="Times New Roman"/>
              </a:rPr>
              <a:t>We </a:t>
            </a:r>
            <a:r>
              <a:rPr lang="en-US" sz="1100" dirty="0">
                <a:latin typeface="Times New Roman"/>
                <a:ea typeface="Times New Roman"/>
                <a:cs typeface="Times New Roman"/>
                <a:sym typeface="Times New Roman"/>
              </a:rPr>
              <a:t>teach </a:t>
            </a:r>
            <a:r>
              <a:rPr lang="en-US" sz="1100" b="0" i="0" u="none" strike="noStrike" cap="none" dirty="0">
                <a:solidFill>
                  <a:schemeClr val="dk1"/>
                </a:solidFill>
                <a:latin typeface="Times New Roman"/>
                <a:ea typeface="Times New Roman"/>
                <a:cs typeface="Times New Roman"/>
                <a:sym typeface="Times New Roman"/>
              </a:rPr>
              <a:t>Set 1 sounds first - (sounds as far as a</a:t>
            </a:r>
            <a:r>
              <a:rPr lang="en-US" sz="1100" dirty="0">
                <a:latin typeface="Times New Roman"/>
                <a:ea typeface="Times New Roman"/>
                <a:cs typeface="Times New Roman"/>
                <a:sym typeface="Times New Roman"/>
              </a:rPr>
              <a:t> e </a:t>
            </a:r>
            <a:r>
              <a:rPr lang="en-US" sz="1100" dirty="0" err="1">
                <a:latin typeface="Times New Roman"/>
                <a:ea typeface="Times New Roman"/>
                <a:cs typeface="Times New Roman"/>
                <a:sym typeface="Times New Roman"/>
              </a:rPr>
              <a:t>i</a:t>
            </a:r>
            <a:r>
              <a:rPr lang="en-US" sz="1100" dirty="0">
                <a:latin typeface="Times New Roman"/>
                <a:ea typeface="Times New Roman"/>
                <a:cs typeface="Times New Roman"/>
                <a:sym typeface="Times New Roman"/>
              </a:rPr>
              <a:t> o u).</a:t>
            </a:r>
          </a:p>
          <a:p>
            <a:pPr marL="0" marR="0" lvl="0" indent="0" algn="l" defTabSz="457200" rtl="0" eaLnBrk="1" fontAlgn="auto" latinLnBrk="0" hangingPunct="1">
              <a:lnSpc>
                <a:spcPct val="100000"/>
              </a:lnSpc>
              <a:spcBef>
                <a:spcPts val="0"/>
              </a:spcBef>
              <a:spcAft>
                <a:spcPts val="0"/>
              </a:spcAft>
              <a:buClrTx/>
              <a:buSzPct val="25000"/>
              <a:buFontTx/>
              <a:buNone/>
              <a:tabLst/>
              <a:defRPr/>
            </a:pPr>
            <a:r>
              <a:rPr lang="en-GB" altLang="ja-JP" sz="1100" dirty="0">
                <a:latin typeface="Times New Roman" charset="0"/>
              </a:rPr>
              <a:t>Children need to know sounds – not letter names – to read words.</a:t>
            </a:r>
            <a:endParaRPr lang="en-US" sz="1100" dirty="0">
              <a:latin typeface="Times New Roman"/>
              <a:ea typeface="Times New Roman"/>
              <a:cs typeface="Times New Roman"/>
              <a:sym typeface="Times New Roman"/>
            </a:endParaRPr>
          </a:p>
          <a:p>
            <a:pPr marL="0" marR="0" lvl="0" indent="0" algn="l" rtl="0">
              <a:spcBef>
                <a:spcPts val="0"/>
              </a:spcBef>
              <a:spcAft>
                <a:spcPts val="0"/>
              </a:spcAft>
              <a:buSzPct val="25000"/>
              <a:buNone/>
            </a:pPr>
            <a:endParaRPr lang="en-US" sz="1100" b="0" i="0" u="none" strike="noStrike" cap="none" dirty="0">
              <a:solidFill>
                <a:schemeClr val="dk1"/>
              </a:solidFill>
              <a:latin typeface="+mn-lt"/>
              <a:ea typeface="Calibri"/>
              <a:cs typeface="Calibri"/>
              <a:sym typeface="Calibri"/>
            </a:endParaRPr>
          </a:p>
          <a:p>
            <a:pPr eaLnBrk="1" hangingPunct="1">
              <a:spcBef>
                <a:spcPct val="0"/>
              </a:spcBef>
              <a:spcAft>
                <a:spcPts val="1600"/>
              </a:spcAft>
            </a:pPr>
            <a:endParaRPr lang="en-US" sz="1100" dirty="0">
              <a:latin typeface="Arial" pitchFamily="34" charset="0"/>
              <a:cs typeface="Arial" pitchFamily="34" charset="0"/>
            </a:endParaRPr>
          </a:p>
        </p:txBody>
      </p:sp>
    </p:spTree>
    <p:extLst>
      <p:ext uri="{BB962C8B-B14F-4D97-AF65-F5344CB8AC3E}">
        <p14:creationId xmlns:p14="http://schemas.microsoft.com/office/powerpoint/2010/main" val="157101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t>Once children know one way of reading and writing every sound, </a:t>
            </a:r>
            <a:r>
              <a:rPr lang="en-US" altLang="ja-JP" sz="1200" dirty="0">
                <a:latin typeface="Arial" pitchFamily="34" charset="0"/>
                <a:cs typeface="Arial" pitchFamily="34" charset="0"/>
              </a:rPr>
              <a:t>they start to learn spellings for each sound they already know.</a:t>
            </a:r>
          </a:p>
          <a:p>
            <a:pPr marL="0" marR="0" lvl="0" indent="0" algn="l" rtl="0">
              <a:spcBef>
                <a:spcPts val="0"/>
              </a:spcBef>
              <a:buSzPct val="25000"/>
              <a:buNone/>
            </a:pPr>
            <a:r>
              <a:rPr lang="en-US" altLang="ja-JP" sz="1200" i="1" dirty="0">
                <a:latin typeface="Arial" pitchFamily="34" charset="0"/>
                <a:cs typeface="Arial" pitchFamily="34" charset="0"/>
              </a:rPr>
              <a:t>Point to the chart to show. </a:t>
            </a:r>
          </a:p>
          <a:p>
            <a:pPr marL="0" marR="0" lvl="0" indent="0" algn="l" rtl="0">
              <a:spcBef>
                <a:spcPts val="0"/>
              </a:spcBef>
              <a:buSzPct val="25000"/>
              <a:buNone/>
            </a:pPr>
            <a:r>
              <a:rPr lang="en-US" altLang="ja-JP" sz="1200" dirty="0">
                <a:latin typeface="Arial" pitchFamily="34" charset="0"/>
                <a:cs typeface="Arial" pitchFamily="34" charset="0"/>
              </a:rPr>
              <a:t>For example, they know ‘ay’ and now learn a-e and </a:t>
            </a:r>
            <a:r>
              <a:rPr lang="en-US" altLang="ja-JP" sz="1200" dirty="0" err="1">
                <a:latin typeface="Arial" pitchFamily="34" charset="0"/>
                <a:cs typeface="Arial" pitchFamily="34" charset="0"/>
              </a:rPr>
              <a:t>ai</a:t>
            </a:r>
            <a:r>
              <a:rPr lang="en-US" altLang="ja-JP" sz="1200" dirty="0">
                <a:latin typeface="Arial" pitchFamily="34" charset="0"/>
                <a:cs typeface="Arial" pitchFamily="34" charset="0"/>
              </a:rPr>
              <a:t> as other spellings for the same sound.</a:t>
            </a:r>
          </a:p>
        </p:txBody>
      </p:sp>
      <p:sp>
        <p:nvSpPr>
          <p:cNvPr id="252" name="Shape 2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41122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p:spTree>
      <p:nvGrpSpPr>
        <p:cNvPr id="1" name=""/>
        <p:cNvGrpSpPr/>
        <p:nvPr/>
      </p:nvGrpSpPr>
      <p:grpSpPr>
        <a:xfrm>
          <a:off x="0" y="0"/>
          <a:ext cx="0" cy="0"/>
          <a:chOff x="0" y="0"/>
          <a:chExt cx="0" cy="0"/>
        </a:xfrm>
      </p:grpSpPr>
      <p:pic>
        <p:nvPicPr>
          <p:cNvPr id="15" name="Picture 14" descr="powerpoint-cover-template-blank.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Title 1"/>
          <p:cNvSpPr>
            <a:spLocks noGrp="1"/>
          </p:cNvSpPr>
          <p:nvPr>
            <p:ph type="ctrTitle"/>
          </p:nvPr>
        </p:nvSpPr>
        <p:spPr>
          <a:xfrm>
            <a:off x="4067944" y="4221088"/>
            <a:ext cx="5076056" cy="1181993"/>
          </a:xfrm>
        </p:spPr>
        <p:txBody>
          <a:bodyPr anchor="ctr">
            <a:normAutofit/>
          </a:bodyPr>
          <a:lstStyle>
            <a:lvl1pPr>
              <a:lnSpc>
                <a:spcPct val="90000"/>
              </a:lnSpc>
              <a:defRPr sz="3200">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1231037735"/>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a:t/>
            </a:r>
            <a:br>
              <a:rPr lang="en-GB" dirty="0"/>
            </a:br>
            <a:r>
              <a:rPr lang="en-GB" dirty="0"/>
              <a:t>Click to edit Master title style</a:t>
            </a:r>
          </a:p>
        </p:txBody>
      </p:sp>
      <p:sp>
        <p:nvSpPr>
          <p:cNvPr id="3" name="Content Placeholder 2"/>
          <p:cNvSpPr>
            <a:spLocks noGrp="1"/>
          </p:cNvSpPr>
          <p:nvPr>
            <p:ph idx="1"/>
          </p:nvPr>
        </p:nvSpPr>
        <p:spPr>
          <a:xfrm>
            <a:off x="323528" y="1196752"/>
            <a:ext cx="8639175"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281862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a:t/>
            </a:r>
            <a:br>
              <a:rPr lang="en-GB" dirty="0"/>
            </a:br>
            <a:r>
              <a:rPr lang="en-GB" dirty="0"/>
              <a:t>Click to edit Master title style</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
        <p:nvSpPr>
          <p:cNvPr id="8" name="Content Placeholder 2"/>
          <p:cNvSpPr>
            <a:spLocks noGrp="1"/>
          </p:cNvSpPr>
          <p:nvPr>
            <p:ph sz="half" idx="1"/>
          </p:nvPr>
        </p:nvSpPr>
        <p:spPr>
          <a:xfrm>
            <a:off x="323528" y="1268760"/>
            <a:ext cx="4246885"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3"/>
          <p:cNvSpPr>
            <a:spLocks noGrp="1"/>
          </p:cNvSpPr>
          <p:nvPr>
            <p:ph sz="half" idx="2"/>
          </p:nvPr>
        </p:nvSpPr>
        <p:spPr>
          <a:xfrm>
            <a:off x="4716016" y="1268760"/>
            <a:ext cx="4254624"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694975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userDrawn="1">
  <p:cSld name="5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3" name="Content Placeholder 2"/>
          <p:cNvSpPr>
            <a:spLocks noGrp="1"/>
          </p:cNvSpPr>
          <p:nvPr>
            <p:ph idx="1"/>
          </p:nvPr>
        </p:nvSpPr>
        <p:spPr>
          <a:xfrm>
            <a:off x="323528" y="1196752"/>
            <a:ext cx="8639175"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39609874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323850" y="333375"/>
            <a:ext cx="7478713"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3" name="Text Placeholder 2"/>
          <p:cNvSpPr>
            <a:spLocks noGrp="1"/>
          </p:cNvSpPr>
          <p:nvPr>
            <p:ph type="body" idx="1"/>
          </p:nvPr>
        </p:nvSpPr>
        <p:spPr bwMode="auto">
          <a:xfrm>
            <a:off x="323850" y="1495425"/>
            <a:ext cx="8639175"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395288" y="6356350"/>
            <a:ext cx="2195512" cy="365125"/>
          </a:xfrm>
          <a:prstGeom prst="rect">
            <a:avLst/>
          </a:prstGeom>
        </p:spPr>
        <p:txBody>
          <a:bodyPr vert="horz" lIns="91440" tIns="45720" rIns="91440" bIns="45720" rtlCol="0" anchor="ctr"/>
          <a:lstStyle>
            <a:lvl1pPr algn="l">
              <a:defRPr sz="1000">
                <a:solidFill>
                  <a:srgbClr val="2D2D2D">
                    <a:tint val="75000"/>
                  </a:srgbClr>
                </a:solidFill>
                <a:latin typeface="Garamond" pitchFamily="18" charset="0"/>
                <a:ea typeface="MS PGothic" pitchFamily="34" charset="-128"/>
                <a:cs typeface="+mn-cs"/>
              </a:defRPr>
            </a:lvl1pPr>
          </a:lstStyle>
          <a:p>
            <a:pPr>
              <a:defRPr/>
            </a:pPr>
            <a:fld id="{DF6C09D9-D1B6-4568-8B87-5A6249D0DBD1}" type="datetime1">
              <a:rPr lang="en-US"/>
              <a:pPr>
                <a:defRPr/>
              </a:pPr>
              <a:t>3/15/2020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rgbClr val="2D2D2D">
                    <a:tint val="75000"/>
                  </a:srgbClr>
                </a:solidFill>
                <a:latin typeface="Garamond" pitchFamily="18" charset="0"/>
                <a:ea typeface="MS PGothic" pitchFamily="34" charset="-128"/>
                <a:cs typeface="+mn-cs"/>
              </a:defRPr>
            </a:lvl1pPr>
          </a:lstStyle>
          <a:p>
            <a:pPr>
              <a:defRPr/>
            </a:pPr>
            <a:r>
              <a:rPr lang="en-US"/>
              <a:t>Copyright Ruth Miskin Literacy</a:t>
            </a:r>
          </a:p>
        </p:txBody>
      </p:sp>
      <p:sp>
        <p:nvSpPr>
          <p:cNvPr id="6" name="Slide Number Placeholder 5"/>
          <p:cNvSpPr>
            <a:spLocks noGrp="1"/>
          </p:cNvSpPr>
          <p:nvPr>
            <p:ph type="sldNum" sz="quarter" idx="4"/>
          </p:nvPr>
        </p:nvSpPr>
        <p:spPr>
          <a:xfrm>
            <a:off x="6553200" y="6356350"/>
            <a:ext cx="2409825" cy="365125"/>
          </a:xfrm>
          <a:prstGeom prst="rect">
            <a:avLst/>
          </a:prstGeom>
        </p:spPr>
        <p:txBody>
          <a:bodyPr vert="horz" lIns="91440" tIns="45720" rIns="91440" bIns="45720" rtlCol="0" anchor="ctr"/>
          <a:lstStyle>
            <a:lvl1pPr algn="r">
              <a:defRPr sz="1000">
                <a:solidFill>
                  <a:srgbClr val="2D2D2D">
                    <a:tint val="75000"/>
                  </a:srgbClr>
                </a:solidFill>
                <a:latin typeface="Garamond" pitchFamily="18" charset="0"/>
                <a:ea typeface="MS PGothic" pitchFamily="34" charset="-128"/>
                <a:cs typeface="+mn-cs"/>
              </a:defRPr>
            </a:lvl1pPr>
          </a:lstStyle>
          <a:p>
            <a:pPr>
              <a:defRPr/>
            </a:pPr>
            <a:fld id="{D366FC25-FCA6-4D86-A84B-F6C8160D7687}" type="slidenum">
              <a:rPr lang="en-US"/>
              <a:pPr>
                <a:defRPr/>
              </a:pPr>
              <a:t>‹#›</a:t>
            </a:fld>
            <a:endParaRPr lang="en-US"/>
          </a:p>
        </p:txBody>
      </p:sp>
      <p:sp>
        <p:nvSpPr>
          <p:cNvPr id="7"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5368" name="Picture 9" descr="RM_shape.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13"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pic>
        <p:nvPicPr>
          <p:cNvPr id="10" name="Picture 9" descr="PPT_RM_page.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27127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91" r:id="rId4"/>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p:txStyles>
    <p:title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p:titleStyle>
    <p:bodyStyle>
      <a:lvl1pPr algn="l" rtl="0" eaLnBrk="1" fontAlgn="base" hangingPunct="1">
        <a:lnSpc>
          <a:spcPct val="90000"/>
        </a:lnSpc>
        <a:spcBef>
          <a:spcPct val="20000"/>
        </a:spcBef>
        <a:spcAft>
          <a:spcPct val="0"/>
        </a:spcAft>
        <a:buFont typeface="Arial" charset="0"/>
        <a:defRPr sz="3200" kern="1200">
          <a:solidFill>
            <a:schemeClr val="tx2"/>
          </a:solidFill>
          <a:latin typeface="+mn-lt"/>
          <a:ea typeface="+mn-ea"/>
          <a:cs typeface="+mn-cs"/>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0.tiff"/><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ruthmiskin.com/en/parent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oxfordowl.co.uk/Reading/" TargetMode="External"/><Relationship Id="rId4" Type="http://schemas.openxmlformats.org/officeDocument/2006/relationships/hyperlink" Target="https://www.facebook.com/miskin.education"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18" Type="http://schemas.openxmlformats.org/officeDocument/2006/relationships/image" Target="../media/image20.png"/><Relationship Id="rId26" Type="http://schemas.openxmlformats.org/officeDocument/2006/relationships/image" Target="../media/image28.emf"/><Relationship Id="rId3" Type="http://schemas.openxmlformats.org/officeDocument/2006/relationships/image" Target="../media/image5.jpeg"/><Relationship Id="rId21" Type="http://schemas.openxmlformats.org/officeDocument/2006/relationships/image" Target="../media/image23.emf"/><Relationship Id="rId7" Type="http://schemas.openxmlformats.org/officeDocument/2006/relationships/image" Target="../media/image9.emf"/><Relationship Id="rId12" Type="http://schemas.openxmlformats.org/officeDocument/2006/relationships/image" Target="../media/image14.emf"/><Relationship Id="rId17" Type="http://schemas.openxmlformats.org/officeDocument/2006/relationships/image" Target="../media/image19.jpeg"/><Relationship Id="rId25" Type="http://schemas.openxmlformats.org/officeDocument/2006/relationships/image" Target="../media/image27.emf"/><Relationship Id="rId2" Type="http://schemas.openxmlformats.org/officeDocument/2006/relationships/notesSlide" Target="../notesSlides/notesSlide4.xml"/><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13.jpeg"/><Relationship Id="rId24" Type="http://schemas.openxmlformats.org/officeDocument/2006/relationships/image" Target="../media/image26.emf"/><Relationship Id="rId5" Type="http://schemas.openxmlformats.org/officeDocument/2006/relationships/image" Target="../media/image7.jpeg"/><Relationship Id="rId15" Type="http://schemas.openxmlformats.org/officeDocument/2006/relationships/image" Target="../media/image17.jpeg"/><Relationship Id="rId23" Type="http://schemas.openxmlformats.org/officeDocument/2006/relationships/image" Target="../media/image25.emf"/><Relationship Id="rId10" Type="http://schemas.openxmlformats.org/officeDocument/2006/relationships/image" Target="../media/image12.emf"/><Relationship Id="rId19" Type="http://schemas.openxmlformats.org/officeDocument/2006/relationships/image" Target="../media/image21.png"/><Relationship Id="rId4" Type="http://schemas.openxmlformats.org/officeDocument/2006/relationships/image" Target="../media/image6.jpeg"/><Relationship Id="rId9" Type="http://schemas.openxmlformats.org/officeDocument/2006/relationships/image" Target="../media/image11.emf"/><Relationship Id="rId14" Type="http://schemas.openxmlformats.org/officeDocument/2006/relationships/image" Target="../media/image16.png"/><Relationship Id="rId22" Type="http://schemas.openxmlformats.org/officeDocument/2006/relationships/image" Target="../media/image24.emf"/></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554132" y="4221088"/>
            <a:ext cx="3589867" cy="1181993"/>
          </a:xfrm>
        </p:spPr>
        <p:txBody>
          <a:bodyPr>
            <a:normAutofit fontScale="90000"/>
          </a:bodyPr>
          <a:lstStyle/>
          <a:p>
            <a:r>
              <a:rPr lang="en-US" dirty="0"/>
              <a:t/>
            </a:r>
            <a:br>
              <a:rPr lang="en-US" dirty="0"/>
            </a:br>
            <a:r>
              <a:rPr lang="en-US" dirty="0"/>
              <a:t>Parents’ Meeting</a:t>
            </a:r>
            <a:br>
              <a:rPr lang="en-US" dirty="0"/>
            </a:br>
            <a:r>
              <a:rPr lang="en-US" i="1" dirty="0" smtClean="0"/>
              <a:t>Read </a:t>
            </a:r>
            <a:r>
              <a:rPr lang="en-US" i="1" dirty="0"/>
              <a:t>Write Inc.</a:t>
            </a:r>
            <a:r>
              <a:rPr lang="en-US" dirty="0"/>
              <a:t/>
            </a:r>
            <a:br>
              <a:rPr lang="en-US" dirty="0"/>
            </a:br>
            <a:endParaRPr lang="en-US" dirty="0"/>
          </a:p>
        </p:txBody>
      </p:sp>
    </p:spTree>
    <p:extLst>
      <p:ext uri="{BB962C8B-B14F-4D97-AF65-F5344CB8AC3E}">
        <p14:creationId xmlns:p14="http://schemas.microsoft.com/office/powerpoint/2010/main" val="1449078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Sounds + blending = reading </a:t>
            </a:r>
          </a:p>
        </p:txBody>
      </p:sp>
      <p:pic>
        <p:nvPicPr>
          <p:cNvPr id="16" name="Picture 15" descr="Screen Shot 2016-04-13 at 10.33.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6767" y="2721512"/>
            <a:ext cx="2963858" cy="1394893"/>
          </a:xfrm>
          <a:prstGeom prst="rect">
            <a:avLst/>
          </a:prstGeom>
          <a:ln>
            <a:solidFill>
              <a:schemeClr val="tx1"/>
            </a:solidFill>
          </a:ln>
        </p:spPr>
      </p:pic>
      <p:sp>
        <p:nvSpPr>
          <p:cNvPr id="3" name="TextBox 2">
            <a:extLst>
              <a:ext uri="{FF2B5EF4-FFF2-40B4-BE49-F238E27FC236}">
                <a16:creationId xmlns:a16="http://schemas.microsoft.com/office/drawing/2014/main" id="{50D0F987-1124-9641-A917-5AF839C65251}"/>
              </a:ext>
            </a:extLst>
          </p:cNvPr>
          <p:cNvSpPr txBox="1"/>
          <p:nvPr/>
        </p:nvSpPr>
        <p:spPr>
          <a:xfrm>
            <a:off x="4142396" y="2911126"/>
            <a:ext cx="1065487" cy="1015663"/>
          </a:xfrm>
          <a:prstGeom prst="rect">
            <a:avLst/>
          </a:prstGeom>
          <a:noFill/>
        </p:spPr>
        <p:txBody>
          <a:bodyPr wrap="square" rtlCol="0">
            <a:spAutoFit/>
          </a:bodyPr>
          <a:lstStyle/>
          <a:p>
            <a:r>
              <a:rPr lang="en-US" sz="6000" b="1" dirty="0">
                <a:solidFill>
                  <a:srgbClr val="787878"/>
                </a:solidFill>
                <a:ea typeface="+mj-ea"/>
                <a:cs typeface="+mj-cs"/>
              </a:rPr>
              <a:t>+</a:t>
            </a:r>
          </a:p>
        </p:txBody>
      </p:sp>
      <p:pic>
        <p:nvPicPr>
          <p:cNvPr id="9" name="Picture 8" descr="as.png">
            <a:extLst>
              <a:ext uri="{FF2B5EF4-FFF2-40B4-BE49-F238E27FC236}">
                <a16:creationId xmlns:a16="http://schemas.microsoft.com/office/drawing/2014/main" id="{51EA20A7-5BA2-E440-9860-D798EE7E53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3528" y="2618531"/>
            <a:ext cx="3393707" cy="1508314"/>
          </a:xfrm>
          <a:prstGeom prst="rect">
            <a:avLst/>
          </a:prstGeom>
        </p:spPr>
      </p:pic>
    </p:spTree>
    <p:extLst>
      <p:ext uri="{BB962C8B-B14F-4D97-AF65-F5344CB8AC3E}">
        <p14:creationId xmlns:p14="http://schemas.microsoft.com/office/powerpoint/2010/main" val="92098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Fred</a:t>
            </a:r>
          </a:p>
        </p:txBody>
      </p:sp>
      <p:pic>
        <p:nvPicPr>
          <p:cNvPr id="4" name="Content Placeholder 1" descr="41Ho83H3mFL.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82556" y="2276872"/>
            <a:ext cx="5717373" cy="2664296"/>
          </a:xfrm>
        </p:spPr>
      </p:pic>
    </p:spTree>
    <p:extLst>
      <p:ext uri="{BB962C8B-B14F-4D97-AF65-F5344CB8AC3E}">
        <p14:creationId xmlns:p14="http://schemas.microsoft.com/office/powerpoint/2010/main" val="916307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 spelling using Fred Fingers</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l="-78545" r="-78545"/>
          <a:stretch>
            <a:fillRect/>
          </a:stretch>
        </p:blipFill>
        <p:spPr/>
      </p:pic>
    </p:spTree>
    <p:extLst>
      <p:ext uri="{BB962C8B-B14F-4D97-AF65-F5344CB8AC3E}">
        <p14:creationId xmlns:p14="http://schemas.microsoft.com/office/powerpoint/2010/main" val="3144918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‘Three with me, four at home’</a:t>
            </a:r>
          </a:p>
        </p:txBody>
      </p:sp>
      <p:sp>
        <p:nvSpPr>
          <p:cNvPr id="50179" name="Rectangle 3"/>
          <p:cNvSpPr>
            <a:spLocks noGrp="1" noChangeArrowheads="1"/>
          </p:cNvSpPr>
          <p:nvPr>
            <p:ph idx="1"/>
          </p:nvPr>
        </p:nvSpPr>
        <p:spPr>
          <a:xfrm>
            <a:off x="323528" y="1196752"/>
            <a:ext cx="8639175" cy="5661248"/>
          </a:xfrm>
        </p:spPr>
        <p:txBody>
          <a:bodyPr>
            <a:normAutofit/>
          </a:bodyPr>
          <a:lstStyle/>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Accuracy</a:t>
            </a:r>
          </a:p>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Fluency</a:t>
            </a:r>
          </a:p>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Comprehension</a:t>
            </a:r>
          </a:p>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Read and enjoy at home</a:t>
            </a:r>
          </a:p>
          <a:p>
            <a:pPr eaLnBrk="1" hangingPunct="1">
              <a:buFont typeface="Wingdings" pitchFamily="2" charset="2"/>
              <a:buNone/>
            </a:pPr>
            <a:endParaRPr lang="en-GB" sz="2400" dirty="0">
              <a:ea typeface="Arial Unicode MS" pitchFamily="34" charset="-128"/>
              <a:cs typeface="Arial Unicode MS" pitchFamily="34" charset="-128"/>
            </a:endParaRPr>
          </a:p>
          <a:p>
            <a:pPr eaLnBrk="1" hangingPunct="1">
              <a:buFont typeface="Wingdings" pitchFamily="2" charset="2"/>
              <a:buNone/>
            </a:pPr>
            <a:endParaRPr lang="en-GB" sz="2400" i="1" dirty="0">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399444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50179">
                                            <p:txEl>
                                              <p:pRg st="1" end="1"/>
                                            </p:txEl>
                                          </p:spTgt>
                                        </p:tgtEl>
                                        <p:attrNameLst>
                                          <p:attrName>style.color</p:attrName>
                                        </p:attrNameLst>
                                      </p:cBhvr>
                                      <p:to>
                                        <a:schemeClr val="hlink"/>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50179">
                                            <p:txEl>
                                              <p:pRg st="3" end="3"/>
                                            </p:txEl>
                                          </p:spTgt>
                                        </p:tgtEl>
                                        <p:attrNameLst>
                                          <p:attrName>style.color</p:attrName>
                                        </p:attrNameLst>
                                      </p:cBhvr>
                                      <p:to>
                                        <a:schemeClr val="hlink"/>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50179">
                                            <p:txEl>
                                              <p:pRg st="5" end="5"/>
                                            </p:txEl>
                                          </p:spTgt>
                                        </p:tgtEl>
                                        <p:attrNameLst>
                                          <p:attrName>style.color</p:attrName>
                                        </p:attrNameLst>
                                      </p:cBhvr>
                                      <p:to>
                                        <a:schemeClr val="hlink"/>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50179">
                                            <p:txEl>
                                              <p:pRg st="7" end="7"/>
                                            </p:txEl>
                                          </p:spTgt>
                                        </p:tgtEl>
                                        <p:attrNameLst>
                                          <p:attrName>style.color</p:attrName>
                                        </p:attrNameLst>
                                      </p:cBhvr>
                                      <p:to>
                                        <a:schemeClr va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9" y="260649"/>
            <a:ext cx="8712967" cy="864096"/>
          </a:xfrm>
        </p:spPr>
        <p:txBody>
          <a:bodyPr/>
          <a:lstStyle/>
          <a:p>
            <a:r>
              <a:rPr lang="en-US" dirty="0"/>
              <a:t>Which books will children bring home?</a:t>
            </a:r>
          </a:p>
        </p:txBody>
      </p:sp>
      <p:grpSp>
        <p:nvGrpSpPr>
          <p:cNvPr id="16" name="Group 15"/>
          <p:cNvGrpSpPr/>
          <p:nvPr/>
        </p:nvGrpSpPr>
        <p:grpSpPr>
          <a:xfrm>
            <a:off x="5559944" y="2786344"/>
            <a:ext cx="1484521" cy="1722762"/>
            <a:chOff x="6340708" y="2209677"/>
            <a:chExt cx="2227243" cy="2752317"/>
          </a:xfrm>
        </p:grpSpPr>
        <p:pic>
          <p:nvPicPr>
            <p:cNvPr id="17" name="Picture 29" descr="http://jeannewillis.com/Book%20Covers/CottonwoolColi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9106" y="3711640"/>
              <a:ext cx="1070076" cy="1250354"/>
            </a:xfrm>
            <a:prstGeom prst="rect">
              <a:avLst/>
            </a:prstGeom>
            <a:noFill/>
            <a:ln w="9525">
              <a:noFill/>
              <a:miter lim="800000"/>
              <a:headEnd/>
              <a:tailEnd/>
            </a:ln>
          </p:spPr>
        </p:pic>
        <p:grpSp>
          <p:nvGrpSpPr>
            <p:cNvPr id="18" name="Group 17"/>
            <p:cNvGrpSpPr/>
            <p:nvPr/>
          </p:nvGrpSpPr>
          <p:grpSpPr>
            <a:xfrm>
              <a:off x="6340708" y="2209677"/>
              <a:ext cx="2227243" cy="2147017"/>
              <a:chOff x="6340708" y="2209677"/>
              <a:chExt cx="2227243" cy="2147017"/>
            </a:xfrm>
          </p:grpSpPr>
          <p:pic>
            <p:nvPicPr>
              <p:cNvPr id="19" name="Picture 30" descr="MonkeyandPand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96976" y="2841502"/>
                <a:ext cx="970975" cy="1277766"/>
              </a:xfrm>
              <a:prstGeom prst="rect">
                <a:avLst/>
              </a:prstGeom>
              <a:noFill/>
              <a:ln w="9525">
                <a:noFill/>
                <a:miter lim="800000"/>
                <a:headEnd/>
                <a:tailEnd/>
              </a:ln>
            </p:spPr>
          </p:pic>
          <p:pic>
            <p:nvPicPr>
              <p:cNvPr id="20" name="Picture 34" descr="TimeofLion.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384540">
                <a:off x="6340708" y="2886722"/>
                <a:ext cx="852897" cy="762231"/>
              </a:xfrm>
              <a:prstGeom prst="rect">
                <a:avLst/>
              </a:prstGeom>
              <a:noFill/>
              <a:ln w="9525">
                <a:noFill/>
                <a:miter lim="800000"/>
                <a:headEnd/>
                <a:tailEnd/>
              </a:ln>
            </p:spPr>
          </p:pic>
          <p:pic>
            <p:nvPicPr>
              <p:cNvPr id="21" name="Picture 28" descr="The Worst Princes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71514" y="2209677"/>
                <a:ext cx="906664" cy="1058478"/>
              </a:xfrm>
              <a:prstGeom prst="rect">
                <a:avLst/>
              </a:prstGeom>
              <a:noFill/>
              <a:ln w="9525">
                <a:noFill/>
                <a:miter lim="800000"/>
                <a:headEnd/>
                <a:tailEnd/>
              </a:ln>
            </p:spPr>
          </p:pic>
          <p:pic>
            <p:nvPicPr>
              <p:cNvPr id="22" name="Picture 27" descr="http://img1.fantasticfiction.co.uk/images/h4/h20507.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32880" y="3129534"/>
                <a:ext cx="933021" cy="1227160"/>
              </a:xfrm>
              <a:prstGeom prst="rect">
                <a:avLst/>
              </a:prstGeom>
              <a:noFill/>
              <a:ln w="9525">
                <a:noFill/>
                <a:miter lim="800000"/>
                <a:headEnd/>
                <a:tailEnd/>
              </a:ln>
            </p:spPr>
          </p:pic>
        </p:grpSp>
      </p:grpSp>
      <p:pic>
        <p:nvPicPr>
          <p:cNvPr id="3" name="Picture 2">
            <a:extLst>
              <a:ext uri="{FF2B5EF4-FFF2-40B4-BE49-F238E27FC236}">
                <a16:creationId xmlns:a16="http://schemas.microsoft.com/office/drawing/2014/main" id="{08109203-4959-C44A-8547-F974B7707A4B}"/>
              </a:ext>
            </a:extLst>
          </p:cNvPr>
          <p:cNvPicPr>
            <a:picLocks noChangeAspect="1"/>
          </p:cNvPicPr>
          <p:nvPr/>
        </p:nvPicPr>
        <p:blipFill>
          <a:blip r:embed="rId8"/>
          <a:stretch>
            <a:fillRect/>
          </a:stretch>
        </p:blipFill>
        <p:spPr>
          <a:xfrm>
            <a:off x="946797" y="2638057"/>
            <a:ext cx="3166040" cy="2216228"/>
          </a:xfrm>
          <a:prstGeom prst="rect">
            <a:avLst/>
          </a:prstGeom>
        </p:spPr>
      </p:pic>
      <p:sp>
        <p:nvSpPr>
          <p:cNvPr id="23" name="TextBox 22">
            <a:extLst>
              <a:ext uri="{FF2B5EF4-FFF2-40B4-BE49-F238E27FC236}">
                <a16:creationId xmlns:a16="http://schemas.microsoft.com/office/drawing/2014/main" id="{B9E50773-0EA2-BF41-B418-1BF4E0948523}"/>
              </a:ext>
            </a:extLst>
          </p:cNvPr>
          <p:cNvSpPr txBox="1"/>
          <p:nvPr/>
        </p:nvSpPr>
        <p:spPr>
          <a:xfrm>
            <a:off x="4251988" y="2994196"/>
            <a:ext cx="843701" cy="1446550"/>
          </a:xfrm>
          <a:prstGeom prst="rect">
            <a:avLst/>
          </a:prstGeom>
          <a:noFill/>
        </p:spPr>
        <p:txBody>
          <a:bodyPr wrap="none" rtlCol="0">
            <a:spAutoFit/>
          </a:bodyPr>
          <a:lstStyle/>
          <a:p>
            <a:r>
              <a:rPr lang="en-US" sz="8800" dirty="0">
                <a:solidFill>
                  <a:srgbClr val="5A5A5A"/>
                </a:solidFill>
              </a:rPr>
              <a:t>+</a:t>
            </a:r>
            <a:endParaRPr lang="en-US" dirty="0">
              <a:solidFill>
                <a:srgbClr val="5A5A5A"/>
              </a:solidFill>
            </a:endParaRPr>
          </a:p>
        </p:txBody>
      </p:sp>
    </p:spTree>
    <p:extLst>
      <p:ext uri="{BB962C8B-B14F-4D97-AF65-F5344CB8AC3E}">
        <p14:creationId xmlns:p14="http://schemas.microsoft.com/office/powerpoint/2010/main" val="245023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883CF-ABF9-984B-9FFC-62BB643E79F7}"/>
              </a:ext>
            </a:extLst>
          </p:cNvPr>
          <p:cNvSpPr>
            <a:spLocks noGrp="1"/>
          </p:cNvSpPr>
          <p:nvPr>
            <p:ph type="title"/>
          </p:nvPr>
        </p:nvSpPr>
        <p:spPr/>
        <p:txBody>
          <a:bodyPr/>
          <a:lstStyle/>
          <a:p>
            <a:r>
              <a:rPr lang="en-US" dirty="0"/>
              <a:t>Free Video Tutorials (</a:t>
            </a:r>
            <a:r>
              <a:rPr lang="en-US" dirty="0" err="1"/>
              <a:t>ruthmiskin.com</a:t>
            </a:r>
            <a:r>
              <a:rPr lang="en-US" dirty="0"/>
              <a:t>)</a:t>
            </a:r>
          </a:p>
        </p:txBody>
      </p:sp>
      <p:pic>
        <p:nvPicPr>
          <p:cNvPr id="5" name="Content Placeholder 4">
            <a:extLst>
              <a:ext uri="{FF2B5EF4-FFF2-40B4-BE49-F238E27FC236}">
                <a16:creationId xmlns:a16="http://schemas.microsoft.com/office/drawing/2014/main" id="{6F4A43B0-25A7-0949-9BF1-25899EF55725}"/>
              </a:ext>
            </a:extLst>
          </p:cNvPr>
          <p:cNvPicPr>
            <a:picLocks noGrp="1" noChangeAspect="1"/>
          </p:cNvPicPr>
          <p:nvPr>
            <p:ph idx="1"/>
          </p:nvPr>
        </p:nvPicPr>
        <p:blipFill>
          <a:blip r:embed="rId3"/>
          <a:stretch>
            <a:fillRect/>
          </a:stretch>
        </p:blipFill>
        <p:spPr>
          <a:xfrm>
            <a:off x="1192265" y="1317246"/>
            <a:ext cx="6759469" cy="4904277"/>
          </a:xfrm>
        </p:spPr>
      </p:pic>
    </p:spTree>
    <p:extLst>
      <p:ext uri="{BB962C8B-B14F-4D97-AF65-F5344CB8AC3E}">
        <p14:creationId xmlns:p14="http://schemas.microsoft.com/office/powerpoint/2010/main" val="1026422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I do?</a:t>
            </a:r>
          </a:p>
        </p:txBody>
      </p:sp>
      <p:sp>
        <p:nvSpPr>
          <p:cNvPr id="3" name="Content Placeholder 2"/>
          <p:cNvSpPr>
            <a:spLocks noGrp="1"/>
          </p:cNvSpPr>
          <p:nvPr>
            <p:ph idx="1"/>
          </p:nvPr>
        </p:nvSpPr>
        <p:spPr/>
        <p:txBody>
          <a:bodyPr/>
          <a:lstStyle/>
          <a:p>
            <a:pPr marL="514350" indent="-514350">
              <a:buFont typeface="+mj-lt"/>
              <a:buAutoNum type="arabicPeriod"/>
            </a:pPr>
            <a:r>
              <a:rPr lang="en-US" dirty="0"/>
              <a:t>Use pure sounds, not letter names</a:t>
            </a:r>
          </a:p>
          <a:p>
            <a:pPr marL="514350" indent="-514350">
              <a:buFont typeface="+mj-lt"/>
              <a:buAutoNum type="arabicPeriod"/>
            </a:pPr>
            <a:r>
              <a:rPr lang="en-US" dirty="0"/>
              <a:t>Use Fred Talk to read and spell words</a:t>
            </a:r>
          </a:p>
          <a:p>
            <a:pPr marL="514350" indent="-514350">
              <a:buFont typeface="+mj-lt"/>
              <a:buAutoNum type="arabicPeriod"/>
            </a:pPr>
            <a:r>
              <a:rPr lang="en-US" dirty="0"/>
              <a:t>Listen to your child read their </a:t>
            </a:r>
            <a:r>
              <a:rPr lang="en-US" dirty="0" smtClean="0"/>
              <a:t>‘My Book Bag’ book </a:t>
            </a:r>
            <a:r>
              <a:rPr lang="en-US" dirty="0"/>
              <a:t>every day</a:t>
            </a:r>
          </a:p>
          <a:p>
            <a:pPr marL="514350" indent="-514350">
              <a:buFont typeface="+mj-lt"/>
              <a:buAutoNum type="arabicPeriod"/>
            </a:pPr>
            <a:r>
              <a:rPr lang="en-US" dirty="0"/>
              <a:t>Read stories to your child every </a:t>
            </a:r>
            <a:r>
              <a:rPr lang="en-US" dirty="0" smtClean="0"/>
              <a:t>day</a:t>
            </a:r>
          </a:p>
          <a:p>
            <a:pPr marL="514350" indent="-514350">
              <a:buFont typeface="+mj-lt"/>
              <a:buAutoNum type="arabicPeriod"/>
            </a:pPr>
            <a:r>
              <a:rPr lang="en-US" dirty="0" smtClean="0"/>
              <a:t>Show them that you also enjoy reading</a:t>
            </a:r>
            <a:endParaRPr lang="en-US" dirty="0"/>
          </a:p>
          <a:p>
            <a:pPr marL="457200" indent="-457200">
              <a:buFont typeface="Arial"/>
              <a:buChar char="•"/>
            </a:pPr>
            <a:endParaRPr lang="en-US" dirty="0"/>
          </a:p>
        </p:txBody>
      </p:sp>
    </p:spTree>
    <p:extLst>
      <p:ext uri="{BB962C8B-B14F-4D97-AF65-F5344CB8AC3E}">
        <p14:creationId xmlns:p14="http://schemas.microsoft.com/office/powerpoint/2010/main" val="7566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D1930-DA65-1D4E-8A1A-8B2F9CEA7FD8}"/>
              </a:ext>
            </a:extLst>
          </p:cNvPr>
          <p:cNvSpPr>
            <a:spLocks noGrp="1"/>
          </p:cNvSpPr>
          <p:nvPr>
            <p:ph type="title"/>
          </p:nvPr>
        </p:nvSpPr>
        <p:spPr>
          <a:xfrm>
            <a:off x="323528" y="260649"/>
            <a:ext cx="8340412" cy="864096"/>
          </a:xfrm>
        </p:spPr>
        <p:txBody>
          <a:bodyPr/>
          <a:lstStyle/>
          <a:p>
            <a:r>
              <a:rPr lang="en-US" dirty="0"/>
              <a:t>What is the Phonics Screening </a:t>
            </a:r>
            <a:r>
              <a:rPr lang="en-US" dirty="0" smtClean="0"/>
              <a:t>Re-Check</a:t>
            </a:r>
            <a:r>
              <a:rPr lang="en-US" dirty="0"/>
              <a:t>?</a:t>
            </a:r>
          </a:p>
        </p:txBody>
      </p:sp>
      <p:sp>
        <p:nvSpPr>
          <p:cNvPr id="3" name="Content Placeholder 2">
            <a:extLst>
              <a:ext uri="{FF2B5EF4-FFF2-40B4-BE49-F238E27FC236}">
                <a16:creationId xmlns:a16="http://schemas.microsoft.com/office/drawing/2014/main" id="{F6285F38-98DE-4746-A2A4-771CDD0D9776}"/>
              </a:ext>
            </a:extLst>
          </p:cNvPr>
          <p:cNvSpPr>
            <a:spLocks noGrp="1"/>
          </p:cNvSpPr>
          <p:nvPr>
            <p:ph idx="1"/>
          </p:nvPr>
        </p:nvSpPr>
        <p:spPr/>
        <p:txBody>
          <a:bodyPr/>
          <a:lstStyle/>
          <a:p>
            <a:pPr marL="457200" indent="-457200">
              <a:buFont typeface="Arial" panose="020B0604020202020204" pitchFamily="34" charset="0"/>
              <a:buChar char="•"/>
            </a:pPr>
            <a:r>
              <a:rPr lang="en-US" dirty="0"/>
              <a:t>A word-reading test at the end of Year </a:t>
            </a:r>
            <a:r>
              <a:rPr lang="en-US" dirty="0" smtClean="0"/>
              <a:t>2 for those pupils who did not meet the expected standard in Year 1</a:t>
            </a:r>
            <a:endParaRPr lang="en-US" dirty="0"/>
          </a:p>
          <a:p>
            <a:pPr marL="457200" indent="-457200">
              <a:buFont typeface="Arial" panose="020B0604020202020204" pitchFamily="34" charset="0"/>
              <a:buChar char="•"/>
            </a:pPr>
            <a:r>
              <a:rPr lang="en-US" dirty="0"/>
              <a:t>Children read 40 words</a:t>
            </a:r>
          </a:p>
        </p:txBody>
      </p:sp>
    </p:spTree>
    <p:extLst>
      <p:ext uri="{BB962C8B-B14F-4D97-AF65-F5344CB8AC3E}">
        <p14:creationId xmlns:p14="http://schemas.microsoft.com/office/powerpoint/2010/main" val="2737276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3494B-1487-5449-8C15-049D3B543B93}"/>
              </a:ext>
            </a:extLst>
          </p:cNvPr>
          <p:cNvSpPr>
            <a:spLocks noGrp="1"/>
          </p:cNvSpPr>
          <p:nvPr>
            <p:ph type="title"/>
          </p:nvPr>
        </p:nvSpPr>
        <p:spPr/>
        <p:txBody>
          <a:bodyPr/>
          <a:lstStyle/>
          <a:p>
            <a:r>
              <a:rPr lang="en-US" dirty="0"/>
              <a:t>Picture Phrases</a:t>
            </a:r>
          </a:p>
        </p:txBody>
      </p:sp>
      <p:pic>
        <p:nvPicPr>
          <p:cNvPr id="5" name="Picture 4">
            <a:extLst>
              <a:ext uri="{FF2B5EF4-FFF2-40B4-BE49-F238E27FC236}">
                <a16:creationId xmlns:a16="http://schemas.microsoft.com/office/drawing/2014/main" id="{3A30FA77-7827-2F4D-B53F-6699012E5EBC}"/>
              </a:ext>
            </a:extLst>
          </p:cNvPr>
          <p:cNvPicPr>
            <a:picLocks noChangeAspect="1"/>
          </p:cNvPicPr>
          <p:nvPr/>
        </p:nvPicPr>
        <p:blipFill>
          <a:blip r:embed="rId3"/>
          <a:stretch>
            <a:fillRect/>
          </a:stretch>
        </p:blipFill>
        <p:spPr>
          <a:xfrm>
            <a:off x="2291164" y="1689916"/>
            <a:ext cx="1879538" cy="2675688"/>
          </a:xfrm>
          <a:prstGeom prst="rect">
            <a:avLst/>
          </a:prstGeom>
          <a:ln>
            <a:solidFill>
              <a:schemeClr val="tx1"/>
            </a:solidFill>
          </a:ln>
        </p:spPr>
      </p:pic>
      <p:pic>
        <p:nvPicPr>
          <p:cNvPr id="9" name="Picture 8">
            <a:extLst>
              <a:ext uri="{FF2B5EF4-FFF2-40B4-BE49-F238E27FC236}">
                <a16:creationId xmlns:a16="http://schemas.microsoft.com/office/drawing/2014/main" id="{8CD0D21F-A000-0C45-A327-4C6AC6B0705B}"/>
              </a:ext>
            </a:extLst>
          </p:cNvPr>
          <p:cNvPicPr>
            <a:picLocks noChangeAspect="1"/>
          </p:cNvPicPr>
          <p:nvPr/>
        </p:nvPicPr>
        <p:blipFill>
          <a:blip r:embed="rId4"/>
          <a:stretch>
            <a:fillRect/>
          </a:stretch>
        </p:blipFill>
        <p:spPr>
          <a:xfrm>
            <a:off x="323528" y="1689916"/>
            <a:ext cx="1879538" cy="2675688"/>
          </a:xfrm>
          <a:prstGeom prst="rect">
            <a:avLst/>
          </a:prstGeom>
          <a:ln>
            <a:solidFill>
              <a:schemeClr val="tx1"/>
            </a:solidFill>
          </a:ln>
        </p:spPr>
      </p:pic>
      <p:pic>
        <p:nvPicPr>
          <p:cNvPr id="6" name="Picture 5">
            <a:extLst>
              <a:ext uri="{FF2B5EF4-FFF2-40B4-BE49-F238E27FC236}">
                <a16:creationId xmlns:a16="http://schemas.microsoft.com/office/drawing/2014/main" id="{3DC50EC1-C679-5D49-A563-0BB2F1B100D4}"/>
              </a:ext>
            </a:extLst>
          </p:cNvPr>
          <p:cNvPicPr>
            <a:picLocks noChangeAspect="1"/>
          </p:cNvPicPr>
          <p:nvPr/>
        </p:nvPicPr>
        <p:blipFill>
          <a:blip r:embed="rId5"/>
          <a:stretch>
            <a:fillRect/>
          </a:stretch>
        </p:blipFill>
        <p:spPr>
          <a:xfrm>
            <a:off x="6845209" y="1689916"/>
            <a:ext cx="1914064" cy="2675688"/>
          </a:xfrm>
          <a:prstGeom prst="rect">
            <a:avLst/>
          </a:prstGeom>
          <a:ln>
            <a:solidFill>
              <a:schemeClr val="tx1"/>
            </a:solidFill>
          </a:ln>
        </p:spPr>
      </p:pic>
      <p:pic>
        <p:nvPicPr>
          <p:cNvPr id="11" name="Picture 10">
            <a:extLst>
              <a:ext uri="{FF2B5EF4-FFF2-40B4-BE49-F238E27FC236}">
                <a16:creationId xmlns:a16="http://schemas.microsoft.com/office/drawing/2014/main" id="{CABF6E4B-1433-0A41-BCCA-3E2E67AA41C1}"/>
              </a:ext>
            </a:extLst>
          </p:cNvPr>
          <p:cNvPicPr>
            <a:picLocks noChangeAspect="1"/>
          </p:cNvPicPr>
          <p:nvPr/>
        </p:nvPicPr>
        <p:blipFill rotWithShape="1">
          <a:blip r:embed="rId6"/>
          <a:srcRect t="3328" r="3881"/>
          <a:stretch/>
        </p:blipFill>
        <p:spPr>
          <a:xfrm>
            <a:off x="4877573" y="1689916"/>
            <a:ext cx="1879299" cy="2675688"/>
          </a:xfrm>
          <a:prstGeom prst="rect">
            <a:avLst/>
          </a:prstGeom>
          <a:ln>
            <a:solidFill>
              <a:schemeClr val="tx1"/>
            </a:solidFill>
          </a:ln>
        </p:spPr>
      </p:pic>
    </p:spTree>
    <p:extLst>
      <p:ext uri="{BB962C8B-B14F-4D97-AF65-F5344CB8AC3E}">
        <p14:creationId xmlns:p14="http://schemas.microsoft.com/office/powerpoint/2010/main" val="2815812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1469F-21DD-8648-90F1-2E26C8476686}"/>
              </a:ext>
            </a:extLst>
          </p:cNvPr>
          <p:cNvSpPr>
            <a:spLocks noGrp="1"/>
          </p:cNvSpPr>
          <p:nvPr>
            <p:ph type="title"/>
          </p:nvPr>
        </p:nvSpPr>
        <p:spPr>
          <a:xfrm>
            <a:off x="323528" y="260649"/>
            <a:ext cx="8205617" cy="864096"/>
          </a:xfrm>
        </p:spPr>
        <p:txBody>
          <a:bodyPr/>
          <a:lstStyle/>
          <a:p>
            <a:r>
              <a:rPr lang="en-US" dirty="0"/>
              <a:t>‘Special Friends’, ‘Fred Talk’, read the word</a:t>
            </a:r>
          </a:p>
        </p:txBody>
      </p:sp>
      <p:pic>
        <p:nvPicPr>
          <p:cNvPr id="5" name="Picture 4">
            <a:extLst>
              <a:ext uri="{FF2B5EF4-FFF2-40B4-BE49-F238E27FC236}">
                <a16:creationId xmlns:a16="http://schemas.microsoft.com/office/drawing/2014/main" id="{1D978140-5EAA-1D40-BB07-5D4020AE8597}"/>
              </a:ext>
            </a:extLst>
          </p:cNvPr>
          <p:cNvPicPr>
            <a:picLocks noChangeAspect="1"/>
          </p:cNvPicPr>
          <p:nvPr/>
        </p:nvPicPr>
        <p:blipFill>
          <a:blip r:embed="rId3"/>
          <a:stretch>
            <a:fillRect/>
          </a:stretch>
        </p:blipFill>
        <p:spPr>
          <a:xfrm>
            <a:off x="815649" y="1828800"/>
            <a:ext cx="7512701" cy="3552735"/>
          </a:xfrm>
          <a:prstGeom prst="rect">
            <a:avLst/>
          </a:prstGeom>
          <a:noFill/>
          <a:ln>
            <a:solidFill>
              <a:schemeClr val="tx1"/>
            </a:solidFill>
          </a:ln>
        </p:spPr>
      </p:pic>
    </p:spTree>
    <p:extLst>
      <p:ext uri="{BB962C8B-B14F-4D97-AF65-F5344CB8AC3E}">
        <p14:creationId xmlns:p14="http://schemas.microsoft.com/office/powerpoint/2010/main" val="1231286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36" y="260649"/>
            <a:ext cx="8640951" cy="864096"/>
          </a:xfrm>
        </p:spPr>
        <p:txBody>
          <a:bodyPr/>
          <a:lstStyle/>
          <a:p>
            <a:r>
              <a:rPr lang="en-US" dirty="0"/>
              <a:t>Reading </a:t>
            </a:r>
            <a:r>
              <a:rPr lang="en-GB" dirty="0"/>
              <a:t>changes everything</a:t>
            </a:r>
            <a:endParaRPr lang="en-US" dirty="0"/>
          </a:p>
        </p:txBody>
      </p:sp>
      <p:sp>
        <p:nvSpPr>
          <p:cNvPr id="5" name="Content Placeholder 4"/>
          <p:cNvSpPr>
            <a:spLocks noGrp="1"/>
          </p:cNvSpPr>
          <p:nvPr>
            <p:ph idx="1"/>
          </p:nvPr>
        </p:nvSpPr>
        <p:spPr>
          <a:prstGeom prst="rect">
            <a:avLst/>
          </a:prstGeom>
        </p:spPr>
        <p:txBody>
          <a:bodyPr>
            <a:normAutofit/>
          </a:bodyPr>
          <a:lstStyle/>
          <a:p>
            <a:pPr marL="0" indent="0">
              <a:buNone/>
            </a:pPr>
            <a:endParaRPr lang="en-US" dirty="0">
              <a:solidFill>
                <a:srgbClr val="5A5A5A"/>
              </a:solidFill>
            </a:endParaRPr>
          </a:p>
          <a:p>
            <a:pPr marL="0" indent="0">
              <a:buNone/>
            </a:pPr>
            <a:r>
              <a:rPr lang="en-US" dirty="0">
                <a:solidFill>
                  <a:srgbClr val="5A5A5A"/>
                </a:solidFill>
              </a:rPr>
              <a:t>Teach a child to read and keep that child reading and we will change everything.</a:t>
            </a:r>
          </a:p>
          <a:p>
            <a:endParaRPr lang="en-US" dirty="0"/>
          </a:p>
          <a:p>
            <a:pPr marL="0" indent="0">
              <a:buNone/>
            </a:pPr>
            <a:r>
              <a:rPr lang="en-US" b="1" dirty="0">
                <a:solidFill>
                  <a:schemeClr val="accent3"/>
                </a:solidFill>
              </a:rPr>
              <a:t>And I mean everything.</a:t>
            </a:r>
          </a:p>
          <a:p>
            <a:endParaRPr lang="en-US" b="1" dirty="0">
              <a:solidFill>
                <a:schemeClr val="accent1"/>
              </a:solidFill>
            </a:endParaRPr>
          </a:p>
          <a:p>
            <a:pPr marL="0" indent="0" algn="r">
              <a:buNone/>
            </a:pPr>
            <a:r>
              <a:rPr lang="en-US" sz="2400" i="1" dirty="0"/>
              <a:t>Jeanette Winterson</a:t>
            </a:r>
            <a:endParaRPr lang="en-US" sz="2400" b="1" i="1" dirty="0">
              <a:solidFill>
                <a:schemeClr val="accent1"/>
              </a:solidFill>
            </a:endParaRPr>
          </a:p>
          <a:p>
            <a:endParaRPr lang="en-US" dirty="0"/>
          </a:p>
        </p:txBody>
      </p:sp>
    </p:spTree>
    <p:extLst>
      <p:ext uri="{BB962C8B-B14F-4D97-AF65-F5344CB8AC3E}">
        <p14:creationId xmlns:p14="http://schemas.microsoft.com/office/powerpoint/2010/main" val="3841652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D0C9C-3D1A-1B43-89FB-E992F887612A}"/>
              </a:ext>
            </a:extLst>
          </p:cNvPr>
          <p:cNvSpPr>
            <a:spLocks noGrp="1"/>
          </p:cNvSpPr>
          <p:nvPr>
            <p:ph type="title"/>
          </p:nvPr>
        </p:nvSpPr>
        <p:spPr/>
        <p:txBody>
          <a:bodyPr/>
          <a:lstStyle/>
          <a:p>
            <a:r>
              <a:rPr lang="en-US" dirty="0"/>
              <a:t>Nonsense words</a:t>
            </a:r>
          </a:p>
        </p:txBody>
      </p:sp>
      <p:pic>
        <p:nvPicPr>
          <p:cNvPr id="5" name="Picture 4">
            <a:extLst>
              <a:ext uri="{FF2B5EF4-FFF2-40B4-BE49-F238E27FC236}">
                <a16:creationId xmlns:a16="http://schemas.microsoft.com/office/drawing/2014/main" id="{43F3701B-E3AE-3643-B41D-8D2F98D69E8C}"/>
              </a:ext>
            </a:extLst>
          </p:cNvPr>
          <p:cNvPicPr>
            <a:picLocks noChangeAspect="1"/>
          </p:cNvPicPr>
          <p:nvPr/>
        </p:nvPicPr>
        <p:blipFill>
          <a:blip r:embed="rId3"/>
          <a:stretch>
            <a:fillRect/>
          </a:stretch>
        </p:blipFill>
        <p:spPr>
          <a:xfrm>
            <a:off x="396680" y="1731717"/>
            <a:ext cx="3878316" cy="1518095"/>
          </a:xfrm>
          <a:prstGeom prst="rect">
            <a:avLst/>
          </a:prstGeom>
          <a:ln>
            <a:solidFill>
              <a:schemeClr val="tx1"/>
            </a:solidFill>
          </a:ln>
        </p:spPr>
      </p:pic>
      <p:pic>
        <p:nvPicPr>
          <p:cNvPr id="7" name="Picture 6">
            <a:extLst>
              <a:ext uri="{FF2B5EF4-FFF2-40B4-BE49-F238E27FC236}">
                <a16:creationId xmlns:a16="http://schemas.microsoft.com/office/drawing/2014/main" id="{4B83FF7B-A559-5041-BADD-DDD84C8E16CE}"/>
              </a:ext>
            </a:extLst>
          </p:cNvPr>
          <p:cNvPicPr>
            <a:picLocks noChangeAspect="1"/>
          </p:cNvPicPr>
          <p:nvPr/>
        </p:nvPicPr>
        <p:blipFill>
          <a:blip r:embed="rId4"/>
          <a:stretch>
            <a:fillRect/>
          </a:stretch>
        </p:blipFill>
        <p:spPr>
          <a:xfrm>
            <a:off x="469832" y="3493582"/>
            <a:ext cx="3878317" cy="1518095"/>
          </a:xfrm>
          <a:prstGeom prst="rect">
            <a:avLst/>
          </a:prstGeom>
          <a:ln>
            <a:solidFill>
              <a:schemeClr val="tx1"/>
            </a:solidFill>
          </a:ln>
        </p:spPr>
      </p:pic>
      <p:pic>
        <p:nvPicPr>
          <p:cNvPr id="9" name="Picture 8">
            <a:extLst>
              <a:ext uri="{FF2B5EF4-FFF2-40B4-BE49-F238E27FC236}">
                <a16:creationId xmlns:a16="http://schemas.microsoft.com/office/drawing/2014/main" id="{2E363FE7-69DB-F341-B5ED-51227FAD8BBE}"/>
              </a:ext>
            </a:extLst>
          </p:cNvPr>
          <p:cNvPicPr>
            <a:picLocks noChangeAspect="1"/>
          </p:cNvPicPr>
          <p:nvPr/>
        </p:nvPicPr>
        <p:blipFill>
          <a:blip r:embed="rId5"/>
          <a:stretch>
            <a:fillRect/>
          </a:stretch>
        </p:blipFill>
        <p:spPr>
          <a:xfrm>
            <a:off x="4572000" y="1731717"/>
            <a:ext cx="3878316" cy="1518095"/>
          </a:xfrm>
          <a:prstGeom prst="rect">
            <a:avLst/>
          </a:prstGeom>
          <a:ln>
            <a:solidFill>
              <a:schemeClr val="tx1"/>
            </a:solidFill>
          </a:ln>
        </p:spPr>
      </p:pic>
      <p:pic>
        <p:nvPicPr>
          <p:cNvPr id="11" name="Picture 10">
            <a:extLst>
              <a:ext uri="{FF2B5EF4-FFF2-40B4-BE49-F238E27FC236}">
                <a16:creationId xmlns:a16="http://schemas.microsoft.com/office/drawing/2014/main" id="{5FBAF87B-3D93-8545-A864-2482BDC970C1}"/>
              </a:ext>
            </a:extLst>
          </p:cNvPr>
          <p:cNvPicPr>
            <a:picLocks noChangeAspect="1"/>
          </p:cNvPicPr>
          <p:nvPr/>
        </p:nvPicPr>
        <p:blipFill rotWithShape="1">
          <a:blip r:embed="rId6"/>
          <a:srcRect t="5377"/>
          <a:stretch/>
        </p:blipFill>
        <p:spPr>
          <a:xfrm>
            <a:off x="4572000" y="3493582"/>
            <a:ext cx="3881645" cy="1518095"/>
          </a:xfrm>
          <a:prstGeom prst="rect">
            <a:avLst/>
          </a:prstGeom>
          <a:ln>
            <a:solidFill>
              <a:schemeClr val="tx1"/>
            </a:solidFill>
          </a:ln>
        </p:spPr>
      </p:pic>
    </p:spTree>
    <p:extLst>
      <p:ext uri="{BB962C8B-B14F-4D97-AF65-F5344CB8AC3E}">
        <p14:creationId xmlns:p14="http://schemas.microsoft.com/office/powerpoint/2010/main" val="1868892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F2CC8-DE15-654D-9D80-DC0A1706511B}"/>
              </a:ext>
            </a:extLst>
          </p:cNvPr>
          <p:cNvSpPr>
            <a:spLocks noGrp="1"/>
          </p:cNvSpPr>
          <p:nvPr>
            <p:ph type="title"/>
          </p:nvPr>
        </p:nvSpPr>
        <p:spPr/>
        <p:txBody>
          <a:bodyPr/>
          <a:lstStyle/>
          <a:p>
            <a:r>
              <a:rPr lang="en-US" dirty="0"/>
              <a:t>What can you do?</a:t>
            </a:r>
          </a:p>
        </p:txBody>
      </p:sp>
      <p:sp>
        <p:nvSpPr>
          <p:cNvPr id="3" name="Content Placeholder 2">
            <a:extLst>
              <a:ext uri="{FF2B5EF4-FFF2-40B4-BE49-F238E27FC236}">
                <a16:creationId xmlns:a16="http://schemas.microsoft.com/office/drawing/2014/main" id="{DDF6C960-CBF0-1745-812E-85F7F7488773}"/>
              </a:ext>
            </a:extLst>
          </p:cNvPr>
          <p:cNvSpPr>
            <a:spLocks noGrp="1"/>
          </p:cNvSpPr>
          <p:nvPr>
            <p:ph idx="1"/>
          </p:nvPr>
        </p:nvSpPr>
        <p:spPr/>
        <p:txBody>
          <a:bodyPr/>
          <a:lstStyle/>
          <a:p>
            <a:r>
              <a:rPr lang="en-GB" dirty="0"/>
              <a:t>1. Use </a:t>
            </a:r>
            <a:r>
              <a:rPr lang="en-US" dirty="0"/>
              <a:t>‘Special Friends’, ‘Fred Talk’, </a:t>
            </a:r>
          </a:p>
          <a:p>
            <a:r>
              <a:rPr lang="en-US" dirty="0"/>
              <a:t>     read the word’ to read words</a:t>
            </a:r>
          </a:p>
          <a:p>
            <a:r>
              <a:rPr lang="en-US" dirty="0"/>
              <a:t>2.  </a:t>
            </a:r>
            <a:r>
              <a:rPr lang="en-GB" dirty="0"/>
              <a:t>Practise reading sounds speedily -                 </a:t>
            </a:r>
          </a:p>
          <a:p>
            <a:r>
              <a:rPr lang="en-GB" dirty="0"/>
              <a:t>    ‘review, review, review’</a:t>
            </a:r>
          </a:p>
          <a:p>
            <a:pPr marL="514350" indent="-514350">
              <a:buAutoNum type="arabicPeriod" startAt="3"/>
            </a:pPr>
            <a:r>
              <a:rPr lang="en-US" dirty="0"/>
              <a:t>Listen to your child read their Storybook   </a:t>
            </a:r>
          </a:p>
          <a:p>
            <a:r>
              <a:rPr lang="en-US" dirty="0"/>
              <a:t>    every day</a:t>
            </a:r>
          </a:p>
        </p:txBody>
      </p:sp>
    </p:spTree>
    <p:extLst>
      <p:ext uri="{BB962C8B-B14F-4D97-AF65-F5344CB8AC3E}">
        <p14:creationId xmlns:p14="http://schemas.microsoft.com/office/powerpoint/2010/main" val="51108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resources available</a:t>
            </a:r>
          </a:p>
        </p:txBody>
      </p:sp>
      <p:sp>
        <p:nvSpPr>
          <p:cNvPr id="3" name="Content Placeholder 2"/>
          <p:cNvSpPr>
            <a:spLocks noGrp="1"/>
          </p:cNvSpPr>
          <p:nvPr>
            <p:ph idx="1"/>
          </p:nvPr>
        </p:nvSpPr>
        <p:spPr/>
        <p:txBody>
          <a:bodyPr/>
          <a:lstStyle/>
          <a:p>
            <a:r>
              <a:rPr lang="en-US" dirty="0"/>
              <a:t>Ruth Miskin Parents’ Page:</a:t>
            </a:r>
          </a:p>
          <a:p>
            <a:r>
              <a:rPr lang="en-US" dirty="0">
                <a:hlinkClick r:id="rId3"/>
              </a:rPr>
              <a:t>http://www.ruthmiskin.com/en/parents/</a:t>
            </a:r>
            <a:endParaRPr lang="en-US" dirty="0"/>
          </a:p>
          <a:p>
            <a:endParaRPr lang="en-US" dirty="0"/>
          </a:p>
          <a:p>
            <a:r>
              <a:rPr lang="en-US" dirty="0"/>
              <a:t>Ruth Miskin Facebook:</a:t>
            </a:r>
          </a:p>
          <a:p>
            <a:r>
              <a:rPr lang="en-US" dirty="0">
                <a:hlinkClick r:id="rId4"/>
              </a:rPr>
              <a:t>https://www.facebook.com/miskin.education</a:t>
            </a:r>
            <a:endParaRPr lang="en-US" dirty="0"/>
          </a:p>
          <a:p>
            <a:endParaRPr lang="en-US" dirty="0"/>
          </a:p>
          <a:p>
            <a:r>
              <a:rPr lang="en-US" dirty="0"/>
              <a:t>Free e-books for home reading:</a:t>
            </a:r>
          </a:p>
          <a:p>
            <a:r>
              <a:rPr lang="en-US" dirty="0">
                <a:hlinkClick r:id="rId5"/>
              </a:rPr>
              <a:t>http://www.oxfordowl.co.uk/Reading/</a:t>
            </a:r>
            <a:endParaRPr lang="en-US" dirty="0"/>
          </a:p>
          <a:p>
            <a:endParaRPr lang="en-US" dirty="0"/>
          </a:p>
          <a:p>
            <a:endParaRPr lang="en-US" dirty="0"/>
          </a:p>
        </p:txBody>
      </p:sp>
    </p:spTree>
    <p:extLst>
      <p:ext uri="{BB962C8B-B14F-4D97-AF65-F5344CB8AC3E}">
        <p14:creationId xmlns:p14="http://schemas.microsoft.com/office/powerpoint/2010/main" val="1872511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 other questions</a:t>
            </a:r>
          </a:p>
        </p:txBody>
      </p:sp>
      <p:sp>
        <p:nvSpPr>
          <p:cNvPr id="6" name="Rectangle 5">
            <a:extLst>
              <a:ext uri="{FF2B5EF4-FFF2-40B4-BE49-F238E27FC236}">
                <a16:creationId xmlns:a16="http://schemas.microsoft.com/office/drawing/2014/main" id="{FEAA93A9-005C-EC4C-87E0-11AF3DA2EC4F}"/>
              </a:ext>
            </a:extLst>
          </p:cNvPr>
          <p:cNvSpPr/>
          <p:nvPr/>
        </p:nvSpPr>
        <p:spPr>
          <a:xfrm>
            <a:off x="2173829" y="2305615"/>
            <a:ext cx="4174541" cy="2246769"/>
          </a:xfrm>
          <a:prstGeom prst="rect">
            <a:avLst/>
          </a:prstGeom>
          <a:noFill/>
          <a:ln>
            <a:noFill/>
          </a:ln>
        </p:spPr>
        <p:txBody>
          <a:bodyPr wrap="none" lIns="91440" tIns="45720" rIns="91440" bIns="45720">
            <a:spAutoFit/>
          </a:bodyPr>
          <a:lstStyle/>
          <a:p>
            <a:pPr algn="ctr"/>
            <a:r>
              <a:rPr lang="en-US" sz="1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Q&amp;A</a:t>
            </a:r>
            <a:endParaRPr lang="en-US" sz="1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2907011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4E9270-5448-064E-9750-40A084A21E45}"/>
              </a:ext>
            </a:extLst>
          </p:cNvPr>
          <p:cNvSpPr/>
          <p:nvPr/>
        </p:nvSpPr>
        <p:spPr>
          <a:xfrm>
            <a:off x="400929" y="1213636"/>
            <a:ext cx="8342141" cy="2406813"/>
          </a:xfrm>
          <a:prstGeom prst="rect">
            <a:avLst/>
          </a:prstGeom>
        </p:spPr>
        <p:txBody>
          <a:bodyPr wrap="square">
            <a:spAutoFit/>
          </a:bodyPr>
          <a:lstStyle/>
          <a:p>
            <a:r>
              <a:rPr lang="en-US" sz="3200" dirty="0">
                <a:solidFill>
                  <a:srgbClr val="5A5A5A"/>
                </a:solidFill>
                <a:latin typeface="Arial" charset="0"/>
              </a:rPr>
              <a:t>Reading feeds the imagination, it expands </a:t>
            </a:r>
          </a:p>
          <a:p>
            <a:r>
              <a:rPr lang="en-US" sz="3200" dirty="0">
                <a:solidFill>
                  <a:srgbClr val="5A5A5A"/>
                </a:solidFill>
                <a:latin typeface="Arial" charset="0"/>
              </a:rPr>
              <a:t>horizons and offers new and exciting ways of </a:t>
            </a:r>
          </a:p>
          <a:p>
            <a:r>
              <a:rPr lang="en-US" sz="3200" dirty="0">
                <a:solidFill>
                  <a:srgbClr val="5A5A5A"/>
                </a:solidFill>
                <a:latin typeface="Arial" charset="0"/>
              </a:rPr>
              <a:t>seeing and making sense of our lives and of </a:t>
            </a:r>
          </a:p>
          <a:p>
            <a:r>
              <a:rPr lang="en-US" sz="3200" dirty="0">
                <a:solidFill>
                  <a:srgbClr val="5A5A5A"/>
                </a:solidFill>
                <a:latin typeface="Arial" charset="0"/>
              </a:rPr>
              <a:t>the world around us.</a:t>
            </a:r>
            <a:endParaRPr lang="en-GB" altLang="ja-JP" sz="3200" dirty="0">
              <a:solidFill>
                <a:srgbClr val="5A5A5A"/>
              </a:solidFill>
              <a:latin typeface="Arial" charset="0"/>
              <a:cs typeface="ＭＳ Ｐゴシック" charset="0"/>
            </a:endParaRPr>
          </a:p>
          <a:p>
            <a:pPr algn="r">
              <a:lnSpc>
                <a:spcPct val="80000"/>
              </a:lnSpc>
            </a:pPr>
            <a:r>
              <a:rPr lang="en-US" sz="2800" i="1" dirty="0">
                <a:solidFill>
                  <a:schemeClr val="tx2"/>
                </a:solidFill>
                <a:latin typeface="Arial" charset="0"/>
              </a:rPr>
              <a:t>Michael Morpurg</a:t>
            </a:r>
            <a:r>
              <a:rPr lang="en-US" sz="2800" i="1" dirty="0">
                <a:latin typeface="Arial" charset="0"/>
              </a:rPr>
              <a:t>o</a:t>
            </a:r>
            <a:endParaRPr lang="en-US" sz="2800" dirty="0"/>
          </a:p>
        </p:txBody>
      </p:sp>
    </p:spTree>
    <p:extLst>
      <p:ext uri="{BB962C8B-B14F-4D97-AF65-F5344CB8AC3E}">
        <p14:creationId xmlns:p14="http://schemas.microsoft.com/office/powerpoint/2010/main" val="2958446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GB" i="1" dirty="0">
                <a:latin typeface="Arial" charset="0"/>
              </a:rPr>
              <a:t>Read Write Inc</a:t>
            </a:r>
            <a:r>
              <a:rPr lang="en-GB" dirty="0">
                <a:latin typeface="Arial" charset="0"/>
              </a:rPr>
              <a:t>. </a:t>
            </a:r>
            <a:r>
              <a:rPr lang="en-GB" dirty="0" smtClean="0">
                <a:latin typeface="Arial" charset="0"/>
              </a:rPr>
              <a:t>Phonics</a:t>
            </a:r>
            <a:endParaRPr lang="en-US" dirty="0">
              <a:latin typeface="Arial" charset="0"/>
            </a:endParaRPr>
          </a:p>
        </p:txBody>
      </p:sp>
      <p:sp>
        <p:nvSpPr>
          <p:cNvPr id="7172" name="Rectangle 3"/>
          <p:cNvSpPr>
            <a:spLocks noGrp="1" noChangeArrowheads="1"/>
          </p:cNvSpPr>
          <p:nvPr>
            <p:ph type="body" idx="1"/>
          </p:nvPr>
        </p:nvSpPr>
        <p:spPr/>
        <p:txBody>
          <a:bodyPr/>
          <a:lstStyle/>
          <a:p>
            <a:pPr marL="457200" indent="-457200">
              <a:buFont typeface="Arial"/>
              <a:buChar char="•"/>
            </a:pPr>
            <a:r>
              <a:rPr lang="en-US" dirty="0">
                <a:latin typeface="Arial Unicode MS" charset="0"/>
              </a:rPr>
              <a:t>Children learning to read in </a:t>
            </a:r>
            <a:r>
              <a:rPr lang="en-US" dirty="0" smtClean="0">
                <a:latin typeface="Arial Unicode MS" charset="0"/>
              </a:rPr>
              <a:t>Reception – Y2</a:t>
            </a:r>
          </a:p>
          <a:p>
            <a:pPr marL="457200" indent="-457200">
              <a:buFont typeface="Arial"/>
              <a:buChar char="•"/>
            </a:pPr>
            <a:endParaRPr lang="en-US" dirty="0" smtClean="0">
              <a:latin typeface="Arial Unicode MS" charset="0"/>
            </a:endParaRPr>
          </a:p>
          <a:p>
            <a:pPr marL="457200" indent="-457200">
              <a:buFont typeface="Arial"/>
              <a:buChar char="•"/>
            </a:pPr>
            <a:r>
              <a:rPr lang="en-US" dirty="0" smtClean="0">
                <a:latin typeface="Arial Unicode MS" charset="0"/>
              </a:rPr>
              <a:t>Older children who need to ‘catch up’</a:t>
            </a:r>
          </a:p>
          <a:p>
            <a:pPr marL="457200" indent="-457200">
              <a:buFont typeface="Arial"/>
              <a:buChar char="•"/>
            </a:pPr>
            <a:endParaRPr lang="en-GB" dirty="0">
              <a:latin typeface="Arial Unicode MS" charset="0"/>
            </a:endParaRPr>
          </a:p>
          <a:p>
            <a:pPr marL="457200" indent="-457200">
              <a:buFont typeface="Arial"/>
              <a:buChar char="•"/>
            </a:pPr>
            <a:r>
              <a:rPr lang="en-GB" dirty="0" smtClean="0">
                <a:latin typeface="Arial Unicode MS" charset="0"/>
              </a:rPr>
              <a:t>Taught </a:t>
            </a:r>
            <a:r>
              <a:rPr lang="en-GB" dirty="0">
                <a:latin typeface="Arial Unicode MS" charset="0"/>
              </a:rPr>
              <a:t>in groups based on their stage of reading</a:t>
            </a:r>
            <a:endParaRPr lang="en-US" dirty="0">
              <a:latin typeface="Arial Unicode MS" charset="0"/>
            </a:endParaRPr>
          </a:p>
        </p:txBody>
      </p:sp>
    </p:spTree>
    <p:extLst>
      <p:ext uri="{BB962C8B-B14F-4D97-AF65-F5344CB8AC3E}">
        <p14:creationId xmlns:p14="http://schemas.microsoft.com/office/powerpoint/2010/main" val="2966572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36" y="260649"/>
            <a:ext cx="8712959" cy="864096"/>
          </a:xfrm>
        </p:spPr>
        <p:txBody>
          <a:bodyPr/>
          <a:lstStyle/>
          <a:p>
            <a:r>
              <a:rPr lang="en-US" dirty="0"/>
              <a:t>Read Write Inc. Phonics daily lessons</a:t>
            </a:r>
          </a:p>
        </p:txBody>
      </p:sp>
      <p:grpSp>
        <p:nvGrpSpPr>
          <p:cNvPr id="34" name="Group 33"/>
          <p:cNvGrpSpPr/>
          <p:nvPr/>
        </p:nvGrpSpPr>
        <p:grpSpPr>
          <a:xfrm>
            <a:off x="2978754" y="2413291"/>
            <a:ext cx="1964910" cy="1008112"/>
            <a:chOff x="4814870" y="1776823"/>
            <a:chExt cx="3618366" cy="1856429"/>
          </a:xfrm>
        </p:grpSpPr>
        <p:pic>
          <p:nvPicPr>
            <p:cNvPr id="30" name="Picture 29" descr="Screen Shot 2016-04-13 at 10.33.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4208" y="1844824"/>
              <a:ext cx="1989028" cy="936104"/>
            </a:xfrm>
            <a:prstGeom prst="rect">
              <a:avLst/>
            </a:prstGeom>
            <a:ln>
              <a:solidFill>
                <a:schemeClr val="tx1"/>
              </a:solidFill>
            </a:ln>
          </p:spPr>
        </p:pic>
        <p:pic>
          <p:nvPicPr>
            <p:cNvPr id="31" name="Picture 30" descr="Screen Shot 2016-04-13 at 10.33.4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546980">
              <a:off x="4814870" y="1776823"/>
              <a:ext cx="2087927" cy="977952"/>
            </a:xfrm>
            <a:prstGeom prst="rect">
              <a:avLst/>
            </a:prstGeom>
            <a:ln>
              <a:solidFill>
                <a:schemeClr val="tx1"/>
              </a:solidFill>
            </a:ln>
          </p:spPr>
        </p:pic>
        <p:pic>
          <p:nvPicPr>
            <p:cNvPr id="32" name="Picture 31" descr="Screen Shot 2016-04-13 at 10.33.5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0112" y="2708920"/>
              <a:ext cx="1956427" cy="924332"/>
            </a:xfrm>
            <a:prstGeom prst="rect">
              <a:avLst/>
            </a:prstGeom>
            <a:ln>
              <a:solidFill>
                <a:schemeClr val="tx1"/>
              </a:solidFill>
            </a:ln>
          </p:spPr>
        </p:pic>
      </p:grpSp>
      <p:grpSp>
        <p:nvGrpSpPr>
          <p:cNvPr id="59" name="Group 58"/>
          <p:cNvGrpSpPr/>
          <p:nvPr/>
        </p:nvGrpSpPr>
        <p:grpSpPr>
          <a:xfrm>
            <a:off x="5583817" y="1736247"/>
            <a:ext cx="3125860" cy="863516"/>
            <a:chOff x="1331639" y="4077050"/>
            <a:chExt cx="3382487" cy="810023"/>
          </a:xfrm>
        </p:grpSpPr>
        <p:grpSp>
          <p:nvGrpSpPr>
            <p:cNvPr id="23" name="Group 22"/>
            <p:cNvGrpSpPr/>
            <p:nvPr/>
          </p:nvGrpSpPr>
          <p:grpSpPr>
            <a:xfrm>
              <a:off x="1331639" y="4077050"/>
              <a:ext cx="2446386" cy="810004"/>
              <a:chOff x="1297076" y="3889727"/>
              <a:chExt cx="1959156" cy="648683"/>
            </a:xfrm>
          </p:grpSpPr>
          <p:pic>
            <p:nvPicPr>
              <p:cNvPr id="14" name="Picture 13" descr="837119 RED Pin It On CVR.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15" name="Picture 14" descr="837132 GREEN My Dog Ned CVR.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16" name="Picture 15" descr="837158 PURPLE Billy the Kid CVR.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17" name="Picture 16" descr="837169 PINK Scruffy Ted CVR.pd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18" name="Picture 17" descr="837188 ORANGE Playday CVR.pd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35078" y="3889730"/>
                <a:ext cx="921154" cy="648679"/>
              </a:xfrm>
              <a:prstGeom prst="rect">
                <a:avLst/>
              </a:prstGeom>
              <a:ln>
                <a:solidFill>
                  <a:schemeClr val="tx1"/>
                </a:solidFill>
              </a:ln>
            </p:spPr>
          </p:pic>
        </p:grpSp>
        <p:pic>
          <p:nvPicPr>
            <p:cNvPr id="56" name="Picture 55" descr="Screen Shot 2016-04-13 at 14.02.55.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87824" y="4077072"/>
              <a:ext cx="1146650" cy="810000"/>
            </a:xfrm>
            <a:prstGeom prst="rect">
              <a:avLst/>
            </a:prstGeom>
            <a:ln>
              <a:solidFill>
                <a:schemeClr val="tx1"/>
              </a:solidFill>
            </a:ln>
          </p:spPr>
        </p:pic>
        <p:pic>
          <p:nvPicPr>
            <p:cNvPr id="57" name="Picture 56" descr="837214 BLUE Barker CVR.pd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75856" y="4077072"/>
              <a:ext cx="1150238" cy="810000"/>
            </a:xfrm>
            <a:prstGeom prst="rect">
              <a:avLst/>
            </a:prstGeom>
            <a:solidFill>
              <a:schemeClr val="bg1"/>
            </a:solidFill>
            <a:ln>
              <a:solidFill>
                <a:schemeClr val="tx1"/>
              </a:solidFill>
            </a:ln>
          </p:spPr>
        </p:pic>
        <p:pic>
          <p:nvPicPr>
            <p:cNvPr id="58" name="Picture 57" descr="837237 GREY Dangerous dinosaur CVR.pdf"/>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563888" y="4077073"/>
              <a:ext cx="1150238" cy="810000"/>
            </a:xfrm>
            <a:prstGeom prst="rect">
              <a:avLst/>
            </a:prstGeom>
            <a:ln>
              <a:solidFill>
                <a:schemeClr val="tx1"/>
              </a:solidFill>
            </a:ln>
          </p:spPr>
        </p:pic>
      </p:grpSp>
      <p:pic>
        <p:nvPicPr>
          <p:cNvPr id="8" name="Picture 7" descr="flashcards.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21571" y="1446761"/>
            <a:ext cx="1683972" cy="1656184"/>
          </a:xfrm>
          <a:prstGeom prst="rect">
            <a:avLst/>
          </a:prstGeom>
        </p:spPr>
      </p:pic>
      <p:grpSp>
        <p:nvGrpSpPr>
          <p:cNvPr id="33" name="Group 32"/>
          <p:cNvGrpSpPr/>
          <p:nvPr/>
        </p:nvGrpSpPr>
        <p:grpSpPr>
          <a:xfrm>
            <a:off x="1586133" y="4437112"/>
            <a:ext cx="4968552" cy="1739614"/>
            <a:chOff x="2123728" y="4077072"/>
            <a:chExt cx="4968552" cy="1739614"/>
          </a:xfrm>
        </p:grpSpPr>
        <p:grpSp>
          <p:nvGrpSpPr>
            <p:cNvPr id="40" name="Group 39"/>
            <p:cNvGrpSpPr/>
            <p:nvPr/>
          </p:nvGrpSpPr>
          <p:grpSpPr>
            <a:xfrm>
              <a:off x="2123728" y="4077072"/>
              <a:ext cx="4968552" cy="1739614"/>
              <a:chOff x="4083072" y="2063856"/>
              <a:chExt cx="3983851" cy="1515444"/>
            </a:xfrm>
          </p:grpSpPr>
          <p:grpSp>
            <p:nvGrpSpPr>
              <p:cNvPr id="42" name="Group 41"/>
              <p:cNvGrpSpPr/>
              <p:nvPr/>
            </p:nvGrpSpPr>
            <p:grpSpPr>
              <a:xfrm>
                <a:off x="4083072" y="2239125"/>
                <a:ext cx="3259221" cy="1340175"/>
                <a:chOff x="5314952" y="2543404"/>
                <a:chExt cx="3259221" cy="1340175"/>
              </a:xfrm>
            </p:grpSpPr>
            <p:pic>
              <p:nvPicPr>
                <p:cNvPr id="44" name="Picture 30" descr="MonkeyandPanda.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603198" y="2605814"/>
                  <a:ext cx="970975" cy="1277765"/>
                </a:xfrm>
                <a:prstGeom prst="rect">
                  <a:avLst/>
                </a:prstGeom>
                <a:noFill/>
                <a:ln w="9525">
                  <a:noFill/>
                  <a:miter lim="800000"/>
                  <a:headEnd/>
                  <a:tailEnd/>
                </a:ln>
              </p:spPr>
            </p:pic>
            <p:pic>
              <p:nvPicPr>
                <p:cNvPr id="45" name="Picture 28" descr="The Worst Princess"/>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970013" y="2793431"/>
                  <a:ext cx="906664" cy="1058478"/>
                </a:xfrm>
                <a:prstGeom prst="rect">
                  <a:avLst/>
                </a:prstGeom>
                <a:noFill/>
                <a:ln w="9525">
                  <a:noFill/>
                  <a:miter lim="800000"/>
                  <a:headEnd/>
                  <a:tailEnd/>
                </a:ln>
              </p:spPr>
            </p:pic>
            <p:pic>
              <p:nvPicPr>
                <p:cNvPr id="46" name="Picture 27" descr="http://img1.fantasticfiction.co.uk/images/h4/h20507.jp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rot="21135612">
                  <a:off x="5314952" y="2543404"/>
                  <a:ext cx="933021" cy="1227160"/>
                </a:xfrm>
                <a:prstGeom prst="rect">
                  <a:avLst/>
                </a:prstGeom>
                <a:noFill/>
                <a:ln w="9525">
                  <a:noFill/>
                  <a:miter lim="800000"/>
                  <a:headEnd/>
                  <a:tailEnd/>
                </a:ln>
              </p:spPr>
            </p:pic>
          </p:grpSp>
          <p:pic>
            <p:nvPicPr>
              <p:cNvPr id="43" name="Picture 42"/>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701327">
                <a:off x="7276576" y="2063856"/>
                <a:ext cx="790347" cy="1153840"/>
              </a:xfrm>
              <a:prstGeom prst="rect">
                <a:avLst/>
              </a:prstGeom>
            </p:spPr>
          </p:pic>
        </p:grpSp>
        <p:pic>
          <p:nvPicPr>
            <p:cNvPr id="41" name="Picture 40"/>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rot="1048240">
              <a:off x="3173538" y="4590966"/>
              <a:ext cx="1168939" cy="937099"/>
            </a:xfrm>
            <a:prstGeom prst="rect">
              <a:avLst/>
            </a:prstGeom>
          </p:spPr>
        </p:pic>
      </p:grpSp>
      <p:grpSp>
        <p:nvGrpSpPr>
          <p:cNvPr id="47" name="Group 46"/>
          <p:cNvGrpSpPr/>
          <p:nvPr/>
        </p:nvGrpSpPr>
        <p:grpSpPr>
          <a:xfrm>
            <a:off x="5947864" y="2903643"/>
            <a:ext cx="2443877" cy="948102"/>
            <a:chOff x="1763688" y="5157192"/>
            <a:chExt cx="3816424" cy="1340768"/>
          </a:xfrm>
        </p:grpSpPr>
        <p:pic>
          <p:nvPicPr>
            <p:cNvPr id="48" name="Picture 47" descr="837404_GW_BK1_CVR.pdf"/>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763688" y="5157192"/>
              <a:ext cx="948115" cy="1340768"/>
            </a:xfrm>
            <a:prstGeom prst="rect">
              <a:avLst/>
            </a:prstGeom>
            <a:ln>
              <a:solidFill>
                <a:schemeClr val="tx1"/>
              </a:solidFill>
            </a:ln>
          </p:spPr>
        </p:pic>
        <p:pic>
          <p:nvPicPr>
            <p:cNvPr id="49" name="Picture 48" descr="837406_GW_BK2_CVR.pdf"/>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195736" y="5157192"/>
              <a:ext cx="936104" cy="1323783"/>
            </a:xfrm>
            <a:prstGeom prst="rect">
              <a:avLst/>
            </a:prstGeom>
            <a:ln>
              <a:solidFill>
                <a:schemeClr val="tx1"/>
              </a:solidFill>
            </a:ln>
          </p:spPr>
        </p:pic>
        <p:pic>
          <p:nvPicPr>
            <p:cNvPr id="60" name="Picture 59" descr="837408_GW_BK3_CVR.pdf"/>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699792" y="5157192"/>
              <a:ext cx="936104" cy="1323784"/>
            </a:xfrm>
            <a:prstGeom prst="rect">
              <a:avLst/>
            </a:prstGeom>
            <a:ln>
              <a:solidFill>
                <a:schemeClr val="tx1"/>
              </a:solidFill>
            </a:ln>
          </p:spPr>
        </p:pic>
        <p:pic>
          <p:nvPicPr>
            <p:cNvPr id="61" name="Picture 60" descr="837410_GW_BK4_CVR.pdf"/>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3131840" y="5157192"/>
              <a:ext cx="936104" cy="1323785"/>
            </a:xfrm>
            <a:prstGeom prst="rect">
              <a:avLst/>
            </a:prstGeom>
            <a:ln>
              <a:solidFill>
                <a:schemeClr val="tx1"/>
              </a:solidFill>
            </a:ln>
          </p:spPr>
        </p:pic>
        <p:pic>
          <p:nvPicPr>
            <p:cNvPr id="62" name="Picture 61" descr="837412_GW_BK5_CVR.pdf"/>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635896" y="5157192"/>
              <a:ext cx="948114" cy="1340768"/>
            </a:xfrm>
            <a:prstGeom prst="rect">
              <a:avLst/>
            </a:prstGeom>
            <a:ln>
              <a:solidFill>
                <a:schemeClr val="tx1"/>
              </a:solidFill>
            </a:ln>
          </p:spPr>
        </p:pic>
        <p:pic>
          <p:nvPicPr>
            <p:cNvPr id="63" name="Picture 62" descr="837414_GW_BK6_CVR.pdf"/>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4139952" y="5157192"/>
              <a:ext cx="948114" cy="1340768"/>
            </a:xfrm>
            <a:prstGeom prst="rect">
              <a:avLst/>
            </a:prstGeom>
            <a:ln>
              <a:solidFill>
                <a:schemeClr val="tx1"/>
              </a:solidFill>
            </a:ln>
          </p:spPr>
        </p:pic>
        <p:pic>
          <p:nvPicPr>
            <p:cNvPr id="64" name="Picture 63" descr="837416_GW_BK7_CVR.pdf"/>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644008" y="5157192"/>
              <a:ext cx="936104" cy="1323783"/>
            </a:xfrm>
            <a:prstGeom prst="rect">
              <a:avLst/>
            </a:prstGeom>
            <a:ln>
              <a:solidFill>
                <a:schemeClr val="tx1"/>
              </a:solidFill>
            </a:ln>
          </p:spPr>
        </p:pic>
      </p:grpSp>
    </p:spTree>
    <p:extLst>
      <p:ext uri="{BB962C8B-B14F-4D97-AF65-F5344CB8AC3E}">
        <p14:creationId xmlns:p14="http://schemas.microsoft.com/office/powerpoint/2010/main" val="335020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9"/>
            <a:ext cx="8820472" cy="864096"/>
          </a:xfrm>
        </p:spPr>
        <p:txBody>
          <a:bodyPr/>
          <a:lstStyle/>
          <a:p>
            <a:r>
              <a:rPr lang="en-US" dirty="0"/>
              <a:t>One-to-one tutoring – ‘keep up, not catch up!’</a:t>
            </a:r>
          </a:p>
        </p:txBody>
      </p:sp>
      <p:pic>
        <p:nvPicPr>
          <p:cNvPr id="8" name="Content Placeholder 7">
            <a:extLst>
              <a:ext uri="{FF2B5EF4-FFF2-40B4-BE49-F238E27FC236}">
                <a16:creationId xmlns:a16="http://schemas.microsoft.com/office/drawing/2014/main" id="{7279E094-2F07-E241-8BC8-4E837AF4CC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3608" y="1268760"/>
            <a:ext cx="7037677" cy="4680297"/>
          </a:xfrm>
        </p:spPr>
      </p:pic>
    </p:spTree>
    <p:extLst>
      <p:ext uri="{BB962C8B-B14F-4D97-AF65-F5344CB8AC3E}">
        <p14:creationId xmlns:p14="http://schemas.microsoft.com/office/powerpoint/2010/main" val="1462884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323528" y="260648"/>
            <a:ext cx="7478713" cy="86409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SzPct val="25000"/>
              <a:buNone/>
            </a:pPr>
            <a:r>
              <a:rPr lang="en-US" sz="3000" b="1" i="0" u="none" strike="noStrike" cap="none" dirty="0">
                <a:solidFill>
                  <a:srgbClr val="787878"/>
                </a:solidFill>
                <a:latin typeface="Arial"/>
                <a:ea typeface="Arial"/>
                <a:cs typeface="Arial"/>
                <a:sym typeface="Arial"/>
              </a:rPr>
              <a:t>What is phonics?</a:t>
            </a:r>
          </a:p>
        </p:txBody>
      </p:sp>
      <p:sp>
        <p:nvSpPr>
          <p:cNvPr id="234" name="Shape 234"/>
          <p:cNvSpPr txBox="1">
            <a:spLocks noGrp="1"/>
          </p:cNvSpPr>
          <p:nvPr>
            <p:ph type="body" idx="1"/>
          </p:nvPr>
        </p:nvSpPr>
        <p:spPr>
          <a:xfrm>
            <a:off x="323528" y="1196751"/>
            <a:ext cx="8639174" cy="5040559"/>
          </a:xfrm>
          <a:prstGeom prst="rect">
            <a:avLst/>
          </a:prstGeom>
          <a:noFill/>
          <a:ln>
            <a:noFill/>
          </a:ln>
        </p:spPr>
        <p:txBody>
          <a:bodyPr lIns="91425" tIns="45700" rIns="91425" bIns="45700" anchor="t" anchorCtr="0">
            <a:noAutofit/>
          </a:bodyPr>
          <a:lstStyle/>
          <a:p>
            <a:pPr marL="0" marR="0" lvl="0" indent="0" algn="l" rtl="0">
              <a:lnSpc>
                <a:spcPct val="90000"/>
              </a:lnSpc>
              <a:spcBef>
                <a:spcPts val="640"/>
              </a:spcBef>
              <a:spcAft>
                <a:spcPts val="0"/>
              </a:spcAft>
              <a:buSzPct val="25000"/>
              <a:buNone/>
            </a:pPr>
            <a:r>
              <a:rPr lang="en-US" sz="3200" b="0" i="0" u="none" strike="noStrike" cap="none" dirty="0">
                <a:solidFill>
                  <a:schemeClr val="dk2"/>
                </a:solidFill>
                <a:latin typeface="Arial"/>
                <a:ea typeface="Arial"/>
                <a:cs typeface="Arial"/>
                <a:sym typeface="Arial"/>
              </a:rPr>
              <a:t>Sounds</a:t>
            </a:r>
          </a:p>
          <a:p>
            <a:pPr marL="0" marR="0" lvl="0" indent="0" algn="l" rtl="0">
              <a:lnSpc>
                <a:spcPct val="90000"/>
              </a:lnSpc>
              <a:spcBef>
                <a:spcPts val="640"/>
              </a:spcBef>
              <a:spcAft>
                <a:spcPts val="0"/>
              </a:spcAft>
              <a:buSzPct val="25000"/>
              <a:buNone/>
            </a:pPr>
            <a:endParaRPr sz="3200" b="0" i="0" u="none" strike="noStrike" cap="none"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r>
              <a:rPr lang="en-US" sz="3200" i="0" u="none" strike="noStrike" cap="none" dirty="0">
                <a:solidFill>
                  <a:schemeClr val="dk2"/>
                </a:solidFill>
                <a:latin typeface="Arial"/>
                <a:ea typeface="Arial"/>
                <a:cs typeface="Arial"/>
                <a:sym typeface="Arial"/>
              </a:rPr>
              <a:t>Graphemes</a:t>
            </a:r>
          </a:p>
        </p:txBody>
      </p:sp>
    </p:spTree>
    <p:extLst>
      <p:ext uri="{BB962C8B-B14F-4D97-AF65-F5344CB8AC3E}">
        <p14:creationId xmlns:p14="http://schemas.microsoft.com/office/powerpoint/2010/main" val="120530365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English alphabetic code</a:t>
            </a:r>
          </a:p>
        </p:txBody>
      </p:sp>
      <p:sp>
        <p:nvSpPr>
          <p:cNvPr id="3" name="Content Placeholder 2"/>
          <p:cNvSpPr>
            <a:spLocks noGrp="1"/>
          </p:cNvSpPr>
          <p:nvPr>
            <p:ph idx="1"/>
          </p:nvPr>
        </p:nvSpPr>
        <p:spPr/>
        <p:txBody>
          <a:bodyPr/>
          <a:lstStyle/>
          <a:p>
            <a:pPr marL="457200" indent="-457200">
              <a:buFont typeface="Arial"/>
              <a:buChar char="•"/>
            </a:pPr>
            <a:r>
              <a:rPr lang="en-US" dirty="0"/>
              <a:t>44 sounds</a:t>
            </a:r>
          </a:p>
          <a:p>
            <a:pPr marL="457200" indent="-457200">
              <a:buFont typeface="Arial"/>
              <a:buChar char="•"/>
            </a:pPr>
            <a:r>
              <a:rPr lang="en-US" dirty="0"/>
              <a:t>26 letters</a:t>
            </a:r>
          </a:p>
          <a:p>
            <a:pPr marL="457200" indent="-457200">
              <a:buFont typeface="Arial"/>
              <a:buChar char="•"/>
            </a:pPr>
            <a:r>
              <a:rPr lang="en-US" dirty="0"/>
              <a:t>Over 150+ graphemes (letter combinations)</a:t>
            </a:r>
          </a:p>
          <a:p>
            <a:pPr marL="457200" indent="-457200">
              <a:buFont typeface="Arial"/>
              <a:buChar char="•"/>
            </a:pPr>
            <a:endParaRPr lang="en-US" dirty="0"/>
          </a:p>
          <a:p>
            <a:r>
              <a:rPr lang="en-US" dirty="0"/>
              <a:t>One of the most complex alphabetic codes in the world.</a:t>
            </a:r>
          </a:p>
        </p:txBody>
      </p:sp>
    </p:spTree>
    <p:extLst>
      <p:ext uri="{BB962C8B-B14F-4D97-AF65-F5344CB8AC3E}">
        <p14:creationId xmlns:p14="http://schemas.microsoft.com/office/powerpoint/2010/main" val="41302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7" name="Title 1"/>
          <p:cNvSpPr>
            <a:spLocks noGrp="1"/>
          </p:cNvSpPr>
          <p:nvPr>
            <p:ph type="title"/>
          </p:nvPr>
        </p:nvSpPr>
        <p:spPr/>
        <p:txBody>
          <a:bodyPr/>
          <a:lstStyle/>
          <a:p>
            <a:pPr eaLnBrk="1" fontAlgn="auto" hangingPunct="1">
              <a:spcBef>
                <a:spcPts val="0"/>
              </a:spcBef>
              <a:spcAft>
                <a:spcPts val="0"/>
              </a:spcAft>
              <a:defRPr/>
            </a:pPr>
            <a:r>
              <a:rPr lang="en-GB" dirty="0">
                <a:solidFill>
                  <a:schemeClr val="accent5"/>
                </a:solidFill>
                <a:ea typeface="Arial Unicode MS" pitchFamily="34" charset="-128"/>
                <a:cs typeface="Arial Unicode MS" pitchFamily="34" charset="-128"/>
              </a:rPr>
              <a:t>Speed Sounds Set 1 and Set 2</a:t>
            </a:r>
          </a:p>
        </p:txBody>
      </p:sp>
      <p:sp>
        <p:nvSpPr>
          <p:cNvPr id="71681" name="Rectangle 3"/>
          <p:cNvSpPr>
            <a:spLocks noGrp="1" noChangeArrowheads="1"/>
          </p:cNvSpPr>
          <p:nvPr>
            <p:ph idx="1"/>
          </p:nvPr>
        </p:nvSpPr>
        <p:spPr>
          <a:xfrm>
            <a:off x="422275" y="1600200"/>
            <a:ext cx="8229600" cy="4530725"/>
          </a:xfrm>
        </p:spPr>
        <p:txBody>
          <a:bodyPr/>
          <a:lstStyle/>
          <a:p>
            <a:pPr eaLnBrk="1" hangingPunct="1">
              <a:buFont typeface="Wingdings" pitchFamily="2" charset="2"/>
              <a:buNone/>
            </a:pPr>
            <a:r>
              <a:rPr lang="en-GB" dirty="0">
                <a:latin typeface="Arial Unicode MS"/>
                <a:ea typeface="Arial Unicode MS"/>
                <a:cs typeface="Arial Unicode MS"/>
              </a:rPr>
              <a:t>   </a:t>
            </a:r>
            <a:endParaRPr lang="en-US" dirty="0">
              <a:latin typeface="Arial Unicode MS"/>
              <a:ea typeface="Arial Unicode MS"/>
              <a:cs typeface="Arial Unicode MS"/>
            </a:endParaRPr>
          </a:p>
        </p:txBody>
      </p:sp>
      <p:sp>
        <p:nvSpPr>
          <p:cNvPr id="29702" name="TextBox 6"/>
          <p:cNvSpPr txBox="1">
            <a:spLocks noChangeArrowheads="1"/>
          </p:cNvSpPr>
          <p:nvPr/>
        </p:nvSpPr>
        <p:spPr bwMode="auto">
          <a:xfrm>
            <a:off x="496888" y="1751013"/>
            <a:ext cx="3810000" cy="954107"/>
          </a:xfrm>
          <a:prstGeom prst="rect">
            <a:avLst/>
          </a:prstGeom>
          <a:noFill/>
          <a:ln>
            <a:noFill/>
          </a:ln>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fontAlgn="auto" hangingPunct="1">
              <a:spcBef>
                <a:spcPts val="0"/>
              </a:spcBef>
              <a:spcAft>
                <a:spcPts val="0"/>
              </a:spcAft>
              <a:defRPr/>
            </a:pPr>
            <a:endParaRPr lang="en-GB" sz="2800" dirty="0">
              <a:solidFill>
                <a:schemeClr val="tx2"/>
              </a:solidFill>
              <a:latin typeface="+mn-lt"/>
              <a:ea typeface="Arial Unicode MS" pitchFamily="34" charset="-128"/>
              <a:cs typeface="Arial Unicode MS" pitchFamily="34" charset="-128"/>
            </a:endParaRPr>
          </a:p>
          <a:p>
            <a:pPr eaLnBrk="1" fontAlgn="auto" hangingPunct="1">
              <a:spcBef>
                <a:spcPts val="0"/>
              </a:spcBef>
              <a:spcAft>
                <a:spcPts val="0"/>
              </a:spcAft>
              <a:defRPr/>
            </a:pPr>
            <a:endParaRPr lang="en-US" sz="2800" dirty="0">
              <a:solidFill>
                <a:schemeClr val="tx2"/>
              </a:solidFill>
              <a:latin typeface="+mn-lt"/>
              <a:ea typeface="Arial Unicode MS" pitchFamily="34" charset="-128"/>
              <a:cs typeface="Arial Unicode MS" pitchFamily="34" charset="-128"/>
            </a:endParaRPr>
          </a:p>
        </p:txBody>
      </p:sp>
      <p:pic>
        <p:nvPicPr>
          <p:cNvPr id="2" name="Picture 1" descr="Simple_Speed_Sounds_Chart.pdf"/>
          <p:cNvPicPr>
            <a:picLocks noChangeAspect="1"/>
          </p:cNvPicPr>
          <p:nvPr/>
        </p:nvPicPr>
        <p:blipFill rotWithShape="1">
          <a:blip r:embed="rId3" cstate="screen">
            <a:extLst>
              <a:ext uri="{28A0092B-C50C-407E-A947-70E740481C1C}">
                <a14:useLocalDpi xmlns:a14="http://schemas.microsoft.com/office/drawing/2010/main"/>
              </a:ext>
            </a:extLst>
          </a:blip>
          <a:srcRect l="-238" t="6871" r="2798" b="44253"/>
          <a:stretch/>
        </p:blipFill>
        <p:spPr>
          <a:xfrm>
            <a:off x="755576" y="1052736"/>
            <a:ext cx="7693517" cy="5461036"/>
          </a:xfrm>
          <a:prstGeom prst="rect">
            <a:avLst/>
          </a:prstGeom>
        </p:spPr>
      </p:pic>
      <p:sp>
        <p:nvSpPr>
          <p:cNvPr id="3" name="Rounded Rectangle 2"/>
          <p:cNvSpPr/>
          <p:nvPr/>
        </p:nvSpPr>
        <p:spPr>
          <a:xfrm>
            <a:off x="1259632" y="1484784"/>
            <a:ext cx="6624736" cy="864096"/>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1259632" y="3140968"/>
            <a:ext cx="6624736" cy="864096"/>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1259632" y="4725144"/>
            <a:ext cx="2880320" cy="504056"/>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7002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323528" y="260648"/>
            <a:ext cx="7478713" cy="86409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SzPct val="25000"/>
              <a:buNone/>
            </a:pPr>
            <a:r>
              <a:rPr lang="en-US" sz="3000" b="1" i="0" u="none" strike="noStrike" cap="none" dirty="0">
                <a:solidFill>
                  <a:srgbClr val="787878"/>
                </a:solidFill>
                <a:latin typeface="Arial"/>
                <a:ea typeface="Arial"/>
                <a:cs typeface="Arial"/>
                <a:sym typeface="Arial"/>
              </a:rPr>
              <a:t>Speed Sounds Set 3</a:t>
            </a:r>
          </a:p>
        </p:txBody>
      </p:sp>
      <p:pic>
        <p:nvPicPr>
          <p:cNvPr id="6" name="Picture 5" descr="Complex_Speed_Sounds_Chart.pdf"/>
          <p:cNvPicPr>
            <a:picLocks noChangeAspect="1"/>
          </p:cNvPicPr>
          <p:nvPr/>
        </p:nvPicPr>
        <p:blipFill rotWithShape="1">
          <a:blip r:embed="rId3" cstate="email">
            <a:extLst>
              <a:ext uri="{28A0092B-C50C-407E-A947-70E740481C1C}">
                <a14:useLocalDpi xmlns:a14="http://schemas.microsoft.com/office/drawing/2010/main"/>
              </a:ext>
            </a:extLst>
          </a:blip>
          <a:srcRect l="4075" t="7912" r="8731" b="12963"/>
          <a:stretch/>
        </p:blipFill>
        <p:spPr>
          <a:xfrm>
            <a:off x="2240432" y="1309655"/>
            <a:ext cx="4320626" cy="5548345"/>
          </a:xfrm>
          <a:prstGeom prst="rect">
            <a:avLst/>
          </a:prstGeom>
        </p:spPr>
      </p:pic>
    </p:spTree>
    <p:extLst>
      <p:ext uri="{BB962C8B-B14F-4D97-AF65-F5344CB8AC3E}">
        <p14:creationId xmlns:p14="http://schemas.microsoft.com/office/powerpoint/2010/main" val="2427406"/>
      </p:ext>
    </p:extLst>
  </p:cSld>
  <p:clrMapOvr>
    <a:masterClrMapping/>
  </p:clrMapOvr>
  <p:transition spd="slow">
    <p:cut/>
  </p:transition>
</p:sld>
</file>

<file path=ppt/theme/theme1.xml><?xml version="1.0" encoding="utf-8"?>
<a:theme xmlns:a="http://schemas.openxmlformats.org/drawingml/2006/main" name="NEW Phonics Template">
  <a:themeElements>
    <a:clrScheme name="Custom 4">
      <a:dk1>
        <a:srgbClr val="2D2D2D"/>
      </a:dk1>
      <a:lt1>
        <a:sysClr val="window" lastClr="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Presentation1.potx</Template>
  <TotalTime>507</TotalTime>
  <Words>1758</Words>
  <Application>Microsoft Office PowerPoint</Application>
  <PresentationFormat>On-screen Show (4:3)</PresentationFormat>
  <Paragraphs>233</Paragraphs>
  <Slides>24</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MS PGothic</vt:lpstr>
      <vt:lpstr>MS PGothic</vt:lpstr>
      <vt:lpstr>Arial</vt:lpstr>
      <vt:lpstr>Arial Unicode MS</vt:lpstr>
      <vt:lpstr>Calibri</vt:lpstr>
      <vt:lpstr>Garamond</vt:lpstr>
      <vt:lpstr>Helvetica</vt:lpstr>
      <vt:lpstr>Times New Roman</vt:lpstr>
      <vt:lpstr>Wingdings</vt:lpstr>
      <vt:lpstr>NEW Phonics Template</vt:lpstr>
      <vt:lpstr> Parents’ Meeting Read Write Inc. </vt:lpstr>
      <vt:lpstr>Reading changes everything</vt:lpstr>
      <vt:lpstr>Read Write Inc. Phonics</vt:lpstr>
      <vt:lpstr>Read Write Inc. Phonics daily lessons</vt:lpstr>
      <vt:lpstr>One-to-one tutoring – ‘keep up, not catch up!’</vt:lpstr>
      <vt:lpstr>What is phonics?</vt:lpstr>
      <vt:lpstr>English alphabetic code</vt:lpstr>
      <vt:lpstr>Speed Sounds Set 1 and Set 2</vt:lpstr>
      <vt:lpstr>Speed Sounds Set 3</vt:lpstr>
      <vt:lpstr>Sounds + blending = reading </vt:lpstr>
      <vt:lpstr>Fred</vt:lpstr>
      <vt:lpstr>Teach spelling using Fred Fingers</vt:lpstr>
      <vt:lpstr>‘Three with me, four at home’</vt:lpstr>
      <vt:lpstr>Which books will children bring home?</vt:lpstr>
      <vt:lpstr>Free Video Tutorials (ruthmiskin.com)</vt:lpstr>
      <vt:lpstr>What can I do?</vt:lpstr>
      <vt:lpstr>What is the Phonics Screening Re-Check?</vt:lpstr>
      <vt:lpstr>Picture Phrases</vt:lpstr>
      <vt:lpstr>‘Special Friends’, ‘Fred Talk’, read the word</vt:lpstr>
      <vt:lpstr>Nonsense words</vt:lpstr>
      <vt:lpstr>What can you do?</vt:lpstr>
      <vt:lpstr>Online resources available</vt:lpstr>
      <vt:lpstr>Any other questions</vt:lpstr>
      <vt:lpstr>PowerPoint Presentation</vt:lpstr>
    </vt:vector>
  </TitlesOfParts>
  <Company>Ruth Miskin Literacy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Steenson</dc:creator>
  <cp:lastModifiedBy>Catherine Clark</cp:lastModifiedBy>
  <cp:revision>118</cp:revision>
  <dcterms:created xsi:type="dcterms:W3CDTF">2015-11-23T14:36:59Z</dcterms:created>
  <dcterms:modified xsi:type="dcterms:W3CDTF">2020-03-15T13:02:04Z</dcterms:modified>
</cp:coreProperties>
</file>