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9CD6CB-D666-4EC1-A9D1-A10F3235914D}">
  <a:tblStyle styleId="{C09CD6CB-D666-4EC1-A9D1-A10F3235914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5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ca75e0fdc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5ca75e0fdc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ca75e0fdc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5ca75e0fdc_1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9acb7286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59acb72867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ca75e0fdc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5ca75e0fdc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 name="Google Shape;18;p2"/>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9" name="Google Shape;19;p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 name="Google Shape;21;p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01" y="3047035"/>
            <a:ext cx="77493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7" name="Google Shape;77;p11"/>
          <p:cNvSpPr txBox="1">
            <a:spLocks noGrp="1"/>
          </p:cNvSpPr>
          <p:nvPr>
            <p:ph type="body" idx="1"/>
          </p:nvPr>
        </p:nvSpPr>
        <p:spPr>
          <a:xfrm rot="5400000">
            <a:off x="830701" y="494335"/>
            <a:ext cx="7749300" cy="7734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8" name="Google Shape;78;p1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9" name="Google Shape;79;p1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1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1" name="Google Shape;91;p1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4"/>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97" name="Google Shape;97;p1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103" name="Google Shape;103;p1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6"/>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9" name="Google Shape;109;p16"/>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0" name="Google Shape;110;p1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7"/>
          <p:cNvSpPr txBox="1">
            <a:spLocks noGrp="1"/>
          </p:cNvSpPr>
          <p:nvPr>
            <p:ph type="body" idx="1"/>
          </p:nvPr>
        </p:nvSpPr>
        <p:spPr>
          <a:xfrm>
            <a:off x="839789" y="2241551"/>
            <a:ext cx="51579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6" name="Google Shape;116;p17"/>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7" name="Google Shape;117;p17"/>
          <p:cNvSpPr txBox="1">
            <a:spLocks noGrp="1"/>
          </p:cNvSpPr>
          <p:nvPr>
            <p:ph type="body" idx="3"/>
          </p:nvPr>
        </p:nvSpPr>
        <p:spPr>
          <a:xfrm>
            <a:off x="6172201" y="2241551"/>
            <a:ext cx="51831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8" name="Google Shape;118;p17"/>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9" name="Google Shape;119;p1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9"/>
          <p:cNvSpPr txBox="1">
            <a:spLocks noGrp="1"/>
          </p:cNvSpPr>
          <p:nvPr>
            <p:ph type="body" idx="1"/>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130" name="Google Shape;130;p19"/>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1" name="Google Shape;131;p1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0"/>
          <p:cNvSpPr>
            <a:spLocks noGrp="1"/>
          </p:cNvSpPr>
          <p:nvPr>
            <p:ph type="pic" idx="2"/>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137" name="Google Shape;137;p20"/>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8" name="Google Shape;138;p2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1"/>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4" name="Google Shape;144;p2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 name="Google Shape;24;p3"/>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a:endParaRPr/>
          </a:p>
        </p:txBody>
      </p:sp>
      <p:sp>
        <p:nvSpPr>
          <p:cNvPr id="25" name="Google Shape;25;p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 name="Google Shape;27;p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rot="5400000">
            <a:off x="6164851" y="3046885"/>
            <a:ext cx="77490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2"/>
          <p:cNvSpPr txBox="1">
            <a:spLocks noGrp="1"/>
          </p:cNvSpPr>
          <p:nvPr>
            <p:ph type="body" idx="1"/>
          </p:nvPr>
        </p:nvSpPr>
        <p:spPr>
          <a:xfrm rot="5400000">
            <a:off x="830851" y="494185"/>
            <a:ext cx="77490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0" name="Google Shape;150;p2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 name="Google Shape;30;p4"/>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3200"/>
              <a:buNone/>
              <a:defRPr sz="3200">
                <a:solidFill>
                  <a:schemeClr val="dk1"/>
                </a:solidFill>
              </a:defRPr>
            </a:lvl1pPr>
            <a:lvl2pPr marL="914400" lvl="1" indent="-228600" algn="l">
              <a:lnSpc>
                <a:spcPct val="90000"/>
              </a:lnSpc>
              <a:spcBef>
                <a:spcPts val="700"/>
              </a:spcBef>
              <a:spcAft>
                <a:spcPts val="0"/>
              </a:spcAft>
              <a:buClr>
                <a:srgbClr val="888888"/>
              </a:buClr>
              <a:buSzPts val="2700"/>
              <a:buNone/>
              <a:defRPr sz="2700">
                <a:solidFill>
                  <a:srgbClr val="888888"/>
                </a:solidFill>
              </a:defRPr>
            </a:lvl2pPr>
            <a:lvl3pPr marL="1371600" lvl="2" indent="-228600" algn="l">
              <a:lnSpc>
                <a:spcPct val="90000"/>
              </a:lnSpc>
              <a:spcBef>
                <a:spcPts val="700"/>
              </a:spcBef>
              <a:spcAft>
                <a:spcPts val="0"/>
              </a:spcAft>
              <a:buClr>
                <a:srgbClr val="888888"/>
              </a:buClr>
              <a:buSzPts val="2400"/>
              <a:buNone/>
              <a:defRPr sz="2400">
                <a:solidFill>
                  <a:srgbClr val="888888"/>
                </a:solidFill>
              </a:defRPr>
            </a:lvl3pPr>
            <a:lvl4pPr marL="1828800" lvl="3" indent="-228600" algn="l">
              <a:lnSpc>
                <a:spcPct val="90000"/>
              </a:lnSpc>
              <a:spcBef>
                <a:spcPts val="700"/>
              </a:spcBef>
              <a:spcAft>
                <a:spcPts val="0"/>
              </a:spcAft>
              <a:buClr>
                <a:srgbClr val="888888"/>
              </a:buClr>
              <a:buSzPts val="2100"/>
              <a:buNone/>
              <a:defRPr sz="2100">
                <a:solidFill>
                  <a:srgbClr val="888888"/>
                </a:solidFill>
              </a:defRPr>
            </a:lvl4pPr>
            <a:lvl5pPr marL="2286000" lvl="4" indent="-228600" algn="l">
              <a:lnSpc>
                <a:spcPct val="90000"/>
              </a:lnSpc>
              <a:spcBef>
                <a:spcPts val="700"/>
              </a:spcBef>
              <a:spcAft>
                <a:spcPts val="0"/>
              </a:spcAft>
              <a:buClr>
                <a:srgbClr val="888888"/>
              </a:buClr>
              <a:buSzPts val="2100"/>
              <a:buNone/>
              <a:defRPr sz="2100">
                <a:solidFill>
                  <a:srgbClr val="888888"/>
                </a:solidFill>
              </a:defRPr>
            </a:lvl5pPr>
            <a:lvl6pPr marL="2743200" lvl="5" indent="-228600" algn="l">
              <a:lnSpc>
                <a:spcPct val="90000"/>
              </a:lnSpc>
              <a:spcBef>
                <a:spcPts val="700"/>
              </a:spcBef>
              <a:spcAft>
                <a:spcPts val="0"/>
              </a:spcAft>
              <a:buClr>
                <a:srgbClr val="888888"/>
              </a:buClr>
              <a:buSzPts val="2100"/>
              <a:buNone/>
              <a:defRPr sz="2100">
                <a:solidFill>
                  <a:srgbClr val="888888"/>
                </a:solidFill>
              </a:defRPr>
            </a:lvl6pPr>
            <a:lvl7pPr marL="3200400" lvl="6" indent="-228600" algn="l">
              <a:lnSpc>
                <a:spcPct val="90000"/>
              </a:lnSpc>
              <a:spcBef>
                <a:spcPts val="700"/>
              </a:spcBef>
              <a:spcAft>
                <a:spcPts val="0"/>
              </a:spcAft>
              <a:buClr>
                <a:srgbClr val="888888"/>
              </a:buClr>
              <a:buSzPts val="2100"/>
              <a:buNone/>
              <a:defRPr sz="2100">
                <a:solidFill>
                  <a:srgbClr val="888888"/>
                </a:solidFill>
              </a:defRPr>
            </a:lvl7pPr>
            <a:lvl8pPr marL="3657600" lvl="7" indent="-228600" algn="l">
              <a:lnSpc>
                <a:spcPct val="90000"/>
              </a:lnSpc>
              <a:spcBef>
                <a:spcPts val="700"/>
              </a:spcBef>
              <a:spcAft>
                <a:spcPts val="0"/>
              </a:spcAft>
              <a:buClr>
                <a:srgbClr val="888888"/>
              </a:buClr>
              <a:buSzPts val="2100"/>
              <a:buNone/>
              <a:defRPr sz="2100">
                <a:solidFill>
                  <a:srgbClr val="888888"/>
                </a:solidFill>
              </a:defRPr>
            </a:lvl8pPr>
            <a:lvl9pPr marL="4114800" lvl="8" indent="-228600" algn="l">
              <a:lnSpc>
                <a:spcPct val="90000"/>
              </a:lnSpc>
              <a:spcBef>
                <a:spcPts val="700"/>
              </a:spcBef>
              <a:spcAft>
                <a:spcPts val="0"/>
              </a:spcAft>
              <a:buClr>
                <a:srgbClr val="888888"/>
              </a:buClr>
              <a:buSzPts val="2100"/>
              <a:buNone/>
              <a:defRPr sz="2100">
                <a:solidFill>
                  <a:srgbClr val="888888"/>
                </a:solidFill>
              </a:defRPr>
            </a:lvl9pPr>
          </a:lstStyle>
          <a:p>
            <a:endParaRPr/>
          </a:p>
        </p:txBody>
      </p:sp>
      <p:sp>
        <p:nvSpPr>
          <p:cNvPr id="31" name="Google Shape;31;p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 name="Google Shape;32;p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 name="Google Shape;33;p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p5"/>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7" name="Google Shape;37;p5"/>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8" name="Google Shape;38;p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9" name="Google Shape;39;p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6"/>
          <p:cNvSpPr txBox="1">
            <a:spLocks noGrp="1"/>
          </p:cNvSpPr>
          <p:nvPr>
            <p:ph type="body" idx="1"/>
          </p:nvPr>
        </p:nvSpPr>
        <p:spPr>
          <a:xfrm>
            <a:off x="839789" y="2241551"/>
            <a:ext cx="51579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4" name="Google Shape;44;p6"/>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5" name="Google Shape;45;p6"/>
          <p:cNvSpPr txBox="1">
            <a:spLocks noGrp="1"/>
          </p:cNvSpPr>
          <p:nvPr>
            <p:ph type="body" idx="3"/>
          </p:nvPr>
        </p:nvSpPr>
        <p:spPr>
          <a:xfrm>
            <a:off x="6172201" y="2241551"/>
            <a:ext cx="51831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6" name="Google Shape;46;p6"/>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7" name="Google Shape;47;p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p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p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2" name="Google Shape;52;p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 name="Google Shape;53;p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 name="Google Shape;54;p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7" name="Google Shape;57;p8"/>
          <p:cNvSpPr txBox="1">
            <a:spLocks noGrp="1"/>
          </p:cNvSpPr>
          <p:nvPr>
            <p:ph type="body" idx="1"/>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L="457200" lvl="0" indent="-501650" algn="l">
              <a:lnSpc>
                <a:spcPct val="90000"/>
              </a:lnSpc>
              <a:spcBef>
                <a:spcPts val="1300"/>
              </a:spcBef>
              <a:spcAft>
                <a:spcPts val="0"/>
              </a:spcAft>
              <a:buClr>
                <a:schemeClr val="dk1"/>
              </a:buClr>
              <a:buSzPts val="4300"/>
              <a:buChar char="•"/>
              <a:defRPr sz="4300"/>
            </a:lvl1pPr>
            <a:lvl2pPr marL="914400" lvl="1" indent="-463550" algn="l">
              <a:lnSpc>
                <a:spcPct val="90000"/>
              </a:lnSpc>
              <a:spcBef>
                <a:spcPts val="700"/>
              </a:spcBef>
              <a:spcAft>
                <a:spcPts val="0"/>
              </a:spcAft>
              <a:buClr>
                <a:schemeClr val="dk1"/>
              </a:buClr>
              <a:buSzPts val="3700"/>
              <a:buChar char="•"/>
              <a:defRPr sz="3700"/>
            </a:lvl2pPr>
            <a:lvl3pPr marL="1371600" lvl="2" indent="-431800" algn="l">
              <a:lnSpc>
                <a:spcPct val="90000"/>
              </a:lnSpc>
              <a:spcBef>
                <a:spcPts val="700"/>
              </a:spcBef>
              <a:spcAft>
                <a:spcPts val="0"/>
              </a:spcAft>
              <a:buClr>
                <a:schemeClr val="dk1"/>
              </a:buClr>
              <a:buSzPts val="3200"/>
              <a:buChar char="•"/>
              <a:defRPr sz="3200"/>
            </a:lvl3pPr>
            <a:lvl4pPr marL="1828800" lvl="3" indent="-400050" algn="l">
              <a:lnSpc>
                <a:spcPct val="90000"/>
              </a:lnSpc>
              <a:spcBef>
                <a:spcPts val="700"/>
              </a:spcBef>
              <a:spcAft>
                <a:spcPts val="0"/>
              </a:spcAft>
              <a:buClr>
                <a:schemeClr val="dk1"/>
              </a:buClr>
              <a:buSzPts val="2700"/>
              <a:buChar char="•"/>
              <a:defRPr sz="2700"/>
            </a:lvl4pPr>
            <a:lvl5pPr marL="2286000" lvl="4" indent="-400050" algn="l">
              <a:lnSpc>
                <a:spcPct val="90000"/>
              </a:lnSpc>
              <a:spcBef>
                <a:spcPts val="700"/>
              </a:spcBef>
              <a:spcAft>
                <a:spcPts val="0"/>
              </a:spcAft>
              <a:buClr>
                <a:schemeClr val="dk1"/>
              </a:buClr>
              <a:buSzPts val="2700"/>
              <a:buChar char="•"/>
              <a:defRPr sz="2700"/>
            </a:lvl5pPr>
            <a:lvl6pPr marL="2743200" lvl="5" indent="-400050" algn="l">
              <a:lnSpc>
                <a:spcPct val="90000"/>
              </a:lnSpc>
              <a:spcBef>
                <a:spcPts val="700"/>
              </a:spcBef>
              <a:spcAft>
                <a:spcPts val="0"/>
              </a:spcAft>
              <a:buClr>
                <a:schemeClr val="dk1"/>
              </a:buClr>
              <a:buSzPts val="2700"/>
              <a:buChar char="•"/>
              <a:defRPr sz="2700"/>
            </a:lvl6pPr>
            <a:lvl7pPr marL="3200400" lvl="6" indent="-400050" algn="l">
              <a:lnSpc>
                <a:spcPct val="90000"/>
              </a:lnSpc>
              <a:spcBef>
                <a:spcPts val="700"/>
              </a:spcBef>
              <a:spcAft>
                <a:spcPts val="0"/>
              </a:spcAft>
              <a:buClr>
                <a:schemeClr val="dk1"/>
              </a:buClr>
              <a:buSzPts val="2700"/>
              <a:buChar char="•"/>
              <a:defRPr sz="2700"/>
            </a:lvl7pPr>
            <a:lvl8pPr marL="3657600" lvl="7" indent="-400050" algn="l">
              <a:lnSpc>
                <a:spcPct val="90000"/>
              </a:lnSpc>
              <a:spcBef>
                <a:spcPts val="700"/>
              </a:spcBef>
              <a:spcAft>
                <a:spcPts val="0"/>
              </a:spcAft>
              <a:buClr>
                <a:schemeClr val="dk1"/>
              </a:buClr>
              <a:buSzPts val="2700"/>
              <a:buChar char="•"/>
              <a:defRPr sz="2700"/>
            </a:lvl8pPr>
            <a:lvl9pPr marL="4114800" lvl="8" indent="-400050" algn="l">
              <a:lnSpc>
                <a:spcPct val="90000"/>
              </a:lnSpc>
              <a:spcBef>
                <a:spcPts val="700"/>
              </a:spcBef>
              <a:spcAft>
                <a:spcPts val="0"/>
              </a:spcAft>
              <a:buClr>
                <a:schemeClr val="dk1"/>
              </a:buClr>
              <a:buSzPts val="2700"/>
              <a:buChar char="•"/>
              <a:defRPr sz="2700"/>
            </a:lvl9pPr>
          </a:lstStyle>
          <a:p>
            <a:endParaRPr/>
          </a:p>
        </p:txBody>
      </p:sp>
      <p:sp>
        <p:nvSpPr>
          <p:cNvPr id="58" name="Google Shape;58;p8"/>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59" name="Google Shape;59;p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9"/>
          <p:cNvSpPr>
            <a:spLocks noGrp="1"/>
          </p:cNvSpPr>
          <p:nvPr>
            <p:ph type="pic" idx="2"/>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0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lnSpc>
                <a:spcPct val="90000"/>
              </a:lnSpc>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7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66" name="Google Shape;66;p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10"/>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2" name="Google Shape;72;p1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3" name="Google Shape;73;p1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1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3550" algn="l" rtl="0">
              <a:lnSpc>
                <a:spcPct val="90000"/>
              </a:lnSpc>
              <a:spcBef>
                <a:spcPts val="1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1"/>
          <p:cNvPicPr preferRelativeResize="0"/>
          <p:nvPr/>
        </p:nvPicPr>
        <p:blipFill rotWithShape="1">
          <a:blip r:embed="rId12">
            <a:alphaModFix/>
          </a:blip>
          <a:srcRect/>
          <a:stretch/>
        </p:blipFill>
        <p:spPr>
          <a:xfrm>
            <a:off x="10042368" y="8493249"/>
            <a:ext cx="1311431" cy="451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12"/>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12"/>
          <p:cNvSpPr/>
          <p:nvPr/>
        </p:nvSpPr>
        <p:spPr>
          <a:xfrm>
            <a:off x="10042368" y="8493249"/>
            <a:ext cx="1311300" cy="451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3">
            <a:alphaModFix/>
          </a:blip>
          <a:srcRect/>
          <a:stretch/>
        </p:blipFill>
        <p:spPr>
          <a:xfrm>
            <a:off x="10609943" y="55946"/>
            <a:ext cx="772765" cy="1064675"/>
          </a:xfrm>
          <a:prstGeom prst="rect">
            <a:avLst/>
          </a:prstGeom>
          <a:noFill/>
          <a:ln>
            <a:noFill/>
          </a:ln>
        </p:spPr>
      </p:pic>
      <p:sp>
        <p:nvSpPr>
          <p:cNvPr id="159" name="Google Shape;159;p23"/>
          <p:cNvSpPr txBox="1"/>
          <p:nvPr/>
        </p:nvSpPr>
        <p:spPr>
          <a:xfrm>
            <a:off x="6191250" y="2410725"/>
            <a:ext cx="5309400" cy="1139299"/>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600" b="1" i="0" u="sng" strike="noStrike" cap="none">
                <a:solidFill>
                  <a:srgbClr val="000000"/>
                </a:solidFill>
                <a:latin typeface="Arial"/>
                <a:ea typeface="Arial"/>
                <a:cs typeface="Arial"/>
                <a:sym typeface="Arial"/>
              </a:rPr>
              <a:t>Transferable Knowledge:</a:t>
            </a:r>
            <a:endParaRPr sz="16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a:t>past/present, chronology, change</a:t>
            </a:r>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3"/>
          <p:cNvSpPr txBox="1"/>
          <p:nvPr/>
        </p:nvSpPr>
        <p:spPr>
          <a:xfrm>
            <a:off x="806825" y="3655817"/>
            <a:ext cx="10693800" cy="5314012"/>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600" b="1" i="0" u="none" strike="noStrike" cap="none">
                <a:solidFill>
                  <a:srgbClr val="000000"/>
                </a:solidFill>
                <a:latin typeface="Arial"/>
                <a:ea typeface="Arial"/>
                <a:cs typeface="Arial"/>
                <a:sym typeface="Arial"/>
              </a:rPr>
              <a:t>National Curriculum Overview of Programme of Study</a:t>
            </a:r>
            <a:endParaRPr/>
          </a:p>
          <a:p>
            <a:pPr marL="0" marR="0" lvl="0" indent="0" algn="l" rtl="0">
              <a:lnSpc>
                <a:spcPct val="100000"/>
              </a:lnSpc>
              <a:spcBef>
                <a:spcPts val="0"/>
              </a:spcBef>
              <a:spcAft>
                <a:spcPts val="0"/>
              </a:spcAft>
              <a:buNone/>
            </a:pPr>
            <a:r>
              <a:rPr lang="en-GB" sz="1200"/>
              <a:t>A high-quality history education will help pupils gain a coherent knowledge and understanding of Britain’s past and that of the wider world. It should inspire pupils’ curiosity to know more about the past. Teaching should equip pupils to ask perceptive questions, think critically, weigh evidence, sift arguments, and develop perspective and judgement. History helps pupils to understand the complexity of people’s lives, the process of change, the diversity of societies and relationships between different groups, as well as their own identity and the challenges of their time.  The national curriculum for history aims to ensure that all pupils:  know and understand the history of these islands as a coherent, chronological narrative, from the earliest times to the present day: how people’s lives have shaped this nation and how Britain has influenced and been influenced by the wider world  know and understand significant aspects of the history of the wider world: the nature of ancient civilisations; the expansion and dissolution of empires; characteristic features of past non-European societies; achievements and follies of mankind  gain and deploy a historically grounded understanding of abstract terms such as ‘empire’, ‘civilisation’, ‘parliament’ and ‘peasantry’  understand historical concepts such as continuity and change, cause and consequence, similarity, difference and significance, and use them to make connections, draw contrasts, analyse trends, frame historically-valid questions and create their own structured accounts, including written narratives and analyses  understand the methods of historical enquiry, including how evidence is used rigorously to make historical claims, and discern how and why contrasting arguments and interpretations of the past have been constructed, gain historical perspective by placing their growing knowledge into different contexts, understanding the connections between local, regional, national and international history; between cultural, economic, military, political, religious and social history; and between short- and long-term timescales.</a:t>
            </a:r>
            <a:endParaRPr sz="1200" i="0" u="none" strike="noStrike" cap="none">
              <a:solidFill>
                <a:srgbClr val="000000"/>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GB" sz="1200"/>
              <a:t>Pupils should develop an awareness of the past, using common words and phrases relating to the passing of time. They should know where the people and events they study fit within a chronological framework and identify similarities and differences between ways of life in different periods. They should use a wide vocabulary of everyday historical terms. They should ask and answer questions, choosing and using parts of stories and other sources to show that they know and understand key features of events. They should understand some of the ways in which we find out about the past and identify different ways in which it is represented. In planning to ensure the progression described above through teaching about the people, events and changes outlined below, teachers are often introducing pupils to historical periods that they will study more fully at key stages 2 and 3.</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600" b="1" i="0" u="none" strike="noStrike" cap="none">
                <a:solidFill>
                  <a:srgbClr val="000000"/>
                </a:solidFill>
                <a:latin typeface="Arial"/>
                <a:ea typeface="Arial"/>
                <a:cs typeface="Arial"/>
                <a:sym typeface="Arial"/>
              </a:rPr>
              <a:t>During this area of study students should be taught to:</a:t>
            </a:r>
            <a:endParaRPr/>
          </a:p>
          <a:p>
            <a:pPr marL="0" marR="0" lvl="0" indent="0" algn="l" rtl="0">
              <a:lnSpc>
                <a:spcPct val="100000"/>
              </a:lnSpc>
              <a:spcBef>
                <a:spcPts val="0"/>
              </a:spcBef>
              <a:spcAft>
                <a:spcPts val="0"/>
              </a:spcAft>
              <a:buNone/>
            </a:pPr>
            <a:endParaRPr sz="1200"/>
          </a:p>
          <a:p>
            <a:pPr marL="457200" marR="0" lvl="0" indent="-304800" algn="l" rtl="0">
              <a:lnSpc>
                <a:spcPct val="100000"/>
              </a:lnSpc>
              <a:spcBef>
                <a:spcPts val="0"/>
              </a:spcBef>
              <a:spcAft>
                <a:spcPts val="0"/>
              </a:spcAft>
              <a:buSzPts val="1200"/>
              <a:buChar char="●"/>
            </a:pPr>
            <a:r>
              <a:rPr lang="en-GB" sz="1200"/>
              <a:t>events beyond living memory that are significant nationally or globally [for example, the Great Fire of London, the first aeroplane flight or events commemorated through festivals or anniversaries</a:t>
            </a:r>
            <a:endParaRPr sz="1200"/>
          </a:p>
          <a:p>
            <a:pPr marL="457200" marR="0" lvl="0" indent="-304800" algn="l" rtl="0">
              <a:lnSpc>
                <a:spcPct val="100000"/>
              </a:lnSpc>
              <a:spcBef>
                <a:spcPts val="0"/>
              </a:spcBef>
              <a:spcAft>
                <a:spcPts val="0"/>
              </a:spcAft>
              <a:buSzPts val="1200"/>
              <a:buChar char="●"/>
            </a:pPr>
            <a:r>
              <a:rPr lang="en-GB" sz="1200"/>
              <a:t>changes within living memory. Where appropriate, these should be used to reveal aspects of change in national life</a:t>
            </a:r>
            <a:endParaRPr sz="1200"/>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3"/>
          <p:cNvSpPr txBox="1"/>
          <p:nvPr/>
        </p:nvSpPr>
        <p:spPr>
          <a:xfrm>
            <a:off x="1654629" y="1152932"/>
            <a:ext cx="8955314" cy="1152000"/>
          </a:xfrm>
          <a:prstGeom prst="rect">
            <a:avLst/>
          </a:prstGeom>
          <a:solidFill>
            <a:srgbClr val="DDEAF6"/>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9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Medium Term Plan: Global Enquirers- History</a:t>
            </a:r>
            <a:endParaRPr/>
          </a:p>
          <a:p>
            <a:pPr marL="457200" lvl="0" indent="-317500" algn="l" rtl="0">
              <a:spcBef>
                <a:spcPts val="0"/>
              </a:spcBef>
              <a:spcAft>
                <a:spcPts val="0"/>
              </a:spcAft>
              <a:buClr>
                <a:schemeClr val="dk1"/>
              </a:buClr>
              <a:buSzPts val="1400"/>
              <a:buAutoNum type="arabicPeriod"/>
            </a:pPr>
            <a:r>
              <a:rPr lang="en-GB">
                <a:solidFill>
                  <a:schemeClr val="dk1"/>
                </a:solidFill>
              </a:rPr>
              <a:t>What has happened in my lifetime that I can remember?</a:t>
            </a:r>
            <a:endParaRPr>
              <a:solidFill>
                <a:schemeClr val="dk1"/>
              </a:solidFill>
            </a:endParaRPr>
          </a:p>
          <a:p>
            <a:pPr marL="457200" lvl="0" indent="-317500" algn="l" rtl="0">
              <a:spcBef>
                <a:spcPts val="0"/>
              </a:spcBef>
              <a:spcAft>
                <a:spcPts val="0"/>
              </a:spcAft>
              <a:buClr>
                <a:schemeClr val="dk1"/>
              </a:buClr>
              <a:buSzPts val="1400"/>
              <a:buAutoNum type="arabicPeriod"/>
            </a:pPr>
            <a:r>
              <a:rPr lang="en-GB">
                <a:solidFill>
                  <a:schemeClr val="dk1"/>
                </a:solidFill>
              </a:rPr>
              <a:t>How has the local area changed in my lifetime?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  3.    How can I use simple sources to find out about how our local area has changed over time?</a:t>
            </a:r>
            <a:endParaRPr>
              <a:solidFill>
                <a:schemeClr val="dk1"/>
              </a:solidFill>
            </a:endParaRPr>
          </a:p>
        </p:txBody>
      </p:sp>
      <p:sp>
        <p:nvSpPr>
          <p:cNvPr id="162" name="Google Shape;162;p23"/>
          <p:cNvSpPr txBox="1"/>
          <p:nvPr/>
        </p:nvSpPr>
        <p:spPr>
          <a:xfrm>
            <a:off x="806825" y="2410750"/>
            <a:ext cx="5271300" cy="1139274"/>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Chronology and change</a:t>
            </a:r>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Historical enquiry</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63" name="Google Shape;163;p23"/>
          <p:cNvPicPr preferRelativeResize="0"/>
          <p:nvPr/>
        </p:nvPicPr>
        <p:blipFill rotWithShape="1">
          <a:blip r:embed="rId4">
            <a:alphaModFix/>
          </a:blip>
          <a:srcRect/>
          <a:stretch/>
        </p:blipFill>
        <p:spPr>
          <a:xfrm>
            <a:off x="5300358" y="120036"/>
            <a:ext cx="1814680" cy="823455"/>
          </a:xfrm>
          <a:prstGeom prst="rect">
            <a:avLst/>
          </a:prstGeom>
          <a:noFill/>
          <a:ln>
            <a:noFill/>
          </a:ln>
        </p:spPr>
      </p:pic>
      <p:pic>
        <p:nvPicPr>
          <p:cNvPr id="164" name="Google Shape;164;p23"/>
          <p:cNvPicPr preferRelativeResize="0"/>
          <p:nvPr/>
        </p:nvPicPr>
        <p:blipFill rotWithShape="1">
          <a:blip r:embed="rId5">
            <a:alphaModFix/>
          </a:blip>
          <a:srcRect l="8376" t="7405" r="8376" b="6665"/>
          <a:stretch/>
        </p:blipFill>
        <p:spPr>
          <a:xfrm>
            <a:off x="1962273" y="89479"/>
            <a:ext cx="700803" cy="1023475"/>
          </a:xfrm>
          <a:prstGeom prst="rect">
            <a:avLst/>
          </a:prstGeom>
          <a:noFill/>
          <a:ln>
            <a:noFill/>
          </a:ln>
        </p:spPr>
      </p:pic>
      <p:pic>
        <p:nvPicPr>
          <p:cNvPr id="165" name="Google Shape;165;p23" descr="C:\Users\James\Desktop\Logos\Global Enquirers Large no border.jpg"/>
          <p:cNvPicPr preferRelativeResize="0"/>
          <p:nvPr/>
        </p:nvPicPr>
        <p:blipFill rotWithShape="1">
          <a:blip r:embed="rId6">
            <a:alphaModFix/>
          </a:blip>
          <a:srcRect l="7170" r="7567" b="6322"/>
          <a:stretch/>
        </p:blipFill>
        <p:spPr>
          <a:xfrm>
            <a:off x="2974957" y="89479"/>
            <a:ext cx="741770" cy="1035596"/>
          </a:xfrm>
          <a:prstGeom prst="rect">
            <a:avLst/>
          </a:prstGeom>
          <a:noFill/>
          <a:ln>
            <a:noFill/>
          </a:ln>
        </p:spPr>
      </p:pic>
      <p:pic>
        <p:nvPicPr>
          <p:cNvPr id="166" name="Google Shape;166;p23" descr="C:\Users\James\Desktop\Logos\Sustainability Ambassadors Large no border.jpg"/>
          <p:cNvPicPr preferRelativeResize="0"/>
          <p:nvPr/>
        </p:nvPicPr>
        <p:blipFill rotWithShape="1">
          <a:blip r:embed="rId7">
            <a:alphaModFix/>
          </a:blip>
          <a:srcRect b="7850"/>
          <a:stretch/>
        </p:blipFill>
        <p:spPr>
          <a:xfrm>
            <a:off x="8687704" y="92852"/>
            <a:ext cx="877679" cy="1032224"/>
          </a:xfrm>
          <a:prstGeom prst="rect">
            <a:avLst/>
          </a:prstGeom>
          <a:noFill/>
          <a:ln>
            <a:noFill/>
          </a:ln>
        </p:spPr>
      </p:pic>
      <p:pic>
        <p:nvPicPr>
          <p:cNvPr id="167" name="Google Shape;167;p23" descr="C:\Users\James\Desktop\Logos\Designers Large no border.jpg"/>
          <p:cNvPicPr preferRelativeResize="0"/>
          <p:nvPr/>
        </p:nvPicPr>
        <p:blipFill rotWithShape="1">
          <a:blip r:embed="rId8">
            <a:alphaModFix/>
          </a:blip>
          <a:srcRect l="8376" t="7196" r="8376" b="4746"/>
          <a:stretch/>
        </p:blipFill>
        <p:spPr>
          <a:xfrm>
            <a:off x="3935176" y="89479"/>
            <a:ext cx="742200" cy="1059571"/>
          </a:xfrm>
          <a:prstGeom prst="rect">
            <a:avLst/>
          </a:prstGeom>
          <a:noFill/>
          <a:ln>
            <a:noFill/>
          </a:ln>
        </p:spPr>
      </p:pic>
      <p:pic>
        <p:nvPicPr>
          <p:cNvPr id="168" name="Google Shape;168;p23"/>
          <p:cNvPicPr preferRelativeResize="0"/>
          <p:nvPr/>
        </p:nvPicPr>
        <p:blipFill rotWithShape="1">
          <a:blip r:embed="rId9">
            <a:alphaModFix/>
          </a:blip>
          <a:srcRect/>
          <a:stretch/>
        </p:blipFill>
        <p:spPr>
          <a:xfrm>
            <a:off x="949607" y="86818"/>
            <a:ext cx="700800" cy="1028798"/>
          </a:xfrm>
          <a:prstGeom prst="rect">
            <a:avLst/>
          </a:prstGeom>
          <a:noFill/>
          <a:ln>
            <a:noFill/>
          </a:ln>
        </p:spPr>
      </p:pic>
      <p:pic>
        <p:nvPicPr>
          <p:cNvPr id="169" name="Google Shape;169;p23"/>
          <p:cNvPicPr preferRelativeResize="0"/>
          <p:nvPr/>
        </p:nvPicPr>
        <p:blipFill rotWithShape="1">
          <a:blip r:embed="rId10">
            <a:alphaModFix/>
          </a:blip>
          <a:srcRect/>
          <a:stretch/>
        </p:blipFill>
        <p:spPr>
          <a:xfrm>
            <a:off x="7738020" y="83430"/>
            <a:ext cx="877676" cy="1032186"/>
          </a:xfrm>
          <a:prstGeom prst="rect">
            <a:avLst/>
          </a:prstGeom>
          <a:noFill/>
          <a:ln>
            <a:noFill/>
          </a:ln>
        </p:spPr>
      </p:pic>
      <p:pic>
        <p:nvPicPr>
          <p:cNvPr id="170" name="Google Shape;170;p23" descr="C:\Users\James\Desktop\cultural explorers.jpg"/>
          <p:cNvPicPr preferRelativeResize="0"/>
          <p:nvPr/>
        </p:nvPicPr>
        <p:blipFill rotWithShape="1">
          <a:blip r:embed="rId11">
            <a:alphaModFix/>
          </a:blip>
          <a:srcRect l="7956" r="7309" b="5291"/>
          <a:stretch/>
        </p:blipFill>
        <p:spPr>
          <a:xfrm>
            <a:off x="9695816" y="92851"/>
            <a:ext cx="723582" cy="1056199"/>
          </a:xfrm>
          <a:prstGeom prst="rect">
            <a:avLst/>
          </a:prstGeom>
          <a:noFill/>
          <a:ln>
            <a:noFill/>
          </a:ln>
        </p:spPr>
      </p:pic>
      <p:sp>
        <p:nvSpPr>
          <p:cNvPr id="171" name="Google Shape;171;p23"/>
          <p:cNvSpPr/>
          <p:nvPr/>
        </p:nvSpPr>
        <p:spPr>
          <a:xfrm>
            <a:off x="806175"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23"/>
          <p:cNvSpPr/>
          <p:nvPr/>
        </p:nvSpPr>
        <p:spPr>
          <a:xfrm>
            <a:off x="10613990"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3" name="Google Shape;173;p23" descr="C:\Users\James\Desktop\Logos\Global Enquirers Large no border.jpg"/>
          <p:cNvPicPr preferRelativeResize="0"/>
          <p:nvPr/>
        </p:nvPicPr>
        <p:blipFill rotWithShape="1">
          <a:blip r:embed="rId6">
            <a:alphaModFix/>
          </a:blip>
          <a:srcRect l="7170" r="7567" b="6322"/>
          <a:stretch/>
        </p:blipFill>
        <p:spPr>
          <a:xfrm>
            <a:off x="867406" y="1209194"/>
            <a:ext cx="741770" cy="1035596"/>
          </a:xfrm>
          <a:prstGeom prst="rect">
            <a:avLst/>
          </a:prstGeom>
          <a:noFill/>
          <a:ln>
            <a:noFill/>
          </a:ln>
        </p:spPr>
      </p:pic>
      <p:pic>
        <p:nvPicPr>
          <p:cNvPr id="174" name="Google Shape;174;p23" descr="C:\Users\James\Desktop\Logos\Global Enquirers Large no border.jpg"/>
          <p:cNvPicPr preferRelativeResize="0"/>
          <p:nvPr/>
        </p:nvPicPr>
        <p:blipFill rotWithShape="1">
          <a:blip r:embed="rId6">
            <a:alphaModFix/>
          </a:blip>
          <a:srcRect l="7170" r="7567" b="6322"/>
          <a:stretch/>
        </p:blipFill>
        <p:spPr>
          <a:xfrm>
            <a:off x="10655581" y="1205911"/>
            <a:ext cx="741770" cy="10355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61"/>
        <p:cNvGrpSpPr/>
        <p:nvPr/>
      </p:nvGrpSpPr>
      <p:grpSpPr>
        <a:xfrm>
          <a:off x="0" y="0"/>
          <a:ext cx="0" cy="0"/>
          <a:chOff x="0" y="0"/>
          <a:chExt cx="0" cy="0"/>
        </a:xfrm>
      </p:grpSpPr>
      <p:graphicFrame>
        <p:nvGraphicFramePr>
          <p:cNvPr id="262" name="Google Shape;262;p32"/>
          <p:cNvGraphicFramePr/>
          <p:nvPr/>
        </p:nvGraphicFramePr>
        <p:xfrm>
          <a:off x="452492" y="1344383"/>
          <a:ext cx="3000000" cy="3000000"/>
        </p:xfrm>
        <a:graphic>
          <a:graphicData uri="http://schemas.openxmlformats.org/drawingml/2006/table">
            <a:tbl>
              <a:tblPr firstRow="1" bandRow="1">
                <a:noFill/>
                <a:tableStyleId>{C09CD6CB-D666-4EC1-A9D1-A10F3235914D}</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4053850">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9</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SassoonPrimaryInfant"/>
                          <a:ea typeface="SassoonPrimaryInfant"/>
                          <a:cs typeface="SassoonPrimaryInfant"/>
                          <a:sym typeface="SassoonPrimaryInfant"/>
                        </a:rPr>
                        <a:t>How have the shops in Ashington changed over time?</a:t>
                      </a:r>
                      <a:endParaRPr sz="1500" b="1" u="none" strike="noStrike" cap="none">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Show the children photographs of different parts of shops in Ashington (e.g. part of the Aldi sign, the Asda café, the ramp and doorway of Wilko etc.) Can they recognise the shops from the different photographs? What other shops do you go to in Ashington? What kinds of things do they sell? </a:t>
                      </a: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Show photographs of Ashington main street (Station Road) in the past. Can they see any of the shops that are there today? Explain that in the past, the shops were independent stores and now they are mainly high-street chain stores. </a:t>
                      </a: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Look at the supermarkets in Ashington today (Asda, Aldi, Lidl) and compare with the many  Co-op stores which existed in the past.</a:t>
                      </a: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Look at the high-street now (DP, Burton, New Look, O2, Wilko etc.) and compare with the department stores which once existed such as Arrowsmiths and Joplings. </a:t>
                      </a: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Why do you think so many small businesses have closed down and been replaced by big high-street chains?  Talk about how personal cars have impacted on the local highstreet, how this has led to ‘out of town’ retail parks opening, and about the impact of internet shopping in recent years. </a:t>
                      </a:r>
                      <a:endParaRPr sz="1500"/>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r>
                        <a:rPr lang="en-GB" sz="3600" b="1"/>
                        <a:t>10</a:t>
                      </a:r>
                      <a:endParaRPr sz="36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500"/>
                        <a:buFont typeface="Arial"/>
                        <a:buNone/>
                      </a:pPr>
                      <a:r>
                        <a:rPr lang="en-GB" b="1">
                          <a:solidFill>
                            <a:schemeClr val="dk1"/>
                          </a:solidFill>
                        </a:rPr>
                        <a:t>How has technology changed over time?  </a:t>
                      </a: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a:solidFill>
                            <a:schemeClr val="dk1"/>
                          </a:solidFill>
                        </a:rPr>
                        <a:t>Show the children old and modern objects e.g. telephones, typewriters, cameras, televisions.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How are the objects different to current technology? </a:t>
                      </a:r>
                      <a:endParaRPr sz="1500"/>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63" name="Google Shape;263;p32"/>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64" name="Google Shape;264;p32"/>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65" name="Google Shape;265;p32"/>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69"/>
        <p:cNvGrpSpPr/>
        <p:nvPr/>
      </p:nvGrpSpPr>
      <p:grpSpPr>
        <a:xfrm>
          <a:off x="0" y="0"/>
          <a:ext cx="0" cy="0"/>
          <a:chOff x="0" y="0"/>
          <a:chExt cx="0" cy="0"/>
        </a:xfrm>
      </p:grpSpPr>
      <p:graphicFrame>
        <p:nvGraphicFramePr>
          <p:cNvPr id="270" name="Google Shape;270;p33"/>
          <p:cNvGraphicFramePr/>
          <p:nvPr/>
        </p:nvGraphicFramePr>
        <p:xfrm>
          <a:off x="452492" y="1344383"/>
          <a:ext cx="11365250" cy="6850500"/>
        </p:xfrm>
        <a:graphic>
          <a:graphicData uri="http://schemas.openxmlformats.org/drawingml/2006/table">
            <a:tbl>
              <a:tblPr firstRow="1" bandRow="1">
                <a:noFill/>
                <a:tableStyleId>{C09CD6CB-D666-4EC1-A9D1-A10F3235914D}</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11</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b="1"/>
                        <a:t>How has music changed over time?  </a:t>
                      </a:r>
                      <a:endParaRPr b="1"/>
                    </a:p>
                    <a:p>
                      <a:pPr marL="0" marR="0" lvl="0" indent="0" algn="l" rtl="0">
                        <a:lnSpc>
                          <a:spcPct val="100000"/>
                        </a:lnSpc>
                        <a:spcBef>
                          <a:spcPts val="0"/>
                        </a:spcBef>
                        <a:spcAft>
                          <a:spcPts val="0"/>
                        </a:spcAft>
                        <a:buClr>
                          <a:srgbClr val="000000"/>
                        </a:buClr>
                        <a:buSzPts val="1500"/>
                        <a:buFont typeface="Arial"/>
                        <a:buNone/>
                      </a:pPr>
                      <a:endParaRPr b="1"/>
                    </a:p>
                    <a:p>
                      <a:pPr marL="0" marR="0" lvl="0" indent="0" algn="l" rtl="0">
                        <a:lnSpc>
                          <a:spcPct val="100000"/>
                        </a:lnSpc>
                        <a:spcBef>
                          <a:spcPts val="0"/>
                        </a:spcBef>
                        <a:spcAft>
                          <a:spcPts val="0"/>
                        </a:spcAft>
                        <a:buClr>
                          <a:srgbClr val="000000"/>
                        </a:buClr>
                        <a:buSzPts val="1500"/>
                        <a:buFont typeface="Arial"/>
                        <a:buNone/>
                      </a:pPr>
                      <a:r>
                        <a:rPr lang="en-GB" b="1"/>
                        <a:t>MUSIC LINK</a:t>
                      </a:r>
                      <a:endParaRPr b="1"/>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rgbClr val="000000"/>
                        </a:buClr>
                        <a:buSzPts val="1500"/>
                        <a:buFont typeface="Arial"/>
                        <a:buNone/>
                      </a:pPr>
                      <a:r>
                        <a:rPr lang="en-GB" sz="1200"/>
                        <a:t>What music did my Grandparents listen to when they were young? Children talk about their favourite songs and listen to songs that their Grandparents would have listened to when they were young. </a:t>
                      </a:r>
                      <a:endParaRPr sz="1200"/>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r>
                        <a:rPr lang="en-GB" sz="3600" b="1"/>
                        <a:t>12</a:t>
                      </a:r>
                      <a:endParaRPr sz="36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endParaRPr sz="1500"/>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71" name="Google Shape;271;p33"/>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72" name="Google Shape;272;p33"/>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73" name="Google Shape;273;p33"/>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p:nvPr/>
        </p:nvSpPr>
        <p:spPr>
          <a:xfrm>
            <a:off x="6191250" y="1344706"/>
            <a:ext cx="5309400" cy="7082118"/>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sng" strike="noStrike" cap="none">
                <a:solidFill>
                  <a:srgbClr val="000000"/>
                </a:solidFill>
                <a:latin typeface="Arial"/>
                <a:ea typeface="Arial"/>
                <a:cs typeface="Arial"/>
                <a:sym typeface="Arial"/>
              </a:rPr>
              <a:t>D</a:t>
            </a:r>
            <a:r>
              <a:rPr lang="en-GB" b="1" u="sng"/>
              <a:t>eeper </a:t>
            </a:r>
            <a:r>
              <a:rPr lang="en-GB" sz="1400" b="1" i="0" u="sng" strike="noStrike" cap="none">
                <a:solidFill>
                  <a:srgbClr val="000000"/>
                </a:solidFill>
                <a:latin typeface="Arial"/>
                <a:ea typeface="Arial"/>
                <a:cs typeface="Arial"/>
                <a:sym typeface="Arial"/>
              </a:rPr>
              <a:t> Knowledge </a:t>
            </a:r>
            <a:endParaRPr/>
          </a:p>
          <a:p>
            <a:pPr marL="0" marR="0" lvl="0" indent="0" algn="l" rtl="0">
              <a:lnSpc>
                <a:spcPct val="100000"/>
              </a:lnSpc>
              <a:spcBef>
                <a:spcPts val="0"/>
              </a:spcBef>
              <a:spcAft>
                <a:spcPts val="0"/>
              </a:spcAft>
              <a:buNone/>
            </a:pPr>
            <a:endParaRPr sz="1600"/>
          </a:p>
          <a:p>
            <a:pPr marL="0" lvl="0" indent="0" algn="l" rtl="0">
              <a:spcBef>
                <a:spcPts val="0"/>
              </a:spcBef>
              <a:spcAft>
                <a:spcPts val="0"/>
              </a:spcAft>
              <a:buNone/>
            </a:pPr>
            <a:r>
              <a:rPr lang="en-GB">
                <a:solidFill>
                  <a:schemeClr val="dk1"/>
                </a:solidFill>
              </a:rPr>
              <a:t>People and places change over time for many reasons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Font typeface="Arial"/>
              <a:buNone/>
            </a:pPr>
            <a:r>
              <a:rPr lang="en-GB">
                <a:solidFill>
                  <a:schemeClr val="dk1"/>
                </a:solidFill>
              </a:rPr>
              <a:t>Simple comparisons of past and present</a:t>
            </a:r>
            <a:endParaRPr>
              <a:solidFill>
                <a:schemeClr val="dk1"/>
              </a:solidFill>
            </a:endParaRPr>
          </a:p>
        </p:txBody>
      </p:sp>
      <p:sp>
        <p:nvSpPr>
          <p:cNvPr id="181" name="Google Shape;181;p24"/>
          <p:cNvSpPr txBox="1"/>
          <p:nvPr/>
        </p:nvSpPr>
        <p:spPr>
          <a:xfrm>
            <a:off x="806825" y="1344706"/>
            <a:ext cx="5271300" cy="7082118"/>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sng" strike="noStrike" cap="none">
                <a:solidFill>
                  <a:srgbClr val="000000"/>
                </a:solidFill>
                <a:latin typeface="Arial"/>
                <a:ea typeface="Arial"/>
                <a:cs typeface="Arial"/>
                <a:sym typeface="Arial"/>
              </a:rPr>
              <a:t>Substantive Knowledge (subject-specific)</a:t>
            </a:r>
            <a:endParaRPr sz="14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a:t>How they have changed over time</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a:t>How hobbies and toys have changed over time</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a:t>How their local area has changed over time</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a:t>We have not always had the technology that they have become used to. </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p:txBody>
      </p:sp>
      <p:pic>
        <p:nvPicPr>
          <p:cNvPr id="182" name="Google Shape;182;p24"/>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83" name="Google Shape;183;p24"/>
          <p:cNvPicPr preferRelativeResize="0"/>
          <p:nvPr/>
        </p:nvPicPr>
        <p:blipFill rotWithShape="1">
          <a:blip r:embed="rId4">
            <a:alphaModFix/>
          </a:blip>
          <a:srcRect l="8376" t="7405" r="8376" b="6665"/>
          <a:stretch/>
        </p:blipFill>
        <p:spPr>
          <a:xfrm>
            <a:off x="1818841" y="89479"/>
            <a:ext cx="700803" cy="1023475"/>
          </a:xfrm>
          <a:prstGeom prst="rect">
            <a:avLst/>
          </a:prstGeom>
          <a:noFill/>
          <a:ln>
            <a:noFill/>
          </a:ln>
        </p:spPr>
      </p:pic>
      <p:pic>
        <p:nvPicPr>
          <p:cNvPr id="184" name="Google Shape;184;p24"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85" name="Google Shape;185;p24"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86" name="Google Shape;186;p24"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87" name="Google Shape;187;p24"/>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88" name="Google Shape;188;p24"/>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89" name="Google Shape;189;p24" descr="C:\Users\James\Desktop\cultural explorers.jpg"/>
          <p:cNvPicPr preferRelativeResize="0"/>
          <p:nvPr/>
        </p:nvPicPr>
        <p:blipFill rotWithShape="1">
          <a:blip r:embed="rId10">
            <a:alphaModFix/>
          </a:blip>
          <a:srcRect l="7956" r="7309" b="5291"/>
          <a:stretch/>
        </p:blipFill>
        <p:spPr>
          <a:xfrm>
            <a:off x="9552384" y="92851"/>
            <a:ext cx="723582" cy="1056199"/>
          </a:xfrm>
          <a:prstGeom prst="rect">
            <a:avLst/>
          </a:prstGeom>
          <a:noFill/>
          <a:ln>
            <a:noFill/>
          </a:ln>
        </p:spPr>
      </p:pic>
      <p:sp>
        <p:nvSpPr>
          <p:cNvPr id="190" name="Google Shape;190;p24"/>
          <p:cNvSpPr/>
          <p:nvPr/>
        </p:nvSpPr>
        <p:spPr>
          <a:xfrm rot="10800000">
            <a:off x="5516867" y="972913"/>
            <a:ext cx="1089758" cy="355305"/>
          </a:xfrm>
          <a:prstGeom prst="curvedUpArrow">
            <a:avLst>
              <a:gd name="adj1" fmla="val 25000"/>
              <a:gd name="adj2" fmla="val 50000"/>
              <a:gd name="adj3" fmla="val 25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91" name="Google Shape;191;p24"/>
          <p:cNvPicPr preferRelativeResize="0"/>
          <p:nvPr/>
        </p:nvPicPr>
        <p:blipFill rotWithShape="1">
          <a:blip r:embed="rId11">
            <a:alphaModFix/>
          </a:blip>
          <a:srcRect/>
          <a:stretch/>
        </p:blipFill>
        <p:spPr>
          <a:xfrm rot="-10598011">
            <a:off x="5579903" y="8423180"/>
            <a:ext cx="1109568" cy="420660"/>
          </a:xfrm>
          <a:prstGeom prst="rect">
            <a:avLst/>
          </a:prstGeom>
          <a:noFill/>
          <a:ln>
            <a:noFill/>
          </a:ln>
        </p:spPr>
      </p:pic>
      <p:pic>
        <p:nvPicPr>
          <p:cNvPr id="192" name="Google Shape;192;p24"/>
          <p:cNvPicPr preferRelativeResize="0"/>
          <p:nvPr/>
        </p:nvPicPr>
        <p:blipFill rotWithShape="1">
          <a:blip r:embed="rId12">
            <a:alphaModFix/>
          </a:blip>
          <a:srcRect/>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8" name="Google Shape;198;p25"/>
          <p:cNvSpPr txBox="1"/>
          <p:nvPr/>
        </p:nvSpPr>
        <p:spPr>
          <a:xfrm>
            <a:off x="6191250" y="1520925"/>
            <a:ext cx="5309700" cy="32199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99" name="Google Shape;199;p25"/>
          <p:cNvSpPr txBox="1"/>
          <p:nvPr/>
        </p:nvSpPr>
        <p:spPr>
          <a:xfrm>
            <a:off x="768725" y="4883325"/>
            <a:ext cx="53097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Influential Figures</a:t>
            </a:r>
            <a:endParaRPr sz="19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rgbClr val="000000"/>
              </a:buClr>
              <a:buSzPts val="1500"/>
              <a:buChar char="●"/>
            </a:pPr>
            <a:r>
              <a:rPr lang="en-GB" sz="1500"/>
              <a:t>Miners</a:t>
            </a:r>
            <a:endParaRPr sz="1500" i="0" u="none" strike="noStrike" cap="none">
              <a:solidFill>
                <a:srgbClr val="000000"/>
              </a:solidFil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65100" marR="0" lvl="0" indent="-114300" algn="l" rtl="0">
              <a:lnSpc>
                <a:spcPct val="100000"/>
              </a:lnSpc>
              <a:spcBef>
                <a:spcPts val="0"/>
              </a:spcBef>
              <a:spcAft>
                <a:spcPts val="0"/>
              </a:spcAft>
              <a:buClr>
                <a:schemeClr val="dk1"/>
              </a:buClr>
              <a:buSzPts val="900"/>
              <a:buFont typeface="Arial"/>
              <a:buNone/>
            </a:pPr>
            <a:endParaRPr sz="1500" b="0" i="0" u="none" strike="noStrike" cap="none">
              <a:solidFill>
                <a:srgbClr val="000000"/>
              </a:solidFill>
              <a:latin typeface="Arial"/>
              <a:ea typeface="Arial"/>
              <a:cs typeface="Arial"/>
              <a:sym typeface="Arial"/>
            </a:endParaRPr>
          </a:p>
        </p:txBody>
      </p:sp>
      <p:sp>
        <p:nvSpPr>
          <p:cNvPr id="200" name="Google Shape;200;p25"/>
          <p:cNvSpPr txBox="1"/>
          <p:nvPr/>
        </p:nvSpPr>
        <p:spPr>
          <a:xfrm>
            <a:off x="771225" y="1520925"/>
            <a:ext cx="5309700" cy="3219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Real World Links:</a:t>
            </a:r>
            <a:endParaRPr sz="19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a:p>
          <a:p>
            <a:pPr marL="457200" marR="0" lvl="0" indent="-317500" algn="l" rtl="0">
              <a:lnSpc>
                <a:spcPct val="100000"/>
              </a:lnSpc>
              <a:spcBef>
                <a:spcPts val="0"/>
              </a:spcBef>
              <a:spcAft>
                <a:spcPts val="0"/>
              </a:spcAft>
              <a:buSzPts val="1400"/>
              <a:buChar char="●"/>
            </a:pPr>
            <a:r>
              <a:rPr lang="en-GB"/>
              <a:t>Family history</a:t>
            </a:r>
            <a:endParaRPr/>
          </a:p>
          <a:p>
            <a:pPr marL="457200" marR="0" lvl="0" indent="0" algn="l" rtl="0">
              <a:lnSpc>
                <a:spcPct val="100000"/>
              </a:lnSpc>
              <a:spcBef>
                <a:spcPts val="0"/>
              </a:spcBef>
              <a:spcAft>
                <a:spcPts val="0"/>
              </a:spcAft>
              <a:buNone/>
            </a:pPr>
            <a:endParaRPr/>
          </a:p>
          <a:p>
            <a:pPr marL="457200" marR="0" lvl="0" indent="-317500" algn="l" rtl="0">
              <a:lnSpc>
                <a:spcPct val="100000"/>
              </a:lnSpc>
              <a:spcBef>
                <a:spcPts val="0"/>
              </a:spcBef>
              <a:spcAft>
                <a:spcPts val="0"/>
              </a:spcAft>
              <a:buSzPts val="1400"/>
              <a:buChar char="●"/>
            </a:pPr>
            <a:r>
              <a:rPr lang="en-GB"/>
              <a:t>Local history</a:t>
            </a:r>
            <a:endParaRPr sz="1900"/>
          </a:p>
        </p:txBody>
      </p:sp>
      <p:pic>
        <p:nvPicPr>
          <p:cNvPr id="201" name="Google Shape;201;p2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02" name="Google Shape;202;p25"/>
          <p:cNvSpPr txBox="1"/>
          <p:nvPr/>
        </p:nvSpPr>
        <p:spPr>
          <a:xfrm>
            <a:off x="6210300" y="48548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OPAL links</a:t>
            </a: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203" name="Google Shape;203;p25"/>
          <p:cNvPicPr preferRelativeResize="0"/>
          <p:nvPr/>
        </p:nvPicPr>
        <p:blipFill rotWithShape="1">
          <a:blip r:embed="rId4">
            <a:alphaModFix/>
          </a:blip>
          <a:srcRect/>
          <a:stretch/>
        </p:blipFill>
        <p:spPr>
          <a:xfrm>
            <a:off x="7538387" y="1557825"/>
            <a:ext cx="2615125" cy="1979400"/>
          </a:xfrm>
          <a:prstGeom prst="rect">
            <a:avLst/>
          </a:prstGeom>
          <a:noFill/>
          <a:ln>
            <a:noFill/>
          </a:ln>
        </p:spPr>
      </p:pic>
      <p:pic>
        <p:nvPicPr>
          <p:cNvPr id="204" name="Google Shape;204;p25"/>
          <p:cNvPicPr preferRelativeResize="0"/>
          <p:nvPr/>
        </p:nvPicPr>
        <p:blipFill rotWithShape="1">
          <a:blip r:embed="rId3">
            <a:alphaModFix/>
          </a:blip>
          <a:srcRect/>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26"/>
          <p:cNvSpPr txBox="1"/>
          <p:nvPr/>
        </p:nvSpPr>
        <p:spPr>
          <a:xfrm>
            <a:off x="755800" y="34339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chemeClr val="dk1"/>
              </a:buClr>
              <a:buSzPts val="1400"/>
              <a:buChar char="●"/>
            </a:pPr>
            <a:r>
              <a:rPr lang="en-GB">
                <a:solidFill>
                  <a:schemeClr val="dk1"/>
                </a:solidFill>
              </a:rPr>
              <a:t>Talking about past and present events in their own lives and the lives of their families.</a:t>
            </a:r>
            <a:endParaRPr u="none" strike="noStrike" cap="none">
              <a:solidFill>
                <a:schemeClr val="dk1"/>
              </a:solidFill>
            </a:endParaRPr>
          </a:p>
        </p:txBody>
      </p:sp>
      <p:pic>
        <p:nvPicPr>
          <p:cNvPr id="211" name="Google Shape;211;p26"/>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12" name="Google Shape;212;p26"/>
          <p:cNvSpPr txBox="1"/>
          <p:nvPr/>
        </p:nvSpPr>
        <p:spPr>
          <a:xfrm>
            <a:off x="43063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GB">
                <a:solidFill>
                  <a:schemeClr val="dk1"/>
                </a:solidFill>
              </a:rPr>
              <a:t>events beyond living memory that are significant nationally or globally [for example, the Great Fire of London, the first aeroplane flight or events commemorated through festivals or anniversaries - </a:t>
            </a:r>
            <a:r>
              <a:rPr lang="en-GB" b="1">
                <a:solidFill>
                  <a:schemeClr val="dk1"/>
                </a:solidFill>
              </a:rPr>
              <a:t>Key events commemorated e.g. Remembrance Day</a:t>
            </a:r>
            <a:endParaRPr b="1">
              <a:solidFill>
                <a:schemeClr val="dk1"/>
              </a:solidFill>
            </a:endParaRPr>
          </a:p>
          <a:p>
            <a:pPr marL="4572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changes within living memory. Where appropriate, these should be used to reveal aspects of change in national life.</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significant historical events, people and places in their own locality.</a:t>
            </a:r>
            <a:endParaRPr>
              <a:solidFill>
                <a:schemeClr val="dk1"/>
              </a:solidFill>
            </a:endParaRPr>
          </a:p>
          <a:p>
            <a:pPr marL="0" marR="0" lvl="0" indent="0" algn="l" rtl="0">
              <a:lnSpc>
                <a:spcPct val="100000"/>
              </a:lnSpc>
              <a:spcBef>
                <a:spcPts val="0"/>
              </a:spcBef>
              <a:spcAft>
                <a:spcPts val="0"/>
              </a:spcAft>
              <a:buClr>
                <a:schemeClr val="dk1"/>
              </a:buClr>
              <a:buSzPts val="1900"/>
              <a:buFont typeface="Arial"/>
              <a:buNone/>
            </a:pPr>
            <a:endParaRPr sz="1900" b="1" i="1"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13" name="Google Shape;213;p26"/>
          <p:cNvSpPr txBox="1"/>
          <p:nvPr/>
        </p:nvSpPr>
        <p:spPr>
          <a:xfrm>
            <a:off x="78568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215900" marR="0" lvl="0" indent="-234950" algn="l" rtl="0">
              <a:lnSpc>
                <a:spcPct val="100000"/>
              </a:lnSpc>
              <a:spcBef>
                <a:spcPts val="0"/>
              </a:spcBef>
              <a:spcAft>
                <a:spcPts val="0"/>
              </a:spcAft>
              <a:buClr>
                <a:srgbClr val="000000"/>
              </a:buClr>
              <a:buSzPts val="1400"/>
              <a:buChar char="•"/>
            </a:pPr>
            <a:r>
              <a:rPr lang="en-GB"/>
              <a:t>significant historical events, people and places in their own locality - </a:t>
            </a:r>
            <a:r>
              <a:rPr lang="en-GB" b="1"/>
              <a:t>castle in Northumberland.</a:t>
            </a:r>
            <a:endParaRPr b="1"/>
          </a:p>
          <a:p>
            <a:pPr marL="457200" marR="0" lvl="0" indent="0" algn="l" rtl="0">
              <a:lnSpc>
                <a:spcPct val="100000"/>
              </a:lnSpc>
              <a:spcBef>
                <a:spcPts val="0"/>
              </a:spcBef>
              <a:spcAft>
                <a:spcPts val="0"/>
              </a:spcAft>
              <a:buNone/>
            </a:pPr>
            <a:endParaRPr b="1"/>
          </a:p>
          <a:p>
            <a:pPr marL="215900" marR="0" lvl="0" indent="-234950" algn="l" rtl="0">
              <a:lnSpc>
                <a:spcPct val="100000"/>
              </a:lnSpc>
              <a:spcBef>
                <a:spcPts val="0"/>
              </a:spcBef>
              <a:spcAft>
                <a:spcPts val="0"/>
              </a:spcAft>
              <a:buClr>
                <a:srgbClr val="000000"/>
              </a:buClr>
              <a:buSzPts val="1400"/>
              <a:buFont typeface="Arial"/>
              <a:buChar char="•"/>
            </a:pPr>
            <a:r>
              <a:rPr lang="en-GB">
                <a:solidFill>
                  <a:schemeClr val="dk1"/>
                </a:solidFill>
              </a:rPr>
              <a:t>events beyond living memory that are significant nationally or globally - </a:t>
            </a:r>
            <a:r>
              <a:rPr lang="en-GB" b="1">
                <a:solidFill>
                  <a:schemeClr val="dk1"/>
                </a:solidFill>
              </a:rPr>
              <a:t>battles and the concept of invasion.</a:t>
            </a:r>
            <a:endParaRPr b="1">
              <a:solidFill>
                <a:schemeClr val="dk1"/>
              </a:solidFill>
            </a:endParaRPr>
          </a:p>
          <a:p>
            <a:pPr marL="457200" marR="0" lvl="0" indent="0" algn="l" rtl="0">
              <a:lnSpc>
                <a:spcPct val="100000"/>
              </a:lnSpc>
              <a:spcBef>
                <a:spcPts val="0"/>
              </a:spcBef>
              <a:spcAft>
                <a:spcPts val="0"/>
              </a:spcAft>
              <a:buNone/>
            </a:pPr>
            <a:endParaRPr>
              <a:solidFill>
                <a:schemeClr val="dk1"/>
              </a:solidFill>
            </a:endParaRPr>
          </a:p>
          <a:p>
            <a:pPr marL="215900" marR="0" lvl="0" indent="-234950" algn="l" rtl="0">
              <a:lnSpc>
                <a:spcPct val="100000"/>
              </a:lnSpc>
              <a:spcBef>
                <a:spcPts val="0"/>
              </a:spcBef>
              <a:spcAft>
                <a:spcPts val="0"/>
              </a:spcAft>
              <a:buClr>
                <a:srgbClr val="000000"/>
              </a:buClr>
              <a:buSzPts val="1400"/>
              <a:buFont typeface="Arial"/>
              <a:buChar char="•"/>
            </a:pPr>
            <a:r>
              <a:rPr lang="en-GB">
                <a:solidFill>
                  <a:schemeClr val="dk1"/>
                </a:solidFill>
              </a:rPr>
              <a:t>the lives of significant individuals in the past who have contributed to national and international achievements. Some should be used to compare aspects of life in different periods -</a:t>
            </a:r>
            <a:r>
              <a:rPr lang="en-GB" b="1">
                <a:solidFill>
                  <a:schemeClr val="dk1"/>
                </a:solidFill>
              </a:rPr>
              <a:t> tbc</a:t>
            </a:r>
            <a:endParaRPr b="1">
              <a:solidFill>
                <a:schemeClr val="dk1"/>
              </a:solidFill>
            </a:endParaRPr>
          </a:p>
        </p:txBody>
      </p:sp>
      <p:sp>
        <p:nvSpPr>
          <p:cNvPr id="214" name="Google Shape;214;p26"/>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Prior National Curriculum Coverage</a:t>
            </a:r>
            <a:endParaRPr sz="1500" b="0" i="0" u="none" strike="noStrike" cap="none">
              <a:solidFill>
                <a:srgbClr val="000000"/>
              </a:solidFill>
              <a:latin typeface="Arial"/>
              <a:ea typeface="Arial"/>
              <a:cs typeface="Arial"/>
              <a:sym typeface="Arial"/>
            </a:endParaRPr>
          </a:p>
        </p:txBody>
      </p:sp>
      <p:sp>
        <p:nvSpPr>
          <p:cNvPr id="215" name="Google Shape;215;p26"/>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National Curriculum Coverage</a:t>
            </a:r>
            <a:endParaRPr sz="1500" b="0" i="0" u="none" strike="noStrike" cap="none">
              <a:solidFill>
                <a:srgbClr val="000000"/>
              </a:solidFill>
              <a:latin typeface="Arial"/>
              <a:ea typeface="Arial"/>
              <a:cs typeface="Arial"/>
              <a:sym typeface="Arial"/>
            </a:endParaRPr>
          </a:p>
        </p:txBody>
      </p:sp>
      <p:sp>
        <p:nvSpPr>
          <p:cNvPr id="216" name="Google Shape;216;p26"/>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Subsequent</a:t>
            </a:r>
            <a:r>
              <a:rPr lang="en-GB" sz="1500" b="0" i="0" u="none" strike="noStrike" cap="none">
                <a:solidFill>
                  <a:srgbClr val="0C0C0C"/>
                </a:solidFill>
                <a:latin typeface="Arial"/>
                <a:ea typeface="Arial"/>
                <a:cs typeface="Arial"/>
                <a:sym typeface="Arial"/>
              </a:rPr>
              <a:t> </a:t>
            </a:r>
            <a:r>
              <a:rPr lang="en-GB" sz="1500" b="1" i="0" u="none" strike="noStrike" cap="none">
                <a:solidFill>
                  <a:srgbClr val="0C0C0C"/>
                </a:solidFill>
                <a:latin typeface="Arial"/>
                <a:ea typeface="Arial"/>
                <a:cs typeface="Arial"/>
                <a:sym typeface="Arial"/>
              </a:rPr>
              <a:t>National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Curriculum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Coverage</a:t>
            </a:r>
            <a:endParaRPr sz="1500" b="0" i="0" u="none" strike="noStrike" cap="none">
              <a:solidFill>
                <a:srgbClr val="000000"/>
              </a:solidFill>
              <a:latin typeface="Arial"/>
              <a:ea typeface="Arial"/>
              <a:cs typeface="Arial"/>
              <a:sym typeface="Arial"/>
            </a:endParaRPr>
          </a:p>
        </p:txBody>
      </p:sp>
      <p:sp>
        <p:nvSpPr>
          <p:cNvPr id="217" name="Google Shape;217;p26"/>
          <p:cNvSpPr txBox="1"/>
          <p:nvPr/>
        </p:nvSpPr>
        <p:spPr>
          <a:xfrm>
            <a:off x="755800" y="1442800"/>
            <a:ext cx="106515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20124D"/>
                </a:solidFill>
                <a:latin typeface="Arial"/>
                <a:ea typeface="Arial"/>
                <a:cs typeface="Arial"/>
                <a:sym typeface="Arial"/>
              </a:rPr>
              <a:t>Curriculum Coverage</a:t>
            </a:r>
            <a:endParaRPr sz="19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GB" sz="1900" b="1" i="0" u="none" strike="noStrike" cap="none">
                <a:solidFill>
                  <a:srgbClr val="20124D"/>
                </a:solidFill>
                <a:latin typeface="Arial"/>
                <a:ea typeface="Arial"/>
                <a:cs typeface="Arial"/>
                <a:sym typeface="Arial"/>
              </a:rPr>
              <a:t>(Previous, expected and what follows on)</a:t>
            </a:r>
            <a:endParaRPr sz="1900" b="0" i="0" u="none" strike="noStrike" cap="non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22"/>
        <p:cNvGrpSpPr/>
        <p:nvPr/>
      </p:nvGrpSpPr>
      <p:grpSpPr>
        <a:xfrm>
          <a:off x="0" y="0"/>
          <a:ext cx="0" cy="0"/>
          <a:chOff x="0" y="0"/>
          <a:chExt cx="0" cy="0"/>
        </a:xfrm>
      </p:grpSpPr>
      <p:pic>
        <p:nvPicPr>
          <p:cNvPr id="223" name="Google Shape;223;p27"/>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24" name="Google Shape;224;p27"/>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20124D"/>
                </a:solidFill>
                <a:latin typeface="Arial"/>
                <a:ea typeface="Arial"/>
                <a:cs typeface="Arial"/>
                <a:sym typeface="Arial"/>
              </a:rPr>
              <a:t>Language Plan</a:t>
            </a:r>
            <a:endParaRPr sz="1800" b="0" i="0" u="none" strike="noStrike" cap="none">
              <a:solidFill>
                <a:srgbClr val="20124D"/>
              </a:solidFill>
              <a:latin typeface="Arial"/>
              <a:ea typeface="Arial"/>
              <a:cs typeface="Arial"/>
              <a:sym typeface="Arial"/>
            </a:endParaRPr>
          </a:p>
        </p:txBody>
      </p:sp>
      <p:graphicFrame>
        <p:nvGraphicFramePr>
          <p:cNvPr id="225" name="Google Shape;225;p27"/>
          <p:cNvGraphicFramePr/>
          <p:nvPr/>
        </p:nvGraphicFramePr>
        <p:xfrm>
          <a:off x="775768" y="2482672"/>
          <a:ext cx="3000000" cy="3000000"/>
        </p:xfrm>
        <a:graphic>
          <a:graphicData uri="http://schemas.openxmlformats.org/drawingml/2006/table">
            <a:tbl>
              <a:tblPr firstRow="1" bandRow="1">
                <a:noFill/>
                <a:tableStyleId>{C09CD6CB-D666-4EC1-A9D1-A10F3235914D}</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49080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Speaking and Listening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5929625">
                <a:tc>
                  <a:txBody>
                    <a:bodyPr/>
                    <a:lstStyle/>
                    <a:p>
                      <a:pPr marL="457200" marR="0" lvl="0" indent="-304800" algn="l" rtl="0">
                        <a:lnSpc>
                          <a:spcPct val="100000"/>
                        </a:lnSpc>
                        <a:spcBef>
                          <a:spcPts val="0"/>
                        </a:spcBef>
                        <a:spcAft>
                          <a:spcPts val="0"/>
                        </a:spcAft>
                        <a:buSzPts val="1200"/>
                        <a:buChar char="●"/>
                      </a:pPr>
                      <a:r>
                        <a:rPr lang="en-GB" sz="1200"/>
                        <a:t>Memory</a:t>
                      </a:r>
                      <a:endParaRPr sz="1200"/>
                    </a:p>
                    <a:p>
                      <a:pPr marL="457200" marR="0" lvl="0" indent="-304800" algn="l" rtl="0">
                        <a:lnSpc>
                          <a:spcPct val="100000"/>
                        </a:lnSpc>
                        <a:spcBef>
                          <a:spcPts val="0"/>
                        </a:spcBef>
                        <a:spcAft>
                          <a:spcPts val="0"/>
                        </a:spcAft>
                        <a:buSzPts val="1200"/>
                        <a:buChar char="●"/>
                      </a:pPr>
                      <a:r>
                        <a:rPr lang="en-GB" sz="1200"/>
                        <a:t>Time</a:t>
                      </a:r>
                      <a:endParaRPr sz="1200"/>
                    </a:p>
                    <a:p>
                      <a:pPr marL="457200" marR="0" lvl="0" indent="-304800" algn="l" rtl="0">
                        <a:lnSpc>
                          <a:spcPct val="100000"/>
                        </a:lnSpc>
                        <a:spcBef>
                          <a:spcPts val="0"/>
                        </a:spcBef>
                        <a:spcAft>
                          <a:spcPts val="0"/>
                        </a:spcAft>
                        <a:buSzPts val="1200"/>
                        <a:buChar char="●"/>
                      </a:pPr>
                      <a:r>
                        <a:rPr lang="en-GB" sz="1200"/>
                        <a:t>Changes</a:t>
                      </a:r>
                      <a:endParaRPr sz="1200"/>
                    </a:p>
                    <a:p>
                      <a:pPr marL="457200" marR="0" lvl="0" indent="-304800" algn="l" rtl="0">
                        <a:lnSpc>
                          <a:spcPct val="100000"/>
                        </a:lnSpc>
                        <a:spcBef>
                          <a:spcPts val="0"/>
                        </a:spcBef>
                        <a:spcAft>
                          <a:spcPts val="0"/>
                        </a:spcAft>
                        <a:buSzPts val="1200"/>
                        <a:buChar char="●"/>
                      </a:pPr>
                      <a:r>
                        <a:rPr lang="en-GB" sz="1200"/>
                        <a:t>Differences </a:t>
                      </a:r>
                      <a:endParaRPr sz="1200"/>
                    </a:p>
                    <a:p>
                      <a:pPr marL="457200" marR="0" lvl="0" indent="-304800" algn="l" rtl="0">
                        <a:lnSpc>
                          <a:spcPct val="100000"/>
                        </a:lnSpc>
                        <a:spcBef>
                          <a:spcPts val="0"/>
                        </a:spcBef>
                        <a:spcAft>
                          <a:spcPts val="0"/>
                        </a:spcAft>
                        <a:buSzPts val="1200"/>
                        <a:buChar char="●"/>
                      </a:pPr>
                      <a:r>
                        <a:rPr lang="en-GB" sz="1200"/>
                        <a:t>Ashington</a:t>
                      </a:r>
                      <a:endParaRPr sz="1200"/>
                    </a:p>
                    <a:p>
                      <a:pPr marL="457200" marR="0" lvl="0" indent="-304800" algn="l" rtl="0">
                        <a:lnSpc>
                          <a:spcPct val="100000"/>
                        </a:lnSpc>
                        <a:spcBef>
                          <a:spcPts val="0"/>
                        </a:spcBef>
                        <a:spcAft>
                          <a:spcPts val="0"/>
                        </a:spcAft>
                        <a:buSzPts val="1200"/>
                        <a:buChar char="●"/>
                      </a:pPr>
                      <a:r>
                        <a:rPr lang="en-GB" sz="1200"/>
                        <a:t>Old/Oldest</a:t>
                      </a:r>
                      <a:endParaRPr sz="1200"/>
                    </a:p>
                    <a:p>
                      <a:pPr marL="457200" marR="0" lvl="0" indent="-304800" algn="l" rtl="0">
                        <a:lnSpc>
                          <a:spcPct val="100000"/>
                        </a:lnSpc>
                        <a:spcBef>
                          <a:spcPts val="0"/>
                        </a:spcBef>
                        <a:spcAft>
                          <a:spcPts val="0"/>
                        </a:spcAft>
                        <a:buSzPts val="1200"/>
                        <a:buChar char="●"/>
                      </a:pPr>
                      <a:r>
                        <a:rPr lang="en-GB" sz="1200"/>
                        <a:t>Recent/Most recent</a:t>
                      </a:r>
                      <a:endParaRPr sz="1200"/>
                    </a:p>
                    <a:p>
                      <a:pPr marL="457200" marR="0" lvl="0" indent="-304800" algn="l" rtl="0">
                        <a:lnSpc>
                          <a:spcPct val="100000"/>
                        </a:lnSpc>
                        <a:spcBef>
                          <a:spcPts val="0"/>
                        </a:spcBef>
                        <a:spcAft>
                          <a:spcPts val="0"/>
                        </a:spcAft>
                        <a:buSzPts val="1200"/>
                        <a:buChar char="●"/>
                      </a:pPr>
                      <a:r>
                        <a:rPr lang="en-GB" sz="1200"/>
                        <a:t>Baby</a:t>
                      </a:r>
                      <a:endParaRPr sz="1200"/>
                    </a:p>
                    <a:p>
                      <a:pPr marL="457200" marR="0" lvl="0" indent="-304800" algn="l" rtl="0">
                        <a:lnSpc>
                          <a:spcPct val="100000"/>
                        </a:lnSpc>
                        <a:spcBef>
                          <a:spcPts val="0"/>
                        </a:spcBef>
                        <a:spcAft>
                          <a:spcPts val="0"/>
                        </a:spcAft>
                        <a:buSzPts val="1200"/>
                        <a:buChar char="●"/>
                      </a:pPr>
                      <a:r>
                        <a:rPr lang="en-GB" sz="1200"/>
                        <a:t>Toddler</a:t>
                      </a:r>
                      <a:endParaRPr sz="1200"/>
                    </a:p>
                    <a:p>
                      <a:pPr marL="457200" marR="0" lvl="0" indent="-304800" algn="l" rtl="0">
                        <a:lnSpc>
                          <a:spcPct val="100000"/>
                        </a:lnSpc>
                        <a:spcBef>
                          <a:spcPts val="0"/>
                        </a:spcBef>
                        <a:spcAft>
                          <a:spcPts val="0"/>
                        </a:spcAft>
                        <a:buSzPts val="1200"/>
                        <a:buChar char="●"/>
                      </a:pPr>
                      <a:r>
                        <a:rPr lang="en-GB" sz="1200"/>
                        <a:t>Child</a:t>
                      </a:r>
                      <a:endParaRPr sz="1200"/>
                    </a:p>
                    <a:p>
                      <a:pPr marL="457200" marR="0" lvl="0" indent="-304800" algn="l" rtl="0">
                        <a:lnSpc>
                          <a:spcPct val="100000"/>
                        </a:lnSpc>
                        <a:spcBef>
                          <a:spcPts val="0"/>
                        </a:spcBef>
                        <a:spcAft>
                          <a:spcPts val="0"/>
                        </a:spcAft>
                        <a:buSzPts val="1200"/>
                        <a:buChar char="●"/>
                      </a:pPr>
                      <a:r>
                        <a:rPr lang="en-GB" sz="1200"/>
                        <a:t>Adult</a:t>
                      </a:r>
                      <a:endParaRPr sz="1200"/>
                    </a:p>
                    <a:p>
                      <a:pPr marL="457200" marR="0" lvl="0" indent="-304800" algn="l" rtl="0">
                        <a:lnSpc>
                          <a:spcPct val="100000"/>
                        </a:lnSpc>
                        <a:spcBef>
                          <a:spcPts val="0"/>
                        </a:spcBef>
                        <a:spcAft>
                          <a:spcPts val="0"/>
                        </a:spcAft>
                        <a:buSzPts val="1200"/>
                        <a:buChar char="●"/>
                      </a:pPr>
                      <a:r>
                        <a:rPr lang="en-GB" sz="1200"/>
                        <a:t>Years</a:t>
                      </a:r>
                      <a:endParaRPr sz="1200"/>
                    </a:p>
                    <a:p>
                      <a:pPr marL="457200" marR="0" lvl="0" indent="-304800" algn="l" rtl="0">
                        <a:lnSpc>
                          <a:spcPct val="100000"/>
                        </a:lnSpc>
                        <a:spcBef>
                          <a:spcPts val="0"/>
                        </a:spcBef>
                        <a:spcAft>
                          <a:spcPts val="0"/>
                        </a:spcAft>
                        <a:buSzPts val="1200"/>
                        <a:buChar char="●"/>
                      </a:pPr>
                      <a:r>
                        <a:rPr lang="en-GB" sz="1200"/>
                        <a:t>Months</a:t>
                      </a:r>
                      <a:endParaRPr sz="1200"/>
                    </a:p>
                    <a:p>
                      <a:pPr marL="45720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Clr>
                          <a:srgbClr val="000000"/>
                        </a:buClr>
                        <a:buSzPts val="1400"/>
                        <a:buFont typeface="Arial"/>
                        <a:buNone/>
                      </a:pPr>
                      <a:endParaRPr sz="15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500"/>
                        <a:t>Memories - Moments we can remember that have happened in the past. </a:t>
                      </a:r>
                      <a:endParaRPr sz="1500"/>
                    </a:p>
                    <a:p>
                      <a:pPr marL="0" marR="0" lvl="0" indent="0" algn="l" rtl="0">
                        <a:lnSpc>
                          <a:spcPct val="100000"/>
                        </a:lnSpc>
                        <a:spcBef>
                          <a:spcPts val="0"/>
                        </a:spcBef>
                        <a:spcAft>
                          <a:spcPts val="0"/>
                        </a:spcAft>
                        <a:buClr>
                          <a:srgbClr val="000000"/>
                        </a:buClr>
                        <a:buSzPts val="1400"/>
                        <a:buFont typeface="Arial"/>
                        <a:buNone/>
                      </a:pPr>
                      <a:endParaRPr sz="1500"/>
                    </a:p>
                    <a:p>
                      <a:pPr marL="0" marR="0" lvl="0" indent="0" algn="l" rtl="0">
                        <a:lnSpc>
                          <a:spcPct val="100000"/>
                        </a:lnSpc>
                        <a:spcBef>
                          <a:spcPts val="0"/>
                        </a:spcBef>
                        <a:spcAft>
                          <a:spcPts val="0"/>
                        </a:spcAft>
                        <a:buClr>
                          <a:srgbClr val="000000"/>
                        </a:buClr>
                        <a:buSzPts val="1400"/>
                        <a:buFont typeface="Arial"/>
                        <a:buNone/>
                      </a:pPr>
                      <a:r>
                        <a:rPr lang="en-GB" sz="1500"/>
                        <a:t> </a:t>
                      </a: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ORACY FRAMEWORK STRANDS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29"/>
        <p:cNvGrpSpPr/>
        <p:nvPr/>
      </p:nvGrpSpPr>
      <p:grpSpPr>
        <a:xfrm>
          <a:off x="0" y="0"/>
          <a:ext cx="0" cy="0"/>
          <a:chOff x="0" y="0"/>
          <a:chExt cx="0" cy="0"/>
        </a:xfrm>
      </p:grpSpPr>
      <p:graphicFrame>
        <p:nvGraphicFramePr>
          <p:cNvPr id="230" name="Google Shape;230;p28"/>
          <p:cNvGraphicFramePr/>
          <p:nvPr/>
        </p:nvGraphicFramePr>
        <p:xfrm>
          <a:off x="284191" y="1344384"/>
          <a:ext cx="3000000" cy="3000000"/>
        </p:xfrm>
        <a:graphic>
          <a:graphicData uri="http://schemas.openxmlformats.org/drawingml/2006/table">
            <a:tbl>
              <a:tblPr firstRow="1" bandRow="1">
                <a:noFill/>
                <a:tableStyleId>{C09CD6CB-D666-4EC1-A9D1-A10F3235914D}</a:tableStyleId>
              </a:tblPr>
              <a:tblGrid>
                <a:gridCol w="1094025">
                  <a:extLst>
                    <a:ext uri="{9D8B030D-6E8A-4147-A177-3AD203B41FA5}">
                      <a16:colId xmlns:a16="http://schemas.microsoft.com/office/drawing/2014/main" val="20000"/>
                    </a:ext>
                  </a:extLst>
                </a:gridCol>
                <a:gridCol w="2522225">
                  <a:extLst>
                    <a:ext uri="{9D8B030D-6E8A-4147-A177-3AD203B41FA5}">
                      <a16:colId xmlns:a16="http://schemas.microsoft.com/office/drawing/2014/main" val="20001"/>
                    </a:ext>
                  </a:extLst>
                </a:gridCol>
                <a:gridCol w="5848700">
                  <a:extLst>
                    <a:ext uri="{9D8B030D-6E8A-4147-A177-3AD203B41FA5}">
                      <a16:colId xmlns:a16="http://schemas.microsoft.com/office/drawing/2014/main" val="20002"/>
                    </a:ext>
                  </a:extLst>
                </a:gridCol>
                <a:gridCol w="2287825">
                  <a:extLst>
                    <a:ext uri="{9D8B030D-6E8A-4147-A177-3AD203B41FA5}">
                      <a16:colId xmlns:a16="http://schemas.microsoft.com/office/drawing/2014/main" val="20003"/>
                    </a:ext>
                  </a:extLst>
                </a:gridCol>
              </a:tblGrid>
              <a:tr h="1411650">
                <a:tc gridSpan="4">
                  <a:txBody>
                    <a:bodyPr/>
                    <a:lstStyle/>
                    <a:p>
                      <a:pPr marL="457200" marR="0" lvl="0" indent="-317500" algn="l" rtl="0">
                        <a:lnSpc>
                          <a:spcPct val="100000"/>
                        </a:lnSpc>
                        <a:spcBef>
                          <a:spcPts val="0"/>
                        </a:spcBef>
                        <a:spcAft>
                          <a:spcPts val="0"/>
                        </a:spcAft>
                        <a:buClr>
                          <a:schemeClr val="dk1"/>
                        </a:buClr>
                        <a:buSzPts val="1400"/>
                        <a:buAutoNum type="arabicPeriod"/>
                      </a:pPr>
                      <a:r>
                        <a:rPr lang="en-GB">
                          <a:solidFill>
                            <a:schemeClr val="dk1"/>
                          </a:solidFill>
                        </a:rPr>
                        <a:t>What has happened in my lifetime that I can remember?</a:t>
                      </a:r>
                      <a:endParaRPr>
                        <a:solidFill>
                          <a:schemeClr val="dk1"/>
                        </a:solidFill>
                      </a:endParaRPr>
                    </a:p>
                    <a:p>
                      <a:pPr marL="457200" marR="0" lvl="0" indent="0" algn="l" rtl="0">
                        <a:lnSpc>
                          <a:spcPct val="100000"/>
                        </a:lnSpc>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Discuss around memories to work out pupils’ prior knowledge and to introduce the concept of the past.</a:t>
                      </a:r>
                      <a:endParaRPr sz="1500"/>
                    </a:p>
                  </a:txBody>
                  <a:tcPr marL="91475" marR="91475" marT="45725" marB="45725">
                    <a:lnB w="9525" cap="flat" cmpd="sng">
                      <a:solidFill>
                        <a:srgbClr val="0C0C0C"/>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88400">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1</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None/>
                      </a:pPr>
                      <a:r>
                        <a:rPr lang="en-GB">
                          <a:solidFill>
                            <a:schemeClr val="dk1"/>
                          </a:solidFill>
                        </a:rPr>
                        <a:t>NC OBJ: changes within living memory. Where appropriate, these should be used to reveal aspects of change in national life.</a:t>
                      </a: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b="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1"/>
                        <a:t>EQ: </a:t>
                      </a:r>
                      <a:r>
                        <a:rPr lang="en-GB">
                          <a:solidFill>
                            <a:schemeClr val="dk1"/>
                          </a:solidFill>
                        </a:rPr>
                        <a:t>What has happened in my lifetime that I can remember?</a:t>
                      </a:r>
                      <a:endParaRPr sz="1500" u="none" strike="noStrike" cap="none"/>
                    </a:p>
                    <a:p>
                      <a:pPr marL="0" marR="0" lvl="0" indent="0" algn="l" rtl="0">
                        <a:lnSpc>
                          <a:spcPct val="100000"/>
                        </a:lnSpc>
                        <a:spcBef>
                          <a:spcPts val="0"/>
                        </a:spcBef>
                        <a:spcAft>
                          <a:spcPts val="0"/>
                        </a:spcAft>
                        <a:buClr>
                          <a:srgbClr val="000000"/>
                        </a:buClr>
                        <a:buSzPts val="700"/>
                        <a:buFont typeface="Arial"/>
                        <a:buNone/>
                      </a:pPr>
                      <a:endParaRPr sz="7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rgbClr val="000000"/>
                        </a:buClr>
                        <a:buSzPts val="1500"/>
                        <a:buFont typeface="Arial"/>
                        <a:buNone/>
                      </a:pPr>
                      <a:r>
                        <a:rPr lang="en-GB" sz="1500" i="1"/>
                        <a:t>What can the children remember? Last birthday? Starting Reception?</a:t>
                      </a:r>
                      <a:endParaRPr sz="1500" i="1"/>
                    </a:p>
                    <a:p>
                      <a:pPr marL="0" lvl="0" indent="0" algn="l" rtl="0">
                        <a:spcBef>
                          <a:spcPts val="0"/>
                        </a:spcBef>
                        <a:spcAft>
                          <a:spcPts val="0"/>
                        </a:spcAft>
                        <a:buNone/>
                      </a:pPr>
                      <a:endParaRPr sz="1500" i="1"/>
                    </a:p>
                    <a:p>
                      <a:pPr marL="0" lvl="0" indent="0" algn="l" rtl="0">
                        <a:spcBef>
                          <a:spcPts val="0"/>
                        </a:spcBef>
                        <a:spcAft>
                          <a:spcPts val="0"/>
                        </a:spcAft>
                        <a:buNone/>
                      </a:pPr>
                      <a:r>
                        <a:rPr lang="en-GB">
                          <a:solidFill>
                            <a:schemeClr val="dk1"/>
                          </a:solidFill>
                        </a:rPr>
                        <a:t>Start by looking at the year now and discuss any siblings that are older/family members and how long they have been alive for. </a:t>
                      </a:r>
                      <a:endParaRPr sz="1500" i="1"/>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r h="24986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2</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b="1"/>
                        <a:t>How have I changed?</a:t>
                      </a:r>
                      <a:endParaRPr sz="15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rgbClr val="000000"/>
                        </a:buClr>
                        <a:buSzPts val="1500"/>
                        <a:buFont typeface="Arial"/>
                        <a:buNone/>
                      </a:pPr>
                      <a:r>
                        <a:rPr lang="en-GB" sz="1200"/>
                        <a:t>Think about how we have changed over time. What can you do now that you you couldn’t do when you were a baby? Draw out responses...walk, talk, eat independently, go to the toilet. </a:t>
                      </a:r>
                      <a:endParaRPr sz="1200"/>
                    </a:p>
                    <a:p>
                      <a:pPr marL="0" lvl="0" indent="0" algn="l" rtl="0">
                        <a:spcBef>
                          <a:spcPts val="0"/>
                        </a:spcBef>
                        <a:spcAft>
                          <a:spcPts val="0"/>
                        </a:spcAft>
                        <a:buClr>
                          <a:schemeClr val="dk1"/>
                        </a:buClr>
                        <a:buSzPts val="1500"/>
                        <a:buFont typeface="Arial"/>
                        <a:buNone/>
                      </a:pPr>
                      <a:r>
                        <a:rPr lang="en-GB" sz="1200">
                          <a:solidFill>
                            <a:schemeClr val="dk1"/>
                          </a:solidFill>
                        </a:rPr>
                        <a:t>What can you do now that you couldn’t do when you were in Nursery? Draw out responses...write, read, carry my lunch, ride a bike.  </a:t>
                      </a:r>
                      <a:endParaRPr sz="1200"/>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31" name="Google Shape;231;p28"/>
          <p:cNvSpPr txBox="1"/>
          <p:nvPr/>
        </p:nvSpPr>
        <p:spPr>
          <a:xfrm>
            <a:off x="284125" y="264875"/>
            <a:ext cx="117528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32" name="Google Shape;232;p28"/>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33" name="Google Shape;233;p28"/>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graphicFrame>
        <p:nvGraphicFramePr>
          <p:cNvPr id="238" name="Google Shape;238;p29"/>
          <p:cNvGraphicFramePr/>
          <p:nvPr/>
        </p:nvGraphicFramePr>
        <p:xfrm>
          <a:off x="452492" y="1344383"/>
          <a:ext cx="3000000" cy="3000000"/>
        </p:xfrm>
        <a:graphic>
          <a:graphicData uri="http://schemas.openxmlformats.org/drawingml/2006/table">
            <a:tbl>
              <a:tblPr firstRow="1" bandRow="1">
                <a:noFill/>
                <a:tableStyleId>{C09CD6CB-D666-4EC1-A9D1-A10F3235914D}</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t>3</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SassoonPrimaryInfant"/>
                          <a:ea typeface="SassoonPrimaryInfant"/>
                          <a:cs typeface="SassoonPrimaryInfant"/>
                          <a:sym typeface="SassoonPrimaryInfant"/>
                        </a:rPr>
                        <a:t>How have toys and hobbies changed over time?</a:t>
                      </a:r>
                      <a:endParaRPr sz="1500" b="1" u="none" strike="noStrike" cap="none">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What hobbies do you have? What do you enjoy doing in your spare time? Where do you go to do these things? What toys do you like to play with?</a:t>
                      </a: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Discuss leisure facilities in Ashington now – many run from the leisure centre building, there is also the museum at Woodhorn. In the past, many would run from the Flower Park pavilion or the People’s Park institute building. There were several cinemas and dance halls in the town too.</a:t>
                      </a:r>
                      <a:endParaRPr sz="1200">
                        <a:solidFill>
                          <a:schemeClr val="dk1"/>
                        </a:solidFill>
                        <a:latin typeface="SassoonPrimaryInfant"/>
                        <a:ea typeface="SassoonPrimaryInfant"/>
                        <a:cs typeface="SassoonPrimaryInfant"/>
                        <a:sym typeface="SassoonPrimaryInfant"/>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4</a:t>
                      </a:r>
                      <a:endParaRPr sz="36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SassoonPrimaryInfant"/>
                          <a:ea typeface="SassoonPrimaryInfant"/>
                          <a:cs typeface="SassoonPrimaryInfant"/>
                          <a:sym typeface="SassoonPrimaryInfant"/>
                        </a:rPr>
                        <a:t>How has Ashington changed over time?</a:t>
                      </a: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Present the children with various maps of Ashington from different time periods. Ask the children to work in small groups and try to order the maps from the oldest to most recent.  How did you do it? What do all of the maps have in common? (the physical features are the same). </a:t>
                      </a: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Establish that Ashington was originally just a single farm (which still exists and is located not far from the south end of Wansbeck Road). Ashington suddenly grew in the 1900’s when the pit was opened and people moved here from surrounding areas in search of jobs. In recent years, Ashington has continued to grow and large housing estates have been built on the outskirts of the town.</a:t>
                      </a:r>
                      <a:endParaRPr sz="1500"/>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39" name="Google Shape;239;p29"/>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40" name="Google Shape;240;p29"/>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41" name="Google Shape;241;p29"/>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45"/>
        <p:cNvGrpSpPr/>
        <p:nvPr/>
      </p:nvGrpSpPr>
      <p:grpSpPr>
        <a:xfrm>
          <a:off x="0" y="0"/>
          <a:ext cx="0" cy="0"/>
          <a:chOff x="0" y="0"/>
          <a:chExt cx="0" cy="0"/>
        </a:xfrm>
      </p:grpSpPr>
      <p:graphicFrame>
        <p:nvGraphicFramePr>
          <p:cNvPr id="246" name="Google Shape;246;p30"/>
          <p:cNvGraphicFramePr/>
          <p:nvPr/>
        </p:nvGraphicFramePr>
        <p:xfrm>
          <a:off x="452492" y="1344383"/>
          <a:ext cx="3000000" cy="3000000"/>
        </p:xfrm>
        <a:graphic>
          <a:graphicData uri="http://schemas.openxmlformats.org/drawingml/2006/table">
            <a:tbl>
              <a:tblPr firstRow="1" bandRow="1">
                <a:noFill/>
                <a:tableStyleId>{C09CD6CB-D666-4EC1-A9D1-A10F3235914D}</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5</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SassoonPrimaryInfant"/>
                          <a:ea typeface="SassoonPrimaryInfant"/>
                          <a:cs typeface="SassoonPrimaryInfant"/>
                          <a:sym typeface="SassoonPrimaryInfant"/>
                        </a:rPr>
                        <a:t>How has housing in Ashington changed over time?</a:t>
                      </a:r>
                      <a:endParaRPr sz="1500" b="1" u="none" strike="noStrike" cap="none">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Look at a selection of maps and photographs of Ashington from different time periods. What do you notice about the houses at each time? (The first houses were individual in style and built from stone. The colliery houses were built in long terraced rows and built from bricks. They tended to have a small open garden and an enclosed, private yard. The modern houses are built in large estates in cul-de-sacs. They are built from brick and are all similar in style but have some variations. They tend to have gardens and garages too.)</a:t>
                      </a: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The children can match maps from 3 different times to pictures of the typical housing built during that time. </a:t>
                      </a: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HA – could write a description of the typical housing, making difference between the different periods clear. </a:t>
                      </a:r>
                      <a:endParaRPr sz="1500"/>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r>
                        <a:rPr lang="en-GB" sz="3600" b="1"/>
                        <a:t>6</a:t>
                      </a:r>
                      <a:endParaRPr sz="36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SassoonPrimaryInfant"/>
                          <a:ea typeface="SassoonPrimaryInfant"/>
                          <a:cs typeface="SassoonPrimaryInfant"/>
                          <a:sym typeface="SassoonPrimaryInfant"/>
                        </a:rPr>
                        <a:t>How has housing in Ashington changed over time?</a:t>
                      </a: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Ask the children to describe their house to a partner. What does it look like? What different rooms does it have? Do you have to share a bedroom room with anyone? What does it feel like?</a:t>
                      </a: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Do you think houses have always been like this? How might they have been different in the past? </a:t>
                      </a: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Explain the main differences between houses now and in the past (e.g. running water/no running water, indoor/outdoor toilet, central heating/open fire, colour / black and white (or no) TV, internet/ no internet etc. </a:t>
                      </a: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Provide the children with pictures of a modern house and a typical 1950’s house. The children should describe the facilities in each house.</a:t>
                      </a:r>
                      <a:endParaRPr sz="1500"/>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47" name="Google Shape;247;p30"/>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48" name="Google Shape;248;p30"/>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49" name="Google Shape;249;p30"/>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graphicFrame>
        <p:nvGraphicFramePr>
          <p:cNvPr id="254" name="Google Shape;254;p31"/>
          <p:cNvGraphicFramePr/>
          <p:nvPr/>
        </p:nvGraphicFramePr>
        <p:xfrm>
          <a:off x="452492" y="1344383"/>
          <a:ext cx="3000000" cy="3000000"/>
        </p:xfrm>
        <a:graphic>
          <a:graphicData uri="http://schemas.openxmlformats.org/drawingml/2006/table">
            <a:tbl>
              <a:tblPr firstRow="1" bandRow="1">
                <a:noFill/>
                <a:tableStyleId>{C09CD6CB-D666-4EC1-A9D1-A10F3235914D}</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7</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SassoonPrimaryInfant"/>
                          <a:ea typeface="SassoonPrimaryInfant"/>
                          <a:cs typeface="SassoonPrimaryInfant"/>
                          <a:sym typeface="SassoonPrimaryInfant"/>
                        </a:rPr>
                        <a:t>How have jobs changed in Ashington over time?</a:t>
                      </a:r>
                      <a:endParaRPr sz="1500" b="1" u="none" strike="noStrike" cap="none">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What jobs do people in your family do today? Where do they work? Do they have to travel far?  Discuss ideas and establish that there isn’t really a main industry in Ashington today.  Establish that Ashington’s rapid growth was due to the discovery of coal underground. The pits opened and people moved to Ashington from surrounding areas in search of jobs. Most men worked at the local pit.</a:t>
                      </a: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What do you think it would be like to work down the pit? Discuss the role of boys and men working down the pit. Discuss the role of women who usually stayed at home to look after their family and home. </a:t>
                      </a:r>
                      <a:endParaRPr sz="1500"/>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r>
                        <a:rPr lang="en-GB" sz="3600" b="1"/>
                        <a:t>8</a:t>
                      </a:r>
                      <a:endParaRPr sz="36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SassoonPrimaryInfant"/>
                          <a:ea typeface="SassoonPrimaryInfant"/>
                          <a:cs typeface="SassoonPrimaryInfant"/>
                          <a:sym typeface="SassoonPrimaryInfant"/>
                        </a:rPr>
                        <a:t>How have schools changed in Ashington over time?</a:t>
                      </a: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Do you know anyone who came to this school before it was called Bothal/Central Primary School? Do you think it was the same as it is today? </a:t>
                      </a: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endParaRPr sz="1200">
                        <a:solidFill>
                          <a:schemeClr val="dk1"/>
                        </a:solidFill>
                        <a:latin typeface="SassoonPrimaryInfant"/>
                        <a:ea typeface="SassoonPrimaryInfant"/>
                        <a:cs typeface="SassoonPrimaryInfant"/>
                        <a:sym typeface="SassoonPrimaryInfant"/>
                      </a:endParaRPr>
                    </a:p>
                    <a:p>
                      <a:pPr marL="0" lvl="0" indent="0" algn="l" rtl="0">
                        <a:spcBef>
                          <a:spcPts val="0"/>
                        </a:spcBef>
                        <a:spcAft>
                          <a:spcPts val="0"/>
                        </a:spcAft>
                        <a:buClr>
                          <a:schemeClr val="dk1"/>
                        </a:buClr>
                        <a:buSzPts val="1100"/>
                        <a:buFont typeface="Arial"/>
                        <a:buNone/>
                      </a:pPr>
                      <a:r>
                        <a:rPr lang="en-GB" sz="1200">
                          <a:solidFill>
                            <a:schemeClr val="dk1"/>
                          </a:solidFill>
                          <a:latin typeface="SassoonPrimaryInfant"/>
                          <a:ea typeface="SassoonPrimaryInfant"/>
                          <a:cs typeface="SassoonPrimaryInfant"/>
                          <a:sym typeface="SassoonPrimaryInfant"/>
                        </a:rPr>
                        <a:t>Invite visitors into school to talk about what it was like to go to school in the 1950’s. Focus on the main differences in terms of the lessons taught, the punishments, the exams, the uniforms, the children.</a:t>
                      </a:r>
                      <a:endParaRPr sz="1500"/>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55" name="Google Shape;255;p31"/>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56" name="Google Shape;256;p31"/>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57" name="Google Shape;257;p31"/>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2193</Words>
  <Application>Microsoft Office PowerPoint</Application>
  <PresentationFormat>Custom</PresentationFormat>
  <Paragraphs>199</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SassoonPrimaryInfant</vt:lpstr>
      <vt:lpstr>1_Custom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Alexander</dc:creator>
  <cp:lastModifiedBy>Rose Alexander</cp:lastModifiedBy>
  <cp:revision>1</cp:revision>
  <dcterms:modified xsi:type="dcterms:W3CDTF">2019-09-03T20:29:32Z</dcterms:modified>
</cp:coreProperties>
</file>