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9144000"/>
  <p:notesSz cx="6858000" cy="9144000"/>
  <p:embeddedFontLst>
    <p:embeddedFont>
      <p:font typeface="Calibri" panose="020F0502020204030204" pitchFamily="34" charset="0"/>
      <p:regular r:id="rId11"/>
      <p:bold r:id="rId12"/>
      <p:italic r:id="rId13"/>
      <p:boldItalic r:id="rId14"/>
    </p:embeddedFont>
    <p:embeddedFont>
      <p:font typeface="Roboto" panose="020B060402020202020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719CE7E-D205-4FEC-B1D3-E1EB01F0DA7E}">
  <a:tblStyle styleId="{7719CE7E-D205-4FEC-B1D3-E1EB01F0DA7E}"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59" y="72"/>
      </p:cViewPr>
      <p:guideLst>
        <p:guide orient="horz" pos="288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 name="Google Shape;8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 name="Google Shape;110;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5ca78bde4f_4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g5ca78bde4f_4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ca78bde4f_4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g5ca78bde4f_4_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5ca78bde4f_3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g5ca78bde4f_3_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2"/>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body" idx="1"/>
          </p:nvPr>
        </p:nvSpPr>
        <p:spPr>
          <a:xfrm>
            <a:off x="838200" y="2434167"/>
            <a:ext cx="10515600" cy="5801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9" name="Google Shape;19;p2"/>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11"/>
          <p:cNvSpPr txBox="1">
            <a:spLocks noGrp="1"/>
          </p:cNvSpPr>
          <p:nvPr>
            <p:ph type="title"/>
          </p:nvPr>
        </p:nvSpPr>
        <p:spPr>
          <a:xfrm rot="5400000">
            <a:off x="6164792" y="3046943"/>
            <a:ext cx="7749117"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body" idx="1"/>
          </p:nvPr>
        </p:nvSpPr>
        <p:spPr>
          <a:xfrm rot="5400000">
            <a:off x="830792" y="494243"/>
            <a:ext cx="7749117"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8" name="Google Shape;78;p11"/>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1"/>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3"/>
          <p:cNvSpPr txBox="1">
            <a:spLocks noGrp="1"/>
          </p:cNvSpPr>
          <p:nvPr>
            <p:ph type="ctrTitle"/>
          </p:nvPr>
        </p:nvSpPr>
        <p:spPr>
          <a:xfrm>
            <a:off x="914400" y="1496484"/>
            <a:ext cx="10363200" cy="3183467"/>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subTitle" idx="1"/>
          </p:nvPr>
        </p:nvSpPr>
        <p:spPr>
          <a:xfrm>
            <a:off x="1524000" y="4802717"/>
            <a:ext cx="9144000" cy="2207683"/>
          </a:xfrm>
          <a:prstGeom prst="rect">
            <a:avLst/>
          </a:prstGeom>
          <a:noFill/>
          <a:ln>
            <a:noFill/>
          </a:ln>
        </p:spPr>
        <p:txBody>
          <a:bodyPr spcFirstLastPara="1" wrap="square" lIns="91425" tIns="45700" rIns="91425" bIns="45700" anchor="t" anchorCtr="0">
            <a:noAutofit/>
          </a:bodyPr>
          <a:lstStyle>
            <a:lvl1pPr lvl="0" algn="ctr">
              <a:lnSpc>
                <a:spcPct val="90000"/>
              </a:lnSpc>
              <a:spcBef>
                <a:spcPts val="1333"/>
              </a:spcBef>
              <a:spcAft>
                <a:spcPts val="0"/>
              </a:spcAft>
              <a:buClr>
                <a:schemeClr val="dk1"/>
              </a:buClr>
              <a:buSzPts val="3200"/>
              <a:buNone/>
              <a:defRPr sz="3200"/>
            </a:lvl1pPr>
            <a:lvl2pPr lvl="1" algn="ctr">
              <a:lnSpc>
                <a:spcPct val="90000"/>
              </a:lnSpc>
              <a:spcBef>
                <a:spcPts val="667"/>
              </a:spcBef>
              <a:spcAft>
                <a:spcPts val="0"/>
              </a:spcAft>
              <a:buClr>
                <a:schemeClr val="dk1"/>
              </a:buClr>
              <a:buSzPts val="2667"/>
              <a:buNone/>
              <a:defRPr sz="2667"/>
            </a:lvl2pPr>
            <a:lvl3pPr lvl="2" algn="ctr">
              <a:lnSpc>
                <a:spcPct val="90000"/>
              </a:lnSpc>
              <a:spcBef>
                <a:spcPts val="667"/>
              </a:spcBef>
              <a:spcAft>
                <a:spcPts val="0"/>
              </a:spcAft>
              <a:buClr>
                <a:schemeClr val="dk1"/>
              </a:buClr>
              <a:buSzPts val="2400"/>
              <a:buNone/>
              <a:defRPr sz="2400"/>
            </a:lvl3pPr>
            <a:lvl4pPr lvl="3" algn="ctr">
              <a:lnSpc>
                <a:spcPct val="90000"/>
              </a:lnSpc>
              <a:spcBef>
                <a:spcPts val="667"/>
              </a:spcBef>
              <a:spcAft>
                <a:spcPts val="0"/>
              </a:spcAft>
              <a:buClr>
                <a:schemeClr val="dk1"/>
              </a:buClr>
              <a:buSzPts val="2133"/>
              <a:buNone/>
              <a:defRPr sz="2133"/>
            </a:lvl4pPr>
            <a:lvl5pPr lvl="4" algn="ctr">
              <a:lnSpc>
                <a:spcPct val="90000"/>
              </a:lnSpc>
              <a:spcBef>
                <a:spcPts val="667"/>
              </a:spcBef>
              <a:spcAft>
                <a:spcPts val="0"/>
              </a:spcAft>
              <a:buClr>
                <a:schemeClr val="dk1"/>
              </a:buClr>
              <a:buSzPts val="2133"/>
              <a:buNone/>
              <a:defRPr sz="2133"/>
            </a:lvl5pPr>
            <a:lvl6pPr lvl="5" algn="ctr">
              <a:lnSpc>
                <a:spcPct val="90000"/>
              </a:lnSpc>
              <a:spcBef>
                <a:spcPts val="667"/>
              </a:spcBef>
              <a:spcAft>
                <a:spcPts val="0"/>
              </a:spcAft>
              <a:buClr>
                <a:schemeClr val="dk1"/>
              </a:buClr>
              <a:buSzPts val="2133"/>
              <a:buNone/>
              <a:defRPr sz="2133"/>
            </a:lvl6pPr>
            <a:lvl7pPr lvl="6" algn="ctr">
              <a:lnSpc>
                <a:spcPct val="90000"/>
              </a:lnSpc>
              <a:spcBef>
                <a:spcPts val="667"/>
              </a:spcBef>
              <a:spcAft>
                <a:spcPts val="0"/>
              </a:spcAft>
              <a:buClr>
                <a:schemeClr val="dk1"/>
              </a:buClr>
              <a:buSzPts val="2133"/>
              <a:buNone/>
              <a:defRPr sz="2133"/>
            </a:lvl7pPr>
            <a:lvl8pPr lvl="7" algn="ctr">
              <a:lnSpc>
                <a:spcPct val="90000"/>
              </a:lnSpc>
              <a:spcBef>
                <a:spcPts val="667"/>
              </a:spcBef>
              <a:spcAft>
                <a:spcPts val="0"/>
              </a:spcAft>
              <a:buClr>
                <a:schemeClr val="dk1"/>
              </a:buClr>
              <a:buSzPts val="2133"/>
              <a:buNone/>
              <a:defRPr sz="2133"/>
            </a:lvl8pPr>
            <a:lvl9pPr lvl="8" algn="ctr">
              <a:lnSpc>
                <a:spcPct val="90000"/>
              </a:lnSpc>
              <a:spcBef>
                <a:spcPts val="667"/>
              </a:spcBef>
              <a:spcAft>
                <a:spcPts val="0"/>
              </a:spcAft>
              <a:buClr>
                <a:schemeClr val="dk1"/>
              </a:buClr>
              <a:buSzPts val="2133"/>
              <a:buNone/>
              <a:defRPr sz="2133"/>
            </a:lvl9pPr>
          </a:lstStyle>
          <a:p>
            <a:endParaRPr/>
          </a:p>
        </p:txBody>
      </p:sp>
      <p:sp>
        <p:nvSpPr>
          <p:cNvPr id="25" name="Google Shape;25;p3"/>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831851" y="2279653"/>
            <a:ext cx="10515600" cy="380364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831851" y="6119286"/>
            <a:ext cx="10515600" cy="200024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3200"/>
              <a:buNone/>
              <a:defRPr sz="3200">
                <a:solidFill>
                  <a:schemeClr val="dk1"/>
                </a:solidFill>
              </a:defRPr>
            </a:lvl1pPr>
            <a:lvl2pPr marL="914400" lvl="1" indent="-228600" algn="l">
              <a:lnSpc>
                <a:spcPct val="90000"/>
              </a:lnSpc>
              <a:spcBef>
                <a:spcPts val="667"/>
              </a:spcBef>
              <a:spcAft>
                <a:spcPts val="0"/>
              </a:spcAft>
              <a:buClr>
                <a:srgbClr val="888888"/>
              </a:buClr>
              <a:buSzPts val="2667"/>
              <a:buNone/>
              <a:defRPr sz="2667">
                <a:solidFill>
                  <a:srgbClr val="888888"/>
                </a:solidFill>
              </a:defRPr>
            </a:lvl2pPr>
            <a:lvl3pPr marL="1371600" lvl="2" indent="-228600" algn="l">
              <a:lnSpc>
                <a:spcPct val="90000"/>
              </a:lnSpc>
              <a:spcBef>
                <a:spcPts val="667"/>
              </a:spcBef>
              <a:spcAft>
                <a:spcPts val="0"/>
              </a:spcAft>
              <a:buClr>
                <a:srgbClr val="888888"/>
              </a:buClr>
              <a:buSzPts val="2400"/>
              <a:buNone/>
              <a:defRPr sz="2400">
                <a:solidFill>
                  <a:srgbClr val="888888"/>
                </a:solidFill>
              </a:defRPr>
            </a:lvl3pPr>
            <a:lvl4pPr marL="1828800" lvl="3" indent="-228600" algn="l">
              <a:lnSpc>
                <a:spcPct val="90000"/>
              </a:lnSpc>
              <a:spcBef>
                <a:spcPts val="667"/>
              </a:spcBef>
              <a:spcAft>
                <a:spcPts val="0"/>
              </a:spcAft>
              <a:buClr>
                <a:srgbClr val="888888"/>
              </a:buClr>
              <a:buSzPts val="2133"/>
              <a:buNone/>
              <a:defRPr sz="2133">
                <a:solidFill>
                  <a:srgbClr val="888888"/>
                </a:solidFill>
              </a:defRPr>
            </a:lvl4pPr>
            <a:lvl5pPr marL="2286000" lvl="4" indent="-228600" algn="l">
              <a:lnSpc>
                <a:spcPct val="90000"/>
              </a:lnSpc>
              <a:spcBef>
                <a:spcPts val="667"/>
              </a:spcBef>
              <a:spcAft>
                <a:spcPts val="0"/>
              </a:spcAft>
              <a:buClr>
                <a:srgbClr val="888888"/>
              </a:buClr>
              <a:buSzPts val="2133"/>
              <a:buNone/>
              <a:defRPr sz="2133">
                <a:solidFill>
                  <a:srgbClr val="888888"/>
                </a:solidFill>
              </a:defRPr>
            </a:lvl5pPr>
            <a:lvl6pPr marL="2743200" lvl="5" indent="-228600" algn="l">
              <a:lnSpc>
                <a:spcPct val="90000"/>
              </a:lnSpc>
              <a:spcBef>
                <a:spcPts val="667"/>
              </a:spcBef>
              <a:spcAft>
                <a:spcPts val="0"/>
              </a:spcAft>
              <a:buClr>
                <a:srgbClr val="888888"/>
              </a:buClr>
              <a:buSzPts val="2133"/>
              <a:buNone/>
              <a:defRPr sz="2133">
                <a:solidFill>
                  <a:srgbClr val="888888"/>
                </a:solidFill>
              </a:defRPr>
            </a:lvl6pPr>
            <a:lvl7pPr marL="3200400" lvl="6" indent="-228600" algn="l">
              <a:lnSpc>
                <a:spcPct val="90000"/>
              </a:lnSpc>
              <a:spcBef>
                <a:spcPts val="667"/>
              </a:spcBef>
              <a:spcAft>
                <a:spcPts val="0"/>
              </a:spcAft>
              <a:buClr>
                <a:srgbClr val="888888"/>
              </a:buClr>
              <a:buSzPts val="2133"/>
              <a:buNone/>
              <a:defRPr sz="2133">
                <a:solidFill>
                  <a:srgbClr val="888888"/>
                </a:solidFill>
              </a:defRPr>
            </a:lvl7pPr>
            <a:lvl8pPr marL="3657600" lvl="7" indent="-228600" algn="l">
              <a:lnSpc>
                <a:spcPct val="90000"/>
              </a:lnSpc>
              <a:spcBef>
                <a:spcPts val="667"/>
              </a:spcBef>
              <a:spcAft>
                <a:spcPts val="0"/>
              </a:spcAft>
              <a:buClr>
                <a:srgbClr val="888888"/>
              </a:buClr>
              <a:buSzPts val="2133"/>
              <a:buNone/>
              <a:defRPr sz="2133">
                <a:solidFill>
                  <a:srgbClr val="888888"/>
                </a:solidFill>
              </a:defRPr>
            </a:lvl8pPr>
            <a:lvl9pPr marL="4114800" lvl="8" indent="-228600" algn="l">
              <a:lnSpc>
                <a:spcPct val="90000"/>
              </a:lnSpc>
              <a:spcBef>
                <a:spcPts val="667"/>
              </a:spcBef>
              <a:spcAft>
                <a:spcPts val="0"/>
              </a:spcAft>
              <a:buClr>
                <a:srgbClr val="888888"/>
              </a:buClr>
              <a:buSzPts val="2133"/>
              <a:buNone/>
              <a:defRPr sz="2133">
                <a:solidFill>
                  <a:srgbClr val="888888"/>
                </a:solidFill>
              </a:defRPr>
            </a:lvl9pPr>
          </a:lstStyle>
          <a:p>
            <a:endParaRPr/>
          </a:p>
        </p:txBody>
      </p:sp>
      <p:sp>
        <p:nvSpPr>
          <p:cNvPr id="31" name="Google Shape;31;p4"/>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838200" y="2434167"/>
            <a:ext cx="5181600" cy="5801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7" name="Google Shape;37;p5"/>
          <p:cNvSpPr txBox="1">
            <a:spLocks noGrp="1"/>
          </p:cNvSpPr>
          <p:nvPr>
            <p:ph type="body" idx="2"/>
          </p:nvPr>
        </p:nvSpPr>
        <p:spPr>
          <a:xfrm>
            <a:off x="6172200" y="2434167"/>
            <a:ext cx="5181600" cy="5801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8" name="Google Shape;38;p5"/>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839788"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body" idx="1"/>
          </p:nvPr>
        </p:nvSpPr>
        <p:spPr>
          <a:xfrm>
            <a:off x="839789" y="2241551"/>
            <a:ext cx="5157787" cy="1098549"/>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44" name="Google Shape;44;p6"/>
          <p:cNvSpPr txBox="1">
            <a:spLocks noGrp="1"/>
          </p:cNvSpPr>
          <p:nvPr>
            <p:ph type="body" idx="2"/>
          </p:nvPr>
        </p:nvSpPr>
        <p:spPr>
          <a:xfrm>
            <a:off x="839789" y="3340100"/>
            <a:ext cx="5157787" cy="4912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5" name="Google Shape;45;p6"/>
          <p:cNvSpPr txBox="1">
            <a:spLocks noGrp="1"/>
          </p:cNvSpPr>
          <p:nvPr>
            <p:ph type="body" idx="3"/>
          </p:nvPr>
        </p:nvSpPr>
        <p:spPr>
          <a:xfrm>
            <a:off x="6172201" y="2241551"/>
            <a:ext cx="5183188" cy="1098549"/>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46" name="Google Shape;46;p6"/>
          <p:cNvSpPr txBox="1">
            <a:spLocks noGrp="1"/>
          </p:cNvSpPr>
          <p:nvPr>
            <p:ph type="body" idx="4"/>
          </p:nvPr>
        </p:nvSpPr>
        <p:spPr>
          <a:xfrm>
            <a:off x="6172201" y="3340100"/>
            <a:ext cx="5183188" cy="4912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7" name="Google Shape;47;p6"/>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839788" y="609600"/>
            <a:ext cx="3932237"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body" idx="1"/>
          </p:nvPr>
        </p:nvSpPr>
        <p:spPr>
          <a:xfrm>
            <a:off x="5183188" y="1316569"/>
            <a:ext cx="6172200" cy="6498167"/>
          </a:xfrm>
          <a:prstGeom prst="rect">
            <a:avLst/>
          </a:prstGeom>
          <a:noFill/>
          <a:ln>
            <a:noFill/>
          </a:ln>
        </p:spPr>
        <p:txBody>
          <a:bodyPr spcFirstLastPara="1" wrap="square" lIns="91425" tIns="45700" rIns="91425" bIns="45700" anchor="t" anchorCtr="0">
            <a:noAutofit/>
          </a:bodyPr>
          <a:lstStyle>
            <a:lvl1pPr marL="457200" lvl="0" indent="-499554" algn="l">
              <a:lnSpc>
                <a:spcPct val="90000"/>
              </a:lnSpc>
              <a:spcBef>
                <a:spcPts val="1333"/>
              </a:spcBef>
              <a:spcAft>
                <a:spcPts val="0"/>
              </a:spcAft>
              <a:buClr>
                <a:schemeClr val="dk1"/>
              </a:buClr>
              <a:buSzPts val="4267"/>
              <a:buChar char="•"/>
              <a:defRPr sz="4267"/>
            </a:lvl1pPr>
            <a:lvl2pPr marL="914400" lvl="1" indent="-465645" algn="l">
              <a:lnSpc>
                <a:spcPct val="90000"/>
              </a:lnSpc>
              <a:spcBef>
                <a:spcPts val="667"/>
              </a:spcBef>
              <a:spcAft>
                <a:spcPts val="0"/>
              </a:spcAft>
              <a:buClr>
                <a:schemeClr val="dk1"/>
              </a:buClr>
              <a:buSzPts val="3733"/>
              <a:buChar char="•"/>
              <a:defRPr sz="3733"/>
            </a:lvl2pPr>
            <a:lvl3pPr marL="1371600" lvl="2" indent="-431800" algn="l">
              <a:lnSpc>
                <a:spcPct val="90000"/>
              </a:lnSpc>
              <a:spcBef>
                <a:spcPts val="667"/>
              </a:spcBef>
              <a:spcAft>
                <a:spcPts val="0"/>
              </a:spcAft>
              <a:buClr>
                <a:schemeClr val="dk1"/>
              </a:buClr>
              <a:buSzPts val="3200"/>
              <a:buChar char="•"/>
              <a:defRPr sz="3200"/>
            </a:lvl3pPr>
            <a:lvl4pPr marL="1828800" lvl="3" indent="-397954" algn="l">
              <a:lnSpc>
                <a:spcPct val="90000"/>
              </a:lnSpc>
              <a:spcBef>
                <a:spcPts val="667"/>
              </a:spcBef>
              <a:spcAft>
                <a:spcPts val="0"/>
              </a:spcAft>
              <a:buClr>
                <a:schemeClr val="dk1"/>
              </a:buClr>
              <a:buSzPts val="2667"/>
              <a:buChar char="•"/>
              <a:defRPr sz="2667"/>
            </a:lvl4pPr>
            <a:lvl5pPr marL="2286000" lvl="4" indent="-397954" algn="l">
              <a:lnSpc>
                <a:spcPct val="90000"/>
              </a:lnSpc>
              <a:spcBef>
                <a:spcPts val="667"/>
              </a:spcBef>
              <a:spcAft>
                <a:spcPts val="0"/>
              </a:spcAft>
              <a:buClr>
                <a:schemeClr val="dk1"/>
              </a:buClr>
              <a:buSzPts val="2667"/>
              <a:buChar char="•"/>
              <a:defRPr sz="2667"/>
            </a:lvl5pPr>
            <a:lvl6pPr marL="2743200" lvl="5" indent="-397954" algn="l">
              <a:lnSpc>
                <a:spcPct val="90000"/>
              </a:lnSpc>
              <a:spcBef>
                <a:spcPts val="667"/>
              </a:spcBef>
              <a:spcAft>
                <a:spcPts val="0"/>
              </a:spcAft>
              <a:buClr>
                <a:schemeClr val="dk1"/>
              </a:buClr>
              <a:buSzPts val="2667"/>
              <a:buChar char="•"/>
              <a:defRPr sz="2667"/>
            </a:lvl6pPr>
            <a:lvl7pPr marL="3200400" lvl="6" indent="-397954" algn="l">
              <a:lnSpc>
                <a:spcPct val="90000"/>
              </a:lnSpc>
              <a:spcBef>
                <a:spcPts val="667"/>
              </a:spcBef>
              <a:spcAft>
                <a:spcPts val="0"/>
              </a:spcAft>
              <a:buClr>
                <a:schemeClr val="dk1"/>
              </a:buClr>
              <a:buSzPts val="2667"/>
              <a:buChar char="•"/>
              <a:defRPr sz="2667"/>
            </a:lvl7pPr>
            <a:lvl8pPr marL="3657600" lvl="7" indent="-397954" algn="l">
              <a:lnSpc>
                <a:spcPct val="90000"/>
              </a:lnSpc>
              <a:spcBef>
                <a:spcPts val="667"/>
              </a:spcBef>
              <a:spcAft>
                <a:spcPts val="0"/>
              </a:spcAft>
              <a:buClr>
                <a:schemeClr val="dk1"/>
              </a:buClr>
              <a:buSzPts val="2667"/>
              <a:buChar char="•"/>
              <a:defRPr sz="2667"/>
            </a:lvl8pPr>
            <a:lvl9pPr marL="4114800" lvl="8" indent="-397954" algn="l">
              <a:lnSpc>
                <a:spcPct val="90000"/>
              </a:lnSpc>
              <a:spcBef>
                <a:spcPts val="667"/>
              </a:spcBef>
              <a:spcAft>
                <a:spcPts val="0"/>
              </a:spcAft>
              <a:buClr>
                <a:schemeClr val="dk1"/>
              </a:buClr>
              <a:buSzPts val="2667"/>
              <a:buChar char="•"/>
              <a:defRPr sz="2667"/>
            </a:lvl9pPr>
          </a:lstStyle>
          <a:p>
            <a:endParaRPr/>
          </a:p>
        </p:txBody>
      </p:sp>
      <p:sp>
        <p:nvSpPr>
          <p:cNvPr id="58" name="Google Shape;58;p8"/>
          <p:cNvSpPr txBox="1">
            <a:spLocks noGrp="1"/>
          </p:cNvSpPr>
          <p:nvPr>
            <p:ph type="body" idx="2"/>
          </p:nvPr>
        </p:nvSpPr>
        <p:spPr>
          <a:xfrm>
            <a:off x="839788" y="2743200"/>
            <a:ext cx="3932237" cy="508211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59" name="Google Shape;59;p8"/>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8"/>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8"/>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839788" y="609600"/>
            <a:ext cx="3932237"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a:spLocks noGrp="1"/>
          </p:cNvSpPr>
          <p:nvPr>
            <p:ph type="pic" idx="2"/>
          </p:nvPr>
        </p:nvSpPr>
        <p:spPr>
          <a:xfrm>
            <a:off x="5183188" y="1316569"/>
            <a:ext cx="6172200" cy="649816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333"/>
              </a:spcBef>
              <a:spcAft>
                <a:spcPts val="0"/>
              </a:spcAft>
              <a:buClr>
                <a:schemeClr val="dk1"/>
              </a:buClr>
              <a:buSzPts val="4267"/>
              <a:buFont typeface="Arial"/>
              <a:buNone/>
              <a:defRPr sz="4267" b="0" i="0" u="none" strike="noStrike" cap="none">
                <a:solidFill>
                  <a:schemeClr val="dk1"/>
                </a:solidFill>
                <a:latin typeface="Calibri"/>
                <a:ea typeface="Calibri"/>
                <a:cs typeface="Calibri"/>
                <a:sym typeface="Calibri"/>
              </a:defRPr>
            </a:lvl1pPr>
            <a:lvl2pPr marR="0" lvl="1" algn="l" rtl="0">
              <a:lnSpc>
                <a:spcPct val="90000"/>
              </a:lnSpc>
              <a:spcBef>
                <a:spcPts val="667"/>
              </a:spcBef>
              <a:spcAft>
                <a:spcPts val="0"/>
              </a:spcAft>
              <a:buClr>
                <a:schemeClr val="dk1"/>
              </a:buClr>
              <a:buSzPts val="3733"/>
              <a:buFont typeface="Arial"/>
              <a:buNone/>
              <a:defRPr sz="3733" b="0" i="0" u="none" strike="noStrike" cap="none">
                <a:solidFill>
                  <a:schemeClr val="dk1"/>
                </a:solidFill>
                <a:latin typeface="Calibri"/>
                <a:ea typeface="Calibri"/>
                <a:cs typeface="Calibri"/>
                <a:sym typeface="Calibri"/>
              </a:defRPr>
            </a:lvl2pPr>
            <a:lvl3pPr marR="0" lvl="2" algn="l" rtl="0">
              <a:lnSpc>
                <a:spcPct val="90000"/>
              </a:lnSpc>
              <a:spcBef>
                <a:spcPts val="667"/>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3pPr>
            <a:lvl4pPr marR="0" lvl="3"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4pPr>
            <a:lvl5pPr marR="0" lvl="4"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5pPr>
            <a:lvl6pPr marR="0" lvl="5"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6pPr>
            <a:lvl7pPr marR="0" lvl="6"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7pPr>
            <a:lvl8pPr marR="0" lvl="7"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8pPr>
            <a:lvl9pPr marR="0" lvl="8"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9pPr>
          </a:lstStyle>
          <a:p>
            <a:endParaRPr/>
          </a:p>
        </p:txBody>
      </p:sp>
      <p:sp>
        <p:nvSpPr>
          <p:cNvPr id="65" name="Google Shape;65;p9"/>
          <p:cNvSpPr txBox="1">
            <a:spLocks noGrp="1"/>
          </p:cNvSpPr>
          <p:nvPr>
            <p:ph type="body" idx="1"/>
          </p:nvPr>
        </p:nvSpPr>
        <p:spPr>
          <a:xfrm>
            <a:off x="839788" y="2743200"/>
            <a:ext cx="3932237" cy="508211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66" name="Google Shape;66;p9"/>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9"/>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9"/>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body" idx="1"/>
          </p:nvPr>
        </p:nvSpPr>
        <p:spPr>
          <a:xfrm rot="5400000">
            <a:off x="3195108" y="77259"/>
            <a:ext cx="5801784"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2" name="Google Shape;72;p10"/>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0"/>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0"/>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2434167"/>
            <a:ext cx="10515600" cy="5801784"/>
          </a:xfrm>
          <a:prstGeom prst="rect">
            <a:avLst/>
          </a:prstGeom>
          <a:noFill/>
          <a:ln>
            <a:noFill/>
          </a:ln>
        </p:spPr>
        <p:txBody>
          <a:bodyPr spcFirstLastPara="1" wrap="square" lIns="91425" tIns="45700" rIns="91425" bIns="45700" anchor="t" anchorCtr="0">
            <a:noAutofit/>
          </a:bodyPr>
          <a:lstStyle>
            <a:lvl1pPr marL="457200" marR="0" lvl="0" indent="-465645" algn="l" rtl="0">
              <a:lnSpc>
                <a:spcPct val="90000"/>
              </a:lnSpc>
              <a:spcBef>
                <a:spcPts val="1333"/>
              </a:spcBef>
              <a:spcAft>
                <a:spcPts val="0"/>
              </a:spcAft>
              <a:buClr>
                <a:schemeClr val="dk1"/>
              </a:buClr>
              <a:buSzPts val="3733"/>
              <a:buFont typeface="Arial"/>
              <a:buChar char="•"/>
              <a:defRPr sz="3733"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667"/>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397954" algn="l" rtl="0">
              <a:lnSpc>
                <a:spcPct val="90000"/>
              </a:lnSpc>
              <a:spcBef>
                <a:spcPts val="667"/>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5" name="Google Shape;15;p1"/>
          <p:cNvSpPr/>
          <p:nvPr/>
        </p:nvSpPr>
        <p:spPr>
          <a:xfrm>
            <a:off x="10042368" y="8493249"/>
            <a:ext cx="1311431" cy="451143"/>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jpg"/><Relationship Id="rId11" Type="http://schemas.openxmlformats.org/officeDocument/2006/relationships/image" Target="../media/image10.jpg"/><Relationship Id="rId5" Type="http://schemas.openxmlformats.org/officeDocument/2006/relationships/image" Target="../media/image2.jpg"/><Relationship Id="rId10" Type="http://schemas.openxmlformats.org/officeDocument/2006/relationships/image" Target="../media/image9.jpg"/><Relationship Id="rId4" Type="http://schemas.openxmlformats.org/officeDocument/2006/relationships/image" Target="../media/image7.jp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jpg"/><Relationship Id="rId11" Type="http://schemas.openxmlformats.org/officeDocument/2006/relationships/image" Target="../media/image10.jpg"/><Relationship Id="rId5" Type="http://schemas.openxmlformats.org/officeDocument/2006/relationships/image" Target="../media/image2.jpg"/><Relationship Id="rId10" Type="http://schemas.openxmlformats.org/officeDocument/2006/relationships/image" Target="../media/image9.jpg"/><Relationship Id="rId4" Type="http://schemas.openxmlformats.org/officeDocument/2006/relationships/image" Target="../media/image7.jp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jpg"/><Relationship Id="rId11" Type="http://schemas.openxmlformats.org/officeDocument/2006/relationships/image" Target="../media/image10.jpg"/><Relationship Id="rId5" Type="http://schemas.openxmlformats.org/officeDocument/2006/relationships/image" Target="../media/image2.jpg"/><Relationship Id="rId10" Type="http://schemas.openxmlformats.org/officeDocument/2006/relationships/image" Target="../media/image9.jpg"/><Relationship Id="rId4" Type="http://schemas.openxmlformats.org/officeDocument/2006/relationships/image" Target="../media/image7.jp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jpg"/><Relationship Id="rId11" Type="http://schemas.openxmlformats.org/officeDocument/2006/relationships/image" Target="../media/image10.jpg"/><Relationship Id="rId5" Type="http://schemas.openxmlformats.org/officeDocument/2006/relationships/image" Target="../media/image2.jpg"/><Relationship Id="rId10" Type="http://schemas.openxmlformats.org/officeDocument/2006/relationships/image" Target="../media/image9.jpg"/><Relationship Id="rId4" Type="http://schemas.openxmlformats.org/officeDocument/2006/relationships/image" Target="../media/image7.jp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85"/>
        <p:cNvGrpSpPr/>
        <p:nvPr/>
      </p:nvGrpSpPr>
      <p:grpSpPr>
        <a:xfrm>
          <a:off x="0" y="0"/>
          <a:ext cx="0" cy="0"/>
          <a:chOff x="0" y="0"/>
          <a:chExt cx="0" cy="0"/>
        </a:xfrm>
      </p:grpSpPr>
      <p:sp>
        <p:nvSpPr>
          <p:cNvPr id="86" name="Google Shape;86;p12"/>
          <p:cNvSpPr txBox="1"/>
          <p:nvPr/>
        </p:nvSpPr>
        <p:spPr>
          <a:xfrm>
            <a:off x="6191250" y="2410725"/>
            <a:ext cx="5309400" cy="1742100"/>
          </a:xfrm>
          <a:prstGeom prst="rect">
            <a:avLst/>
          </a:prstGeom>
          <a:solidFill>
            <a:srgbClr val="E1EFD8"/>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Transferable Knowledge:</a:t>
            </a: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a:t>Castles and castle life, significant individuals.</a:t>
            </a:r>
            <a:endParaRPr sz="1800"/>
          </a:p>
          <a:p>
            <a:pPr marL="0" marR="0" lvl="0" indent="0" algn="ctr" rtl="0">
              <a:lnSpc>
                <a:spcPct val="100000"/>
              </a:lnSpc>
              <a:spcBef>
                <a:spcPts val="0"/>
              </a:spcBef>
              <a:spcAft>
                <a:spcPts val="0"/>
              </a:spcAft>
              <a:buClr>
                <a:srgbClr val="000000"/>
              </a:buClr>
              <a:buSzPts val="1800"/>
              <a:buFont typeface="Arial"/>
              <a:buNone/>
            </a:pPr>
            <a:r>
              <a:rPr lang="en-GB" sz="1800"/>
              <a:t>Knowledge of towers, tunnels and turrets to apply to design and models.</a:t>
            </a:r>
            <a:endParaRPr sz="1800"/>
          </a:p>
          <a:p>
            <a:pPr marL="0" marR="0" lvl="0" indent="0" algn="ctr" rtl="0">
              <a:lnSpc>
                <a:spcPct val="100000"/>
              </a:lnSpc>
              <a:spcBef>
                <a:spcPts val="0"/>
              </a:spcBef>
              <a:spcAft>
                <a:spcPts val="0"/>
              </a:spcAft>
              <a:buClr>
                <a:srgbClr val="000000"/>
              </a:buClr>
              <a:buSzPts val="1800"/>
              <a:buFont typeface="Arial"/>
              <a:buNone/>
            </a:pPr>
            <a:r>
              <a:rPr lang="en-GB" sz="1800"/>
              <a:t>Use of materials in building for strength.</a:t>
            </a:r>
            <a:endParaRPr sz="1800"/>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12"/>
          <p:cNvSpPr txBox="1"/>
          <p:nvPr/>
        </p:nvSpPr>
        <p:spPr>
          <a:xfrm>
            <a:off x="806825" y="4262550"/>
            <a:ext cx="10693800" cy="46542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GB" sz="1100" b="1">
                <a:solidFill>
                  <a:schemeClr val="dk1"/>
                </a:solidFill>
              </a:rPr>
              <a:t>National Curriculum Overview of Programme of Study</a:t>
            </a:r>
            <a:endParaRPr sz="1100">
              <a:solidFill>
                <a:schemeClr val="dk1"/>
              </a:solidFill>
            </a:endParaRPr>
          </a:p>
          <a:p>
            <a:pPr marL="0" lvl="0" indent="0" algn="l" rtl="0">
              <a:spcBef>
                <a:spcPts val="0"/>
              </a:spcBef>
              <a:spcAft>
                <a:spcPts val="0"/>
              </a:spcAft>
              <a:buClr>
                <a:schemeClr val="dk1"/>
              </a:buClr>
              <a:buFont typeface="Arial"/>
              <a:buNone/>
            </a:pPr>
            <a:r>
              <a:rPr lang="en-GB" sz="1100">
                <a:solidFill>
                  <a:schemeClr val="dk1"/>
                </a:solidFill>
              </a:rPr>
              <a:t>A high-quality geography education should inspire in pupils a curiosity and fascination about the world and its people that will remain with them for the rest of their lives. Teaching should equip pupils with knowledge about diverse places, people, resources and natural and human environments, together with a deep understanding of the Earth’s key physical and human processes. As pupils progress, their growing knowledge about the world should help them to deepen their understanding of the interaction between physical and human processes, and of the formation and use of landscapes and environments. Geographical knowledge, understanding and skills provide the frameworks and approaches that explain how the Earth’s features at different scales are shaped, interconnected and change over time.</a:t>
            </a:r>
            <a:endParaRPr sz="1100">
              <a:solidFill>
                <a:schemeClr val="dk1"/>
              </a:solidFill>
            </a:endParaRPr>
          </a:p>
          <a:p>
            <a:pPr marL="0" lvl="0" indent="0" algn="l" rtl="0">
              <a:spcBef>
                <a:spcPts val="0"/>
              </a:spcBef>
              <a:spcAft>
                <a:spcPts val="0"/>
              </a:spcAft>
              <a:buClr>
                <a:schemeClr val="dk1"/>
              </a:buClr>
              <a:buFont typeface="Arial"/>
              <a:buNone/>
            </a:pPr>
            <a:r>
              <a:rPr lang="en-GB" sz="1100">
                <a:solidFill>
                  <a:schemeClr val="dk1"/>
                </a:solidFill>
              </a:rPr>
              <a:t>Aims </a:t>
            </a:r>
            <a:endParaRPr sz="1100">
              <a:solidFill>
                <a:schemeClr val="dk1"/>
              </a:solidFill>
            </a:endParaRPr>
          </a:p>
          <a:p>
            <a:pPr marL="0" lvl="0" indent="0" algn="l" rtl="0">
              <a:spcBef>
                <a:spcPts val="0"/>
              </a:spcBef>
              <a:spcAft>
                <a:spcPts val="0"/>
              </a:spcAft>
              <a:buClr>
                <a:schemeClr val="dk1"/>
              </a:buClr>
              <a:buFont typeface="Arial"/>
              <a:buNone/>
            </a:pPr>
            <a:r>
              <a:rPr lang="en-GB" sz="1100">
                <a:solidFill>
                  <a:schemeClr val="dk1"/>
                </a:solidFill>
              </a:rPr>
              <a:t>The national curriculum for geography aims to ensure that all pupils:  develop contextual knowledge of the location of globally significant places – both terrestrial and marine – including their defining physical and human characteristics and how these provide a geographical context for understanding the actions of processes  understand the processes that give rise to key physical and human geographical features of the world, how these are interdependent and how they bring about spatial variation and change over time  are competent in the geographical skills needed to:  collect, analyse and communicate with a range of data gathered through experiences of fieldwork that deepen their understanding of geographical processes  interpret a range of sources of geographical information, including maps, diagrams, globes, aerial photographs and Geographical Information Systems (GIS)  communicate geographical information in a variety of ways, including through maps, numerical and quantitative skills and writing at length</a:t>
            </a:r>
            <a:endParaRPr sz="1100" b="1" u="sng">
              <a:solidFill>
                <a:schemeClr val="dk1"/>
              </a:solidFill>
            </a:endParaRPr>
          </a:p>
          <a:p>
            <a:pPr marL="0" marR="0" lvl="0" indent="0" algn="l" rtl="0">
              <a:lnSpc>
                <a:spcPct val="100000"/>
              </a:lnSpc>
              <a:spcBef>
                <a:spcPts val="0"/>
              </a:spcBef>
              <a:spcAft>
                <a:spcPts val="0"/>
              </a:spcAft>
              <a:buClr>
                <a:srgbClr val="000000"/>
              </a:buClr>
              <a:buSzPts val="1800"/>
              <a:buFont typeface="Arial"/>
              <a:buNone/>
            </a:pPr>
            <a:endParaRPr sz="1100" b="1" u="sng">
              <a:solidFill>
                <a:schemeClr val="dk1"/>
              </a:solidFill>
            </a:endParaRPr>
          </a:p>
          <a:p>
            <a:pPr marL="0" marR="0" lvl="0" indent="0" algn="l" rtl="0">
              <a:lnSpc>
                <a:spcPct val="100000"/>
              </a:lnSpc>
              <a:spcBef>
                <a:spcPts val="0"/>
              </a:spcBef>
              <a:spcAft>
                <a:spcPts val="0"/>
              </a:spcAft>
              <a:buClr>
                <a:srgbClr val="000000"/>
              </a:buClr>
              <a:buSzPts val="1800"/>
              <a:buFont typeface="Arial"/>
              <a:buNone/>
            </a:pPr>
            <a:r>
              <a:rPr lang="en-GB" sz="1100" b="1" i="0" u="sng" strike="noStrike" cap="none">
                <a:solidFill>
                  <a:schemeClr val="dk1"/>
                </a:solidFill>
                <a:latin typeface="Arial"/>
                <a:ea typeface="Arial"/>
                <a:cs typeface="Arial"/>
                <a:sym typeface="Arial"/>
              </a:rPr>
              <a:t>During </a:t>
            </a:r>
            <a:r>
              <a:rPr lang="en-GB" sz="1100" b="1" u="sng">
                <a:solidFill>
                  <a:schemeClr val="dk1"/>
                </a:solidFill>
              </a:rPr>
              <a:t>this unit, s</a:t>
            </a:r>
            <a:r>
              <a:rPr lang="en-GB" sz="1100" b="1" i="0" u="sng" strike="noStrike" cap="none">
                <a:solidFill>
                  <a:schemeClr val="dk1"/>
                </a:solidFill>
                <a:latin typeface="Arial"/>
                <a:ea typeface="Arial"/>
                <a:cs typeface="Arial"/>
                <a:sym typeface="Arial"/>
              </a:rPr>
              <a:t>tudents should be taught to:</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900"/>
              <a:buFont typeface="Arial"/>
              <a:buNone/>
            </a:pPr>
            <a:endParaRPr sz="1100"/>
          </a:p>
          <a:p>
            <a:pPr marL="457200" marR="0" lvl="0" indent="-298450" algn="l" rtl="0">
              <a:lnSpc>
                <a:spcPct val="100000"/>
              </a:lnSpc>
              <a:spcBef>
                <a:spcPts val="0"/>
              </a:spcBef>
              <a:spcAft>
                <a:spcPts val="0"/>
              </a:spcAft>
              <a:buSzPts val="1100"/>
              <a:buChar char="●"/>
            </a:pPr>
            <a:r>
              <a:rPr lang="en-GB" sz="1100"/>
              <a:t>Identify seasonal weather patterns in the United Kingdom.</a:t>
            </a:r>
            <a:endParaRPr sz="1100"/>
          </a:p>
          <a:p>
            <a:pPr marL="457200" marR="0" lvl="0" indent="-298450" algn="l" rtl="0">
              <a:lnSpc>
                <a:spcPct val="100000"/>
              </a:lnSpc>
              <a:spcBef>
                <a:spcPts val="0"/>
              </a:spcBef>
              <a:spcAft>
                <a:spcPts val="0"/>
              </a:spcAft>
              <a:buSzPts val="1100"/>
              <a:buChar char="●"/>
            </a:pPr>
            <a:r>
              <a:rPr lang="en-GB" sz="1100"/>
              <a:t>Identify the location of hot and cold areas of the world in relation to the Equator and the North and South Poles.</a:t>
            </a:r>
            <a:endParaRPr sz="1100"/>
          </a:p>
          <a:p>
            <a:pPr marL="457200" marR="0" lvl="0" indent="-298450" algn="l" rtl="0">
              <a:lnSpc>
                <a:spcPct val="100000"/>
              </a:lnSpc>
              <a:spcBef>
                <a:spcPts val="0"/>
              </a:spcBef>
              <a:spcAft>
                <a:spcPts val="0"/>
              </a:spcAft>
              <a:buSzPts val="1100"/>
              <a:buChar char="●"/>
            </a:pPr>
            <a:r>
              <a:rPr lang="en-GB" sz="1100"/>
              <a:t>Name and locate the world’s seven continents and five oceans.</a:t>
            </a:r>
            <a:endParaRPr sz="1100"/>
          </a:p>
          <a:p>
            <a:pPr marL="457200" marR="0" lvl="0" indent="-298450" algn="l" rtl="0">
              <a:lnSpc>
                <a:spcPct val="100000"/>
              </a:lnSpc>
              <a:spcBef>
                <a:spcPts val="0"/>
              </a:spcBef>
              <a:spcAft>
                <a:spcPts val="0"/>
              </a:spcAft>
              <a:buSzPts val="1100"/>
              <a:buChar char="●"/>
            </a:pPr>
            <a:r>
              <a:rPr lang="en-GB" sz="1100"/>
              <a:t>Name, locate and identify characteristics of the four countries and capital cities of the UK and its surrounding seas.</a:t>
            </a:r>
            <a:endParaRPr sz="1100"/>
          </a:p>
          <a:p>
            <a:pPr marL="457200" marR="0" lvl="0" indent="-298450" algn="l" rtl="0">
              <a:lnSpc>
                <a:spcPct val="100000"/>
              </a:lnSpc>
              <a:spcBef>
                <a:spcPts val="0"/>
              </a:spcBef>
              <a:spcAft>
                <a:spcPts val="0"/>
              </a:spcAft>
              <a:buSzPts val="1100"/>
              <a:buChar char="●"/>
            </a:pPr>
            <a:r>
              <a:rPr lang="en-GB" sz="1100"/>
              <a:t>Understand geographical similarities and differences through studying the human and physical geography of a small area of the UK, and of a small area in a contrasting non-European country.</a:t>
            </a:r>
            <a:endParaRPr sz="1100"/>
          </a:p>
          <a:p>
            <a:pPr marL="457200" marR="0" lvl="0" indent="-298450" algn="l" rtl="0">
              <a:lnSpc>
                <a:spcPct val="100000"/>
              </a:lnSpc>
              <a:spcBef>
                <a:spcPts val="0"/>
              </a:spcBef>
              <a:spcAft>
                <a:spcPts val="0"/>
              </a:spcAft>
              <a:buSzPts val="1100"/>
              <a:buChar char="●"/>
            </a:pPr>
            <a:r>
              <a:rPr lang="en-GB" sz="1100"/>
              <a:t>Use world maps, atlases and globes to identify the UK and its countries, as well as the countries, continents and oceans studied at this key stage.</a:t>
            </a:r>
            <a:endParaRPr sz="1100"/>
          </a:p>
          <a:p>
            <a:pPr marL="457200" marR="0" lvl="0" indent="-298450" algn="l" rtl="0">
              <a:lnSpc>
                <a:spcPct val="100000"/>
              </a:lnSpc>
              <a:spcBef>
                <a:spcPts val="0"/>
              </a:spcBef>
              <a:spcAft>
                <a:spcPts val="0"/>
              </a:spcAft>
              <a:buSzPts val="1100"/>
              <a:buChar char="●"/>
            </a:pPr>
            <a:r>
              <a:rPr lang="en-GB" sz="1100"/>
              <a:t>Use simple compass directions (North, South, East and West) and locational and directional language [for example, near and far; left and right], to describe the location of features and routes on a map.</a:t>
            </a:r>
            <a:endParaRPr sz="1100"/>
          </a:p>
          <a:p>
            <a:pPr marL="171450" marR="0" lvl="0" indent="-114300" algn="l" rtl="0">
              <a:lnSpc>
                <a:spcPct val="100000"/>
              </a:lnSpc>
              <a:spcBef>
                <a:spcPts val="0"/>
              </a:spcBef>
              <a:spcAft>
                <a:spcPts val="0"/>
              </a:spcAft>
              <a:buClr>
                <a:schemeClr val="dk1"/>
              </a:buClr>
              <a:buSzPts val="900"/>
              <a:buFont typeface="Arial"/>
              <a:buNone/>
            </a:pPr>
            <a:endParaRPr sz="1200"/>
          </a:p>
        </p:txBody>
      </p:sp>
      <p:sp>
        <p:nvSpPr>
          <p:cNvPr id="88" name="Google Shape;88;p12"/>
          <p:cNvSpPr txBox="1"/>
          <p:nvPr/>
        </p:nvSpPr>
        <p:spPr>
          <a:xfrm>
            <a:off x="830612" y="1152932"/>
            <a:ext cx="10693800" cy="1152000"/>
          </a:xfrm>
          <a:prstGeom prst="rect">
            <a:avLst/>
          </a:prstGeom>
          <a:solidFill>
            <a:srgbClr val="D8E2F3"/>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dirty="0">
                <a:solidFill>
                  <a:srgbClr val="000000"/>
                </a:solidFill>
                <a:latin typeface="Arial"/>
                <a:ea typeface="Arial"/>
                <a:cs typeface="Arial"/>
                <a:sym typeface="Arial"/>
              </a:rPr>
              <a:t> Y</a:t>
            </a:r>
            <a:r>
              <a:rPr lang="en-GB" sz="1800" b="1" dirty="0"/>
              <a:t>2</a:t>
            </a:r>
            <a:r>
              <a:rPr lang="en-GB" sz="1800" b="1" i="0" u="none" strike="noStrike" cap="none" dirty="0">
                <a:solidFill>
                  <a:srgbClr val="000000"/>
                </a:solidFill>
                <a:latin typeface="Arial"/>
                <a:ea typeface="Arial"/>
                <a:cs typeface="Arial"/>
                <a:sym typeface="Arial"/>
              </a:rPr>
              <a:t> Geography 201</a:t>
            </a:r>
            <a:r>
              <a:rPr lang="en-GB" sz="1800" b="1" dirty="0"/>
              <a:t>9-2020</a:t>
            </a:r>
            <a:endParaRPr sz="1800" b="1" dirty="0"/>
          </a:p>
          <a:p>
            <a:pPr marL="457200" marR="0" lvl="0" indent="-342900" algn="ctr" rtl="0">
              <a:lnSpc>
                <a:spcPct val="100000"/>
              </a:lnSpc>
              <a:spcBef>
                <a:spcPts val="0"/>
              </a:spcBef>
              <a:spcAft>
                <a:spcPts val="0"/>
              </a:spcAft>
              <a:buSzPts val="1800"/>
              <a:buAutoNum type="arabicPeriod"/>
            </a:pPr>
            <a:r>
              <a:rPr lang="en-GB" sz="1800" dirty="0"/>
              <a:t>Where do we find towers, tunnels and turrets and why are they located there?</a:t>
            </a:r>
            <a:endParaRPr sz="1800" dirty="0"/>
          </a:p>
          <a:p>
            <a:pPr marL="914400" marR="0" lvl="0" indent="-342900" algn="ctr" rtl="0">
              <a:lnSpc>
                <a:spcPct val="100000"/>
              </a:lnSpc>
              <a:spcBef>
                <a:spcPts val="0"/>
              </a:spcBef>
              <a:spcAft>
                <a:spcPts val="0"/>
              </a:spcAft>
              <a:buSzPts val="1800"/>
              <a:buAutoNum type="arabicPeriod"/>
            </a:pPr>
            <a:r>
              <a:rPr lang="en-GB" sz="1800" dirty="0"/>
              <a:t>Are there towers, tunnels and turrets everywhere in the world?</a:t>
            </a:r>
            <a:endParaRPr sz="1800" dirty="0"/>
          </a:p>
          <a:p>
            <a:pPr marL="457200" marR="0" lvl="0" indent="0" algn="l" rtl="0">
              <a:lnSpc>
                <a:spcPct val="100000"/>
              </a:lnSpc>
              <a:spcBef>
                <a:spcPts val="0"/>
              </a:spcBef>
              <a:spcAft>
                <a:spcPts val="0"/>
              </a:spcAft>
              <a:buNone/>
            </a:pPr>
            <a:endParaRPr sz="1800" dirty="0"/>
          </a:p>
          <a:p>
            <a:pPr marL="0" marR="0" lvl="0" indent="0" algn="ctr" rtl="0">
              <a:lnSpc>
                <a:spcPct val="100000"/>
              </a:lnSpc>
              <a:spcBef>
                <a:spcPts val="0"/>
              </a:spcBef>
              <a:spcAft>
                <a:spcPts val="0"/>
              </a:spcAft>
              <a:buClr>
                <a:srgbClr val="000000"/>
              </a:buClr>
              <a:buSzPts val="1800"/>
              <a:buFont typeface="Arial"/>
              <a:buNone/>
            </a:pPr>
            <a:endParaRPr sz="1800" dirty="0"/>
          </a:p>
          <a:p>
            <a:pPr marL="0" marR="0" lvl="0" indent="0" algn="l" rtl="0">
              <a:lnSpc>
                <a:spcPct val="100000"/>
              </a:lnSpc>
              <a:spcBef>
                <a:spcPts val="0"/>
              </a:spcBef>
              <a:spcAft>
                <a:spcPts val="0"/>
              </a:spcAft>
              <a:buClr>
                <a:srgbClr val="000000"/>
              </a:buClr>
              <a:buSzPts val="1800"/>
              <a:buFont typeface="Arial"/>
              <a:buNone/>
            </a:pPr>
            <a:r>
              <a:rPr lang="en-GB" sz="1800" b="1" i="0" u="none" strike="noStrike" cap="none" dirty="0">
                <a:solidFill>
                  <a:srgbClr val="2F5496"/>
                </a:solidFill>
                <a:latin typeface="Arial"/>
                <a:ea typeface="Arial"/>
                <a:cs typeface="Arial"/>
                <a:sym typeface="Arial"/>
              </a:rPr>
              <a:t>: </a:t>
            </a:r>
            <a:endParaRPr sz="1800" b="1" i="0" u="none" strike="noStrike" cap="none" dirty="0">
              <a:solidFill>
                <a:srgbClr val="2F5496"/>
              </a:solidFill>
              <a:latin typeface="Arial"/>
              <a:ea typeface="Arial"/>
              <a:cs typeface="Arial"/>
              <a:sym typeface="Arial"/>
            </a:endParaRPr>
          </a:p>
        </p:txBody>
      </p:sp>
      <p:sp>
        <p:nvSpPr>
          <p:cNvPr id="89" name="Google Shape;89;p12"/>
          <p:cNvSpPr txBox="1"/>
          <p:nvPr/>
        </p:nvSpPr>
        <p:spPr>
          <a:xfrm>
            <a:off x="806825" y="2410750"/>
            <a:ext cx="5271300" cy="1742100"/>
          </a:xfrm>
          <a:prstGeom prst="rect">
            <a:avLst/>
          </a:prstGeom>
          <a:solidFill>
            <a:srgbClr val="FBE4D4"/>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Aspect of Study</a:t>
            </a: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a:t>Place knowledge</a:t>
            </a:r>
            <a:endParaRPr sz="1800"/>
          </a:p>
          <a:p>
            <a:pPr marL="0" marR="0" lvl="0" indent="0" algn="ctr" rtl="0">
              <a:lnSpc>
                <a:spcPct val="100000"/>
              </a:lnSpc>
              <a:spcBef>
                <a:spcPts val="0"/>
              </a:spcBef>
              <a:spcAft>
                <a:spcPts val="0"/>
              </a:spcAft>
              <a:buClr>
                <a:srgbClr val="000000"/>
              </a:buClr>
              <a:buSzPts val="1800"/>
              <a:buFont typeface="Arial"/>
              <a:buNone/>
            </a:pPr>
            <a:r>
              <a:rPr lang="en-GB" sz="1800"/>
              <a:t>Locational knowledge</a:t>
            </a:r>
            <a:endParaRPr sz="1800"/>
          </a:p>
          <a:p>
            <a:pPr marL="0" marR="0" lvl="0" indent="0" algn="ctr" rtl="0">
              <a:lnSpc>
                <a:spcPct val="100000"/>
              </a:lnSpc>
              <a:spcBef>
                <a:spcPts val="0"/>
              </a:spcBef>
              <a:spcAft>
                <a:spcPts val="0"/>
              </a:spcAft>
              <a:buClr>
                <a:srgbClr val="000000"/>
              </a:buClr>
              <a:buSzPts val="1800"/>
              <a:buFont typeface="Arial"/>
              <a:buNone/>
            </a:pPr>
            <a:r>
              <a:rPr lang="en-GB" sz="1800"/>
              <a:t>Geographical skills and fieldwork</a:t>
            </a:r>
            <a:endParaRPr sz="1800"/>
          </a:p>
          <a:p>
            <a:pPr marL="0" marR="0" lvl="0" indent="0" algn="ctr" rtl="0">
              <a:lnSpc>
                <a:spcPct val="100000"/>
              </a:lnSpc>
              <a:spcBef>
                <a:spcPts val="0"/>
              </a:spcBef>
              <a:spcAft>
                <a:spcPts val="0"/>
              </a:spcAft>
              <a:buClr>
                <a:srgbClr val="000000"/>
              </a:buClr>
              <a:buSzPts val="1800"/>
              <a:buFont typeface="Arial"/>
              <a:buNone/>
            </a:pPr>
            <a:r>
              <a:rPr lang="en-GB" sz="1800"/>
              <a:t>Human and physical geography</a:t>
            </a:r>
            <a:endParaRPr sz="1800"/>
          </a:p>
          <a:p>
            <a:pPr marL="0" marR="0" lvl="0" indent="0" algn="ctr" rtl="0">
              <a:lnSpc>
                <a:spcPct val="100000"/>
              </a:lnSpc>
              <a:spcBef>
                <a:spcPts val="0"/>
              </a:spcBef>
              <a:spcAft>
                <a:spcPts val="0"/>
              </a:spcAft>
              <a:buClr>
                <a:srgbClr val="000000"/>
              </a:buClr>
              <a:buSzPts val="1800"/>
              <a:buFont typeface="Arial"/>
              <a:buNone/>
            </a:pPr>
            <a:endParaRPr sz="1800"/>
          </a:p>
        </p:txBody>
      </p:sp>
      <p:pic>
        <p:nvPicPr>
          <p:cNvPr id="90" name="Google Shape;90;p12"/>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91" name="Google Shape;91;p12" descr="C:\Users\James\Desktop\Logos\Global Enquirers Large no border.jpg"/>
          <p:cNvPicPr preferRelativeResize="0"/>
          <p:nvPr/>
        </p:nvPicPr>
        <p:blipFill rotWithShape="1">
          <a:blip r:embed="rId4">
            <a:alphaModFix/>
          </a:blip>
          <a:srcRect l="7170" r="7567" b="6322"/>
          <a:stretch/>
        </p:blipFill>
        <p:spPr>
          <a:xfrm>
            <a:off x="1762050" y="103154"/>
            <a:ext cx="741769" cy="1035597"/>
          </a:xfrm>
          <a:prstGeom prst="rect">
            <a:avLst/>
          </a:prstGeom>
          <a:noFill/>
          <a:ln>
            <a:noFill/>
          </a:ln>
        </p:spPr>
      </p:pic>
      <p:pic>
        <p:nvPicPr>
          <p:cNvPr id="92" name="Google Shape;92;p12" descr="C:\Users\James\Desktop\Logos\Sustainability Ambassadors Large no border.jpg"/>
          <p:cNvPicPr preferRelativeResize="0"/>
          <p:nvPr/>
        </p:nvPicPr>
        <p:blipFill rotWithShape="1">
          <a:blip r:embed="rId5">
            <a:alphaModFix/>
          </a:blip>
          <a:srcRect b="7850"/>
          <a:stretch/>
        </p:blipFill>
        <p:spPr>
          <a:xfrm>
            <a:off x="2708947" y="104840"/>
            <a:ext cx="877678" cy="1032225"/>
          </a:xfrm>
          <a:prstGeom prst="rect">
            <a:avLst/>
          </a:prstGeom>
          <a:noFill/>
          <a:ln>
            <a:noFill/>
          </a:ln>
        </p:spPr>
      </p:pic>
      <p:pic>
        <p:nvPicPr>
          <p:cNvPr id="93" name="Google Shape;93;p12" descr="C:\Users\James\Desktop\Logos\Designers Large no border.jpg"/>
          <p:cNvPicPr preferRelativeResize="0"/>
          <p:nvPr/>
        </p:nvPicPr>
        <p:blipFill rotWithShape="1">
          <a:blip r:embed="rId6">
            <a:alphaModFix/>
          </a:blip>
          <a:srcRect l="8376" t="7196" r="8376" b="4746"/>
          <a:stretch/>
        </p:blipFill>
        <p:spPr>
          <a:xfrm>
            <a:off x="3791744" y="89479"/>
            <a:ext cx="742200" cy="1059571"/>
          </a:xfrm>
          <a:prstGeom prst="rect">
            <a:avLst/>
          </a:prstGeom>
          <a:noFill/>
          <a:ln>
            <a:noFill/>
          </a:ln>
        </p:spPr>
      </p:pic>
      <p:pic>
        <p:nvPicPr>
          <p:cNvPr id="94" name="Google Shape;94;p12"/>
          <p:cNvPicPr preferRelativeResize="0"/>
          <p:nvPr/>
        </p:nvPicPr>
        <p:blipFill rotWithShape="1">
          <a:blip r:embed="rId7">
            <a:alphaModFix/>
          </a:blip>
          <a:srcRect/>
          <a:stretch/>
        </p:blipFill>
        <p:spPr>
          <a:xfrm>
            <a:off x="806175" y="86818"/>
            <a:ext cx="700800" cy="10287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99"/>
        <p:cNvGrpSpPr/>
        <p:nvPr/>
      </p:nvGrpSpPr>
      <p:grpSpPr>
        <a:xfrm>
          <a:off x="0" y="0"/>
          <a:ext cx="0" cy="0"/>
          <a:chOff x="0" y="0"/>
          <a:chExt cx="0" cy="0"/>
        </a:xfrm>
      </p:grpSpPr>
      <p:sp>
        <p:nvSpPr>
          <p:cNvPr id="100" name="Google Shape;100;p13"/>
          <p:cNvSpPr txBox="1"/>
          <p:nvPr/>
        </p:nvSpPr>
        <p:spPr>
          <a:xfrm>
            <a:off x="6191250" y="1520925"/>
            <a:ext cx="5309400" cy="32202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Opportunity for Skills for Life </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13"/>
          <p:cNvSpPr txBox="1"/>
          <p:nvPr/>
        </p:nvSpPr>
        <p:spPr>
          <a:xfrm>
            <a:off x="768725" y="4883325"/>
            <a:ext cx="5309400" cy="33585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chemeClr val="dk1"/>
                </a:solidFill>
                <a:latin typeface="Arial"/>
                <a:ea typeface="Arial"/>
                <a:cs typeface="Arial"/>
                <a:sym typeface="Arial"/>
              </a:rPr>
              <a:t>Influential Figures</a:t>
            </a:r>
            <a:endParaRPr sz="1800" b="1" i="0" u="sng" strike="noStrike" cap="none">
              <a:solidFill>
                <a:schemeClr val="dk1"/>
              </a:solidFill>
              <a:latin typeface="Arial"/>
              <a:ea typeface="Arial"/>
              <a:cs typeface="Arial"/>
              <a:sym typeface="Arial"/>
            </a:endParaRPr>
          </a:p>
          <a:p>
            <a:pPr marL="1828800" marR="0" lvl="0" indent="0" algn="ctr" rtl="0">
              <a:lnSpc>
                <a:spcPct val="100000"/>
              </a:lnSpc>
              <a:spcBef>
                <a:spcPts val="0"/>
              </a:spcBef>
              <a:spcAft>
                <a:spcPts val="0"/>
              </a:spcAft>
              <a:buClr>
                <a:srgbClr val="000000"/>
              </a:buClr>
              <a:buSzPts val="1800"/>
              <a:buFont typeface="Arial"/>
              <a:buNone/>
            </a:pPr>
            <a:endParaRPr sz="1800" b="1" i="0" u="sng"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a:solidFill>
                  <a:schemeClr val="dk1"/>
                </a:solidFill>
              </a:rPr>
              <a:t>William the Conqueror </a:t>
            </a:r>
            <a:endParaRPr sz="1800">
              <a:solidFill>
                <a:schemeClr val="dk1"/>
              </a:solidFill>
            </a:endParaRPr>
          </a:p>
          <a:p>
            <a:pPr marL="0" marR="0" lvl="0" indent="0" algn="ctr" rtl="0">
              <a:lnSpc>
                <a:spcPct val="100000"/>
              </a:lnSpc>
              <a:spcBef>
                <a:spcPts val="0"/>
              </a:spcBef>
              <a:spcAft>
                <a:spcPts val="0"/>
              </a:spcAft>
              <a:buClr>
                <a:srgbClr val="000000"/>
              </a:buClr>
              <a:buSzPts val="1800"/>
              <a:buFont typeface="Arial"/>
              <a:buNone/>
            </a:pPr>
            <a:r>
              <a:rPr lang="en-GB" sz="1800">
                <a:solidFill>
                  <a:schemeClr val="dk1"/>
                </a:solidFill>
              </a:rPr>
              <a:t>Isambard Kingdom Brunel</a:t>
            </a:r>
            <a:endParaRPr sz="1800">
              <a:solidFill>
                <a:schemeClr val="dk1"/>
              </a:solidFill>
            </a:endParaRPr>
          </a:p>
          <a:p>
            <a:pPr marL="0" marR="0" lvl="0" indent="0" algn="ctr" rtl="0">
              <a:lnSpc>
                <a:spcPct val="100000"/>
              </a:lnSpc>
              <a:spcBef>
                <a:spcPts val="0"/>
              </a:spcBef>
              <a:spcAft>
                <a:spcPts val="0"/>
              </a:spcAft>
              <a:buClr>
                <a:srgbClr val="000000"/>
              </a:buClr>
              <a:buSzPts val="1800"/>
              <a:buFont typeface="Arial"/>
              <a:buNone/>
            </a:pPr>
            <a:endParaRPr sz="1800">
              <a:solidFill>
                <a:schemeClr val="dk1"/>
              </a:solidFil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1" i="0" u="sng" strike="noStrike" cap="none">
              <a:solidFill>
                <a:schemeClr val="dk1"/>
              </a:solidFill>
              <a:latin typeface="Arial"/>
              <a:ea typeface="Arial"/>
              <a:cs typeface="Arial"/>
              <a:sym typeface="Arial"/>
            </a:endParaRPr>
          </a:p>
          <a:p>
            <a:pPr marL="171450" marR="0" lvl="0" indent="-114300" algn="l" rtl="0">
              <a:lnSpc>
                <a:spcPct val="100000"/>
              </a:lnSpc>
              <a:spcBef>
                <a:spcPts val="0"/>
              </a:spcBef>
              <a:spcAft>
                <a:spcPts val="0"/>
              </a:spcAft>
              <a:buClr>
                <a:schemeClr val="dk1"/>
              </a:buClr>
              <a:buSzPts val="9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13"/>
          <p:cNvSpPr txBox="1"/>
          <p:nvPr/>
        </p:nvSpPr>
        <p:spPr>
          <a:xfrm>
            <a:off x="771225" y="1520925"/>
            <a:ext cx="5309400" cy="3220200"/>
          </a:xfrm>
          <a:prstGeom prst="rect">
            <a:avLst/>
          </a:prstGeom>
          <a:solidFill>
            <a:srgbClr val="E1EFD8"/>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Real World Links:</a:t>
            </a: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Career links</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(Not set - to reflect world events)</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Links with parents and wider community</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3" name="Google Shape;103;p13"/>
          <p:cNvSpPr txBox="1"/>
          <p:nvPr/>
        </p:nvSpPr>
        <p:spPr>
          <a:xfrm>
            <a:off x="6191250" y="4883325"/>
            <a:ext cx="5271300" cy="33585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OPAL links</a:t>
            </a: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a:t>Building towers/dens/fortresses and looking at structures.</a:t>
            </a:r>
            <a:endParaRPr sz="1800"/>
          </a:p>
          <a:p>
            <a:pPr marL="0" marR="0" lvl="0" indent="0" algn="ctr" rtl="0">
              <a:lnSpc>
                <a:spcPct val="100000"/>
              </a:lnSpc>
              <a:spcBef>
                <a:spcPts val="0"/>
              </a:spcBef>
              <a:spcAft>
                <a:spcPts val="0"/>
              </a:spcAft>
              <a:buClr>
                <a:srgbClr val="000000"/>
              </a:buClr>
              <a:buSzPts val="1800"/>
              <a:buFont typeface="Arial"/>
              <a:buNone/>
            </a:pPr>
            <a:endParaRPr sz="1800"/>
          </a:p>
        </p:txBody>
      </p:sp>
      <p:pic>
        <p:nvPicPr>
          <p:cNvPr id="104" name="Google Shape;104;p13"/>
          <p:cNvPicPr preferRelativeResize="0"/>
          <p:nvPr/>
        </p:nvPicPr>
        <p:blipFill rotWithShape="1">
          <a:blip r:embed="rId3">
            <a:alphaModFix/>
          </a:blip>
          <a:srcRect/>
          <a:stretch/>
        </p:blipFill>
        <p:spPr>
          <a:xfrm>
            <a:off x="7538387" y="1557825"/>
            <a:ext cx="2615125" cy="1979400"/>
          </a:xfrm>
          <a:prstGeom prst="rect">
            <a:avLst/>
          </a:prstGeom>
          <a:noFill/>
          <a:ln>
            <a:noFill/>
          </a:ln>
        </p:spPr>
      </p:pic>
      <p:pic>
        <p:nvPicPr>
          <p:cNvPr id="105" name="Google Shape;105;p13"/>
          <p:cNvPicPr preferRelativeResize="0"/>
          <p:nvPr/>
        </p:nvPicPr>
        <p:blipFill rotWithShape="1">
          <a:blip r:embed="rId4">
            <a:alphaModFix/>
          </a:blip>
          <a:srcRect/>
          <a:stretch/>
        </p:blipFill>
        <p:spPr>
          <a:xfrm>
            <a:off x="8636125" y="3265075"/>
            <a:ext cx="419650" cy="196200"/>
          </a:xfrm>
          <a:prstGeom prst="rect">
            <a:avLst/>
          </a:prstGeom>
          <a:noFill/>
          <a:ln>
            <a:noFill/>
          </a:ln>
        </p:spPr>
      </p:pic>
      <p:pic>
        <p:nvPicPr>
          <p:cNvPr id="106" name="Google Shape;106;p13"/>
          <p:cNvPicPr preferRelativeResize="0"/>
          <p:nvPr/>
        </p:nvPicPr>
        <p:blipFill rotWithShape="1">
          <a:blip r:embed="rId4">
            <a:alphaModFix/>
          </a:blip>
          <a:srcRect/>
          <a:stretch/>
        </p:blipFill>
        <p:spPr>
          <a:xfrm>
            <a:off x="5001400" y="230700"/>
            <a:ext cx="2189200" cy="1023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11"/>
        <p:cNvGrpSpPr/>
        <p:nvPr/>
      </p:nvGrpSpPr>
      <p:grpSpPr>
        <a:xfrm>
          <a:off x="0" y="0"/>
          <a:ext cx="0" cy="0"/>
          <a:chOff x="0" y="0"/>
          <a:chExt cx="0" cy="0"/>
        </a:xfrm>
      </p:grpSpPr>
      <p:sp>
        <p:nvSpPr>
          <p:cNvPr id="112" name="Google Shape;112;p14"/>
          <p:cNvSpPr txBox="1"/>
          <p:nvPr/>
        </p:nvSpPr>
        <p:spPr>
          <a:xfrm>
            <a:off x="755800" y="3433925"/>
            <a:ext cx="3550500" cy="53769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457200" lvl="0" indent="-298450" algn="l" rtl="0">
              <a:spcBef>
                <a:spcPts val="0"/>
              </a:spcBef>
              <a:spcAft>
                <a:spcPts val="0"/>
              </a:spcAft>
              <a:buClr>
                <a:schemeClr val="dk1"/>
              </a:buClr>
              <a:buSzPts val="1100"/>
              <a:buChar char="●"/>
            </a:pPr>
            <a:r>
              <a:rPr lang="en-GB" sz="1100">
                <a:solidFill>
                  <a:schemeClr val="dk1"/>
                </a:solidFill>
              </a:rPr>
              <a:t>name, locate and identify characteristics of the four countries and capital cities of the United Kingdom and its surrounding seas.</a:t>
            </a:r>
            <a:endParaRPr sz="1100">
              <a:solidFill>
                <a:schemeClr val="dk1"/>
              </a:solidFill>
            </a:endParaRPr>
          </a:p>
          <a:p>
            <a:pPr marL="457200" lvl="0" indent="-298450" algn="l" rtl="0">
              <a:spcBef>
                <a:spcPts val="0"/>
              </a:spcBef>
              <a:spcAft>
                <a:spcPts val="0"/>
              </a:spcAft>
              <a:buClr>
                <a:schemeClr val="dk1"/>
              </a:buClr>
              <a:buSzPts val="1100"/>
              <a:buChar char="●"/>
            </a:pPr>
            <a:r>
              <a:rPr lang="en-GB" sz="1100">
                <a:solidFill>
                  <a:schemeClr val="dk1"/>
                </a:solidFill>
              </a:rPr>
              <a:t>use basic geographical vocabulary to refer to:  key physical features, including: beach, cliff, coast, forest, hill, mountain, sea, ocean, river, soil, valley, vegetation, season and weather  key human features, including: city, town, village, factory, farm, house, office, port, harbour and shop.</a:t>
            </a:r>
            <a:endParaRPr sz="1100">
              <a:solidFill>
                <a:schemeClr val="dk1"/>
              </a:solidFill>
            </a:endParaRPr>
          </a:p>
          <a:p>
            <a:pPr marL="457200" lvl="0" indent="-298450" algn="l" rtl="0">
              <a:spcBef>
                <a:spcPts val="0"/>
              </a:spcBef>
              <a:spcAft>
                <a:spcPts val="0"/>
              </a:spcAft>
              <a:buClr>
                <a:schemeClr val="dk1"/>
              </a:buClr>
              <a:buSzPts val="1100"/>
              <a:buChar char="●"/>
            </a:pPr>
            <a:r>
              <a:rPr lang="en-GB" sz="1100">
                <a:solidFill>
                  <a:schemeClr val="dk1"/>
                </a:solidFill>
              </a:rPr>
              <a:t>use world maps, atlases and globes to identify the United Kingdom and its countries.</a:t>
            </a:r>
            <a:endParaRPr sz="1100">
              <a:solidFill>
                <a:schemeClr val="dk1"/>
              </a:solidFill>
            </a:endParaRPr>
          </a:p>
          <a:p>
            <a:pPr marL="457200" lvl="0" indent="-298450" algn="l" rtl="0">
              <a:spcBef>
                <a:spcPts val="0"/>
              </a:spcBef>
              <a:spcAft>
                <a:spcPts val="0"/>
              </a:spcAft>
              <a:buClr>
                <a:schemeClr val="dk1"/>
              </a:buClr>
              <a:buSzPts val="1100"/>
              <a:buChar char="●"/>
            </a:pPr>
            <a:r>
              <a:rPr lang="en-GB" sz="1100">
                <a:solidFill>
                  <a:schemeClr val="dk1"/>
                </a:solidFill>
              </a:rPr>
              <a:t> use simple compass directions (North, South, East and West) and locational and directional language [for example, near and far; left and right], to describe the location of features and routes on a map.</a:t>
            </a:r>
            <a:endParaRPr sz="1100">
              <a:solidFill>
                <a:schemeClr val="dk1"/>
              </a:solidFill>
            </a:endParaRPr>
          </a:p>
          <a:p>
            <a:pPr marL="457200" lvl="0" indent="-298450" algn="l" rtl="0">
              <a:spcBef>
                <a:spcPts val="0"/>
              </a:spcBef>
              <a:spcAft>
                <a:spcPts val="0"/>
              </a:spcAft>
              <a:buClr>
                <a:schemeClr val="dk1"/>
              </a:buClr>
              <a:buSzPts val="1100"/>
              <a:buChar char="●"/>
            </a:pPr>
            <a:r>
              <a:rPr lang="en-GB" sz="1100">
                <a:solidFill>
                  <a:schemeClr val="dk1"/>
                </a:solidFill>
              </a:rPr>
              <a:t> use aerial photographs and plan perspectives to recognise landmarks and basic human and physical features; devise a simple map; and use and construct basic symbols in a key - </a:t>
            </a:r>
            <a:r>
              <a:rPr lang="en-GB" sz="1100" b="1">
                <a:solidFill>
                  <a:schemeClr val="dk1"/>
                </a:solidFill>
              </a:rPr>
              <a:t>focus on local area  </a:t>
            </a:r>
            <a:endParaRPr sz="1100" b="1">
              <a:solidFill>
                <a:schemeClr val="dk1"/>
              </a:solidFill>
            </a:endParaRPr>
          </a:p>
          <a:p>
            <a:pPr marL="457200" lvl="0" indent="-298450" algn="l" rtl="0">
              <a:spcBef>
                <a:spcPts val="0"/>
              </a:spcBef>
              <a:spcAft>
                <a:spcPts val="0"/>
              </a:spcAft>
              <a:buClr>
                <a:schemeClr val="dk1"/>
              </a:buClr>
              <a:buSzPts val="1100"/>
              <a:buChar char="●"/>
            </a:pPr>
            <a:r>
              <a:rPr lang="en-GB" sz="1100">
                <a:solidFill>
                  <a:schemeClr val="dk1"/>
                </a:solidFill>
              </a:rPr>
              <a:t>use simple fieldwork and observational skills to study the geography of their school and its grounds and the key human and physical features of its surrounding environment</a:t>
            </a:r>
            <a:endParaRPr sz="1100">
              <a:solidFill>
                <a:schemeClr val="dk1"/>
              </a:solidFill>
            </a:endParaRPr>
          </a:p>
          <a:p>
            <a:pPr marL="457200" lvl="0" indent="-298450" algn="l" rtl="0">
              <a:spcBef>
                <a:spcPts val="0"/>
              </a:spcBef>
              <a:spcAft>
                <a:spcPts val="0"/>
              </a:spcAft>
              <a:buClr>
                <a:schemeClr val="dk1"/>
              </a:buClr>
              <a:buSzPts val="1100"/>
              <a:buChar char="●"/>
            </a:pPr>
            <a:r>
              <a:rPr lang="en-GB" sz="1100">
                <a:solidFill>
                  <a:schemeClr val="dk1"/>
                </a:solidFill>
              </a:rPr>
              <a:t>identify seasonal and daily weather patterns in the United Kingdom</a:t>
            </a:r>
            <a:endParaRPr sz="1800">
              <a:solidFill>
                <a:schemeClr val="dk1"/>
              </a:solidFill>
            </a:endParaRPr>
          </a:p>
          <a:p>
            <a:pPr marL="457200" marR="0" lvl="0" indent="0" algn="l" rtl="0">
              <a:lnSpc>
                <a:spcPct val="100000"/>
              </a:lnSpc>
              <a:spcBef>
                <a:spcPts val="0"/>
              </a:spcBef>
              <a:spcAft>
                <a:spcPts val="0"/>
              </a:spcAft>
              <a:buNone/>
            </a:pPr>
            <a:endParaRPr sz="1800">
              <a:solidFill>
                <a:schemeClr val="dk1"/>
              </a:solidFil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13" name="Google Shape;113;p14"/>
          <p:cNvPicPr preferRelativeResize="0"/>
          <p:nvPr/>
        </p:nvPicPr>
        <p:blipFill rotWithShape="1">
          <a:blip r:embed="rId3">
            <a:alphaModFix/>
          </a:blip>
          <a:srcRect/>
          <a:stretch/>
        </p:blipFill>
        <p:spPr>
          <a:xfrm>
            <a:off x="5001400" y="230700"/>
            <a:ext cx="2189200" cy="1023475"/>
          </a:xfrm>
          <a:prstGeom prst="rect">
            <a:avLst/>
          </a:prstGeom>
          <a:noFill/>
          <a:ln>
            <a:noFill/>
          </a:ln>
        </p:spPr>
      </p:pic>
      <p:sp>
        <p:nvSpPr>
          <p:cNvPr id="114" name="Google Shape;114;p14"/>
          <p:cNvSpPr txBox="1"/>
          <p:nvPr/>
        </p:nvSpPr>
        <p:spPr>
          <a:xfrm>
            <a:off x="4306300" y="3434025"/>
            <a:ext cx="3550500" cy="53769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457200" lvl="0" indent="-311150" algn="l" rtl="0">
              <a:spcBef>
                <a:spcPts val="0"/>
              </a:spcBef>
              <a:spcAft>
                <a:spcPts val="0"/>
              </a:spcAft>
              <a:buSzPts val="1300"/>
              <a:buChar char="●"/>
            </a:pPr>
            <a:r>
              <a:rPr lang="en-GB" sz="1300">
                <a:solidFill>
                  <a:schemeClr val="dk1"/>
                </a:solidFill>
              </a:rPr>
              <a:t>Identify daily weather patterns.</a:t>
            </a:r>
            <a:endParaRPr sz="1300"/>
          </a:p>
          <a:p>
            <a:pPr marL="457200" marR="0" lvl="0" indent="-311150" algn="l" rtl="0">
              <a:lnSpc>
                <a:spcPct val="100000"/>
              </a:lnSpc>
              <a:spcBef>
                <a:spcPts val="0"/>
              </a:spcBef>
              <a:spcAft>
                <a:spcPts val="0"/>
              </a:spcAft>
              <a:buSzPts val="1300"/>
              <a:buChar char="●"/>
            </a:pPr>
            <a:r>
              <a:rPr lang="en-GB" sz="1300"/>
              <a:t>Begin to use maps.</a:t>
            </a:r>
            <a:endParaRPr sz="1300"/>
          </a:p>
          <a:p>
            <a:pPr marL="457200" marR="0" lvl="0" indent="-311150" algn="l" rtl="0">
              <a:lnSpc>
                <a:spcPct val="100000"/>
              </a:lnSpc>
              <a:spcBef>
                <a:spcPts val="0"/>
              </a:spcBef>
              <a:spcAft>
                <a:spcPts val="0"/>
              </a:spcAft>
              <a:buSzPts val="1300"/>
              <a:buChar char="●"/>
            </a:pPr>
            <a:r>
              <a:rPr lang="en-GB" sz="1300"/>
              <a:t>Use aerial photographs and plan perspectives to recognise landmarks and basic human and physical features.</a:t>
            </a:r>
            <a:endParaRPr sz="1300"/>
          </a:p>
          <a:p>
            <a:pPr marL="457200" marR="0" lvl="0" indent="-311150" algn="l" rtl="0">
              <a:lnSpc>
                <a:spcPct val="100000"/>
              </a:lnSpc>
              <a:spcBef>
                <a:spcPts val="0"/>
              </a:spcBef>
              <a:spcAft>
                <a:spcPts val="0"/>
              </a:spcAft>
              <a:buSzPts val="1300"/>
              <a:buChar char="●"/>
            </a:pPr>
            <a:r>
              <a:rPr lang="en-GB" sz="1300"/>
              <a:t>Devise a simple map; and use and construct basic symbols in a key.</a:t>
            </a:r>
            <a:endParaRPr sz="1300"/>
          </a:p>
          <a:p>
            <a:pPr marL="457200" marR="0" lvl="0" indent="-311150" algn="l" rtl="0">
              <a:lnSpc>
                <a:spcPct val="100000"/>
              </a:lnSpc>
              <a:spcBef>
                <a:spcPts val="0"/>
              </a:spcBef>
              <a:spcAft>
                <a:spcPts val="0"/>
              </a:spcAft>
              <a:buSzPts val="1300"/>
              <a:buChar char="●"/>
            </a:pPr>
            <a:r>
              <a:rPr lang="en-GB" sz="1300"/>
              <a:t>Use simple fieldwork and observational skills to study the geography of their school and its grounds and the key human and physical features of its surrounding environment.</a:t>
            </a:r>
            <a:endParaRPr sz="1300"/>
          </a:p>
          <a:p>
            <a:pPr marL="457200" marR="0" lvl="0" indent="-311150" algn="l" rtl="0">
              <a:lnSpc>
                <a:spcPct val="100000"/>
              </a:lnSpc>
              <a:spcBef>
                <a:spcPts val="0"/>
              </a:spcBef>
              <a:spcAft>
                <a:spcPts val="0"/>
              </a:spcAft>
              <a:buSzPts val="1300"/>
              <a:buChar char="●"/>
            </a:pPr>
            <a:r>
              <a:rPr lang="en-GB" sz="1300"/>
              <a:t>Use simple compass directions.</a:t>
            </a:r>
            <a:endParaRPr sz="1300"/>
          </a:p>
          <a:p>
            <a:pPr marL="457200" marR="0" lvl="0" indent="-311150" algn="l" rtl="0">
              <a:lnSpc>
                <a:spcPct val="100000"/>
              </a:lnSpc>
              <a:spcBef>
                <a:spcPts val="0"/>
              </a:spcBef>
              <a:spcAft>
                <a:spcPts val="0"/>
              </a:spcAft>
              <a:buSzPts val="1300"/>
              <a:buChar char="●"/>
            </a:pPr>
            <a:r>
              <a:rPr lang="en-GB" sz="1300"/>
              <a:t>Understand geographical similarities and differences through studying the human and physical geography of a small area of the United Kingdom.</a:t>
            </a:r>
            <a:endParaRPr sz="1300"/>
          </a:p>
          <a:p>
            <a:pPr marL="457200" marR="0" lvl="0" indent="-311150" algn="l" rtl="0">
              <a:lnSpc>
                <a:spcPct val="100000"/>
              </a:lnSpc>
              <a:spcBef>
                <a:spcPts val="0"/>
              </a:spcBef>
              <a:spcAft>
                <a:spcPts val="0"/>
              </a:spcAft>
              <a:buSzPts val="1300"/>
              <a:buChar char="●"/>
            </a:pPr>
            <a:r>
              <a:rPr lang="en-GB" sz="1300"/>
              <a:t>Use basic geographical vocabulary to refer to key physical features, including:</a:t>
            </a:r>
            <a:endParaRPr sz="1300"/>
          </a:p>
          <a:p>
            <a:pPr marL="457200" marR="0" lvl="0" indent="-311150" algn="l" rtl="0">
              <a:lnSpc>
                <a:spcPct val="100000"/>
              </a:lnSpc>
              <a:spcBef>
                <a:spcPts val="0"/>
              </a:spcBef>
              <a:spcAft>
                <a:spcPts val="0"/>
              </a:spcAft>
              <a:buSzPts val="1300"/>
              <a:buChar char="-"/>
            </a:pPr>
            <a:r>
              <a:rPr lang="en-GB" sz="1300"/>
              <a:t>beach, cliff, coast, forest, hill, mountain, sea, ocean, river, soil, valley, vegetation, season and weather</a:t>
            </a:r>
            <a:endParaRPr sz="1300"/>
          </a:p>
          <a:p>
            <a:pPr marL="0" marR="0" lvl="0" indent="0" algn="l" rtl="0">
              <a:lnSpc>
                <a:spcPct val="100000"/>
              </a:lnSpc>
              <a:spcBef>
                <a:spcPts val="0"/>
              </a:spcBef>
              <a:spcAft>
                <a:spcPts val="0"/>
              </a:spcAft>
              <a:buClr>
                <a:schemeClr val="dk1"/>
              </a:buClr>
              <a:buSzPts val="1800"/>
              <a:buFont typeface="Arial"/>
              <a:buNone/>
            </a:pPr>
            <a:r>
              <a:rPr lang="en-GB" sz="1300"/>
              <a:t>          key human features, including: </a:t>
            </a:r>
            <a:endParaRPr sz="1300"/>
          </a:p>
          <a:p>
            <a:pPr marL="457200" marR="0" lvl="0" indent="-311150" algn="l" rtl="0">
              <a:lnSpc>
                <a:spcPct val="100000"/>
              </a:lnSpc>
              <a:spcBef>
                <a:spcPts val="0"/>
              </a:spcBef>
              <a:spcAft>
                <a:spcPts val="0"/>
              </a:spcAft>
              <a:buSzPts val="1300"/>
              <a:buChar char="-"/>
            </a:pPr>
            <a:r>
              <a:rPr lang="en-GB" sz="1300"/>
              <a:t>town, village, factory, farm, house, office, port, harbour and shop.</a:t>
            </a:r>
            <a:endParaRPr sz="1300"/>
          </a:p>
          <a:p>
            <a:pPr marL="0" marR="0" lvl="0" indent="0" algn="l" rtl="0">
              <a:lnSpc>
                <a:spcPct val="100000"/>
              </a:lnSpc>
              <a:spcBef>
                <a:spcPts val="0"/>
              </a:spcBef>
              <a:spcAft>
                <a:spcPts val="0"/>
              </a:spcAft>
              <a:buNone/>
            </a:pPr>
            <a:endParaRPr sz="1300"/>
          </a:p>
          <a:p>
            <a:pPr marL="0" marR="0" lvl="0" indent="0" algn="l" rtl="0">
              <a:lnSpc>
                <a:spcPct val="100000"/>
              </a:lnSpc>
              <a:spcBef>
                <a:spcPts val="0"/>
              </a:spcBef>
              <a:spcAft>
                <a:spcPts val="0"/>
              </a:spcAft>
              <a:buClr>
                <a:schemeClr val="dk1"/>
              </a:buClr>
              <a:buSzPts val="1800"/>
              <a:buFont typeface="Arial"/>
              <a:buNone/>
            </a:pPr>
            <a:endParaRPr sz="1300"/>
          </a:p>
          <a:p>
            <a:pPr marL="0" marR="0" lvl="0" indent="0" algn="l" rtl="0">
              <a:lnSpc>
                <a:spcPct val="100000"/>
              </a:lnSpc>
              <a:spcBef>
                <a:spcPts val="0"/>
              </a:spcBef>
              <a:spcAft>
                <a:spcPts val="0"/>
              </a:spcAft>
              <a:buClr>
                <a:schemeClr val="dk1"/>
              </a:buClr>
              <a:buSzPts val="1800"/>
              <a:buFont typeface="Arial"/>
              <a:buNone/>
            </a:pPr>
            <a:endParaRPr sz="1800"/>
          </a:p>
          <a:p>
            <a:pPr marL="0" marR="0" lvl="0" indent="0" algn="l" rtl="0">
              <a:lnSpc>
                <a:spcPct val="100000"/>
              </a:lnSpc>
              <a:spcBef>
                <a:spcPts val="0"/>
              </a:spcBef>
              <a:spcAft>
                <a:spcPts val="0"/>
              </a:spcAft>
              <a:buClr>
                <a:schemeClr val="dk1"/>
              </a:buClr>
              <a:buSzPts val="1800"/>
              <a:buFont typeface="Arial"/>
              <a:buNone/>
            </a:pPr>
            <a:endParaRPr sz="1800"/>
          </a:p>
        </p:txBody>
      </p:sp>
      <p:sp>
        <p:nvSpPr>
          <p:cNvPr id="115" name="Google Shape;115;p14"/>
          <p:cNvSpPr txBox="1"/>
          <p:nvPr/>
        </p:nvSpPr>
        <p:spPr>
          <a:xfrm>
            <a:off x="7856800" y="3434025"/>
            <a:ext cx="3550500" cy="53769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457200" marR="0" lvl="0" indent="-311150" algn="l" rtl="0">
              <a:lnSpc>
                <a:spcPct val="100000"/>
              </a:lnSpc>
              <a:spcBef>
                <a:spcPts val="0"/>
              </a:spcBef>
              <a:spcAft>
                <a:spcPts val="0"/>
              </a:spcAft>
              <a:buClr>
                <a:srgbClr val="0C0C0C"/>
              </a:buClr>
              <a:buSzPts val="1300"/>
              <a:buChar char="●"/>
            </a:pPr>
            <a:r>
              <a:rPr lang="en-GB" sz="1300"/>
              <a:t>l</a:t>
            </a:r>
            <a:r>
              <a:rPr lang="en-GB" sz="1200"/>
              <a:t>ocate the world’s countries, using maps to focus on Europe (including the location of Russia) and North and South America, concentrating on their environmental regions, key physical and human characteristics, countries, and major cities </a:t>
            </a:r>
            <a:r>
              <a:rPr lang="en-GB" sz="1200" b="1"/>
              <a:t>-Europe -  Italy</a:t>
            </a:r>
            <a:endParaRPr sz="1200" b="1"/>
          </a:p>
          <a:p>
            <a:pPr marL="457200" marR="0" lvl="0" indent="-304800" algn="l" rtl="0">
              <a:lnSpc>
                <a:spcPct val="100000"/>
              </a:lnSpc>
              <a:spcBef>
                <a:spcPts val="0"/>
              </a:spcBef>
              <a:spcAft>
                <a:spcPts val="0"/>
              </a:spcAft>
              <a:buSzPts val="1200"/>
              <a:buChar char="●"/>
            </a:pPr>
            <a:r>
              <a:rPr lang="en-GB" sz="1200"/>
              <a:t>understand geographical similarities and differences through the study of human and physical geography of a region of the United Kingdom, a region in a European country, and a region within North or South America - </a:t>
            </a:r>
            <a:r>
              <a:rPr lang="en-GB" sz="1200" b="1"/>
              <a:t>Italy Year 3</a:t>
            </a:r>
            <a:endParaRPr sz="1200" b="1"/>
          </a:p>
          <a:p>
            <a:pPr marL="457200" marR="0" lvl="0" indent="-304800" algn="l" rtl="0">
              <a:lnSpc>
                <a:spcPct val="100000"/>
              </a:lnSpc>
              <a:spcBef>
                <a:spcPts val="0"/>
              </a:spcBef>
              <a:spcAft>
                <a:spcPts val="0"/>
              </a:spcAft>
              <a:buSzPts val="1200"/>
              <a:buChar char="●"/>
            </a:pPr>
            <a:r>
              <a:rPr lang="en-GB" sz="1200"/>
              <a:t>physical geography, including: mountains, volcanoes and earthquakes, </a:t>
            </a:r>
            <a:endParaRPr sz="1200"/>
          </a:p>
          <a:p>
            <a:pPr marL="457200" marR="0" lvl="0" indent="-304800" algn="l" rtl="0">
              <a:lnSpc>
                <a:spcPct val="100000"/>
              </a:lnSpc>
              <a:spcBef>
                <a:spcPts val="0"/>
              </a:spcBef>
              <a:spcAft>
                <a:spcPts val="0"/>
              </a:spcAft>
              <a:buSzPts val="1200"/>
              <a:buChar char="●"/>
            </a:pPr>
            <a:r>
              <a:rPr lang="en-GB" sz="1200"/>
              <a:t> human geography, including: types of settlement and land use.</a:t>
            </a:r>
            <a:endParaRPr sz="1200"/>
          </a:p>
          <a:p>
            <a:pPr marL="457200" marR="0" lvl="0" indent="-304800" algn="l" rtl="0">
              <a:lnSpc>
                <a:spcPct val="100000"/>
              </a:lnSpc>
              <a:spcBef>
                <a:spcPts val="0"/>
              </a:spcBef>
              <a:spcAft>
                <a:spcPts val="0"/>
              </a:spcAft>
              <a:buSzPts val="1200"/>
              <a:buChar char="●"/>
            </a:pPr>
            <a:r>
              <a:rPr lang="en-GB" sz="1200"/>
              <a:t>use the eight points of a compass, four and six-figure grid references, symbols and key (including the use of Ordnance Survey maps) to build their knowledge of the United Kingdom and the wider world</a:t>
            </a:r>
            <a:endParaRPr sz="1200"/>
          </a:p>
          <a:p>
            <a:pPr marL="0" marR="0" lvl="0" indent="0" algn="ctr" rtl="0">
              <a:lnSpc>
                <a:spcPct val="100000"/>
              </a:lnSpc>
              <a:spcBef>
                <a:spcPts val="0"/>
              </a:spcBef>
              <a:spcAft>
                <a:spcPts val="0"/>
              </a:spcAft>
              <a:buClr>
                <a:srgbClr val="000000"/>
              </a:buClr>
              <a:buSzPts val="1800"/>
              <a:buFont typeface="Arial"/>
              <a:buNone/>
            </a:pPr>
            <a:endParaRPr sz="1200" b="0" i="0" u="none" strike="noStrike" cap="none">
              <a:solidFill>
                <a:srgbClr val="000000"/>
              </a:solidFill>
              <a:latin typeface="Arial"/>
              <a:ea typeface="Arial"/>
              <a:cs typeface="Arial"/>
              <a:sym typeface="Arial"/>
            </a:endParaRPr>
          </a:p>
        </p:txBody>
      </p:sp>
      <p:sp>
        <p:nvSpPr>
          <p:cNvPr id="116" name="Google Shape;116;p14"/>
          <p:cNvSpPr txBox="1"/>
          <p:nvPr/>
        </p:nvSpPr>
        <p:spPr>
          <a:xfrm>
            <a:off x="755700" y="2539400"/>
            <a:ext cx="3550500" cy="894300"/>
          </a:xfrm>
          <a:prstGeom prst="rect">
            <a:avLst/>
          </a:prstGeom>
          <a:solidFill>
            <a:srgbClr val="FFF2CC"/>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Arial"/>
                <a:ea typeface="Arial"/>
                <a:cs typeface="Arial"/>
                <a:sym typeface="Arial"/>
              </a:rPr>
              <a:t>Prior </a:t>
            </a:r>
            <a:r>
              <a:rPr lang="en-GB" b="1">
                <a:solidFill>
                  <a:schemeClr val="dk1"/>
                </a:solidFill>
              </a:rPr>
              <a:t>National </a:t>
            </a:r>
            <a:r>
              <a:rPr lang="en-GB" sz="1400" b="1" i="0" u="none" strike="noStrike" cap="none">
                <a:solidFill>
                  <a:schemeClr val="dk1"/>
                </a:solidFill>
                <a:latin typeface="Arial"/>
                <a:ea typeface="Arial"/>
                <a:cs typeface="Arial"/>
                <a:sym typeface="Arial"/>
              </a:rPr>
              <a:t>Curriculum Coverage</a:t>
            </a:r>
            <a:endParaRPr sz="1400" b="0" i="0" u="none" strike="noStrike" cap="none">
              <a:solidFill>
                <a:srgbClr val="000000"/>
              </a:solidFill>
              <a:latin typeface="Arial"/>
              <a:ea typeface="Arial"/>
              <a:cs typeface="Arial"/>
              <a:sym typeface="Arial"/>
            </a:endParaRPr>
          </a:p>
        </p:txBody>
      </p:sp>
      <p:sp>
        <p:nvSpPr>
          <p:cNvPr id="117" name="Google Shape;117;p14"/>
          <p:cNvSpPr txBox="1"/>
          <p:nvPr/>
        </p:nvSpPr>
        <p:spPr>
          <a:xfrm>
            <a:off x="4306300" y="2539400"/>
            <a:ext cx="3550500" cy="894300"/>
          </a:xfrm>
          <a:prstGeom prst="rect">
            <a:avLst/>
          </a:prstGeom>
          <a:solidFill>
            <a:srgbClr val="CFE2F3"/>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Arial"/>
                <a:ea typeface="Arial"/>
                <a:cs typeface="Arial"/>
                <a:sym typeface="Arial"/>
              </a:rPr>
              <a:t>National Curriculum Coverage</a:t>
            </a:r>
            <a:endParaRPr sz="1400" b="0" i="0" u="none" strike="noStrike" cap="none">
              <a:solidFill>
                <a:srgbClr val="000000"/>
              </a:solidFill>
              <a:latin typeface="Arial"/>
              <a:ea typeface="Arial"/>
              <a:cs typeface="Arial"/>
              <a:sym typeface="Arial"/>
            </a:endParaRPr>
          </a:p>
        </p:txBody>
      </p:sp>
      <p:sp>
        <p:nvSpPr>
          <p:cNvPr id="118" name="Google Shape;118;p14"/>
          <p:cNvSpPr txBox="1"/>
          <p:nvPr/>
        </p:nvSpPr>
        <p:spPr>
          <a:xfrm>
            <a:off x="7856800" y="2539400"/>
            <a:ext cx="3550500" cy="894300"/>
          </a:xfrm>
          <a:prstGeom prst="rect">
            <a:avLst/>
          </a:prstGeom>
          <a:solidFill>
            <a:srgbClr val="D9EAD3"/>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C0C0C"/>
                </a:solidFill>
                <a:latin typeface="Arial"/>
                <a:ea typeface="Arial"/>
                <a:cs typeface="Arial"/>
                <a:sym typeface="Arial"/>
              </a:rPr>
              <a:t>Subsequent</a:t>
            </a:r>
            <a:r>
              <a:rPr lang="en-GB" sz="1400" b="0" i="0" u="none" strike="noStrike" cap="none">
                <a:solidFill>
                  <a:srgbClr val="0C0C0C"/>
                </a:solidFill>
                <a:latin typeface="Arial"/>
                <a:ea typeface="Arial"/>
                <a:cs typeface="Arial"/>
                <a:sym typeface="Arial"/>
              </a:rPr>
              <a:t> </a:t>
            </a:r>
            <a:r>
              <a:rPr lang="en-GB" sz="1400" b="1" i="0" u="none" strike="noStrike" cap="none">
                <a:solidFill>
                  <a:srgbClr val="0C0C0C"/>
                </a:solidFill>
                <a:latin typeface="Arial"/>
                <a:ea typeface="Arial"/>
                <a:cs typeface="Arial"/>
                <a:sym typeface="Arial"/>
              </a:rPr>
              <a:t>National </a:t>
            </a:r>
            <a:endParaRPr sz="1400" b="0" i="0" u="none" strike="noStrike" cap="none">
              <a:solidFill>
                <a:srgbClr val="0C0C0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C0C0C"/>
                </a:solidFill>
                <a:latin typeface="Arial"/>
                <a:ea typeface="Arial"/>
                <a:cs typeface="Arial"/>
                <a:sym typeface="Arial"/>
              </a:rPr>
              <a:t>Curriculum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C0C0C"/>
                </a:solidFill>
                <a:latin typeface="Arial"/>
                <a:ea typeface="Arial"/>
                <a:cs typeface="Arial"/>
                <a:sym typeface="Arial"/>
              </a:rPr>
              <a:t>Coverage</a:t>
            </a:r>
            <a:endParaRPr sz="1400" b="0" i="0" u="none" strike="noStrike" cap="none">
              <a:solidFill>
                <a:srgbClr val="000000"/>
              </a:solidFill>
              <a:latin typeface="Arial"/>
              <a:ea typeface="Arial"/>
              <a:cs typeface="Arial"/>
              <a:sym typeface="Arial"/>
            </a:endParaRPr>
          </a:p>
        </p:txBody>
      </p:sp>
      <p:sp>
        <p:nvSpPr>
          <p:cNvPr id="119" name="Google Shape;119;p14"/>
          <p:cNvSpPr txBox="1"/>
          <p:nvPr/>
        </p:nvSpPr>
        <p:spPr>
          <a:xfrm>
            <a:off x="755800" y="1442800"/>
            <a:ext cx="10651500" cy="1023600"/>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20124D"/>
                </a:solidFill>
                <a:latin typeface="Arial"/>
                <a:ea typeface="Arial"/>
                <a:cs typeface="Arial"/>
                <a:sym typeface="Arial"/>
              </a:rPr>
              <a:t>Curriculum Coverage</a:t>
            </a:r>
            <a:endParaRPr sz="1800" b="0" i="0" u="none" strike="noStrike" cap="none">
              <a:solidFill>
                <a:srgbClr val="20124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a:solidFill>
                <a:srgbClr val="20124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20124D"/>
                </a:solidFill>
                <a:latin typeface="Arial"/>
                <a:ea typeface="Arial"/>
                <a:cs typeface="Arial"/>
                <a:sym typeface="Arial"/>
              </a:rPr>
              <a:t>(Previous, expected and what follows on)</a:t>
            </a:r>
            <a:endParaRPr sz="1800" b="0" i="0" u="none" strike="noStrike" cap="none">
              <a:solidFill>
                <a:srgbClr val="20124D"/>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24"/>
        <p:cNvGrpSpPr/>
        <p:nvPr/>
      </p:nvGrpSpPr>
      <p:grpSpPr>
        <a:xfrm>
          <a:off x="0" y="0"/>
          <a:ext cx="0" cy="0"/>
          <a:chOff x="0" y="0"/>
          <a:chExt cx="0" cy="0"/>
        </a:xfrm>
      </p:grpSpPr>
      <p:pic>
        <p:nvPicPr>
          <p:cNvPr id="125" name="Google Shape;125;p15"/>
          <p:cNvPicPr preferRelativeResize="0"/>
          <p:nvPr/>
        </p:nvPicPr>
        <p:blipFill rotWithShape="1">
          <a:blip r:embed="rId3">
            <a:alphaModFix/>
          </a:blip>
          <a:srcRect/>
          <a:stretch/>
        </p:blipFill>
        <p:spPr>
          <a:xfrm>
            <a:off x="5001400" y="230700"/>
            <a:ext cx="2189200" cy="1023475"/>
          </a:xfrm>
          <a:prstGeom prst="rect">
            <a:avLst/>
          </a:prstGeom>
          <a:noFill/>
          <a:ln>
            <a:noFill/>
          </a:ln>
        </p:spPr>
      </p:pic>
      <p:sp>
        <p:nvSpPr>
          <p:cNvPr id="126" name="Google Shape;126;p15"/>
          <p:cNvSpPr txBox="1"/>
          <p:nvPr/>
        </p:nvSpPr>
        <p:spPr>
          <a:xfrm>
            <a:off x="755800" y="1442800"/>
            <a:ext cx="10651500" cy="1023600"/>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0124D"/>
              </a:solidFill>
              <a:latin typeface="Arial"/>
              <a:ea typeface="Arial"/>
              <a:cs typeface="Arial"/>
              <a:sym typeface="Arial"/>
            </a:endParaRPr>
          </a:p>
        </p:txBody>
      </p:sp>
      <p:graphicFrame>
        <p:nvGraphicFramePr>
          <p:cNvPr id="127" name="Google Shape;127;p15"/>
          <p:cNvGraphicFramePr/>
          <p:nvPr/>
        </p:nvGraphicFramePr>
        <p:xfrm>
          <a:off x="775768" y="2482672"/>
          <a:ext cx="3000000" cy="3000000"/>
        </p:xfrm>
        <a:graphic>
          <a:graphicData uri="http://schemas.openxmlformats.org/drawingml/2006/table">
            <a:tbl>
              <a:tblPr firstRow="1" bandRow="1">
                <a:noFill/>
                <a:tableStyleId>{7719CE7E-D205-4FEC-B1D3-E1EB01F0DA7E}</a:tableStyleId>
              </a:tblPr>
              <a:tblGrid>
                <a:gridCol w="3543850">
                  <a:extLst>
                    <a:ext uri="{9D8B030D-6E8A-4147-A177-3AD203B41FA5}">
                      <a16:colId xmlns:a16="http://schemas.microsoft.com/office/drawing/2014/main" val="20000"/>
                    </a:ext>
                  </a:extLst>
                </a:gridCol>
                <a:gridCol w="3543850">
                  <a:extLst>
                    <a:ext uri="{9D8B030D-6E8A-4147-A177-3AD203B41FA5}">
                      <a16:colId xmlns:a16="http://schemas.microsoft.com/office/drawing/2014/main" val="20001"/>
                    </a:ext>
                  </a:extLst>
                </a:gridCol>
                <a:gridCol w="3543850">
                  <a:extLst>
                    <a:ext uri="{9D8B030D-6E8A-4147-A177-3AD203B41FA5}">
                      <a16:colId xmlns:a16="http://schemas.microsoft.com/office/drawing/2014/main" val="20002"/>
                    </a:ext>
                  </a:extLst>
                </a:gridCol>
              </a:tblGrid>
              <a:tr h="370850">
                <a:tc>
                  <a:txBody>
                    <a:bodyPr/>
                    <a:lstStyle/>
                    <a:p>
                      <a:pPr marL="0" marR="0" lvl="0" indent="0" algn="ctr" rtl="0">
                        <a:lnSpc>
                          <a:spcPct val="100000"/>
                        </a:lnSpc>
                        <a:spcBef>
                          <a:spcPts val="0"/>
                        </a:spcBef>
                        <a:spcAft>
                          <a:spcPts val="0"/>
                        </a:spcAft>
                        <a:buClr>
                          <a:srgbClr val="000000"/>
                        </a:buClr>
                        <a:buSzPts val="1400"/>
                        <a:buFont typeface="Arial"/>
                        <a:buNone/>
                      </a:pPr>
                      <a:r>
                        <a:rPr lang="en-GB" b="1"/>
                        <a:t>Nouns</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b="1"/>
                        <a:t>Verbs</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b="1"/>
                        <a:t>Concept</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GB"/>
                        <a:t>Town</a:t>
                      </a:r>
                      <a:endParaRPr/>
                    </a:p>
                    <a:p>
                      <a:pPr marL="0" marR="0" lvl="0" indent="0" algn="l" rtl="0">
                        <a:lnSpc>
                          <a:spcPct val="100000"/>
                        </a:lnSpc>
                        <a:spcBef>
                          <a:spcPts val="0"/>
                        </a:spcBef>
                        <a:spcAft>
                          <a:spcPts val="0"/>
                        </a:spcAft>
                        <a:buClr>
                          <a:srgbClr val="000000"/>
                        </a:buClr>
                        <a:buSzPts val="1400"/>
                        <a:buFont typeface="Arial"/>
                        <a:buNone/>
                      </a:pPr>
                      <a:r>
                        <a:rPr lang="en-GB"/>
                        <a:t>Village</a:t>
                      </a:r>
                      <a:endParaRPr/>
                    </a:p>
                    <a:p>
                      <a:pPr marL="0" marR="0" lvl="0" indent="0" algn="l" rtl="0">
                        <a:lnSpc>
                          <a:spcPct val="100000"/>
                        </a:lnSpc>
                        <a:spcBef>
                          <a:spcPts val="0"/>
                        </a:spcBef>
                        <a:spcAft>
                          <a:spcPts val="0"/>
                        </a:spcAft>
                        <a:buClr>
                          <a:srgbClr val="000000"/>
                        </a:buClr>
                        <a:buSzPts val="1400"/>
                        <a:buFont typeface="Arial"/>
                        <a:buNone/>
                      </a:pPr>
                      <a:r>
                        <a:rPr lang="en-GB"/>
                        <a:t>City</a:t>
                      </a:r>
                      <a:endParaRPr/>
                    </a:p>
                    <a:p>
                      <a:pPr marL="0" marR="0" lvl="0" indent="0" algn="l" rtl="0">
                        <a:lnSpc>
                          <a:spcPct val="100000"/>
                        </a:lnSpc>
                        <a:spcBef>
                          <a:spcPts val="0"/>
                        </a:spcBef>
                        <a:spcAft>
                          <a:spcPts val="0"/>
                        </a:spcAft>
                        <a:buClr>
                          <a:srgbClr val="000000"/>
                        </a:buClr>
                        <a:buSzPts val="1400"/>
                        <a:buFont typeface="Arial"/>
                        <a:buNone/>
                      </a:pPr>
                      <a:r>
                        <a:rPr lang="en-GB"/>
                        <a:t>Coast</a:t>
                      </a:r>
                      <a:endParaRPr/>
                    </a:p>
                    <a:p>
                      <a:pPr marL="0" marR="0" lvl="0" indent="0" algn="l" rtl="0">
                        <a:lnSpc>
                          <a:spcPct val="100000"/>
                        </a:lnSpc>
                        <a:spcBef>
                          <a:spcPts val="0"/>
                        </a:spcBef>
                        <a:spcAft>
                          <a:spcPts val="0"/>
                        </a:spcAft>
                        <a:buClr>
                          <a:srgbClr val="000000"/>
                        </a:buClr>
                        <a:buSzPts val="1400"/>
                        <a:buFont typeface="Arial"/>
                        <a:buNone/>
                      </a:pPr>
                      <a:r>
                        <a:rPr lang="en-GB"/>
                        <a:t>River</a:t>
                      </a:r>
                      <a:endParaRPr/>
                    </a:p>
                    <a:p>
                      <a:pPr marL="0" marR="0" lvl="0" indent="0" algn="l" rtl="0">
                        <a:lnSpc>
                          <a:spcPct val="100000"/>
                        </a:lnSpc>
                        <a:spcBef>
                          <a:spcPts val="0"/>
                        </a:spcBef>
                        <a:spcAft>
                          <a:spcPts val="0"/>
                        </a:spcAft>
                        <a:buClr>
                          <a:srgbClr val="000000"/>
                        </a:buClr>
                        <a:buSzPts val="1400"/>
                        <a:buFont typeface="Arial"/>
                        <a:buNone/>
                      </a:pPr>
                      <a:r>
                        <a:rPr lang="en-GB"/>
                        <a:t>Castle</a:t>
                      </a:r>
                      <a:endParaRPr/>
                    </a:p>
                    <a:p>
                      <a:pPr marL="0" marR="0" lvl="0" indent="0" algn="l" rtl="0">
                        <a:lnSpc>
                          <a:spcPct val="100000"/>
                        </a:lnSpc>
                        <a:spcBef>
                          <a:spcPts val="0"/>
                        </a:spcBef>
                        <a:spcAft>
                          <a:spcPts val="0"/>
                        </a:spcAft>
                        <a:buClr>
                          <a:srgbClr val="000000"/>
                        </a:buClr>
                        <a:buSzPts val="1400"/>
                        <a:buFont typeface="Arial"/>
                        <a:buNone/>
                      </a:pPr>
                      <a:r>
                        <a:rPr lang="en-GB"/>
                        <a:t>Symbol</a:t>
                      </a:r>
                      <a:endParaRPr/>
                    </a:p>
                    <a:p>
                      <a:pPr marL="0" marR="0" lvl="0" indent="0" algn="l" rtl="0">
                        <a:lnSpc>
                          <a:spcPct val="100000"/>
                        </a:lnSpc>
                        <a:spcBef>
                          <a:spcPts val="0"/>
                        </a:spcBef>
                        <a:spcAft>
                          <a:spcPts val="0"/>
                        </a:spcAft>
                        <a:buClr>
                          <a:srgbClr val="000000"/>
                        </a:buClr>
                        <a:buSzPts val="1400"/>
                        <a:buFont typeface="Arial"/>
                        <a:buNone/>
                      </a:pPr>
                      <a:r>
                        <a:rPr lang="en-GB"/>
                        <a:t>Map</a:t>
                      </a:r>
                      <a:endParaRPr/>
                    </a:p>
                    <a:p>
                      <a:pPr marL="0" marR="0" lvl="0" indent="0" algn="l" rtl="0">
                        <a:lnSpc>
                          <a:spcPct val="100000"/>
                        </a:lnSpc>
                        <a:spcBef>
                          <a:spcPts val="0"/>
                        </a:spcBef>
                        <a:spcAft>
                          <a:spcPts val="0"/>
                        </a:spcAft>
                        <a:buClr>
                          <a:srgbClr val="000000"/>
                        </a:buClr>
                        <a:buSzPts val="1400"/>
                        <a:buFont typeface="Arial"/>
                        <a:buNone/>
                      </a:pPr>
                      <a:r>
                        <a:rPr lang="en-GB"/>
                        <a:t>Satellite image</a:t>
                      </a:r>
                      <a:endParaRPr/>
                    </a:p>
                    <a:p>
                      <a:pPr marL="0" marR="0" lvl="0" indent="0" algn="l" rtl="0">
                        <a:lnSpc>
                          <a:spcPct val="100000"/>
                        </a:lnSpc>
                        <a:spcBef>
                          <a:spcPts val="0"/>
                        </a:spcBef>
                        <a:spcAft>
                          <a:spcPts val="0"/>
                        </a:spcAft>
                        <a:buClr>
                          <a:srgbClr val="000000"/>
                        </a:buClr>
                        <a:buSzPts val="1400"/>
                        <a:buFont typeface="Arial"/>
                        <a:buNone/>
                      </a:pPr>
                      <a:r>
                        <a:rPr lang="en-GB"/>
                        <a:t>Key</a:t>
                      </a:r>
                      <a:endParaRPr/>
                    </a:p>
                    <a:p>
                      <a:pPr marL="0" marR="0" lvl="0" indent="0" algn="l" rtl="0">
                        <a:lnSpc>
                          <a:spcPct val="100000"/>
                        </a:lnSpc>
                        <a:spcBef>
                          <a:spcPts val="0"/>
                        </a:spcBef>
                        <a:spcAft>
                          <a:spcPts val="0"/>
                        </a:spcAft>
                        <a:buClr>
                          <a:srgbClr val="000000"/>
                        </a:buClr>
                        <a:buSzPts val="1400"/>
                        <a:buFont typeface="Arial"/>
                        <a:buNone/>
                      </a:pPr>
                      <a:r>
                        <a:rPr lang="en-GB"/>
                        <a:t>High/low lying land</a:t>
                      </a:r>
                      <a:endParaRPr/>
                    </a:p>
                    <a:p>
                      <a:pPr marL="0" marR="0" lvl="0" indent="0" algn="l" rtl="0">
                        <a:lnSpc>
                          <a:spcPct val="100000"/>
                        </a:lnSpc>
                        <a:spcBef>
                          <a:spcPts val="0"/>
                        </a:spcBef>
                        <a:spcAft>
                          <a:spcPts val="0"/>
                        </a:spcAft>
                        <a:buClr>
                          <a:srgbClr val="000000"/>
                        </a:buClr>
                        <a:buSzPts val="1400"/>
                        <a:buFont typeface="Arial"/>
                        <a:buNone/>
                      </a:pPr>
                      <a:r>
                        <a:rPr lang="en-GB"/>
                        <a:t>Tower</a:t>
                      </a:r>
                      <a:endParaRPr/>
                    </a:p>
                    <a:p>
                      <a:pPr marL="0" marR="0" lvl="0" indent="0" algn="l" rtl="0">
                        <a:lnSpc>
                          <a:spcPct val="100000"/>
                        </a:lnSpc>
                        <a:spcBef>
                          <a:spcPts val="0"/>
                        </a:spcBef>
                        <a:spcAft>
                          <a:spcPts val="0"/>
                        </a:spcAft>
                        <a:buClr>
                          <a:srgbClr val="000000"/>
                        </a:buClr>
                        <a:buSzPts val="1400"/>
                        <a:buFont typeface="Arial"/>
                        <a:buNone/>
                      </a:pPr>
                      <a:r>
                        <a:rPr lang="en-GB"/>
                        <a:t>Tunnel</a:t>
                      </a:r>
                      <a:endParaRPr/>
                    </a:p>
                    <a:p>
                      <a:pPr marL="0" marR="0" lvl="0" indent="0" algn="l" rtl="0">
                        <a:lnSpc>
                          <a:spcPct val="100000"/>
                        </a:lnSpc>
                        <a:spcBef>
                          <a:spcPts val="0"/>
                        </a:spcBef>
                        <a:spcAft>
                          <a:spcPts val="0"/>
                        </a:spcAft>
                        <a:buClr>
                          <a:srgbClr val="000000"/>
                        </a:buClr>
                        <a:buSzPts val="1400"/>
                        <a:buFont typeface="Arial"/>
                        <a:buNone/>
                      </a:pPr>
                      <a:r>
                        <a:rPr lang="en-GB"/>
                        <a:t>Burrow</a:t>
                      </a:r>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a:t>Locate</a:t>
                      </a:r>
                      <a:endParaRPr/>
                    </a:p>
                    <a:p>
                      <a:pPr marL="0" marR="0" lvl="0" indent="0" algn="l" rtl="0">
                        <a:lnSpc>
                          <a:spcPct val="100000"/>
                        </a:lnSpc>
                        <a:spcBef>
                          <a:spcPts val="0"/>
                        </a:spcBef>
                        <a:spcAft>
                          <a:spcPts val="0"/>
                        </a:spcAft>
                        <a:buClr>
                          <a:srgbClr val="000000"/>
                        </a:buClr>
                        <a:buSzPts val="1400"/>
                        <a:buFont typeface="Arial"/>
                        <a:buNone/>
                      </a:pPr>
                      <a:r>
                        <a:rPr lang="en-GB"/>
                        <a:t>Draw</a:t>
                      </a:r>
                      <a:endParaRPr/>
                    </a:p>
                    <a:p>
                      <a:pPr marL="0" marR="0" lvl="0" indent="0" algn="l" rtl="0">
                        <a:lnSpc>
                          <a:spcPct val="100000"/>
                        </a:lnSpc>
                        <a:spcBef>
                          <a:spcPts val="0"/>
                        </a:spcBef>
                        <a:spcAft>
                          <a:spcPts val="0"/>
                        </a:spcAft>
                        <a:buClr>
                          <a:srgbClr val="000000"/>
                        </a:buClr>
                        <a:buSzPts val="1400"/>
                        <a:buFont typeface="Arial"/>
                        <a:buNone/>
                      </a:pPr>
                      <a:r>
                        <a:rPr lang="en-GB"/>
                        <a:t>Label</a:t>
                      </a:r>
                      <a:endParaRPr/>
                    </a:p>
                    <a:p>
                      <a:pPr marL="0" marR="0" lvl="0" indent="0" algn="l" rtl="0">
                        <a:lnSpc>
                          <a:spcPct val="100000"/>
                        </a:lnSpc>
                        <a:spcBef>
                          <a:spcPts val="0"/>
                        </a:spcBef>
                        <a:spcAft>
                          <a:spcPts val="0"/>
                        </a:spcAft>
                        <a:buClr>
                          <a:srgbClr val="000000"/>
                        </a:buClr>
                        <a:buSzPts val="1400"/>
                        <a:buFont typeface="Arial"/>
                        <a:buNone/>
                      </a:pPr>
                      <a:r>
                        <a:rPr lang="en-GB"/>
                        <a:t>Find</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31"/>
        <p:cNvGrpSpPr/>
        <p:nvPr/>
      </p:nvGrpSpPr>
      <p:grpSpPr>
        <a:xfrm>
          <a:off x="0" y="0"/>
          <a:ext cx="0" cy="0"/>
          <a:chOff x="0" y="0"/>
          <a:chExt cx="0" cy="0"/>
        </a:xfrm>
      </p:grpSpPr>
      <p:sp>
        <p:nvSpPr>
          <p:cNvPr id="132" name="Google Shape;132;p16"/>
          <p:cNvSpPr txBox="1"/>
          <p:nvPr/>
        </p:nvSpPr>
        <p:spPr>
          <a:xfrm>
            <a:off x="755800" y="1244055"/>
            <a:ext cx="10651500" cy="1023600"/>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20124D"/>
                </a:solidFill>
                <a:latin typeface="Arial"/>
                <a:ea typeface="Arial"/>
                <a:cs typeface="Arial"/>
                <a:sym typeface="Arial"/>
              </a:rPr>
              <a:t>Sequence of Teaching and Learning</a:t>
            </a:r>
            <a:endParaRPr sz="1800" b="1" i="0" u="sng" strike="noStrike" cap="none">
              <a:solidFill>
                <a:srgbClr val="20124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1">
                <a:solidFill>
                  <a:srgbClr val="20124D"/>
                </a:solidFill>
              </a:rPr>
              <a:t>Launch: trip to a local castle. </a:t>
            </a:r>
            <a:endParaRPr sz="1800" b="1">
              <a:solidFill>
                <a:srgbClr val="20124D"/>
              </a:solidFill>
            </a:endParaRPr>
          </a:p>
          <a:p>
            <a:pPr marL="0" marR="0" lvl="0" indent="0" algn="ctr" rtl="0">
              <a:lnSpc>
                <a:spcPct val="100000"/>
              </a:lnSpc>
              <a:spcBef>
                <a:spcPts val="0"/>
              </a:spcBef>
              <a:spcAft>
                <a:spcPts val="0"/>
              </a:spcAft>
              <a:buClr>
                <a:srgbClr val="000000"/>
              </a:buClr>
              <a:buSzPts val="1800"/>
              <a:buFont typeface="Arial"/>
              <a:buNone/>
            </a:pPr>
            <a:endParaRPr sz="1800" b="1">
              <a:solidFill>
                <a:srgbClr val="20124D"/>
              </a:solidFil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0124D"/>
              </a:solidFill>
              <a:latin typeface="Arial"/>
              <a:ea typeface="Arial"/>
              <a:cs typeface="Arial"/>
              <a:sym typeface="Arial"/>
            </a:endParaRPr>
          </a:p>
        </p:txBody>
      </p:sp>
      <p:pic>
        <p:nvPicPr>
          <p:cNvPr id="133" name="Google Shape;133;p16"/>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134" name="Google Shape;134;p16"/>
          <p:cNvPicPr preferRelativeResize="0"/>
          <p:nvPr/>
        </p:nvPicPr>
        <p:blipFill rotWithShape="1">
          <a:blip r:embed="rId4">
            <a:alphaModFix/>
          </a:blip>
          <a:srcRect l="8376" t="7406" r="8376" b="6665"/>
          <a:stretch/>
        </p:blipFill>
        <p:spPr>
          <a:xfrm>
            <a:off x="1818841" y="89479"/>
            <a:ext cx="700803" cy="1023475"/>
          </a:xfrm>
          <a:prstGeom prst="rect">
            <a:avLst/>
          </a:prstGeom>
          <a:noFill/>
          <a:ln>
            <a:noFill/>
          </a:ln>
        </p:spPr>
      </p:pic>
      <p:pic>
        <p:nvPicPr>
          <p:cNvPr id="135" name="Google Shape;135;p16" descr="C:\Users\James\Desktop\Logos\Global Enquirers Large no border.jpg"/>
          <p:cNvPicPr preferRelativeResize="0"/>
          <p:nvPr/>
        </p:nvPicPr>
        <p:blipFill rotWithShape="1">
          <a:blip r:embed="rId5">
            <a:alphaModFix/>
          </a:blip>
          <a:srcRect l="7170" r="7567" b="6322"/>
          <a:stretch/>
        </p:blipFill>
        <p:spPr>
          <a:xfrm>
            <a:off x="2831525" y="89479"/>
            <a:ext cx="741770" cy="1035596"/>
          </a:xfrm>
          <a:prstGeom prst="rect">
            <a:avLst/>
          </a:prstGeom>
          <a:noFill/>
          <a:ln>
            <a:noFill/>
          </a:ln>
        </p:spPr>
      </p:pic>
      <p:pic>
        <p:nvPicPr>
          <p:cNvPr id="136" name="Google Shape;136;p16" descr="C:\Users\James\Desktop\Logos\Sustainability Ambassadors Large no border.jpg"/>
          <p:cNvPicPr preferRelativeResize="0"/>
          <p:nvPr/>
        </p:nvPicPr>
        <p:blipFill rotWithShape="1">
          <a:blip r:embed="rId6">
            <a:alphaModFix/>
          </a:blip>
          <a:srcRect b="7850"/>
          <a:stretch/>
        </p:blipFill>
        <p:spPr>
          <a:xfrm>
            <a:off x="8544272" y="92852"/>
            <a:ext cx="877679" cy="1032224"/>
          </a:xfrm>
          <a:prstGeom prst="rect">
            <a:avLst/>
          </a:prstGeom>
          <a:noFill/>
          <a:ln>
            <a:noFill/>
          </a:ln>
        </p:spPr>
      </p:pic>
      <p:pic>
        <p:nvPicPr>
          <p:cNvPr id="137" name="Google Shape;137;p16" descr="C:\Users\James\Desktop\Logos\Designers Large no border.jpg"/>
          <p:cNvPicPr preferRelativeResize="0"/>
          <p:nvPr/>
        </p:nvPicPr>
        <p:blipFill rotWithShape="1">
          <a:blip r:embed="rId7">
            <a:alphaModFix/>
          </a:blip>
          <a:srcRect l="8376" t="7196" r="8376" b="4746"/>
          <a:stretch/>
        </p:blipFill>
        <p:spPr>
          <a:xfrm>
            <a:off x="3791744" y="89479"/>
            <a:ext cx="742200" cy="1059571"/>
          </a:xfrm>
          <a:prstGeom prst="rect">
            <a:avLst/>
          </a:prstGeom>
          <a:noFill/>
          <a:ln>
            <a:noFill/>
          </a:ln>
        </p:spPr>
      </p:pic>
      <p:pic>
        <p:nvPicPr>
          <p:cNvPr id="138" name="Google Shape;138;p16"/>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139" name="Google Shape;139;p16"/>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140" name="Google Shape;140;p16" descr="C:\Users\James\Desktop\cultural explorers.jpg"/>
          <p:cNvPicPr preferRelativeResize="0"/>
          <p:nvPr/>
        </p:nvPicPr>
        <p:blipFill rotWithShape="1">
          <a:blip r:embed="rId10">
            <a:alphaModFix/>
          </a:blip>
          <a:srcRect l="7956" r="7310" b="5291"/>
          <a:stretch/>
        </p:blipFill>
        <p:spPr>
          <a:xfrm>
            <a:off x="9552384" y="92851"/>
            <a:ext cx="723582" cy="1056199"/>
          </a:xfrm>
          <a:prstGeom prst="rect">
            <a:avLst/>
          </a:prstGeom>
          <a:noFill/>
          <a:ln>
            <a:noFill/>
          </a:ln>
        </p:spPr>
      </p:pic>
      <p:pic>
        <p:nvPicPr>
          <p:cNvPr id="141" name="Google Shape;141;p16" descr="C:\Users\James\Desktop\Careers.jpg"/>
          <p:cNvPicPr preferRelativeResize="0"/>
          <p:nvPr/>
        </p:nvPicPr>
        <p:blipFill rotWithShape="1">
          <a:blip r:embed="rId11">
            <a:alphaModFix/>
          </a:blip>
          <a:srcRect b="21389"/>
          <a:stretch/>
        </p:blipFill>
        <p:spPr>
          <a:xfrm>
            <a:off x="10416479" y="86818"/>
            <a:ext cx="861861" cy="884782"/>
          </a:xfrm>
          <a:prstGeom prst="rect">
            <a:avLst/>
          </a:prstGeom>
          <a:noFill/>
          <a:ln>
            <a:noFill/>
          </a:ln>
        </p:spPr>
      </p:pic>
      <p:graphicFrame>
        <p:nvGraphicFramePr>
          <p:cNvPr id="142" name="Google Shape;142;p16"/>
          <p:cNvGraphicFramePr/>
          <p:nvPr/>
        </p:nvGraphicFramePr>
        <p:xfrm>
          <a:off x="755800" y="2267655"/>
          <a:ext cx="3000000" cy="3000000"/>
        </p:xfrm>
        <a:graphic>
          <a:graphicData uri="http://schemas.openxmlformats.org/drawingml/2006/table">
            <a:tbl>
              <a:tblPr firstRow="1" bandRow="1">
                <a:noFill/>
                <a:tableStyleId>{7719CE7E-D205-4FEC-B1D3-E1EB01F0DA7E}</a:tableStyleId>
              </a:tblPr>
              <a:tblGrid>
                <a:gridCol w="648725">
                  <a:extLst>
                    <a:ext uri="{9D8B030D-6E8A-4147-A177-3AD203B41FA5}">
                      <a16:colId xmlns:a16="http://schemas.microsoft.com/office/drawing/2014/main" val="20000"/>
                    </a:ext>
                  </a:extLst>
                </a:gridCol>
                <a:gridCol w="5293775">
                  <a:extLst>
                    <a:ext uri="{9D8B030D-6E8A-4147-A177-3AD203B41FA5}">
                      <a16:colId xmlns:a16="http://schemas.microsoft.com/office/drawing/2014/main" val="20001"/>
                    </a:ext>
                  </a:extLst>
                </a:gridCol>
                <a:gridCol w="4709000">
                  <a:extLst>
                    <a:ext uri="{9D8B030D-6E8A-4147-A177-3AD203B41FA5}">
                      <a16:colId xmlns:a16="http://schemas.microsoft.com/office/drawing/2014/main" val="20002"/>
                    </a:ext>
                  </a:extLst>
                </a:gridCol>
              </a:tblGrid>
              <a:tr h="3708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400" b="1" i="0" u="none" strike="noStrike" cap="none">
                          <a:solidFill>
                            <a:srgbClr val="000000"/>
                          </a:solidFill>
                          <a:latin typeface="Arial"/>
                          <a:ea typeface="Arial"/>
                          <a:cs typeface="Arial"/>
                          <a:sym typeface="Arial"/>
                        </a:rPr>
                        <a:t>National Curriculum EQ</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Arial"/>
                          <a:ea typeface="Arial"/>
                          <a:cs typeface="Arial"/>
                          <a:sym typeface="Arial"/>
                        </a:rPr>
                        <a:t>Lesson ideas/differentiation</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794300">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a:solidFill>
                            <a:srgbClr val="000000"/>
                          </a:solidFill>
                          <a:latin typeface="Arial"/>
                          <a:ea typeface="Arial"/>
                          <a:cs typeface="Arial"/>
                          <a:sym typeface="Arial"/>
                        </a:rPr>
                        <a:t>1</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chemeClr val="dk1"/>
                        </a:buClr>
                        <a:buSzPts val="1100"/>
                        <a:buFont typeface="Arial"/>
                        <a:buNone/>
                      </a:pPr>
                      <a:r>
                        <a:rPr lang="en-GB" b="1"/>
                        <a:t>NC: To use basic geographical vocabulary to refer to key physical and human features.</a:t>
                      </a:r>
                      <a:endParaRPr b="1"/>
                    </a:p>
                    <a:p>
                      <a:pPr marL="0" marR="0" lvl="0" indent="0" algn="l" rtl="0">
                        <a:lnSpc>
                          <a:spcPct val="100000"/>
                        </a:lnSpc>
                        <a:spcBef>
                          <a:spcPts val="0"/>
                        </a:spcBef>
                        <a:spcAft>
                          <a:spcPts val="0"/>
                        </a:spcAft>
                        <a:buClr>
                          <a:srgbClr val="000000"/>
                        </a:buClr>
                        <a:buSzPts val="1400"/>
                        <a:buFont typeface="Arial"/>
                        <a:buNone/>
                      </a:pPr>
                      <a:endParaRPr b="1"/>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lvl="0" indent="0" algn="l" rtl="0">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b="1">
                          <a:solidFill>
                            <a:schemeClr val="dk1"/>
                          </a:solidFill>
                        </a:rPr>
                        <a:t>What can you remember about your local area?</a:t>
                      </a:r>
                      <a:endParaRPr b="1">
                        <a:solidFill>
                          <a:schemeClr val="dk1"/>
                        </a:solidFill>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GB"/>
                        <a:t>Recap lesson - establish what pupils have remembered about their local area (Ashington) from Year 1 units of work. </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GB"/>
                        <a:t>This could be done as a spider diagram with specific headings to ensure pupils are guided to remember relevant knowledge. </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GB"/>
                        <a:t>Pictures could be used as memory prompts after initial discussion/assessment. </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70850">
                <a:tc>
                  <a:txBody>
                    <a:bodyPr/>
                    <a:lstStyle/>
                    <a:p>
                      <a:pPr marL="0" marR="0" lvl="0" indent="0" algn="ctr" rtl="0">
                        <a:lnSpc>
                          <a:spcPct val="100000"/>
                        </a:lnSpc>
                        <a:spcBef>
                          <a:spcPts val="0"/>
                        </a:spcBef>
                        <a:spcAft>
                          <a:spcPts val="0"/>
                        </a:spcAft>
                        <a:buClr>
                          <a:srgbClr val="000000"/>
                        </a:buClr>
                        <a:buSzPts val="4800"/>
                        <a:buFont typeface="Arial"/>
                        <a:buNone/>
                      </a:pPr>
                      <a:r>
                        <a:rPr lang="en-GB" sz="4800" b="1" u="none" strike="noStrike" cap="none"/>
                        <a:t>2</a:t>
                      </a:r>
                      <a:endParaRPr sz="4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b="1"/>
                        <a:t>NC: To use aerial photographs and plan perspectives to recognise landmarks and basic human and physical features; devise a simple map; and use and construct basic symbols in a key.</a:t>
                      </a:r>
                      <a:endParaRPr b="1"/>
                    </a:p>
                    <a:p>
                      <a:pPr marL="0" marR="0" lvl="0" indent="0" algn="l" rtl="0">
                        <a:lnSpc>
                          <a:spcPct val="100000"/>
                        </a:lnSpc>
                        <a:spcBef>
                          <a:spcPts val="0"/>
                        </a:spcBef>
                        <a:spcAft>
                          <a:spcPts val="0"/>
                        </a:spcAft>
                        <a:buClr>
                          <a:srgbClr val="000000"/>
                        </a:buClr>
                        <a:buSzPts val="1400"/>
                        <a:buFont typeface="Arial"/>
                        <a:buNone/>
                      </a:pPr>
                      <a:endParaRPr/>
                    </a:p>
                    <a:p>
                      <a:pPr marL="0" lvl="0" indent="0" algn="l" rtl="0">
                        <a:spcBef>
                          <a:spcPts val="0"/>
                        </a:spcBef>
                        <a:spcAft>
                          <a:spcPts val="0"/>
                        </a:spcAft>
                        <a:buClr>
                          <a:schemeClr val="dk1"/>
                        </a:buClr>
                        <a:buSzPts val="1100"/>
                        <a:buFont typeface="Arial"/>
                        <a:buNone/>
                      </a:pPr>
                      <a:r>
                        <a:rPr lang="en-GB" b="1">
                          <a:solidFill>
                            <a:schemeClr val="dk1"/>
                          </a:solidFill>
                        </a:rPr>
                        <a:t>NC: To use basic geographical vocabulary to refer to key physical and human features.</a:t>
                      </a:r>
                      <a:endParaRPr b="1">
                        <a:solidFill>
                          <a:schemeClr val="dk1"/>
                        </a:solidFill>
                      </a:endParaRPr>
                    </a:p>
                    <a:p>
                      <a:pPr marL="0" lvl="0" indent="0" algn="l" rtl="0">
                        <a:spcBef>
                          <a:spcPts val="0"/>
                        </a:spcBef>
                        <a:spcAft>
                          <a:spcPts val="0"/>
                        </a:spcAft>
                        <a:buClr>
                          <a:schemeClr val="dk1"/>
                        </a:buClr>
                        <a:buSzPts val="1400"/>
                        <a:buFont typeface="Arial"/>
                        <a:buNone/>
                      </a:pPr>
                      <a:endParaRPr b="1">
                        <a:solidFill>
                          <a:schemeClr val="dk1"/>
                        </a:solidFill>
                      </a:endParaRPr>
                    </a:p>
                    <a:p>
                      <a:pPr marL="0" marR="0" lvl="0" indent="0" algn="l" rtl="0">
                        <a:lnSpc>
                          <a:spcPct val="100000"/>
                        </a:lnSpc>
                        <a:spcBef>
                          <a:spcPts val="0"/>
                        </a:spcBef>
                        <a:spcAft>
                          <a:spcPts val="0"/>
                        </a:spcAft>
                        <a:buClr>
                          <a:srgbClr val="000000"/>
                        </a:buClr>
                        <a:buSzPts val="1400"/>
                        <a:buFont typeface="Arial"/>
                        <a:buNone/>
                      </a:pP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b="1"/>
                        <a:t>Where do you find castles in Northumberland?</a:t>
                      </a:r>
                      <a:endParaRPr b="1"/>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GB"/>
                        <a:t>Look at maps and aerial photographs of Northumberland</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GB"/>
                        <a:t>Focus on cities/town/villages (opportunity to revise locational/compass directions and the difference between settlement size)</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GB"/>
                        <a:t>Which of these places have castles?</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GB"/>
                        <a:t>The children could mark the location of various castles  on a map of Northumberland. </a:t>
                      </a:r>
                      <a:endParaRPr/>
                    </a:p>
                    <a:p>
                      <a:pPr marL="0" marR="0" lvl="0" indent="0" algn="l" rtl="0">
                        <a:lnSpc>
                          <a:spcPct val="100000"/>
                        </a:lnSpc>
                        <a:spcBef>
                          <a:spcPts val="0"/>
                        </a:spcBef>
                        <a:spcAft>
                          <a:spcPts val="0"/>
                        </a:spcAft>
                        <a:buClr>
                          <a:srgbClr val="000000"/>
                        </a:buClr>
                        <a:buSzPts val="1400"/>
                        <a:buFont typeface="Arial"/>
                        <a:buNone/>
                      </a:pPr>
                      <a:r>
                        <a:rPr lang="en-GB"/>
                        <a:t>HA children could use blank maps and use simple symbols for different features.</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46"/>
        <p:cNvGrpSpPr/>
        <p:nvPr/>
      </p:nvGrpSpPr>
      <p:grpSpPr>
        <a:xfrm>
          <a:off x="0" y="0"/>
          <a:ext cx="0" cy="0"/>
          <a:chOff x="0" y="0"/>
          <a:chExt cx="0" cy="0"/>
        </a:xfrm>
      </p:grpSpPr>
      <p:sp>
        <p:nvSpPr>
          <p:cNvPr id="147" name="Google Shape;147;p17"/>
          <p:cNvSpPr txBox="1"/>
          <p:nvPr/>
        </p:nvSpPr>
        <p:spPr>
          <a:xfrm>
            <a:off x="755800" y="1244055"/>
            <a:ext cx="10651500" cy="1023600"/>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20124D"/>
                </a:solidFill>
                <a:latin typeface="Arial"/>
                <a:ea typeface="Arial"/>
                <a:cs typeface="Arial"/>
                <a:sym typeface="Arial"/>
              </a:rPr>
              <a:t>Sequence of Teaching and Learning</a:t>
            </a:r>
            <a:endParaRPr sz="1800" b="1" i="0" u="sng" strike="noStrike" cap="none">
              <a:solidFill>
                <a:srgbClr val="20124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1">
                <a:solidFill>
                  <a:srgbClr val="20124D"/>
                </a:solidFill>
              </a:rPr>
              <a:t>Launch: trip to a local castle. </a:t>
            </a:r>
            <a:endParaRPr sz="1800" b="1">
              <a:solidFill>
                <a:srgbClr val="20124D"/>
              </a:solidFill>
            </a:endParaRPr>
          </a:p>
          <a:p>
            <a:pPr marL="0" marR="0" lvl="0" indent="0" algn="ctr" rtl="0">
              <a:lnSpc>
                <a:spcPct val="100000"/>
              </a:lnSpc>
              <a:spcBef>
                <a:spcPts val="0"/>
              </a:spcBef>
              <a:spcAft>
                <a:spcPts val="0"/>
              </a:spcAft>
              <a:buClr>
                <a:srgbClr val="000000"/>
              </a:buClr>
              <a:buSzPts val="1800"/>
              <a:buFont typeface="Arial"/>
              <a:buNone/>
            </a:pPr>
            <a:endParaRPr sz="1800" b="1">
              <a:solidFill>
                <a:srgbClr val="20124D"/>
              </a:solidFil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0124D"/>
              </a:solidFill>
              <a:latin typeface="Arial"/>
              <a:ea typeface="Arial"/>
              <a:cs typeface="Arial"/>
              <a:sym typeface="Arial"/>
            </a:endParaRPr>
          </a:p>
        </p:txBody>
      </p:sp>
      <p:pic>
        <p:nvPicPr>
          <p:cNvPr id="148" name="Google Shape;148;p17"/>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149" name="Google Shape;149;p17"/>
          <p:cNvPicPr preferRelativeResize="0"/>
          <p:nvPr/>
        </p:nvPicPr>
        <p:blipFill rotWithShape="1">
          <a:blip r:embed="rId4">
            <a:alphaModFix/>
          </a:blip>
          <a:srcRect l="8374" t="7406" r="8374" b="6667"/>
          <a:stretch/>
        </p:blipFill>
        <p:spPr>
          <a:xfrm>
            <a:off x="1818841" y="89479"/>
            <a:ext cx="700803" cy="1023477"/>
          </a:xfrm>
          <a:prstGeom prst="rect">
            <a:avLst/>
          </a:prstGeom>
          <a:noFill/>
          <a:ln>
            <a:noFill/>
          </a:ln>
        </p:spPr>
      </p:pic>
      <p:pic>
        <p:nvPicPr>
          <p:cNvPr id="150" name="Google Shape;150;p17" descr="C:\Users\James\Desktop\Logos\Global Enquirers Large no border.jpg"/>
          <p:cNvPicPr preferRelativeResize="0"/>
          <p:nvPr/>
        </p:nvPicPr>
        <p:blipFill rotWithShape="1">
          <a:blip r:embed="rId5">
            <a:alphaModFix/>
          </a:blip>
          <a:srcRect l="7170" r="7570" b="6323"/>
          <a:stretch/>
        </p:blipFill>
        <p:spPr>
          <a:xfrm>
            <a:off x="2831525" y="89479"/>
            <a:ext cx="741769" cy="1035597"/>
          </a:xfrm>
          <a:prstGeom prst="rect">
            <a:avLst/>
          </a:prstGeom>
          <a:noFill/>
          <a:ln>
            <a:noFill/>
          </a:ln>
        </p:spPr>
      </p:pic>
      <p:pic>
        <p:nvPicPr>
          <p:cNvPr id="151" name="Google Shape;151;p17" descr="C:\Users\James\Desktop\Logos\Sustainability Ambassadors Large no border.jpg"/>
          <p:cNvPicPr preferRelativeResize="0"/>
          <p:nvPr/>
        </p:nvPicPr>
        <p:blipFill rotWithShape="1">
          <a:blip r:embed="rId6">
            <a:alphaModFix/>
          </a:blip>
          <a:srcRect b="7851"/>
          <a:stretch/>
        </p:blipFill>
        <p:spPr>
          <a:xfrm>
            <a:off x="8544272" y="92852"/>
            <a:ext cx="877678" cy="1032225"/>
          </a:xfrm>
          <a:prstGeom prst="rect">
            <a:avLst/>
          </a:prstGeom>
          <a:noFill/>
          <a:ln>
            <a:noFill/>
          </a:ln>
        </p:spPr>
      </p:pic>
      <p:pic>
        <p:nvPicPr>
          <p:cNvPr id="152" name="Google Shape;152;p17" descr="C:\Users\James\Desktop\Logos\Designers Large no border.jpg"/>
          <p:cNvPicPr preferRelativeResize="0"/>
          <p:nvPr/>
        </p:nvPicPr>
        <p:blipFill rotWithShape="1">
          <a:blip r:embed="rId7">
            <a:alphaModFix/>
          </a:blip>
          <a:srcRect l="8374" t="7194" r="8374" b="4746"/>
          <a:stretch/>
        </p:blipFill>
        <p:spPr>
          <a:xfrm>
            <a:off x="3791744" y="89479"/>
            <a:ext cx="742200" cy="1059571"/>
          </a:xfrm>
          <a:prstGeom prst="rect">
            <a:avLst/>
          </a:prstGeom>
          <a:noFill/>
          <a:ln>
            <a:noFill/>
          </a:ln>
        </p:spPr>
      </p:pic>
      <p:pic>
        <p:nvPicPr>
          <p:cNvPr id="153" name="Google Shape;153;p17"/>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154" name="Google Shape;154;p17"/>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155" name="Google Shape;155;p17" descr="C:\Users\James\Desktop\cultural explorers.jpg"/>
          <p:cNvPicPr preferRelativeResize="0"/>
          <p:nvPr/>
        </p:nvPicPr>
        <p:blipFill rotWithShape="1">
          <a:blip r:embed="rId10">
            <a:alphaModFix/>
          </a:blip>
          <a:srcRect l="7956" r="7312" b="5294"/>
          <a:stretch/>
        </p:blipFill>
        <p:spPr>
          <a:xfrm>
            <a:off x="9552384" y="92851"/>
            <a:ext cx="723583" cy="1056200"/>
          </a:xfrm>
          <a:prstGeom prst="rect">
            <a:avLst/>
          </a:prstGeom>
          <a:noFill/>
          <a:ln>
            <a:noFill/>
          </a:ln>
        </p:spPr>
      </p:pic>
      <p:pic>
        <p:nvPicPr>
          <p:cNvPr id="156" name="Google Shape;156;p17" descr="C:\Users\James\Desktop\Careers.jpg"/>
          <p:cNvPicPr preferRelativeResize="0"/>
          <p:nvPr/>
        </p:nvPicPr>
        <p:blipFill rotWithShape="1">
          <a:blip r:embed="rId11">
            <a:alphaModFix/>
          </a:blip>
          <a:srcRect b="21389"/>
          <a:stretch/>
        </p:blipFill>
        <p:spPr>
          <a:xfrm>
            <a:off x="10416479" y="86818"/>
            <a:ext cx="861861" cy="884783"/>
          </a:xfrm>
          <a:prstGeom prst="rect">
            <a:avLst/>
          </a:prstGeom>
          <a:noFill/>
          <a:ln>
            <a:noFill/>
          </a:ln>
        </p:spPr>
      </p:pic>
      <p:graphicFrame>
        <p:nvGraphicFramePr>
          <p:cNvPr id="157" name="Google Shape;157;p17"/>
          <p:cNvGraphicFramePr/>
          <p:nvPr/>
        </p:nvGraphicFramePr>
        <p:xfrm>
          <a:off x="755800" y="2267655"/>
          <a:ext cx="3000000" cy="3000000"/>
        </p:xfrm>
        <a:graphic>
          <a:graphicData uri="http://schemas.openxmlformats.org/drawingml/2006/table">
            <a:tbl>
              <a:tblPr firstRow="1" bandRow="1">
                <a:noFill/>
                <a:tableStyleId>{7719CE7E-D205-4FEC-B1D3-E1EB01F0DA7E}</a:tableStyleId>
              </a:tblPr>
              <a:tblGrid>
                <a:gridCol w="632375">
                  <a:extLst>
                    <a:ext uri="{9D8B030D-6E8A-4147-A177-3AD203B41FA5}">
                      <a16:colId xmlns:a16="http://schemas.microsoft.com/office/drawing/2014/main" val="20000"/>
                    </a:ext>
                  </a:extLst>
                </a:gridCol>
                <a:gridCol w="5310125">
                  <a:extLst>
                    <a:ext uri="{9D8B030D-6E8A-4147-A177-3AD203B41FA5}">
                      <a16:colId xmlns:a16="http://schemas.microsoft.com/office/drawing/2014/main" val="20001"/>
                    </a:ext>
                  </a:extLst>
                </a:gridCol>
                <a:gridCol w="4709000">
                  <a:extLst>
                    <a:ext uri="{9D8B030D-6E8A-4147-A177-3AD203B41FA5}">
                      <a16:colId xmlns:a16="http://schemas.microsoft.com/office/drawing/2014/main" val="20002"/>
                    </a:ext>
                  </a:extLst>
                </a:gridCol>
              </a:tblGrid>
              <a:tr h="4743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400" b="1" i="0" u="none" strike="noStrike" cap="none">
                          <a:solidFill>
                            <a:srgbClr val="000000"/>
                          </a:solidFill>
                          <a:latin typeface="Arial"/>
                          <a:ea typeface="Arial"/>
                          <a:cs typeface="Arial"/>
                          <a:sym typeface="Arial"/>
                        </a:rPr>
                        <a:t>National Curriculum EQ</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Arial"/>
                          <a:ea typeface="Arial"/>
                          <a:cs typeface="Arial"/>
                          <a:sym typeface="Arial"/>
                        </a:rPr>
                        <a:t>Lesson ideas/differentiation</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199800">
                <a:tc>
                  <a:txBody>
                    <a:bodyPr/>
                    <a:lstStyle/>
                    <a:p>
                      <a:pPr marL="0" marR="0" lvl="0" indent="0" algn="ctr" rtl="0">
                        <a:lnSpc>
                          <a:spcPct val="100000"/>
                        </a:lnSpc>
                        <a:spcBef>
                          <a:spcPts val="0"/>
                        </a:spcBef>
                        <a:spcAft>
                          <a:spcPts val="0"/>
                        </a:spcAft>
                        <a:buClr>
                          <a:srgbClr val="000000"/>
                        </a:buClr>
                        <a:buSzPts val="4800"/>
                        <a:buFont typeface="Arial"/>
                        <a:buNone/>
                      </a:pPr>
                      <a:r>
                        <a:rPr lang="en-GB" sz="4800" b="1"/>
                        <a:t>3</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GB" b="1">
                          <a:solidFill>
                            <a:schemeClr val="dk1"/>
                          </a:solidFill>
                        </a:rPr>
                        <a:t>NC: To use basic geographical vocabulary to refer to key physical and human features.</a:t>
                      </a:r>
                      <a:endParaRPr b="1">
                        <a:solidFill>
                          <a:schemeClr val="dk1"/>
                        </a:solidFill>
                      </a:endParaRPr>
                    </a:p>
                    <a:p>
                      <a:pPr marL="0" marR="0" lvl="0" indent="0" algn="l" rtl="0">
                        <a:lnSpc>
                          <a:spcPct val="100000"/>
                        </a:lnSpc>
                        <a:spcBef>
                          <a:spcPts val="0"/>
                        </a:spcBef>
                        <a:spcAft>
                          <a:spcPts val="0"/>
                        </a:spcAft>
                        <a:buClr>
                          <a:srgbClr val="000000"/>
                        </a:buClr>
                        <a:buSzPts val="1400"/>
                        <a:buFont typeface="Arial"/>
                        <a:buNone/>
                      </a:pPr>
                      <a:endParaRPr b="1">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GB" b="1">
                          <a:solidFill>
                            <a:schemeClr val="dk1"/>
                          </a:solidFill>
                        </a:rPr>
                        <a:t>NC: To describe the location of features on a map.</a:t>
                      </a:r>
                      <a:endParaRPr b="1">
                        <a:solidFill>
                          <a:schemeClr val="dk1"/>
                        </a:solidFill>
                      </a:endParaRPr>
                    </a:p>
                    <a:p>
                      <a:pPr marL="0" marR="0" lvl="0" indent="0" algn="l" rtl="0">
                        <a:lnSpc>
                          <a:spcPct val="100000"/>
                        </a:lnSpc>
                        <a:spcBef>
                          <a:spcPts val="0"/>
                        </a:spcBef>
                        <a:spcAft>
                          <a:spcPts val="0"/>
                        </a:spcAft>
                        <a:buClr>
                          <a:srgbClr val="000000"/>
                        </a:buClr>
                        <a:buSzPts val="1400"/>
                        <a:buFont typeface="Arial"/>
                        <a:buNone/>
                      </a:pPr>
                      <a:endParaRPr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lvl="0" indent="0" algn="l" rtl="0">
                        <a:spcBef>
                          <a:spcPts val="0"/>
                        </a:spcBef>
                        <a:spcAft>
                          <a:spcPts val="0"/>
                        </a:spcAft>
                        <a:buClr>
                          <a:schemeClr val="dk1"/>
                        </a:buClr>
                        <a:buSzPts val="1400"/>
                        <a:buFont typeface="Arial"/>
                        <a:buNone/>
                      </a:pPr>
                      <a:r>
                        <a:rPr lang="en-GB" b="1">
                          <a:solidFill>
                            <a:schemeClr val="dk1"/>
                          </a:solidFill>
                        </a:rPr>
                        <a:t>Why do certain places in Northumberland have castles?</a:t>
                      </a:r>
                      <a:endParaRPr b="1"/>
                    </a:p>
                    <a:p>
                      <a:pPr marL="0" marR="0" lvl="0" indent="0" algn="l" rtl="0">
                        <a:lnSpc>
                          <a:spcPct val="100000"/>
                        </a:lnSpc>
                        <a:spcBef>
                          <a:spcPts val="0"/>
                        </a:spcBef>
                        <a:spcAft>
                          <a:spcPts val="0"/>
                        </a:spcAft>
                        <a:buClr>
                          <a:srgbClr val="000000"/>
                        </a:buClr>
                        <a:buSzPts val="1400"/>
                        <a:buFont typeface="Arial"/>
                        <a:buNone/>
                      </a:pPr>
                      <a:r>
                        <a:rPr lang="en-GB">
                          <a:solidFill>
                            <a:srgbClr val="FF0000"/>
                          </a:solidFill>
                        </a:rPr>
                        <a:t>This will need to be answered after the relevant history objectives have been taught.</a:t>
                      </a:r>
                      <a:endParaRPr>
                        <a:solidFill>
                          <a:srgbClr val="FF0000"/>
                        </a:solidFill>
                      </a:endParaRPr>
                    </a:p>
                    <a:p>
                      <a:pPr marL="0" marR="0" lvl="0" indent="0" algn="l" rtl="0">
                        <a:lnSpc>
                          <a:spcPct val="100000"/>
                        </a:lnSpc>
                        <a:spcBef>
                          <a:spcPts val="0"/>
                        </a:spcBef>
                        <a:spcAft>
                          <a:spcPts val="0"/>
                        </a:spcAft>
                        <a:buClr>
                          <a:srgbClr val="000000"/>
                        </a:buClr>
                        <a:buSzPts val="1400"/>
                        <a:buFont typeface="Arial"/>
                        <a:buNone/>
                      </a:pPr>
                      <a:r>
                        <a:rPr lang="en-GB"/>
                        <a:t> Why were castles built? Where were castles built? Why do you think many castles were built near the coast or a river? Why were they built on high ground? How would this help? </a:t>
                      </a:r>
                      <a:endParaRPr/>
                    </a:p>
                    <a:p>
                      <a:pPr marL="0" marR="0" lvl="0" indent="0" algn="l" rtl="0">
                        <a:lnSpc>
                          <a:spcPct val="100000"/>
                        </a:lnSpc>
                        <a:spcBef>
                          <a:spcPts val="0"/>
                        </a:spcBef>
                        <a:spcAft>
                          <a:spcPts val="0"/>
                        </a:spcAft>
                        <a:buClr>
                          <a:srgbClr val="000000"/>
                        </a:buClr>
                        <a:buSzPts val="1400"/>
                        <a:buFont typeface="Arial"/>
                        <a:buNone/>
                      </a:pPr>
                      <a:r>
                        <a:rPr lang="en-GB"/>
                        <a:t>Children to use the knowledge and geography skills acquired so far to answer the enquiry question. This could be presented in different ways:</a:t>
                      </a:r>
                      <a:endParaRPr/>
                    </a:p>
                    <a:p>
                      <a:pPr marL="457200" marR="0" lvl="0" indent="-317500" algn="l" rtl="0">
                        <a:lnSpc>
                          <a:spcPct val="100000"/>
                        </a:lnSpc>
                        <a:spcBef>
                          <a:spcPts val="0"/>
                        </a:spcBef>
                        <a:spcAft>
                          <a:spcPts val="0"/>
                        </a:spcAft>
                        <a:buSzPts val="1400"/>
                        <a:buChar char="●"/>
                      </a:pPr>
                      <a:r>
                        <a:rPr lang="en-GB"/>
                        <a:t>An information leaflet (tourist information)</a:t>
                      </a:r>
                      <a:endParaRPr/>
                    </a:p>
                    <a:p>
                      <a:pPr marL="457200" marR="0" lvl="0" indent="-317500" algn="l" rtl="0">
                        <a:lnSpc>
                          <a:spcPct val="100000"/>
                        </a:lnSpc>
                        <a:spcBef>
                          <a:spcPts val="0"/>
                        </a:spcBef>
                        <a:spcAft>
                          <a:spcPts val="0"/>
                        </a:spcAft>
                        <a:buSzPts val="1400"/>
                        <a:buChar char="●"/>
                      </a:pPr>
                      <a:r>
                        <a:rPr lang="en-GB"/>
                        <a:t>A poster advertising castles</a:t>
                      </a:r>
                      <a:endParaRPr/>
                    </a:p>
                    <a:p>
                      <a:pPr marL="457200" marR="0" lvl="0" indent="-317500" algn="l" rtl="0">
                        <a:lnSpc>
                          <a:spcPct val="100000"/>
                        </a:lnSpc>
                        <a:spcBef>
                          <a:spcPts val="0"/>
                        </a:spcBef>
                        <a:spcAft>
                          <a:spcPts val="0"/>
                        </a:spcAft>
                        <a:buSzPts val="1400"/>
                        <a:buChar char="●"/>
                      </a:pPr>
                      <a:r>
                        <a:rPr lang="en-GB"/>
                        <a:t>A piece of extended writing. </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969725">
                <a:tc>
                  <a:txBody>
                    <a:bodyPr/>
                    <a:lstStyle/>
                    <a:p>
                      <a:pPr marL="0" marR="0" lvl="0" indent="0" algn="ctr" rtl="0">
                        <a:lnSpc>
                          <a:spcPct val="100000"/>
                        </a:lnSpc>
                        <a:spcBef>
                          <a:spcPts val="0"/>
                        </a:spcBef>
                        <a:spcAft>
                          <a:spcPts val="0"/>
                        </a:spcAft>
                        <a:buClr>
                          <a:srgbClr val="000000"/>
                        </a:buClr>
                        <a:buSzPts val="4800"/>
                        <a:buFont typeface="Arial"/>
                        <a:buNone/>
                      </a:pPr>
                      <a:r>
                        <a:rPr lang="en-GB" sz="4000" b="1"/>
                        <a:t>4</a:t>
                      </a:r>
                      <a:endParaRPr sz="4000" b="1"/>
                    </a:p>
                    <a:p>
                      <a:pPr marL="0" marR="0" lvl="0" indent="0" algn="ctr" rtl="0">
                        <a:lnSpc>
                          <a:spcPct val="100000"/>
                        </a:lnSpc>
                        <a:spcBef>
                          <a:spcPts val="0"/>
                        </a:spcBef>
                        <a:spcAft>
                          <a:spcPts val="0"/>
                        </a:spcAft>
                        <a:buClr>
                          <a:srgbClr val="000000"/>
                        </a:buClr>
                        <a:buSzPts val="48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GB" b="1">
                          <a:solidFill>
                            <a:schemeClr val="dk1"/>
                          </a:solidFill>
                        </a:rPr>
                        <a:t>NC: To use aerial photographs and plan perspectives to recognise landmarks and basic human and physical features; devise a simple map; and use and construct basic symbols in a key</a:t>
                      </a:r>
                      <a:r>
                        <a:rPr lang="en-GB" sz="1100" b="1">
                          <a:solidFill>
                            <a:schemeClr val="dk1"/>
                          </a:solidFill>
                          <a:latin typeface="Calibri"/>
                          <a:ea typeface="Calibri"/>
                          <a:cs typeface="Calibri"/>
                          <a:sym typeface="Calibri"/>
                        </a:rPr>
                        <a:t>.</a:t>
                      </a:r>
                      <a:endParaRPr b="1">
                        <a:solidFill>
                          <a:schemeClr val="dk1"/>
                        </a:solidFill>
                        <a:highlight>
                          <a:srgbClr val="FEFEFE"/>
                        </a:highlight>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lvl="0" indent="0" algn="l" rtl="0">
                        <a:lnSpc>
                          <a:spcPct val="160000"/>
                        </a:lnSpc>
                        <a:spcBef>
                          <a:spcPts val="0"/>
                        </a:spcBef>
                        <a:spcAft>
                          <a:spcPts val="0"/>
                        </a:spcAft>
                        <a:buClr>
                          <a:schemeClr val="dk1"/>
                        </a:buClr>
                        <a:buSzPts val="1100"/>
                        <a:buFont typeface="Arial"/>
                        <a:buNone/>
                      </a:pPr>
                      <a:r>
                        <a:rPr lang="en-GB" b="1"/>
                        <a:t>Where else in the world do we find towers?</a:t>
                      </a:r>
                      <a:endParaRPr b="1"/>
                    </a:p>
                    <a:p>
                      <a:pPr marL="0" lvl="0" indent="0" algn="l" rtl="0">
                        <a:lnSpc>
                          <a:spcPct val="160000"/>
                        </a:lnSpc>
                        <a:spcBef>
                          <a:spcPts val="0"/>
                        </a:spcBef>
                        <a:spcAft>
                          <a:spcPts val="0"/>
                        </a:spcAft>
                        <a:buClr>
                          <a:schemeClr val="dk1"/>
                        </a:buClr>
                        <a:buSzPts val="1100"/>
                        <a:buFont typeface="Arial"/>
                        <a:buNone/>
                      </a:pPr>
                      <a:r>
                        <a:rPr lang="en-GB"/>
                        <a:t>Explicitly teach pupils how to use an atlas and world map </a:t>
                      </a:r>
                      <a:r>
                        <a:rPr lang="en-GB" b="1"/>
                        <a:t>(see maps and atlases progression document)</a:t>
                      </a:r>
                      <a:endParaRPr b="1"/>
                    </a:p>
                    <a:p>
                      <a:pPr marL="0" lvl="0" indent="0" algn="l" rtl="0">
                        <a:lnSpc>
                          <a:spcPct val="100000"/>
                        </a:lnSpc>
                        <a:spcBef>
                          <a:spcPts val="0"/>
                        </a:spcBef>
                        <a:spcAft>
                          <a:spcPts val="0"/>
                        </a:spcAft>
                        <a:buClr>
                          <a:schemeClr val="dk1"/>
                        </a:buClr>
                        <a:buSzPts val="1100"/>
                        <a:buFont typeface="Arial"/>
                        <a:buNone/>
                      </a:pPr>
                      <a:r>
                        <a:rPr lang="en-GB"/>
                        <a:t>Emphasise that different maps can tell you different things. Explain the concept of a continent and discuss where the continents are located in terms of directional language (North, South, East and West)</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GB"/>
                        <a:t>** Lesson</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61"/>
        <p:cNvGrpSpPr/>
        <p:nvPr/>
      </p:nvGrpSpPr>
      <p:grpSpPr>
        <a:xfrm>
          <a:off x="0" y="0"/>
          <a:ext cx="0" cy="0"/>
          <a:chOff x="0" y="0"/>
          <a:chExt cx="0" cy="0"/>
        </a:xfrm>
      </p:grpSpPr>
      <p:sp>
        <p:nvSpPr>
          <p:cNvPr id="162" name="Google Shape;162;p18"/>
          <p:cNvSpPr txBox="1"/>
          <p:nvPr/>
        </p:nvSpPr>
        <p:spPr>
          <a:xfrm>
            <a:off x="755800" y="1244055"/>
            <a:ext cx="10651500" cy="1023600"/>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20124D"/>
                </a:solidFill>
                <a:latin typeface="Arial"/>
                <a:ea typeface="Arial"/>
                <a:cs typeface="Arial"/>
                <a:sym typeface="Arial"/>
              </a:rPr>
              <a:t>Sequence of Teaching and Learning</a:t>
            </a:r>
            <a:endParaRPr sz="1800" b="1" i="0" u="sng" strike="noStrike" cap="none">
              <a:solidFill>
                <a:srgbClr val="20124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1">
                <a:solidFill>
                  <a:srgbClr val="20124D"/>
                </a:solidFill>
              </a:rPr>
              <a:t>Launch: trip to a local castle. </a:t>
            </a:r>
            <a:endParaRPr sz="1800" b="1">
              <a:solidFill>
                <a:srgbClr val="20124D"/>
              </a:solidFill>
            </a:endParaRPr>
          </a:p>
          <a:p>
            <a:pPr marL="0" marR="0" lvl="0" indent="0" algn="ctr" rtl="0">
              <a:lnSpc>
                <a:spcPct val="100000"/>
              </a:lnSpc>
              <a:spcBef>
                <a:spcPts val="0"/>
              </a:spcBef>
              <a:spcAft>
                <a:spcPts val="0"/>
              </a:spcAft>
              <a:buClr>
                <a:srgbClr val="000000"/>
              </a:buClr>
              <a:buSzPts val="1800"/>
              <a:buFont typeface="Arial"/>
              <a:buNone/>
            </a:pPr>
            <a:endParaRPr sz="1800" b="1">
              <a:solidFill>
                <a:srgbClr val="20124D"/>
              </a:solidFil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0124D"/>
              </a:solidFill>
              <a:latin typeface="Arial"/>
              <a:ea typeface="Arial"/>
              <a:cs typeface="Arial"/>
              <a:sym typeface="Arial"/>
            </a:endParaRPr>
          </a:p>
        </p:txBody>
      </p:sp>
      <p:pic>
        <p:nvPicPr>
          <p:cNvPr id="163" name="Google Shape;163;p18"/>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164" name="Google Shape;164;p18"/>
          <p:cNvPicPr preferRelativeResize="0"/>
          <p:nvPr/>
        </p:nvPicPr>
        <p:blipFill rotWithShape="1">
          <a:blip r:embed="rId4">
            <a:alphaModFix/>
          </a:blip>
          <a:srcRect l="8374" t="7406" r="8374" b="6667"/>
          <a:stretch/>
        </p:blipFill>
        <p:spPr>
          <a:xfrm>
            <a:off x="1818841" y="89479"/>
            <a:ext cx="700803" cy="1023477"/>
          </a:xfrm>
          <a:prstGeom prst="rect">
            <a:avLst/>
          </a:prstGeom>
          <a:noFill/>
          <a:ln>
            <a:noFill/>
          </a:ln>
        </p:spPr>
      </p:pic>
      <p:pic>
        <p:nvPicPr>
          <p:cNvPr id="165" name="Google Shape;165;p18" descr="C:\Users\James\Desktop\Logos\Global Enquirers Large no border.jpg"/>
          <p:cNvPicPr preferRelativeResize="0"/>
          <p:nvPr/>
        </p:nvPicPr>
        <p:blipFill rotWithShape="1">
          <a:blip r:embed="rId5">
            <a:alphaModFix/>
          </a:blip>
          <a:srcRect l="7170" r="7570" b="6323"/>
          <a:stretch/>
        </p:blipFill>
        <p:spPr>
          <a:xfrm>
            <a:off x="2831525" y="89479"/>
            <a:ext cx="741769" cy="1035597"/>
          </a:xfrm>
          <a:prstGeom prst="rect">
            <a:avLst/>
          </a:prstGeom>
          <a:noFill/>
          <a:ln>
            <a:noFill/>
          </a:ln>
        </p:spPr>
      </p:pic>
      <p:pic>
        <p:nvPicPr>
          <p:cNvPr id="166" name="Google Shape;166;p18" descr="C:\Users\James\Desktop\Logos\Sustainability Ambassadors Large no border.jpg"/>
          <p:cNvPicPr preferRelativeResize="0"/>
          <p:nvPr/>
        </p:nvPicPr>
        <p:blipFill rotWithShape="1">
          <a:blip r:embed="rId6">
            <a:alphaModFix/>
          </a:blip>
          <a:srcRect b="7851"/>
          <a:stretch/>
        </p:blipFill>
        <p:spPr>
          <a:xfrm>
            <a:off x="8544272" y="92852"/>
            <a:ext cx="877678" cy="1032225"/>
          </a:xfrm>
          <a:prstGeom prst="rect">
            <a:avLst/>
          </a:prstGeom>
          <a:noFill/>
          <a:ln>
            <a:noFill/>
          </a:ln>
        </p:spPr>
      </p:pic>
      <p:pic>
        <p:nvPicPr>
          <p:cNvPr id="167" name="Google Shape;167;p18" descr="C:\Users\James\Desktop\Logos\Designers Large no border.jpg"/>
          <p:cNvPicPr preferRelativeResize="0"/>
          <p:nvPr/>
        </p:nvPicPr>
        <p:blipFill rotWithShape="1">
          <a:blip r:embed="rId7">
            <a:alphaModFix/>
          </a:blip>
          <a:srcRect l="8374" t="7194" r="8374" b="4746"/>
          <a:stretch/>
        </p:blipFill>
        <p:spPr>
          <a:xfrm>
            <a:off x="3791744" y="89479"/>
            <a:ext cx="742200" cy="1059571"/>
          </a:xfrm>
          <a:prstGeom prst="rect">
            <a:avLst/>
          </a:prstGeom>
          <a:noFill/>
          <a:ln>
            <a:noFill/>
          </a:ln>
        </p:spPr>
      </p:pic>
      <p:pic>
        <p:nvPicPr>
          <p:cNvPr id="168" name="Google Shape;168;p18"/>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169" name="Google Shape;169;p18"/>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170" name="Google Shape;170;p18" descr="C:\Users\James\Desktop\cultural explorers.jpg"/>
          <p:cNvPicPr preferRelativeResize="0"/>
          <p:nvPr/>
        </p:nvPicPr>
        <p:blipFill rotWithShape="1">
          <a:blip r:embed="rId10">
            <a:alphaModFix/>
          </a:blip>
          <a:srcRect l="7956" r="7312" b="5294"/>
          <a:stretch/>
        </p:blipFill>
        <p:spPr>
          <a:xfrm>
            <a:off x="9552384" y="92851"/>
            <a:ext cx="723583" cy="1056200"/>
          </a:xfrm>
          <a:prstGeom prst="rect">
            <a:avLst/>
          </a:prstGeom>
          <a:noFill/>
          <a:ln>
            <a:noFill/>
          </a:ln>
        </p:spPr>
      </p:pic>
      <p:pic>
        <p:nvPicPr>
          <p:cNvPr id="171" name="Google Shape;171;p18" descr="C:\Users\James\Desktop\Careers.jpg"/>
          <p:cNvPicPr preferRelativeResize="0"/>
          <p:nvPr/>
        </p:nvPicPr>
        <p:blipFill rotWithShape="1">
          <a:blip r:embed="rId11">
            <a:alphaModFix/>
          </a:blip>
          <a:srcRect b="21389"/>
          <a:stretch/>
        </p:blipFill>
        <p:spPr>
          <a:xfrm>
            <a:off x="10416479" y="86818"/>
            <a:ext cx="861861" cy="884783"/>
          </a:xfrm>
          <a:prstGeom prst="rect">
            <a:avLst/>
          </a:prstGeom>
          <a:noFill/>
          <a:ln>
            <a:noFill/>
          </a:ln>
        </p:spPr>
      </p:pic>
      <p:graphicFrame>
        <p:nvGraphicFramePr>
          <p:cNvPr id="172" name="Google Shape;172;p18"/>
          <p:cNvGraphicFramePr/>
          <p:nvPr/>
        </p:nvGraphicFramePr>
        <p:xfrm>
          <a:off x="755800" y="2267655"/>
          <a:ext cx="3000000" cy="3000000"/>
        </p:xfrm>
        <a:graphic>
          <a:graphicData uri="http://schemas.openxmlformats.org/drawingml/2006/table">
            <a:tbl>
              <a:tblPr firstRow="1" bandRow="1">
                <a:noFill/>
                <a:tableStyleId>{7719CE7E-D205-4FEC-B1D3-E1EB01F0DA7E}</a:tableStyleId>
              </a:tblPr>
              <a:tblGrid>
                <a:gridCol w="648725">
                  <a:extLst>
                    <a:ext uri="{9D8B030D-6E8A-4147-A177-3AD203B41FA5}">
                      <a16:colId xmlns:a16="http://schemas.microsoft.com/office/drawing/2014/main" val="20000"/>
                    </a:ext>
                  </a:extLst>
                </a:gridCol>
                <a:gridCol w="5293775">
                  <a:extLst>
                    <a:ext uri="{9D8B030D-6E8A-4147-A177-3AD203B41FA5}">
                      <a16:colId xmlns:a16="http://schemas.microsoft.com/office/drawing/2014/main" val="20001"/>
                    </a:ext>
                  </a:extLst>
                </a:gridCol>
                <a:gridCol w="4709000">
                  <a:extLst>
                    <a:ext uri="{9D8B030D-6E8A-4147-A177-3AD203B41FA5}">
                      <a16:colId xmlns:a16="http://schemas.microsoft.com/office/drawing/2014/main" val="20002"/>
                    </a:ext>
                  </a:extLst>
                </a:gridCol>
              </a:tblGrid>
              <a:tr h="3708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400" b="1" i="0" u="none" strike="noStrike" cap="none">
                          <a:solidFill>
                            <a:srgbClr val="000000"/>
                          </a:solidFill>
                          <a:latin typeface="Arial"/>
                          <a:ea typeface="Arial"/>
                          <a:cs typeface="Arial"/>
                          <a:sym typeface="Arial"/>
                        </a:rPr>
                        <a:t>National Curriculum EQ</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Arial"/>
                          <a:ea typeface="Arial"/>
                          <a:cs typeface="Arial"/>
                          <a:sym typeface="Arial"/>
                        </a:rPr>
                        <a:t>Lesson ideas/differentiation</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794300">
                <a:tc>
                  <a:txBody>
                    <a:bodyPr/>
                    <a:lstStyle/>
                    <a:p>
                      <a:pPr marL="0" marR="0" lvl="0" indent="0" algn="ctr" rtl="0">
                        <a:lnSpc>
                          <a:spcPct val="100000"/>
                        </a:lnSpc>
                        <a:spcBef>
                          <a:spcPts val="0"/>
                        </a:spcBef>
                        <a:spcAft>
                          <a:spcPts val="0"/>
                        </a:spcAft>
                        <a:buClr>
                          <a:srgbClr val="000000"/>
                        </a:buClr>
                        <a:buSzPts val="4800"/>
                        <a:buFont typeface="Arial"/>
                        <a:buNone/>
                      </a:pPr>
                      <a:r>
                        <a:rPr lang="en-GB" sz="4800" b="1"/>
                        <a:t>5</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GB" b="1">
                          <a:solidFill>
                            <a:schemeClr val="dk1"/>
                          </a:solidFill>
                        </a:rPr>
                        <a:t>NC: To use world maps, atlases and globes to identify the United Kingdom and its countries, as well as the countries, continents and oceans studied at this key stage</a:t>
                      </a:r>
                      <a:endParaRPr b="1">
                        <a:highlight>
                          <a:srgbClr val="FEFEFE"/>
                        </a:highlight>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lvl="0" indent="0" algn="l" rtl="0">
                        <a:spcBef>
                          <a:spcPts val="0"/>
                        </a:spcBef>
                        <a:spcAft>
                          <a:spcPts val="0"/>
                        </a:spcAft>
                        <a:buClr>
                          <a:schemeClr val="dk1"/>
                        </a:buClr>
                        <a:buSzPts val="1100"/>
                        <a:buFont typeface="Arial"/>
                        <a:buNone/>
                      </a:pPr>
                      <a:r>
                        <a:rPr lang="en-GB" b="1">
                          <a:solidFill>
                            <a:schemeClr val="dk1"/>
                          </a:solidFill>
                        </a:rPr>
                        <a:t>Where else in the world do we find towers?</a:t>
                      </a:r>
                      <a:endParaRPr b="1">
                        <a:solidFill>
                          <a:schemeClr val="dk1"/>
                        </a:solidFill>
                      </a:endParaRPr>
                    </a:p>
                    <a:p>
                      <a:pPr marL="0" lvl="0" indent="0" algn="l" rtl="0">
                        <a:spcBef>
                          <a:spcPts val="0"/>
                        </a:spcBef>
                        <a:spcAft>
                          <a:spcPts val="0"/>
                        </a:spcAft>
                        <a:buClr>
                          <a:schemeClr val="dk1"/>
                        </a:buClr>
                        <a:buSzPts val="1100"/>
                        <a:buFont typeface="Arial"/>
                        <a:buNone/>
                      </a:pPr>
                      <a:endParaRPr>
                        <a:highlight>
                          <a:srgbClr val="FEFEFE"/>
                        </a:highlight>
                      </a:endParaRPr>
                    </a:p>
                    <a:p>
                      <a:pPr marL="0" lvl="0" indent="0" algn="l" rtl="0">
                        <a:spcBef>
                          <a:spcPts val="0"/>
                        </a:spcBef>
                        <a:spcAft>
                          <a:spcPts val="0"/>
                        </a:spcAft>
                        <a:buClr>
                          <a:schemeClr val="dk1"/>
                        </a:buClr>
                        <a:buSzPts val="1100"/>
                        <a:buFont typeface="Arial"/>
                        <a:buNone/>
                      </a:pPr>
                      <a:r>
                        <a:rPr lang="en-GB">
                          <a:highlight>
                            <a:srgbClr val="FEFEFE"/>
                          </a:highlight>
                        </a:rPr>
                        <a:t>Look at pictures and photographs of great towers from around the world. Match the tower to its location using world maps and globes.</a:t>
                      </a:r>
                      <a:endParaRPr>
                        <a:highlight>
                          <a:srgbClr val="FEFEFE"/>
                        </a:highlight>
                      </a:endParaRPr>
                    </a:p>
                    <a:p>
                      <a:pPr marL="0" lvl="0" indent="0" algn="l" rtl="0">
                        <a:spcBef>
                          <a:spcPts val="0"/>
                        </a:spcBef>
                        <a:spcAft>
                          <a:spcPts val="0"/>
                        </a:spcAft>
                        <a:buClr>
                          <a:schemeClr val="dk1"/>
                        </a:buClr>
                        <a:buSzPts val="1100"/>
                        <a:buFont typeface="Arial"/>
                        <a:buNone/>
                      </a:pPr>
                      <a:endParaRPr>
                        <a:highlight>
                          <a:srgbClr val="FEFEFE"/>
                        </a:highlight>
                      </a:endParaRPr>
                    </a:p>
                    <a:p>
                      <a:pPr marL="0" lvl="0" indent="0" algn="l" rtl="0">
                        <a:spcBef>
                          <a:spcPts val="0"/>
                        </a:spcBef>
                        <a:spcAft>
                          <a:spcPts val="0"/>
                        </a:spcAft>
                        <a:buClr>
                          <a:schemeClr val="dk1"/>
                        </a:buClr>
                        <a:buSzPts val="1100"/>
                        <a:buFont typeface="Arial"/>
                        <a:buNone/>
                      </a:pPr>
                      <a:r>
                        <a:rPr lang="en-GB">
                          <a:highlight>
                            <a:srgbClr val="FEFEFE"/>
                          </a:highlight>
                        </a:rPr>
                        <a:t>RE link: bell towers etc.</a:t>
                      </a:r>
                      <a:endParaRPr>
                        <a:highlight>
                          <a:srgbClr val="FEFEFE"/>
                        </a:highlight>
                      </a:endParaRPr>
                    </a:p>
                    <a:p>
                      <a:pPr marL="0" lvl="0" indent="0" algn="l" rtl="0">
                        <a:lnSpc>
                          <a:spcPct val="160000"/>
                        </a:lnSpc>
                        <a:spcBef>
                          <a:spcPts val="0"/>
                        </a:spcBef>
                        <a:spcAft>
                          <a:spcPts val="0"/>
                        </a:spcAft>
                        <a:buClr>
                          <a:schemeClr val="dk1"/>
                        </a:buClr>
                        <a:buSzPts val="1100"/>
                        <a:buFont typeface="Arial"/>
                        <a:buNone/>
                      </a:pPr>
                      <a:r>
                        <a:rPr lang="en-GB"/>
                        <a:t> </a:t>
                      </a:r>
                      <a:endParaRPr/>
                    </a:p>
                    <a:p>
                      <a:pPr marL="0" lvl="0" indent="0" algn="l" rtl="0">
                        <a:lnSpc>
                          <a:spcPct val="100000"/>
                        </a:lnSpc>
                        <a:spcBef>
                          <a:spcPts val="0"/>
                        </a:spcBef>
                        <a:spcAft>
                          <a:spcPts val="0"/>
                        </a:spcAft>
                        <a:buClr>
                          <a:schemeClr val="dk1"/>
                        </a:buClr>
                        <a:buSzPts val="1100"/>
                        <a:buFont typeface="Arial"/>
                        <a:buNone/>
                      </a:pPr>
                      <a:r>
                        <a:rPr lang="en-GB" b="1"/>
                        <a:t>Note</a:t>
                      </a:r>
                      <a:endParaRPr b="1"/>
                    </a:p>
                    <a:p>
                      <a:pPr marL="0" lvl="0" indent="0" algn="l" rtl="0">
                        <a:lnSpc>
                          <a:spcPct val="100000"/>
                        </a:lnSpc>
                        <a:spcBef>
                          <a:spcPts val="0"/>
                        </a:spcBef>
                        <a:spcAft>
                          <a:spcPts val="0"/>
                        </a:spcAft>
                        <a:buClr>
                          <a:schemeClr val="dk1"/>
                        </a:buClr>
                        <a:buSzPts val="1100"/>
                        <a:buFont typeface="Arial"/>
                        <a:buNone/>
                      </a:pPr>
                      <a:r>
                        <a:rPr lang="en-GB"/>
                        <a:t>Provide children with of images of world-famous towers and their location, and challenge them to locate the towers on their map or globe. Include examples such as the CN Tower, in Toronto (Canada); Big Ben and the Shard, in London (England); the Leaning Tower of Pisa, in Italy; the Eiffel Tower, in Paris (France); and the Tokyo Skytree, in Japan. </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70850">
                <a:tc>
                  <a:txBody>
                    <a:bodyPr/>
                    <a:lstStyle/>
                    <a:p>
                      <a:pPr marL="0" marR="0" lvl="0" indent="0" algn="ctr" rtl="0">
                        <a:lnSpc>
                          <a:spcPct val="100000"/>
                        </a:lnSpc>
                        <a:spcBef>
                          <a:spcPts val="0"/>
                        </a:spcBef>
                        <a:spcAft>
                          <a:spcPts val="0"/>
                        </a:spcAft>
                        <a:buClr>
                          <a:srgbClr val="000000"/>
                        </a:buClr>
                        <a:buSzPts val="4800"/>
                        <a:buFont typeface="Arial"/>
                        <a:buNone/>
                      </a:pPr>
                      <a:r>
                        <a:rPr lang="en-GB" sz="4000" b="1"/>
                        <a:t>6</a:t>
                      </a:r>
                      <a:endParaRPr sz="4000" b="1"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GB" b="1">
                          <a:solidFill>
                            <a:schemeClr val="dk1"/>
                          </a:solidFill>
                        </a:rPr>
                        <a:t>NC: To use world maps, atlases and globes to identify the United Kingdom and its countries, as well as the countries, continents and oceans studied at this key stage</a:t>
                      </a:r>
                      <a:endParaRPr b="1">
                        <a:solidFill>
                          <a:schemeClr val="dk1"/>
                        </a:solidFill>
                        <a:highlight>
                          <a:srgbClr val="FEFEFE"/>
                        </a:highlight>
                      </a:endParaRPr>
                    </a:p>
                    <a:p>
                      <a:pPr marL="0" lvl="0" indent="0" algn="l" rtl="0">
                        <a:lnSpc>
                          <a:spcPct val="160000"/>
                        </a:lnSpc>
                        <a:spcBef>
                          <a:spcPts val="0"/>
                        </a:spcBef>
                        <a:spcAft>
                          <a:spcPts val="0"/>
                        </a:spcAft>
                        <a:buClr>
                          <a:schemeClr val="dk1"/>
                        </a:buClr>
                        <a:buSzPts val="1100"/>
                        <a:buFont typeface="Arial"/>
                        <a:buNone/>
                      </a:pPr>
                      <a:endParaRPr sz="1200">
                        <a:solidFill>
                          <a:srgbClr val="00949E"/>
                        </a:solidFill>
                        <a:highlight>
                          <a:srgbClr val="FEFEFE"/>
                        </a:highlight>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lvl="0" indent="0" algn="l" rtl="0">
                        <a:lnSpc>
                          <a:spcPct val="100000"/>
                        </a:lnSpc>
                        <a:spcBef>
                          <a:spcPts val="0"/>
                        </a:spcBef>
                        <a:spcAft>
                          <a:spcPts val="0"/>
                        </a:spcAft>
                        <a:buClr>
                          <a:schemeClr val="dk1"/>
                        </a:buClr>
                        <a:buSzPts val="1100"/>
                        <a:buFont typeface="Arial"/>
                        <a:buNone/>
                      </a:pPr>
                      <a:r>
                        <a:rPr lang="en-GB" b="1"/>
                        <a:t>What are towers used for around the world?</a:t>
                      </a:r>
                      <a:endParaRPr b="1"/>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GB"/>
                        <a:t>In mixed ability groups, research one of the towers learnt about in previous lesson and present findings to the other groups. </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GB"/>
                        <a:t>Do they all have the same purpose?</a:t>
                      </a:r>
                      <a:endParaRPr/>
                    </a:p>
                    <a:p>
                      <a:pPr marL="0" lvl="0" indent="0" algn="l" rtl="0">
                        <a:lnSpc>
                          <a:spcPct val="100000"/>
                        </a:lnSpc>
                        <a:spcBef>
                          <a:spcPts val="0"/>
                        </a:spcBef>
                        <a:spcAft>
                          <a:spcPts val="0"/>
                        </a:spcAft>
                        <a:buClr>
                          <a:schemeClr val="dk1"/>
                        </a:buClr>
                        <a:buSzPts val="1100"/>
                        <a:buFont typeface="Arial"/>
                        <a:buNone/>
                      </a:pPr>
                      <a:endParaRPr/>
                    </a:p>
                    <a:p>
                      <a:pPr marL="457200" lvl="0" indent="-317500" algn="l" rtl="0">
                        <a:lnSpc>
                          <a:spcPct val="100000"/>
                        </a:lnSpc>
                        <a:spcBef>
                          <a:spcPts val="0"/>
                        </a:spcBef>
                        <a:spcAft>
                          <a:spcPts val="0"/>
                        </a:spcAft>
                        <a:buClr>
                          <a:srgbClr val="FF0000"/>
                        </a:buClr>
                        <a:buSzPts val="1400"/>
                        <a:buChar char="●"/>
                      </a:pPr>
                      <a:r>
                        <a:rPr lang="en-GB">
                          <a:solidFill>
                            <a:srgbClr val="FF0000"/>
                          </a:solidFill>
                          <a:highlight>
                            <a:schemeClr val="lt1"/>
                          </a:highlight>
                        </a:rPr>
                        <a:t>Computing link - internet research.</a:t>
                      </a:r>
                      <a:endParaRPr>
                        <a:solidFill>
                          <a:srgbClr val="FF0000"/>
                        </a:solidFill>
                        <a:highlight>
                          <a:schemeClr val="lt1"/>
                        </a:highlight>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76"/>
        <p:cNvGrpSpPr/>
        <p:nvPr/>
      </p:nvGrpSpPr>
      <p:grpSpPr>
        <a:xfrm>
          <a:off x="0" y="0"/>
          <a:ext cx="0" cy="0"/>
          <a:chOff x="0" y="0"/>
          <a:chExt cx="0" cy="0"/>
        </a:xfrm>
      </p:grpSpPr>
      <p:sp>
        <p:nvSpPr>
          <p:cNvPr id="177" name="Google Shape;177;p19"/>
          <p:cNvSpPr txBox="1"/>
          <p:nvPr/>
        </p:nvSpPr>
        <p:spPr>
          <a:xfrm>
            <a:off x="755800" y="1244055"/>
            <a:ext cx="10651500" cy="1023600"/>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20124D"/>
                </a:solidFill>
                <a:latin typeface="Arial"/>
                <a:ea typeface="Arial"/>
                <a:cs typeface="Arial"/>
                <a:sym typeface="Arial"/>
              </a:rPr>
              <a:t>Sequence of Teaching and Learning</a:t>
            </a:r>
            <a:endParaRPr sz="1800" b="1" i="0" u="sng" strike="noStrike" cap="none">
              <a:solidFill>
                <a:srgbClr val="20124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1">
                <a:solidFill>
                  <a:srgbClr val="20124D"/>
                </a:solidFill>
              </a:rPr>
              <a:t>Launch: trip to a local castle. </a:t>
            </a:r>
            <a:endParaRPr sz="1800" b="1">
              <a:solidFill>
                <a:srgbClr val="20124D"/>
              </a:solidFill>
            </a:endParaRPr>
          </a:p>
          <a:p>
            <a:pPr marL="0" marR="0" lvl="0" indent="0" algn="ctr" rtl="0">
              <a:lnSpc>
                <a:spcPct val="100000"/>
              </a:lnSpc>
              <a:spcBef>
                <a:spcPts val="0"/>
              </a:spcBef>
              <a:spcAft>
                <a:spcPts val="0"/>
              </a:spcAft>
              <a:buClr>
                <a:srgbClr val="000000"/>
              </a:buClr>
              <a:buSzPts val="1800"/>
              <a:buFont typeface="Arial"/>
              <a:buNone/>
            </a:pPr>
            <a:endParaRPr sz="1800" b="1">
              <a:solidFill>
                <a:srgbClr val="20124D"/>
              </a:solidFil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0124D"/>
              </a:solidFill>
              <a:latin typeface="Arial"/>
              <a:ea typeface="Arial"/>
              <a:cs typeface="Arial"/>
              <a:sym typeface="Arial"/>
            </a:endParaRPr>
          </a:p>
        </p:txBody>
      </p:sp>
      <p:pic>
        <p:nvPicPr>
          <p:cNvPr id="178" name="Google Shape;178;p19"/>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179" name="Google Shape;179;p19"/>
          <p:cNvPicPr preferRelativeResize="0"/>
          <p:nvPr/>
        </p:nvPicPr>
        <p:blipFill rotWithShape="1">
          <a:blip r:embed="rId4">
            <a:alphaModFix/>
          </a:blip>
          <a:srcRect l="8374" t="7406" r="8374" b="6667"/>
          <a:stretch/>
        </p:blipFill>
        <p:spPr>
          <a:xfrm>
            <a:off x="1818841" y="89479"/>
            <a:ext cx="700803" cy="1023477"/>
          </a:xfrm>
          <a:prstGeom prst="rect">
            <a:avLst/>
          </a:prstGeom>
          <a:noFill/>
          <a:ln>
            <a:noFill/>
          </a:ln>
        </p:spPr>
      </p:pic>
      <p:pic>
        <p:nvPicPr>
          <p:cNvPr id="180" name="Google Shape;180;p19" descr="C:\Users\James\Desktop\Logos\Global Enquirers Large no border.jpg"/>
          <p:cNvPicPr preferRelativeResize="0"/>
          <p:nvPr/>
        </p:nvPicPr>
        <p:blipFill rotWithShape="1">
          <a:blip r:embed="rId5">
            <a:alphaModFix/>
          </a:blip>
          <a:srcRect l="7170" r="7570" b="6323"/>
          <a:stretch/>
        </p:blipFill>
        <p:spPr>
          <a:xfrm>
            <a:off x="2831525" y="89479"/>
            <a:ext cx="741769" cy="1035597"/>
          </a:xfrm>
          <a:prstGeom prst="rect">
            <a:avLst/>
          </a:prstGeom>
          <a:noFill/>
          <a:ln>
            <a:noFill/>
          </a:ln>
        </p:spPr>
      </p:pic>
      <p:pic>
        <p:nvPicPr>
          <p:cNvPr id="181" name="Google Shape;181;p19" descr="C:\Users\James\Desktop\Logos\Sustainability Ambassadors Large no border.jpg"/>
          <p:cNvPicPr preferRelativeResize="0"/>
          <p:nvPr/>
        </p:nvPicPr>
        <p:blipFill rotWithShape="1">
          <a:blip r:embed="rId6">
            <a:alphaModFix/>
          </a:blip>
          <a:srcRect b="7851"/>
          <a:stretch/>
        </p:blipFill>
        <p:spPr>
          <a:xfrm>
            <a:off x="8544272" y="92852"/>
            <a:ext cx="877678" cy="1032225"/>
          </a:xfrm>
          <a:prstGeom prst="rect">
            <a:avLst/>
          </a:prstGeom>
          <a:noFill/>
          <a:ln>
            <a:noFill/>
          </a:ln>
        </p:spPr>
      </p:pic>
      <p:pic>
        <p:nvPicPr>
          <p:cNvPr id="182" name="Google Shape;182;p19" descr="C:\Users\James\Desktop\Logos\Designers Large no border.jpg"/>
          <p:cNvPicPr preferRelativeResize="0"/>
          <p:nvPr/>
        </p:nvPicPr>
        <p:blipFill rotWithShape="1">
          <a:blip r:embed="rId7">
            <a:alphaModFix/>
          </a:blip>
          <a:srcRect l="8374" t="7194" r="8374" b="4746"/>
          <a:stretch/>
        </p:blipFill>
        <p:spPr>
          <a:xfrm>
            <a:off x="3791744" y="89479"/>
            <a:ext cx="742200" cy="1059571"/>
          </a:xfrm>
          <a:prstGeom prst="rect">
            <a:avLst/>
          </a:prstGeom>
          <a:noFill/>
          <a:ln>
            <a:noFill/>
          </a:ln>
        </p:spPr>
      </p:pic>
      <p:pic>
        <p:nvPicPr>
          <p:cNvPr id="183" name="Google Shape;183;p19"/>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184" name="Google Shape;184;p19"/>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185" name="Google Shape;185;p19" descr="C:\Users\James\Desktop\cultural explorers.jpg"/>
          <p:cNvPicPr preferRelativeResize="0"/>
          <p:nvPr/>
        </p:nvPicPr>
        <p:blipFill rotWithShape="1">
          <a:blip r:embed="rId10">
            <a:alphaModFix/>
          </a:blip>
          <a:srcRect l="7956" r="7312" b="5294"/>
          <a:stretch/>
        </p:blipFill>
        <p:spPr>
          <a:xfrm>
            <a:off x="9552384" y="92851"/>
            <a:ext cx="723583" cy="1056200"/>
          </a:xfrm>
          <a:prstGeom prst="rect">
            <a:avLst/>
          </a:prstGeom>
          <a:noFill/>
          <a:ln>
            <a:noFill/>
          </a:ln>
        </p:spPr>
      </p:pic>
      <p:pic>
        <p:nvPicPr>
          <p:cNvPr id="186" name="Google Shape;186;p19" descr="C:\Users\James\Desktop\Careers.jpg"/>
          <p:cNvPicPr preferRelativeResize="0"/>
          <p:nvPr/>
        </p:nvPicPr>
        <p:blipFill rotWithShape="1">
          <a:blip r:embed="rId11">
            <a:alphaModFix/>
          </a:blip>
          <a:srcRect b="21389"/>
          <a:stretch/>
        </p:blipFill>
        <p:spPr>
          <a:xfrm>
            <a:off x="10416479" y="86818"/>
            <a:ext cx="861861" cy="884783"/>
          </a:xfrm>
          <a:prstGeom prst="rect">
            <a:avLst/>
          </a:prstGeom>
          <a:noFill/>
          <a:ln>
            <a:noFill/>
          </a:ln>
        </p:spPr>
      </p:pic>
      <p:graphicFrame>
        <p:nvGraphicFramePr>
          <p:cNvPr id="187" name="Google Shape;187;p19"/>
          <p:cNvGraphicFramePr/>
          <p:nvPr/>
        </p:nvGraphicFramePr>
        <p:xfrm>
          <a:off x="249450" y="2096205"/>
          <a:ext cx="3000000" cy="3000000"/>
        </p:xfrm>
        <a:graphic>
          <a:graphicData uri="http://schemas.openxmlformats.org/drawingml/2006/table">
            <a:tbl>
              <a:tblPr firstRow="1" bandRow="1">
                <a:noFill/>
                <a:tableStyleId>{7719CE7E-D205-4FEC-B1D3-E1EB01F0DA7E}</a:tableStyleId>
              </a:tblPr>
              <a:tblGrid>
                <a:gridCol w="710750">
                  <a:extLst>
                    <a:ext uri="{9D8B030D-6E8A-4147-A177-3AD203B41FA5}">
                      <a16:colId xmlns:a16="http://schemas.microsoft.com/office/drawing/2014/main" val="20000"/>
                    </a:ext>
                  </a:extLst>
                </a:gridCol>
                <a:gridCol w="5799850">
                  <a:extLst>
                    <a:ext uri="{9D8B030D-6E8A-4147-A177-3AD203B41FA5}">
                      <a16:colId xmlns:a16="http://schemas.microsoft.com/office/drawing/2014/main" val="20001"/>
                    </a:ext>
                  </a:extLst>
                </a:gridCol>
                <a:gridCol w="5159150">
                  <a:extLst>
                    <a:ext uri="{9D8B030D-6E8A-4147-A177-3AD203B41FA5}">
                      <a16:colId xmlns:a16="http://schemas.microsoft.com/office/drawing/2014/main" val="20002"/>
                    </a:ext>
                  </a:extLst>
                </a:gridCol>
              </a:tblGrid>
              <a:tr h="3708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400" b="1" i="0" u="none" strike="noStrike" cap="none">
                          <a:solidFill>
                            <a:srgbClr val="000000"/>
                          </a:solidFill>
                          <a:latin typeface="Arial"/>
                          <a:ea typeface="Arial"/>
                          <a:cs typeface="Arial"/>
                          <a:sym typeface="Arial"/>
                        </a:rPr>
                        <a:t>National Curriculum EQ</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Arial"/>
                          <a:ea typeface="Arial"/>
                          <a:cs typeface="Arial"/>
                          <a:sym typeface="Arial"/>
                        </a:rPr>
                        <a:t>Lesson ideas/differentiation</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794300">
                <a:tc>
                  <a:txBody>
                    <a:bodyPr/>
                    <a:lstStyle/>
                    <a:p>
                      <a:pPr marL="0" marR="0" lvl="0" indent="0" algn="ctr" rtl="0">
                        <a:lnSpc>
                          <a:spcPct val="100000"/>
                        </a:lnSpc>
                        <a:spcBef>
                          <a:spcPts val="0"/>
                        </a:spcBef>
                        <a:spcAft>
                          <a:spcPts val="0"/>
                        </a:spcAft>
                        <a:buClr>
                          <a:srgbClr val="000000"/>
                        </a:buClr>
                        <a:buSzPts val="4800"/>
                        <a:buFont typeface="Arial"/>
                        <a:buNone/>
                      </a:pPr>
                      <a:r>
                        <a:rPr lang="en-GB" sz="4800" b="1"/>
                        <a:t>7</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lnSpc>
                          <a:spcPct val="160000"/>
                        </a:lnSpc>
                        <a:spcBef>
                          <a:spcPts val="0"/>
                        </a:spcBef>
                        <a:spcAft>
                          <a:spcPts val="0"/>
                        </a:spcAft>
                        <a:buNone/>
                      </a:pPr>
                      <a:r>
                        <a:rPr lang="en-GB" b="1">
                          <a:solidFill>
                            <a:schemeClr val="dk1"/>
                          </a:solidFill>
                          <a:latin typeface="Roboto"/>
                          <a:ea typeface="Roboto"/>
                          <a:cs typeface="Roboto"/>
                          <a:sym typeface="Roboto"/>
                        </a:rPr>
                        <a:t>NC:  To use basic geographical vocabulary to refer to key human features, including: city, town, village, factory, farm, house, office, port, harbour and shop.</a:t>
                      </a:r>
                      <a:endParaRPr b="1">
                        <a:solidFill>
                          <a:schemeClr val="dk1"/>
                        </a:solidFill>
                        <a:latin typeface="Roboto"/>
                        <a:ea typeface="Roboto"/>
                        <a:cs typeface="Roboto"/>
                        <a:sym typeface="Roboto"/>
                      </a:endParaRPr>
                    </a:p>
                    <a:p>
                      <a:pPr marL="0" lvl="0" indent="0" algn="l" rtl="0">
                        <a:lnSpc>
                          <a:spcPct val="160000"/>
                        </a:lnSpc>
                        <a:spcBef>
                          <a:spcPts val="0"/>
                        </a:spcBef>
                        <a:spcAft>
                          <a:spcPts val="0"/>
                        </a:spcAft>
                        <a:buNone/>
                      </a:pPr>
                      <a:endParaRPr>
                        <a:solidFill>
                          <a:schemeClr val="dk1"/>
                        </a:solidFill>
                        <a:latin typeface="Roboto"/>
                        <a:ea typeface="Roboto"/>
                        <a:cs typeface="Roboto"/>
                        <a:sym typeface="Roboto"/>
                      </a:endParaRPr>
                    </a:p>
                    <a:p>
                      <a:pPr marL="0" lvl="0" indent="0" algn="l" rtl="0">
                        <a:lnSpc>
                          <a:spcPct val="160000"/>
                        </a:lnSpc>
                        <a:spcBef>
                          <a:spcPts val="0"/>
                        </a:spcBef>
                        <a:spcAft>
                          <a:spcPts val="0"/>
                        </a:spcAft>
                        <a:buClr>
                          <a:schemeClr val="dk1"/>
                        </a:buClr>
                        <a:buSzPts val="1100"/>
                        <a:buFont typeface="Arial"/>
                        <a:buNone/>
                      </a:pPr>
                      <a:r>
                        <a:rPr lang="en-GB">
                          <a:solidFill>
                            <a:srgbClr val="FF0000"/>
                          </a:solidFill>
                          <a:latin typeface="Roboto"/>
                          <a:ea typeface="Roboto"/>
                          <a:cs typeface="Roboto"/>
                          <a:sym typeface="Roboto"/>
                        </a:rPr>
                        <a:t>Link to history: Some tunnels were used as escape route or for shelter during the war.</a:t>
                      </a:r>
                      <a:endParaRPr>
                        <a:solidFill>
                          <a:srgbClr val="FF0000"/>
                        </a:solidFill>
                        <a:latin typeface="Roboto"/>
                        <a:ea typeface="Roboto"/>
                        <a:cs typeface="Roboto"/>
                        <a:sym typeface="Robot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lvl="0" indent="0" algn="l" rtl="0">
                        <a:spcBef>
                          <a:spcPts val="0"/>
                        </a:spcBef>
                        <a:spcAft>
                          <a:spcPts val="0"/>
                        </a:spcAft>
                        <a:buNone/>
                      </a:pPr>
                      <a:r>
                        <a:rPr lang="en-GB" sz="1100" b="1"/>
                        <a:t>Where do you find tunnels and what purpose do they serve?</a:t>
                      </a:r>
                      <a:endParaRPr sz="1100" b="1"/>
                    </a:p>
                    <a:p>
                      <a:pPr marL="0" lvl="0" indent="0" algn="l" rtl="0">
                        <a:spcBef>
                          <a:spcPts val="0"/>
                        </a:spcBef>
                        <a:spcAft>
                          <a:spcPts val="0"/>
                        </a:spcAft>
                        <a:buNone/>
                      </a:pPr>
                      <a:endParaRPr sz="1100"/>
                    </a:p>
                    <a:p>
                      <a:pPr marL="0" lvl="0" indent="0" algn="l" rtl="0">
                        <a:spcBef>
                          <a:spcPts val="0"/>
                        </a:spcBef>
                        <a:spcAft>
                          <a:spcPts val="0"/>
                        </a:spcAft>
                        <a:buNone/>
                      </a:pPr>
                      <a:r>
                        <a:rPr lang="en-GB" sz="1100"/>
                        <a:t>Where might you find a tunnel? Have you ever been through a tunnel? Where was it? Where did it go?</a:t>
                      </a:r>
                      <a:endParaRPr sz="1100"/>
                    </a:p>
                    <a:p>
                      <a:pPr marL="0" lvl="0" indent="0" algn="l" rtl="0">
                        <a:spcBef>
                          <a:spcPts val="0"/>
                        </a:spcBef>
                        <a:spcAft>
                          <a:spcPts val="0"/>
                        </a:spcAft>
                        <a:buNone/>
                      </a:pPr>
                      <a:endParaRPr sz="1100"/>
                    </a:p>
                    <a:p>
                      <a:pPr marL="0" lvl="0" indent="0" algn="l" rtl="0">
                        <a:spcBef>
                          <a:spcPts val="0"/>
                        </a:spcBef>
                        <a:spcAft>
                          <a:spcPts val="0"/>
                        </a:spcAft>
                        <a:buClr>
                          <a:schemeClr val="dk1"/>
                        </a:buClr>
                        <a:buSzPts val="1100"/>
                        <a:buFont typeface="Arial"/>
                        <a:buNone/>
                      </a:pPr>
                      <a:r>
                        <a:rPr lang="en-GB" sz="1100">
                          <a:highlight>
                            <a:srgbClr val="FEFEFE"/>
                          </a:highlight>
                          <a:latin typeface="Roboto"/>
                          <a:ea typeface="Roboto"/>
                          <a:cs typeface="Roboto"/>
                          <a:sym typeface="Roboto"/>
                        </a:rPr>
                        <a:t>Look at and describe images of world-famous tunnels. Think about what the tunnels are made from and how they think they are used. Consider why tunnels are needed and suggest reasons why they might have been built.</a:t>
                      </a:r>
                      <a:endParaRPr sz="1100">
                        <a:highlight>
                          <a:srgbClr val="FEFEFE"/>
                        </a:highlight>
                        <a:latin typeface="Roboto"/>
                        <a:ea typeface="Roboto"/>
                        <a:cs typeface="Roboto"/>
                        <a:sym typeface="Roboto"/>
                      </a:endParaRPr>
                    </a:p>
                    <a:p>
                      <a:pPr marL="0" lvl="0" indent="0" algn="l" rtl="0">
                        <a:lnSpc>
                          <a:spcPct val="160000"/>
                        </a:lnSpc>
                        <a:spcBef>
                          <a:spcPts val="0"/>
                        </a:spcBef>
                        <a:spcAft>
                          <a:spcPts val="0"/>
                        </a:spcAft>
                        <a:buClr>
                          <a:schemeClr val="dk1"/>
                        </a:buClr>
                        <a:buSzPts val="1100"/>
                        <a:buFont typeface="Arial"/>
                        <a:buNone/>
                      </a:pPr>
                      <a:r>
                        <a:rPr lang="en-GB" sz="1100">
                          <a:latin typeface="Roboto"/>
                          <a:ea typeface="Roboto"/>
                          <a:cs typeface="Roboto"/>
                          <a:sym typeface="Roboto"/>
                        </a:rPr>
                        <a:t> </a:t>
                      </a:r>
                      <a:endParaRPr sz="1100">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GB" sz="1100" b="1">
                          <a:latin typeface="Roboto"/>
                          <a:ea typeface="Roboto"/>
                          <a:cs typeface="Roboto"/>
                          <a:sym typeface="Roboto"/>
                        </a:rPr>
                        <a:t>Note</a:t>
                      </a:r>
                      <a:endParaRPr sz="1100" b="1">
                        <a:latin typeface="Roboto"/>
                        <a:ea typeface="Roboto"/>
                        <a:cs typeface="Roboto"/>
                        <a:sym typeface="Roboto"/>
                      </a:endParaRPr>
                    </a:p>
                    <a:p>
                      <a:pPr marL="0" lvl="0" indent="0" algn="l" rtl="0">
                        <a:lnSpc>
                          <a:spcPct val="100000"/>
                        </a:lnSpc>
                        <a:spcBef>
                          <a:spcPts val="0"/>
                        </a:spcBef>
                        <a:spcAft>
                          <a:spcPts val="0"/>
                        </a:spcAft>
                        <a:buNone/>
                      </a:pPr>
                      <a:r>
                        <a:rPr lang="en-GB" sz="1100">
                          <a:latin typeface="Roboto"/>
                          <a:ea typeface="Roboto"/>
                          <a:cs typeface="Roboto"/>
                          <a:sym typeface="Roboto"/>
                        </a:rPr>
                        <a:t>Images to use could include the Channel Tunnel, in Kent; the Thames Tunnel, in London; the Tunnel of Love, in Kleven (Ukraine); the Laerdal Tunnel, in Norway; the amazing tunnels of Virginia’s Natural Tunnel State Park, in the USA; the Bund Sightseeing Tunnel, in Shanghai (China); the Cu Chi Tunnels, in Vietnam; and the Guoliang Tunnel Road, in China’s Henang Province. In addition, the Large Hadron Collider lies in a 27 km long tunnel about 100 m underground near Geneva, Switzerland.</a:t>
                      </a:r>
                      <a:endParaRPr sz="11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70850">
                <a:tc>
                  <a:txBody>
                    <a:bodyPr/>
                    <a:lstStyle/>
                    <a:p>
                      <a:pPr marL="0" marR="0" lvl="0" indent="0" algn="ctr" rtl="0">
                        <a:lnSpc>
                          <a:spcPct val="100000"/>
                        </a:lnSpc>
                        <a:spcBef>
                          <a:spcPts val="0"/>
                        </a:spcBef>
                        <a:spcAft>
                          <a:spcPts val="0"/>
                        </a:spcAft>
                        <a:buClr>
                          <a:srgbClr val="000000"/>
                        </a:buClr>
                        <a:buSzPts val="4800"/>
                        <a:buFont typeface="Arial"/>
                        <a:buNone/>
                      </a:pPr>
                      <a:r>
                        <a:rPr lang="en-GB" sz="4000" b="1"/>
                        <a:t>9</a:t>
                      </a:r>
                      <a:endParaRPr sz="4000" b="1"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lnSpc>
                          <a:spcPct val="160000"/>
                        </a:lnSpc>
                        <a:spcBef>
                          <a:spcPts val="0"/>
                        </a:spcBef>
                        <a:spcAft>
                          <a:spcPts val="0"/>
                        </a:spcAft>
                        <a:buClr>
                          <a:schemeClr val="dk1"/>
                        </a:buClr>
                        <a:buSzPts val="1100"/>
                        <a:buFont typeface="Arial"/>
                        <a:buNone/>
                      </a:pPr>
                      <a:r>
                        <a:rPr lang="en-GB" b="1">
                          <a:solidFill>
                            <a:schemeClr val="dk1"/>
                          </a:solidFill>
                          <a:latin typeface="Roboto"/>
                          <a:ea typeface="Roboto"/>
                          <a:cs typeface="Roboto"/>
                          <a:sym typeface="Roboto"/>
                        </a:rPr>
                        <a:t>NC:  To use basic geographical vocabulary to refer to key human features, including: city, town, village, factory, farm, house, office, port, harbour and shop.</a:t>
                      </a:r>
                      <a:endParaRPr/>
                    </a:p>
                    <a:p>
                      <a:pPr marL="0" marR="0" lvl="0" indent="0" algn="l" rtl="0">
                        <a:lnSpc>
                          <a:spcPct val="100000"/>
                        </a:lnSpc>
                        <a:spcBef>
                          <a:spcPts val="0"/>
                        </a:spcBef>
                        <a:spcAft>
                          <a:spcPts val="0"/>
                        </a:spcAft>
                        <a:buClr>
                          <a:srgbClr val="000000"/>
                        </a:buClr>
                        <a:buSzPts val="1400"/>
                        <a:buFont typeface="Arial"/>
                        <a:buNone/>
                      </a:pPr>
                      <a:r>
                        <a:rPr lang="en-GB">
                          <a:solidFill>
                            <a:srgbClr val="FF0000"/>
                          </a:solidFill>
                        </a:rPr>
                        <a:t>Link to history: Isambard Kingdom Brunel</a:t>
                      </a:r>
                      <a:endParaRPr>
                        <a:solidFill>
                          <a:srgbClr val="FF0000"/>
                        </a:solidFill>
                      </a:endParaRPr>
                    </a:p>
                    <a:p>
                      <a:pPr marL="0" marR="0" lvl="0" indent="0" algn="l" rtl="0">
                        <a:lnSpc>
                          <a:spcPct val="100000"/>
                        </a:lnSpc>
                        <a:spcBef>
                          <a:spcPts val="0"/>
                        </a:spcBef>
                        <a:spcAft>
                          <a:spcPts val="0"/>
                        </a:spcAft>
                        <a:buClr>
                          <a:srgbClr val="000000"/>
                        </a:buClr>
                        <a:buSzPts val="1400"/>
                        <a:buFont typeface="Arial"/>
                        <a:buNone/>
                      </a:pPr>
                      <a:endParaRPr>
                        <a:solidFill>
                          <a:srgbClr val="FF0000"/>
                        </a:solidFill>
                      </a:endParaRPr>
                    </a:p>
                    <a:p>
                      <a:pPr marL="0" marR="0" lvl="0" indent="0" algn="l" rtl="0">
                        <a:lnSpc>
                          <a:spcPct val="100000"/>
                        </a:lnSpc>
                        <a:spcBef>
                          <a:spcPts val="0"/>
                        </a:spcBef>
                        <a:spcAft>
                          <a:spcPts val="0"/>
                        </a:spcAft>
                        <a:buClr>
                          <a:srgbClr val="000000"/>
                        </a:buClr>
                        <a:buSzPts val="1400"/>
                        <a:buFont typeface="Arial"/>
                        <a:buNone/>
                      </a:pPr>
                      <a:r>
                        <a:rPr lang="en-GB">
                          <a:solidFill>
                            <a:srgbClr val="FF0000"/>
                          </a:solidFill>
                        </a:rPr>
                        <a:t>Link to STEM: Designing bridges.</a:t>
                      </a:r>
                      <a:endParaRPr>
                        <a:solidFill>
                          <a:srgbClr val="FF0000"/>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lvl="0" indent="0" algn="l" rtl="0">
                        <a:lnSpc>
                          <a:spcPct val="100000"/>
                        </a:lnSpc>
                        <a:spcBef>
                          <a:spcPts val="0"/>
                        </a:spcBef>
                        <a:spcAft>
                          <a:spcPts val="0"/>
                        </a:spcAft>
                        <a:buClr>
                          <a:schemeClr val="dk1"/>
                        </a:buClr>
                        <a:buSzPts val="1100"/>
                        <a:buFont typeface="Arial"/>
                        <a:buNone/>
                      </a:pPr>
                      <a:r>
                        <a:rPr lang="en-GB" sz="1100" b="1"/>
                        <a:t>Where do you find bridges and what purpose do they serve?</a:t>
                      </a:r>
                      <a:endParaRPr sz="1100" b="1"/>
                    </a:p>
                    <a:p>
                      <a:pPr marL="0" lvl="0" indent="0" algn="l" rtl="0">
                        <a:lnSpc>
                          <a:spcPct val="100000"/>
                        </a:lnSpc>
                        <a:spcBef>
                          <a:spcPts val="0"/>
                        </a:spcBef>
                        <a:spcAft>
                          <a:spcPts val="0"/>
                        </a:spcAft>
                        <a:buClr>
                          <a:schemeClr val="dk1"/>
                        </a:buClr>
                        <a:buSzPts val="1100"/>
                        <a:buFont typeface="Arial"/>
                        <a:buNone/>
                      </a:pPr>
                      <a:endParaRPr sz="1100"/>
                    </a:p>
                    <a:p>
                      <a:pPr marL="0" lvl="0" indent="0" algn="l" rtl="0">
                        <a:lnSpc>
                          <a:spcPct val="100000"/>
                        </a:lnSpc>
                        <a:spcBef>
                          <a:spcPts val="0"/>
                        </a:spcBef>
                        <a:spcAft>
                          <a:spcPts val="0"/>
                        </a:spcAft>
                        <a:buClr>
                          <a:schemeClr val="dk1"/>
                        </a:buClr>
                        <a:buSzPts val="1100"/>
                        <a:buFont typeface="Arial"/>
                        <a:buNone/>
                      </a:pPr>
                      <a:r>
                        <a:rPr lang="en-GB" sz="1100"/>
                        <a:t>What if we need to cross an area such as a river but we can’t go under it and we can’t go through it? How else could we get from one side to another? </a:t>
                      </a:r>
                      <a:endParaRPr sz="1100"/>
                    </a:p>
                    <a:p>
                      <a:pPr marL="0" lvl="0" indent="0" algn="l" rtl="0">
                        <a:lnSpc>
                          <a:spcPct val="100000"/>
                        </a:lnSpc>
                        <a:spcBef>
                          <a:spcPts val="0"/>
                        </a:spcBef>
                        <a:spcAft>
                          <a:spcPts val="0"/>
                        </a:spcAft>
                        <a:buClr>
                          <a:schemeClr val="dk1"/>
                        </a:buClr>
                        <a:buSzPts val="1100"/>
                        <a:buFont typeface="Arial"/>
                        <a:buNone/>
                      </a:pPr>
                      <a:endParaRPr sz="1100"/>
                    </a:p>
                    <a:p>
                      <a:pPr marL="0" lvl="0" indent="0" algn="l" rtl="0">
                        <a:lnSpc>
                          <a:spcPct val="100000"/>
                        </a:lnSpc>
                        <a:spcBef>
                          <a:spcPts val="0"/>
                        </a:spcBef>
                        <a:spcAft>
                          <a:spcPts val="0"/>
                        </a:spcAft>
                        <a:buClr>
                          <a:schemeClr val="dk1"/>
                        </a:buClr>
                        <a:buSzPts val="1100"/>
                        <a:buFont typeface="Arial"/>
                        <a:buNone/>
                      </a:pPr>
                      <a:r>
                        <a:rPr lang="en-GB" sz="1100">
                          <a:highlight>
                            <a:srgbClr val="FFFFFF"/>
                          </a:highlight>
                          <a:latin typeface="Roboto"/>
                          <a:ea typeface="Roboto"/>
                          <a:cs typeface="Roboto"/>
                          <a:sym typeface="Roboto"/>
                        </a:rPr>
                        <a:t>Working in groups, ask the children to think about the bridges in the local area – perhaps canal bridges, motorway bridges or rope bridges. Look at local maps to identify the symbol used to show a bridge on a map, and spot a number of bridges in their area. What are the different bridges for? What are they made from and what shapes are they?</a:t>
                      </a:r>
                      <a:endParaRPr sz="1100">
                        <a:highlight>
                          <a:srgbClr val="FFFFFF"/>
                        </a:highlight>
                        <a:latin typeface="Roboto"/>
                        <a:ea typeface="Roboto"/>
                        <a:cs typeface="Roboto"/>
                        <a:sym typeface="Roboto"/>
                      </a:endParaRPr>
                    </a:p>
                    <a:p>
                      <a:pPr marL="0" lvl="0" indent="0" algn="l" rtl="0">
                        <a:lnSpc>
                          <a:spcPct val="160000"/>
                        </a:lnSpc>
                        <a:spcBef>
                          <a:spcPts val="0"/>
                        </a:spcBef>
                        <a:spcAft>
                          <a:spcPts val="0"/>
                        </a:spcAft>
                        <a:buClr>
                          <a:schemeClr val="dk1"/>
                        </a:buClr>
                        <a:buSzPts val="1100"/>
                        <a:buFont typeface="Arial"/>
                        <a:buNone/>
                      </a:pPr>
                      <a:r>
                        <a:rPr lang="en-GB" sz="1100">
                          <a:highlight>
                            <a:srgbClr val="FFFFFF"/>
                          </a:highlight>
                          <a:latin typeface="Roboto"/>
                          <a:ea typeface="Roboto"/>
                          <a:cs typeface="Roboto"/>
                          <a:sym typeface="Roboto"/>
                        </a:rPr>
                        <a:t> </a:t>
                      </a:r>
                      <a:endParaRPr sz="1100">
                        <a:highlight>
                          <a:srgbClr val="FFFFFF"/>
                        </a:highlight>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GB" sz="1100" b="1">
                          <a:highlight>
                            <a:srgbClr val="FFFFFF"/>
                          </a:highlight>
                          <a:latin typeface="Roboto"/>
                          <a:ea typeface="Roboto"/>
                          <a:cs typeface="Roboto"/>
                          <a:sym typeface="Roboto"/>
                        </a:rPr>
                        <a:t>Note</a:t>
                      </a:r>
                      <a:endParaRPr sz="1100" b="1">
                        <a:highlight>
                          <a:srgbClr val="FFFFFF"/>
                        </a:highlight>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GB" sz="1100">
                          <a:highlight>
                            <a:srgbClr val="FFFFFF"/>
                          </a:highlight>
                          <a:latin typeface="Roboto"/>
                          <a:ea typeface="Roboto"/>
                          <a:cs typeface="Roboto"/>
                          <a:sym typeface="Roboto"/>
                        </a:rPr>
                        <a:t>Suggest to parents or carers that they take the children to explore their local area, finding and photographing bridges to report on in class.</a:t>
                      </a:r>
                      <a:endParaRPr sz="11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1_Custom Design">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2348</Words>
  <Application>Microsoft Office PowerPoint</Application>
  <PresentationFormat>Custom</PresentationFormat>
  <Paragraphs>293</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Roboto</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 Alexander</dc:creator>
  <cp:lastModifiedBy>Rose Alexander</cp:lastModifiedBy>
  <cp:revision>1</cp:revision>
  <dcterms:modified xsi:type="dcterms:W3CDTF">2019-09-03T20:27:56Z</dcterms:modified>
</cp:coreProperties>
</file>