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12192000" cy="9144000"/>
  <p:notesSz cx="6858000" cy="9144000"/>
  <p:embeddedFontLst>
    <p:embeddedFont>
      <p:font typeface="Century Gothic" panose="020B0502020202020204" pitchFamily="34" charset="0"/>
      <p:regular r:id="rId14"/>
      <p:bold r:id="rId15"/>
      <p:italic r:id="rId16"/>
      <p:boldItalic r:id="rId17"/>
    </p:embeddedFont>
    <p:embeddedFont>
      <p:font typeface="Comic Sans MS" panose="030F0702030302020204" pitchFamily="66"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D1F9C6-3AC7-41C6-A3DF-0E74FA2D7535}">
  <a:tblStyle styleId="{61D1F9C6-3AC7-41C6-A3DF-0E74FA2D753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5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9acb72867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g59acb72867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bbd321a3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5bbd321a3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bbd321a32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5bbd321a32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 name="Google Shape;18;p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9" name="Google Shape;19;p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 name="Google Shape;20;p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 name="Google Shape;21;p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7" name="Google Shape;77;p11"/>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8" name="Google Shape;78;p1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9" name="Google Shape;79;p1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80" name="Google Shape;80;p1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1" name="Google Shape;91;p1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14"/>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97" name="Google Shape;97;p1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1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5"/>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103" name="Google Shape;103;p1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6"/>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9" name="Google Shape;109;p16"/>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0" name="Google Shape;110;p1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7"/>
          <p:cNvSpPr txBox="1">
            <a:spLocks noGrp="1"/>
          </p:cNvSpPr>
          <p:nvPr>
            <p:ph type="body" idx="1"/>
          </p:nvPr>
        </p:nvSpPr>
        <p:spPr>
          <a:xfrm>
            <a:off x="839789" y="2241551"/>
            <a:ext cx="51579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6" name="Google Shape;116;p17"/>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17"/>
          <p:cNvSpPr txBox="1">
            <a:spLocks noGrp="1"/>
          </p:cNvSpPr>
          <p:nvPr>
            <p:ph type="body" idx="3"/>
          </p:nvPr>
        </p:nvSpPr>
        <p:spPr>
          <a:xfrm>
            <a:off x="6172201" y="2241551"/>
            <a:ext cx="5183100" cy="10986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118" name="Google Shape;118;p17"/>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9" name="Google Shape;119;p1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p1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9"/>
          <p:cNvSpPr txBox="1">
            <a:spLocks noGrp="1"/>
          </p:cNvSpPr>
          <p:nvPr>
            <p:ph type="body" idx="1"/>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130" name="Google Shape;130;p19"/>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1" name="Google Shape;131;p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20"/>
          <p:cNvSpPr>
            <a:spLocks noGrp="1"/>
          </p:cNvSpPr>
          <p:nvPr>
            <p:ph type="pic" idx="2"/>
          </p:nvPr>
        </p:nvSpPr>
        <p:spPr>
          <a:xfrm>
            <a:off x="5183188" y="1316569"/>
            <a:ext cx="61722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37" name="Google Shape;137;p20"/>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138" name="Google Shape;138;p2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1"/>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4" name="Google Shape;144;p2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 name="Google Shape;24;p3"/>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25" name="Google Shape;25;p3"/>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 name="Google Shape;26;p3"/>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 name="Google Shape;27;p3"/>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p22"/>
          <p:cNvSpPr txBox="1">
            <a:spLocks noGrp="1"/>
          </p:cNvSpPr>
          <p:nvPr>
            <p:ph type="title"/>
          </p:nvPr>
        </p:nvSpPr>
        <p:spPr>
          <a:xfrm rot="5400000">
            <a:off x="6164851" y="3046885"/>
            <a:ext cx="77490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2"/>
          <p:cNvSpPr txBox="1">
            <a:spLocks noGrp="1"/>
          </p:cNvSpPr>
          <p:nvPr>
            <p:ph type="body" idx="1"/>
          </p:nvPr>
        </p:nvSpPr>
        <p:spPr>
          <a:xfrm rot="5400000">
            <a:off x="830851" y="494185"/>
            <a:ext cx="77490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2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2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2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 name="Google Shape;30;p4"/>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31" name="Google Shape;31;p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 name="Google Shape;32;p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 name="Google Shape;33;p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6" name="Google Shape;36;p5"/>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7" name="Google Shape;37;p5"/>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38" name="Google Shape;38;p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9" name="Google Shape;39;p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0" name="Google Shape;40;p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3" name="Google Shape;43;p6"/>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4" name="Google Shape;44;p6"/>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5" name="Google Shape;45;p6"/>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46" name="Google Shape;46;p6"/>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47" name="Google Shape;47;p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8" name="Google Shape;48;p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p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2" name="Google Shape;52;p7"/>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3" name="Google Shape;53;p7"/>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4" name="Google Shape;54;p7"/>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57" name="Google Shape;57;p8"/>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58" name="Google Shape;58;p8"/>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59" name="Google Shape;59;p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0" name="Google Shape;60;p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1" name="Google Shape;61;p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4" name="Google Shape;64;p9"/>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66" name="Google Shape;66;p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7" name="Google Shape;67;p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68" name="Google Shape;68;p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1" name="Google Shape;71;p10"/>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72" name="Google Shape;72;p1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3" name="Google Shape;73;p1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74" name="Google Shape;74;p1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1"/>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3" name="Google Shape;83;p12"/>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87" name="Google Shape;87;p12"/>
          <p:cNvSpPr/>
          <p:nvPr/>
        </p:nvSpPr>
        <p:spPr>
          <a:xfrm>
            <a:off x="10042368" y="8493249"/>
            <a:ext cx="1311300" cy="451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a:stretch/>
        </p:blipFill>
        <p:spPr>
          <a:xfrm>
            <a:off x="10609943" y="55946"/>
            <a:ext cx="772765" cy="1064675"/>
          </a:xfrm>
          <a:prstGeom prst="rect">
            <a:avLst/>
          </a:prstGeom>
          <a:noFill/>
          <a:ln>
            <a:noFill/>
          </a:ln>
        </p:spPr>
      </p:pic>
      <p:sp>
        <p:nvSpPr>
          <p:cNvPr id="159" name="Google Shape;159;p23"/>
          <p:cNvSpPr txBox="1"/>
          <p:nvPr/>
        </p:nvSpPr>
        <p:spPr>
          <a:xfrm>
            <a:off x="6191250" y="2410725"/>
            <a:ext cx="5309400" cy="1139299"/>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600" b="1" i="0" u="sng" strike="noStrike" cap="none">
                <a:solidFill>
                  <a:srgbClr val="000000"/>
                </a:solidFill>
                <a:latin typeface="Arial"/>
                <a:ea typeface="Arial"/>
                <a:cs typeface="Arial"/>
                <a:sym typeface="Arial"/>
              </a:rPr>
              <a:t>Transferable Knowledge:</a:t>
            </a:r>
            <a:endParaRPr sz="16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600"/>
              <a:t>Concept of change, structures</a:t>
            </a:r>
            <a:endParaRPr sz="1600"/>
          </a:p>
          <a:p>
            <a:pPr marL="0" marR="0" lvl="0" indent="0" algn="ctr" rtl="0">
              <a:lnSpc>
                <a:spcPct val="100000"/>
              </a:lnSpc>
              <a:spcBef>
                <a:spcPts val="0"/>
              </a:spcBef>
              <a:spcAft>
                <a:spcPts val="0"/>
              </a:spcAft>
              <a:buNone/>
            </a:pPr>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3"/>
          <p:cNvSpPr txBox="1"/>
          <p:nvPr/>
        </p:nvSpPr>
        <p:spPr>
          <a:xfrm>
            <a:off x="806825" y="3579625"/>
            <a:ext cx="10693800" cy="5488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600" b="1" i="0" u="none" strike="noStrike" cap="none">
                <a:solidFill>
                  <a:srgbClr val="000000"/>
                </a:solidFill>
                <a:latin typeface="Arial"/>
                <a:ea typeface="Arial"/>
                <a:cs typeface="Arial"/>
                <a:sym typeface="Arial"/>
              </a:rPr>
              <a:t>National Curriculum Overview of Programme of Study</a:t>
            </a:r>
            <a:endParaRPr/>
          </a:p>
          <a:p>
            <a:pPr marL="0" marR="0" lvl="0" indent="0" algn="l" rtl="0">
              <a:lnSpc>
                <a:spcPct val="100000"/>
              </a:lnSpc>
              <a:spcBef>
                <a:spcPts val="0"/>
              </a:spcBef>
              <a:spcAft>
                <a:spcPts val="0"/>
              </a:spcAft>
              <a:buNone/>
            </a:pPr>
            <a:r>
              <a:rPr lang="en-GB" sz="1200"/>
              <a:t>A high-quality history education will help pupils gain a coherent knowledge and understanding of Britain’s past and that of the wider world. It should inspire pupils’ curiosity to know more about the past. Teaching should equip pupils to ask perceptive questions, think critically, weigh evidence, sift arguments, and develop perspective and judgement. History helps pupils to understand the complexity of people’s lives, the process of change, the diversity of societies and relationships between different groups, as well as their own identity and the challenges of their time.  The national curriculum for history aims to ensure that all pupils:  know and understand the history of these islands as a coherent, chronological narrative, from the earliest times to the present day: how people’s lives have shaped this nation and how Britain has influenced and been influenced by the wider world  know and understand significant aspects of the history of the wider world: the nature of ancient civilisations; the expansion and dissolution of empires; characteristic features of past non-European societies; achievements and follies of mankind  gain and deploy a historically grounded understanding of abstract terms such as ‘empire’, ‘civilisation’, ‘parliament’ and ‘peasantry’  understand historical concepts such as continuity and change, cause and consequence, similarity, difference and significance, and use them to make connections, draw contrasts, analyse trends, frame historically-valid questions and create their own structured accounts, including written narratives and analyses  understand the methods of historical enquiry, including how evidence is used rigorously to make historical claims, and discern how and why contrasting arguments and interpretations of the past have been constructed, gain historical perspective by placing their growing knowledge into different contexts, understanding the connections between local, regional, national and international history; between cultural, economic, military, political, religious and social history; and between short- and long-term timescales.</a:t>
            </a:r>
            <a:endParaRPr sz="1200" i="0" u="none" strike="noStrike" cap="none">
              <a:solidFill>
                <a:srgbClr val="000000"/>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GB" sz="1200"/>
              <a:t>Pupils should develop an awareness of the past, using common words and phrases relating to the passing of time. They should know where the people and events they study fit within a chronological framework and identify similarities and differences between ways of life in different periods. They should use a wide vocabulary of everyday historical terms. They should ask and answer questions, choosing and using parts of stories and other sources to show that they know and understand key features of events. They should understand some of the ways in which we find out about the past and identify different ways in which it is represented. In planning to ensure the progression described above through teaching about the people, events and changes outlined below, teachers are often introducing pupils to historical periods that they will study more fully at key stages 2 and 3.</a:t>
            </a:r>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600" b="1" i="0" u="none" strike="noStrike" cap="none">
                <a:solidFill>
                  <a:srgbClr val="000000"/>
                </a:solidFill>
                <a:latin typeface="Arial"/>
                <a:ea typeface="Arial"/>
                <a:cs typeface="Arial"/>
                <a:sym typeface="Arial"/>
              </a:rPr>
              <a:t>During this area of study students should be taught to:</a:t>
            </a:r>
            <a:endParaRPr/>
          </a:p>
          <a:p>
            <a:pPr marL="0" marR="0" lvl="0" indent="0" algn="l" rtl="0">
              <a:lnSpc>
                <a:spcPct val="100000"/>
              </a:lnSpc>
              <a:spcBef>
                <a:spcPts val="0"/>
              </a:spcBef>
              <a:spcAft>
                <a:spcPts val="0"/>
              </a:spcAft>
              <a:buNone/>
            </a:pPr>
            <a:endParaRPr sz="1200"/>
          </a:p>
          <a:p>
            <a:pPr marL="457200" marR="0" lvl="0" indent="-304800" algn="l" rtl="0">
              <a:lnSpc>
                <a:spcPct val="100000"/>
              </a:lnSpc>
              <a:spcBef>
                <a:spcPts val="0"/>
              </a:spcBef>
              <a:spcAft>
                <a:spcPts val="0"/>
              </a:spcAft>
              <a:buSzPts val="1200"/>
              <a:buChar char="●"/>
            </a:pPr>
            <a:r>
              <a:rPr lang="en-GB" sz="1200"/>
              <a:t>events beyond living memory that are significant nationally or globally [for example, the Great Fire of London, the first aeroplane flight or events commemorated through festivals or anniversaries</a:t>
            </a:r>
            <a:endParaRPr sz="1200"/>
          </a:p>
          <a:p>
            <a:pPr marL="457200" marR="0" lvl="0" indent="-304800" algn="l" rtl="0">
              <a:lnSpc>
                <a:spcPct val="100000"/>
              </a:lnSpc>
              <a:spcBef>
                <a:spcPts val="0"/>
              </a:spcBef>
              <a:spcAft>
                <a:spcPts val="0"/>
              </a:spcAft>
              <a:buSzPts val="1200"/>
              <a:buChar char="●"/>
            </a:pPr>
            <a:r>
              <a:rPr lang="en-GB" sz="1200"/>
              <a:t>changes within living memory. Where appropriate, these should be used to reveal aspects of change in national life</a:t>
            </a:r>
            <a:endParaRPr sz="1200"/>
          </a:p>
          <a:p>
            <a:pPr marL="457200" marR="0" lvl="0" indent="-304800" algn="l" rtl="0">
              <a:lnSpc>
                <a:spcPct val="100000"/>
              </a:lnSpc>
              <a:spcBef>
                <a:spcPts val="0"/>
              </a:spcBef>
              <a:spcAft>
                <a:spcPts val="0"/>
              </a:spcAft>
              <a:buSzPts val="1200"/>
              <a:buChar char="●"/>
            </a:pPr>
            <a:r>
              <a:rPr lang="en-GB" sz="1200"/>
              <a:t>significant historical events, people and places in their own locality.</a:t>
            </a:r>
            <a:endParaRPr sz="1200"/>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3"/>
          <p:cNvSpPr txBox="1"/>
          <p:nvPr/>
        </p:nvSpPr>
        <p:spPr>
          <a:xfrm>
            <a:off x="1654629" y="1152932"/>
            <a:ext cx="8955314" cy="1152000"/>
          </a:xfrm>
          <a:prstGeom prst="rect">
            <a:avLst/>
          </a:prstGeom>
          <a:solidFill>
            <a:srgbClr val="DDEAF6"/>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9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Medium Term Plan: Global Enquirers- History</a:t>
            </a:r>
            <a:endParaRPr/>
          </a:p>
          <a:p>
            <a:pPr marL="457200" lvl="0" indent="0" algn="ctr" rtl="0">
              <a:spcBef>
                <a:spcPts val="0"/>
              </a:spcBef>
              <a:spcAft>
                <a:spcPts val="0"/>
              </a:spcAft>
              <a:buNone/>
            </a:pPr>
            <a:r>
              <a:rPr lang="en-GB">
                <a:solidFill>
                  <a:schemeClr val="dk1"/>
                </a:solidFill>
                <a:latin typeface="Century Gothic"/>
                <a:ea typeface="Century Gothic"/>
                <a:cs typeface="Century Gothic"/>
                <a:sym typeface="Century Gothic"/>
              </a:rPr>
              <a:t>Why did people build castles and how have their uses changed over time?</a:t>
            </a:r>
            <a:endParaRPr>
              <a:solidFill>
                <a:schemeClr val="dk1"/>
              </a:solidFill>
            </a:endParaRPr>
          </a:p>
        </p:txBody>
      </p:sp>
      <p:sp>
        <p:nvSpPr>
          <p:cNvPr id="162" name="Google Shape;162;p23"/>
          <p:cNvSpPr txBox="1"/>
          <p:nvPr/>
        </p:nvSpPr>
        <p:spPr>
          <a:xfrm>
            <a:off x="806825" y="2410750"/>
            <a:ext cx="5271300" cy="1139274"/>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Chronology and change</a:t>
            </a:r>
            <a:endParaRPr/>
          </a:p>
          <a:p>
            <a:pPr marL="0" marR="0" lvl="0" indent="0" algn="ctr" rtl="0">
              <a:lnSpc>
                <a:spcPct val="100000"/>
              </a:lnSpc>
              <a:spcBef>
                <a:spcPts val="0"/>
              </a:spcBef>
              <a:spcAft>
                <a:spcPts val="0"/>
              </a:spcAft>
              <a:buNone/>
            </a:pPr>
            <a:r>
              <a:rPr lang="en-GB" sz="1800" b="0" i="0" u="none" strike="noStrike" cap="none">
                <a:solidFill>
                  <a:srgbClr val="000000"/>
                </a:solidFill>
                <a:latin typeface="Arial"/>
                <a:ea typeface="Arial"/>
                <a:cs typeface="Arial"/>
                <a:sym typeface="Arial"/>
              </a:rPr>
              <a:t>Historical enquiry</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163" name="Google Shape;163;p23"/>
          <p:cNvPicPr preferRelativeResize="0"/>
          <p:nvPr/>
        </p:nvPicPr>
        <p:blipFill rotWithShape="1">
          <a:blip r:embed="rId4">
            <a:alphaModFix/>
          </a:blip>
          <a:srcRect/>
          <a:stretch/>
        </p:blipFill>
        <p:spPr>
          <a:xfrm>
            <a:off x="5300358" y="120036"/>
            <a:ext cx="1814680" cy="823455"/>
          </a:xfrm>
          <a:prstGeom prst="rect">
            <a:avLst/>
          </a:prstGeom>
          <a:noFill/>
          <a:ln>
            <a:noFill/>
          </a:ln>
        </p:spPr>
      </p:pic>
      <p:pic>
        <p:nvPicPr>
          <p:cNvPr id="164" name="Google Shape;164;p23"/>
          <p:cNvPicPr preferRelativeResize="0"/>
          <p:nvPr/>
        </p:nvPicPr>
        <p:blipFill rotWithShape="1">
          <a:blip r:embed="rId5">
            <a:alphaModFix/>
          </a:blip>
          <a:srcRect l="8376" t="7405" r="8376" b="6665"/>
          <a:stretch/>
        </p:blipFill>
        <p:spPr>
          <a:xfrm>
            <a:off x="1962273" y="89479"/>
            <a:ext cx="700803" cy="1023475"/>
          </a:xfrm>
          <a:prstGeom prst="rect">
            <a:avLst/>
          </a:prstGeom>
          <a:noFill/>
          <a:ln>
            <a:noFill/>
          </a:ln>
        </p:spPr>
      </p:pic>
      <p:pic>
        <p:nvPicPr>
          <p:cNvPr id="165" name="Google Shape;165;p23" descr="C:\Users\James\Desktop\Logos\Global Enquirers Large no border.jpg"/>
          <p:cNvPicPr preferRelativeResize="0"/>
          <p:nvPr/>
        </p:nvPicPr>
        <p:blipFill rotWithShape="1">
          <a:blip r:embed="rId6">
            <a:alphaModFix/>
          </a:blip>
          <a:srcRect l="7170" r="7567" b="6322"/>
          <a:stretch/>
        </p:blipFill>
        <p:spPr>
          <a:xfrm>
            <a:off x="2974957" y="89479"/>
            <a:ext cx="741770" cy="1035596"/>
          </a:xfrm>
          <a:prstGeom prst="rect">
            <a:avLst/>
          </a:prstGeom>
          <a:noFill/>
          <a:ln>
            <a:noFill/>
          </a:ln>
        </p:spPr>
      </p:pic>
      <p:pic>
        <p:nvPicPr>
          <p:cNvPr id="166" name="Google Shape;166;p23" descr="C:\Users\James\Desktop\Logos\Sustainability Ambassadors Large no border.jpg"/>
          <p:cNvPicPr preferRelativeResize="0"/>
          <p:nvPr/>
        </p:nvPicPr>
        <p:blipFill rotWithShape="1">
          <a:blip r:embed="rId7">
            <a:alphaModFix/>
          </a:blip>
          <a:srcRect b="7850"/>
          <a:stretch/>
        </p:blipFill>
        <p:spPr>
          <a:xfrm>
            <a:off x="8687704" y="92852"/>
            <a:ext cx="877679" cy="1032224"/>
          </a:xfrm>
          <a:prstGeom prst="rect">
            <a:avLst/>
          </a:prstGeom>
          <a:noFill/>
          <a:ln>
            <a:noFill/>
          </a:ln>
        </p:spPr>
      </p:pic>
      <p:pic>
        <p:nvPicPr>
          <p:cNvPr id="167" name="Google Shape;167;p23" descr="C:\Users\James\Desktop\Logos\Designers Large no border.jpg"/>
          <p:cNvPicPr preferRelativeResize="0"/>
          <p:nvPr/>
        </p:nvPicPr>
        <p:blipFill rotWithShape="1">
          <a:blip r:embed="rId8">
            <a:alphaModFix/>
          </a:blip>
          <a:srcRect l="8376" t="7196" r="8376" b="4746"/>
          <a:stretch/>
        </p:blipFill>
        <p:spPr>
          <a:xfrm>
            <a:off x="3935176" y="89479"/>
            <a:ext cx="742200" cy="1059571"/>
          </a:xfrm>
          <a:prstGeom prst="rect">
            <a:avLst/>
          </a:prstGeom>
          <a:noFill/>
          <a:ln>
            <a:noFill/>
          </a:ln>
        </p:spPr>
      </p:pic>
      <p:pic>
        <p:nvPicPr>
          <p:cNvPr id="168" name="Google Shape;168;p23"/>
          <p:cNvPicPr preferRelativeResize="0"/>
          <p:nvPr/>
        </p:nvPicPr>
        <p:blipFill rotWithShape="1">
          <a:blip r:embed="rId9">
            <a:alphaModFix/>
          </a:blip>
          <a:srcRect/>
          <a:stretch/>
        </p:blipFill>
        <p:spPr>
          <a:xfrm>
            <a:off x="949607" y="86818"/>
            <a:ext cx="700800" cy="1028798"/>
          </a:xfrm>
          <a:prstGeom prst="rect">
            <a:avLst/>
          </a:prstGeom>
          <a:noFill/>
          <a:ln>
            <a:noFill/>
          </a:ln>
        </p:spPr>
      </p:pic>
      <p:pic>
        <p:nvPicPr>
          <p:cNvPr id="169" name="Google Shape;169;p23"/>
          <p:cNvPicPr preferRelativeResize="0"/>
          <p:nvPr/>
        </p:nvPicPr>
        <p:blipFill rotWithShape="1">
          <a:blip r:embed="rId10">
            <a:alphaModFix/>
          </a:blip>
          <a:srcRect/>
          <a:stretch/>
        </p:blipFill>
        <p:spPr>
          <a:xfrm>
            <a:off x="7738020" y="83430"/>
            <a:ext cx="877676" cy="1032186"/>
          </a:xfrm>
          <a:prstGeom prst="rect">
            <a:avLst/>
          </a:prstGeom>
          <a:noFill/>
          <a:ln>
            <a:noFill/>
          </a:ln>
        </p:spPr>
      </p:pic>
      <p:pic>
        <p:nvPicPr>
          <p:cNvPr id="170" name="Google Shape;170;p23" descr="C:\Users\James\Desktop\cultural explorers.jpg"/>
          <p:cNvPicPr preferRelativeResize="0"/>
          <p:nvPr/>
        </p:nvPicPr>
        <p:blipFill rotWithShape="1">
          <a:blip r:embed="rId11">
            <a:alphaModFix/>
          </a:blip>
          <a:srcRect l="7956" r="7309" b="5291"/>
          <a:stretch/>
        </p:blipFill>
        <p:spPr>
          <a:xfrm>
            <a:off x="9695816" y="92851"/>
            <a:ext cx="723582" cy="1056199"/>
          </a:xfrm>
          <a:prstGeom prst="rect">
            <a:avLst/>
          </a:prstGeom>
          <a:noFill/>
          <a:ln>
            <a:noFill/>
          </a:ln>
        </p:spPr>
      </p:pic>
      <p:sp>
        <p:nvSpPr>
          <p:cNvPr id="171" name="Google Shape;171;p23"/>
          <p:cNvSpPr/>
          <p:nvPr/>
        </p:nvSpPr>
        <p:spPr>
          <a:xfrm>
            <a:off x="806175"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23"/>
          <p:cNvSpPr/>
          <p:nvPr/>
        </p:nvSpPr>
        <p:spPr>
          <a:xfrm>
            <a:off x="10613990" y="1149051"/>
            <a:ext cx="848454" cy="1155882"/>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73" name="Google Shape;173;p23" descr="C:\Users\James\Desktop\Logos\Global Enquirers Large no border.jpg"/>
          <p:cNvPicPr preferRelativeResize="0"/>
          <p:nvPr/>
        </p:nvPicPr>
        <p:blipFill rotWithShape="1">
          <a:blip r:embed="rId6">
            <a:alphaModFix/>
          </a:blip>
          <a:srcRect l="7170" r="7567" b="6322"/>
          <a:stretch/>
        </p:blipFill>
        <p:spPr>
          <a:xfrm>
            <a:off x="867406" y="1209194"/>
            <a:ext cx="741770" cy="1035596"/>
          </a:xfrm>
          <a:prstGeom prst="rect">
            <a:avLst/>
          </a:prstGeom>
          <a:noFill/>
          <a:ln>
            <a:noFill/>
          </a:ln>
        </p:spPr>
      </p:pic>
      <p:pic>
        <p:nvPicPr>
          <p:cNvPr id="174" name="Google Shape;174;p23" descr="C:\Users\James\Desktop\Logos\Global Enquirers Large no border.jpg"/>
          <p:cNvPicPr preferRelativeResize="0"/>
          <p:nvPr/>
        </p:nvPicPr>
        <p:blipFill rotWithShape="1">
          <a:blip r:embed="rId6">
            <a:alphaModFix/>
          </a:blip>
          <a:srcRect l="7170" r="7567" b="6322"/>
          <a:stretch/>
        </p:blipFill>
        <p:spPr>
          <a:xfrm>
            <a:off x="10655581" y="1205911"/>
            <a:ext cx="741770" cy="10355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61"/>
        <p:cNvGrpSpPr/>
        <p:nvPr/>
      </p:nvGrpSpPr>
      <p:grpSpPr>
        <a:xfrm>
          <a:off x="0" y="0"/>
          <a:ext cx="0" cy="0"/>
          <a:chOff x="0" y="0"/>
          <a:chExt cx="0" cy="0"/>
        </a:xfrm>
      </p:grpSpPr>
      <p:graphicFrame>
        <p:nvGraphicFramePr>
          <p:cNvPr id="262" name="Google Shape;262;p32"/>
          <p:cNvGraphicFramePr/>
          <p:nvPr/>
        </p:nvGraphicFramePr>
        <p:xfrm>
          <a:off x="452492" y="1344383"/>
          <a:ext cx="11365250" cy="3527075"/>
        </p:xfrm>
        <a:graphic>
          <a:graphicData uri="http://schemas.openxmlformats.org/drawingml/2006/table">
            <a:tbl>
              <a:tblPr firstRow="1" bandRow="1">
                <a:noFill/>
                <a:tableStyleId>{61D1F9C6-3AC7-41C6-A3DF-0E74FA2D7535}</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11</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500">
                          <a:solidFill>
                            <a:schemeClr val="dk1"/>
                          </a:solidFill>
                        </a:rPr>
                        <a:t>EQ: Why did people build Towers and Turrets?</a:t>
                      </a:r>
                      <a:endParaRPr sz="1500">
                        <a:solidFill>
                          <a:schemeClr val="dk1"/>
                        </a:solidFill>
                      </a:endParaRPr>
                    </a:p>
                    <a:p>
                      <a:pPr marL="0" lvl="0" indent="0" algn="l" rtl="0">
                        <a:spcBef>
                          <a:spcPts val="0"/>
                        </a:spcBef>
                        <a:spcAft>
                          <a:spcPts val="0"/>
                        </a:spcAft>
                        <a:buClr>
                          <a:schemeClr val="dk1"/>
                        </a:buClr>
                        <a:buSzPts val="1100"/>
                        <a:buFont typeface="Arial"/>
                        <a:buNone/>
                      </a:pPr>
                      <a:endParaRPr sz="1500">
                        <a:solidFill>
                          <a:schemeClr val="dk1"/>
                        </a:solidFill>
                      </a:endParaRPr>
                    </a:p>
                    <a:p>
                      <a:pPr marL="0" lvl="0" indent="0" algn="l" rtl="0">
                        <a:spcBef>
                          <a:spcPts val="0"/>
                        </a:spcBef>
                        <a:spcAft>
                          <a:spcPts val="0"/>
                        </a:spcAft>
                        <a:buClr>
                          <a:schemeClr val="dk1"/>
                        </a:buClr>
                        <a:buSzPts val="1100"/>
                        <a:buFont typeface="Arial"/>
                        <a:buNone/>
                      </a:pPr>
                      <a:r>
                        <a:rPr lang="en-GB" sz="1500">
                          <a:solidFill>
                            <a:schemeClr val="dk1"/>
                          </a:solidFill>
                        </a:rPr>
                        <a:t>How have their uses changed over time?</a:t>
                      </a:r>
                      <a:endParaRPr sz="1500">
                        <a:solidFill>
                          <a:schemeClr val="dk1"/>
                        </a:solidFill>
                      </a:endParaRPr>
                    </a:p>
                    <a:p>
                      <a:pPr marL="0" lvl="0" indent="0" algn="l" rtl="0">
                        <a:spcBef>
                          <a:spcPts val="0"/>
                        </a:spcBef>
                        <a:spcAft>
                          <a:spcPts val="0"/>
                        </a:spcAft>
                        <a:buClr>
                          <a:schemeClr val="dk1"/>
                        </a:buClr>
                        <a:buSzPts val="1500"/>
                        <a:buFont typeface="Arial"/>
                        <a:buNone/>
                      </a:pPr>
                      <a:endParaRPr sz="1500">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500"/>
                        <a:buFont typeface="Arial"/>
                        <a:buNone/>
                      </a:pP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bl>
          </a:graphicData>
        </a:graphic>
      </p:graphicFrame>
      <p:sp>
        <p:nvSpPr>
          <p:cNvPr id="263" name="Google Shape;263;p32"/>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64" name="Google Shape;264;p32"/>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65" name="Google Shape;265;p32"/>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4"/>
          <p:cNvSpPr txBox="1"/>
          <p:nvPr/>
        </p:nvSpPr>
        <p:spPr>
          <a:xfrm>
            <a:off x="6191250" y="1344706"/>
            <a:ext cx="5309400" cy="7082118"/>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GB" sz="1400" b="1" i="0" u="sng" strike="noStrike" cap="none">
                <a:solidFill>
                  <a:srgbClr val="000000"/>
                </a:solidFill>
                <a:latin typeface="Arial"/>
                <a:ea typeface="Arial"/>
                <a:cs typeface="Arial"/>
                <a:sym typeface="Arial"/>
              </a:rPr>
              <a:t>D</a:t>
            </a:r>
            <a:r>
              <a:rPr lang="en-GB" b="1" u="sng"/>
              <a:t>eeper knowledge </a:t>
            </a:r>
            <a:r>
              <a:rPr lang="en-GB" sz="1400" b="1" i="0" u="sng" strike="noStrike" cap="none">
                <a:solidFill>
                  <a:srgbClr val="000000"/>
                </a:solidFill>
                <a:latin typeface="Arial"/>
                <a:ea typeface="Arial"/>
                <a:cs typeface="Arial"/>
                <a:sym typeface="Arial"/>
              </a:rPr>
              <a:t> </a:t>
            </a:r>
            <a:endParaRPr sz="14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endParaRPr b="1" u="sng"/>
          </a:p>
          <a:p>
            <a:pPr marL="0" marR="0" lvl="0" indent="0" algn="l" rtl="0">
              <a:lnSpc>
                <a:spcPct val="100000"/>
              </a:lnSpc>
              <a:spcBef>
                <a:spcPts val="0"/>
              </a:spcBef>
              <a:spcAft>
                <a:spcPts val="0"/>
              </a:spcAft>
              <a:buNone/>
            </a:pPr>
            <a:r>
              <a:rPr lang="en-GB"/>
              <a:t>Understanding of why castles were built</a:t>
            </a:r>
            <a:endParaRPr/>
          </a:p>
          <a:p>
            <a:pPr marL="0" marR="0" lvl="0" indent="0" algn="l" rtl="0">
              <a:lnSpc>
                <a:spcPct val="100000"/>
              </a:lnSpc>
              <a:spcBef>
                <a:spcPts val="0"/>
              </a:spcBef>
              <a:spcAft>
                <a:spcPts val="0"/>
              </a:spcAft>
              <a:buNone/>
            </a:pPr>
            <a:r>
              <a:rPr lang="en-GB"/>
              <a:t>Personal opinion on Norman invasion</a:t>
            </a:r>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181" name="Google Shape;181;p24"/>
          <p:cNvSpPr txBox="1"/>
          <p:nvPr/>
        </p:nvSpPr>
        <p:spPr>
          <a:xfrm>
            <a:off x="806825" y="1344706"/>
            <a:ext cx="5271300" cy="708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u="sng"/>
              <a:t>S</a:t>
            </a:r>
            <a:r>
              <a:rPr lang="en-GB" sz="1400" b="0" i="0" u="sng" strike="noStrike" cap="none">
                <a:solidFill>
                  <a:srgbClr val="000000"/>
                </a:solidFill>
                <a:latin typeface="Arial"/>
                <a:ea typeface="Arial"/>
                <a:cs typeface="Arial"/>
                <a:sym typeface="Arial"/>
              </a:rPr>
              <a:t>ubject-specific</a:t>
            </a:r>
            <a:r>
              <a:rPr lang="en-GB" u="sng"/>
              <a:t> knowledge</a:t>
            </a:r>
            <a:endParaRPr u="sng"/>
          </a:p>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sz="1800"/>
              <a:t>Features of different types of castle: Motte and Bailey, Stone Keep and Concentric.</a:t>
            </a:r>
            <a:endParaRPr sz="1800"/>
          </a:p>
          <a:p>
            <a:pPr marL="0" marR="0" lvl="0" indent="0" algn="l" rtl="0">
              <a:lnSpc>
                <a:spcPct val="100000"/>
              </a:lnSpc>
              <a:spcBef>
                <a:spcPts val="0"/>
              </a:spcBef>
              <a:spcAft>
                <a:spcPts val="0"/>
              </a:spcAft>
              <a:buNone/>
            </a:pPr>
            <a:r>
              <a:rPr lang="en-GB" sz="1800"/>
              <a:t>Timeline of British Monarchy from 11th -15th Century.</a:t>
            </a:r>
            <a:endParaRPr sz="1800"/>
          </a:p>
          <a:p>
            <a:pPr marL="0" marR="0" lvl="0" indent="0" algn="l" rtl="0">
              <a:lnSpc>
                <a:spcPct val="100000"/>
              </a:lnSpc>
              <a:spcBef>
                <a:spcPts val="0"/>
              </a:spcBef>
              <a:spcAft>
                <a:spcPts val="0"/>
              </a:spcAft>
              <a:buNone/>
            </a:pPr>
            <a:r>
              <a:rPr lang="en-GB" sz="1800"/>
              <a:t>Reasons for the Norman invasion</a:t>
            </a:r>
            <a:endParaRPr sz="1800"/>
          </a:p>
          <a:p>
            <a:pPr marL="0" marR="0" lvl="0" indent="0" algn="l" rtl="0">
              <a:lnSpc>
                <a:spcPct val="100000"/>
              </a:lnSpc>
              <a:spcBef>
                <a:spcPts val="0"/>
              </a:spcBef>
              <a:spcAft>
                <a:spcPts val="0"/>
              </a:spcAft>
              <a:buNone/>
            </a:pPr>
            <a:r>
              <a:rPr lang="en-GB" sz="1800"/>
              <a:t>Who William Rufus (the Conqueror) was</a:t>
            </a:r>
            <a:endParaRPr sz="1800"/>
          </a:p>
          <a:p>
            <a:pPr marL="0" marR="0" lvl="0" indent="0" algn="l" rtl="0">
              <a:lnSpc>
                <a:spcPct val="100000"/>
              </a:lnSpc>
              <a:spcBef>
                <a:spcPts val="0"/>
              </a:spcBef>
              <a:spcAft>
                <a:spcPts val="0"/>
              </a:spcAft>
              <a:buNone/>
            </a:pPr>
            <a:r>
              <a:rPr lang="en-GB" sz="1800"/>
              <a:t>Reasons why the Domesday book was compiled. </a:t>
            </a:r>
            <a:endParaRPr sz="1800"/>
          </a:p>
          <a:p>
            <a:pPr marL="0" marR="0" lvl="0" indent="0" algn="l" rtl="0">
              <a:lnSpc>
                <a:spcPct val="100000"/>
              </a:lnSpc>
              <a:spcBef>
                <a:spcPts val="0"/>
              </a:spcBef>
              <a:spcAft>
                <a:spcPts val="0"/>
              </a:spcAft>
              <a:buNone/>
            </a:pPr>
            <a:r>
              <a:rPr lang="en-GB" sz="1800"/>
              <a:t>Parts of a castle</a:t>
            </a:r>
            <a:endParaRPr sz="1800"/>
          </a:p>
          <a:p>
            <a:pPr marL="0" marR="0" lvl="0" indent="0" algn="l" rtl="0">
              <a:lnSpc>
                <a:spcPct val="100000"/>
              </a:lnSpc>
              <a:spcBef>
                <a:spcPts val="0"/>
              </a:spcBef>
              <a:spcAft>
                <a:spcPts val="0"/>
              </a:spcAft>
              <a:buNone/>
            </a:pPr>
            <a:r>
              <a:rPr lang="en-GB" sz="1800"/>
              <a:t>Jobs inside a Medieval castle. </a:t>
            </a: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p:txBody>
      </p:sp>
      <p:pic>
        <p:nvPicPr>
          <p:cNvPr id="182" name="Google Shape;182;p24"/>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3" name="Google Shape;183;p24"/>
          <p:cNvPicPr preferRelativeResize="0"/>
          <p:nvPr/>
        </p:nvPicPr>
        <p:blipFill rotWithShape="1">
          <a:blip r:embed="rId4">
            <a:alphaModFix/>
          </a:blip>
          <a:srcRect l="8376" t="7405" r="8376" b="6665"/>
          <a:stretch/>
        </p:blipFill>
        <p:spPr>
          <a:xfrm>
            <a:off x="1818841" y="89479"/>
            <a:ext cx="700803" cy="1023475"/>
          </a:xfrm>
          <a:prstGeom prst="rect">
            <a:avLst/>
          </a:prstGeom>
          <a:noFill/>
          <a:ln>
            <a:noFill/>
          </a:ln>
        </p:spPr>
      </p:pic>
      <p:pic>
        <p:nvPicPr>
          <p:cNvPr id="184" name="Google Shape;184;p24"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85" name="Google Shape;185;p24"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86" name="Google Shape;186;p24"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87" name="Google Shape;187;p24"/>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8" name="Google Shape;188;p24"/>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9" name="Google Shape;189;p24" descr="C:\Users\James\Desktop\cultural explorers.jpg"/>
          <p:cNvPicPr preferRelativeResize="0"/>
          <p:nvPr/>
        </p:nvPicPr>
        <p:blipFill rotWithShape="1">
          <a:blip r:embed="rId10">
            <a:alphaModFix/>
          </a:blip>
          <a:srcRect l="7956" r="7309" b="5291"/>
          <a:stretch/>
        </p:blipFill>
        <p:spPr>
          <a:xfrm>
            <a:off x="9552384" y="92851"/>
            <a:ext cx="723582" cy="1056199"/>
          </a:xfrm>
          <a:prstGeom prst="rect">
            <a:avLst/>
          </a:prstGeom>
          <a:noFill/>
          <a:ln>
            <a:noFill/>
          </a:ln>
        </p:spPr>
      </p:pic>
      <p:sp>
        <p:nvSpPr>
          <p:cNvPr id="190" name="Google Shape;190;p24"/>
          <p:cNvSpPr/>
          <p:nvPr/>
        </p:nvSpPr>
        <p:spPr>
          <a:xfrm rot="10800000">
            <a:off x="5516867" y="972913"/>
            <a:ext cx="1089758" cy="355305"/>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191" name="Google Shape;191;p24"/>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2" name="Google Shape;192;p24"/>
          <p:cNvPicPr preferRelativeResize="0"/>
          <p:nvPr/>
        </p:nvPicPr>
        <p:blipFill rotWithShape="1">
          <a:blip r:embed="rId12">
            <a:alphaModFix/>
          </a:blip>
          <a:srcRect/>
          <a:stretch/>
        </p:blipFill>
        <p:spPr>
          <a:xfrm>
            <a:off x="10583321" y="60400"/>
            <a:ext cx="772765" cy="1064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sp>
        <p:nvSpPr>
          <p:cNvPr id="198" name="Google Shape;198;p25"/>
          <p:cNvSpPr txBox="1"/>
          <p:nvPr/>
        </p:nvSpPr>
        <p:spPr>
          <a:xfrm>
            <a:off x="6191250" y="1520925"/>
            <a:ext cx="5309700" cy="32199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99" name="Google Shape;199;p25"/>
          <p:cNvSpPr txBox="1"/>
          <p:nvPr/>
        </p:nvSpPr>
        <p:spPr>
          <a:xfrm>
            <a:off x="768725" y="4883325"/>
            <a:ext cx="53097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Influential Figures</a:t>
            </a:r>
            <a:endParaRPr sz="19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a:solidFill>
                <a:schemeClr val="dk1"/>
              </a:solidFill>
            </a:endParaRPr>
          </a:p>
          <a:p>
            <a:pPr marL="0" marR="0" lvl="0" indent="0" algn="ctr" rtl="0">
              <a:lnSpc>
                <a:spcPct val="100000"/>
              </a:lnSpc>
              <a:spcBef>
                <a:spcPts val="0"/>
              </a:spcBef>
              <a:spcAft>
                <a:spcPts val="0"/>
              </a:spcAft>
              <a:buClr>
                <a:srgbClr val="000000"/>
              </a:buClr>
              <a:buSzPts val="1200"/>
              <a:buFont typeface="Arial"/>
              <a:buNone/>
            </a:pPr>
            <a:r>
              <a:rPr lang="en-GB" sz="1800">
                <a:solidFill>
                  <a:schemeClr val="dk1"/>
                </a:solidFill>
              </a:rPr>
              <a:t>William the Conqueror</a:t>
            </a:r>
            <a:endParaRPr sz="1800">
              <a:solidFill>
                <a:schemeClr val="dk1"/>
              </a:solidFil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65100" marR="0" lvl="0" indent="-114300" algn="l" rtl="0">
              <a:lnSpc>
                <a:spcPct val="100000"/>
              </a:lnSpc>
              <a:spcBef>
                <a:spcPts val="0"/>
              </a:spcBef>
              <a:spcAft>
                <a:spcPts val="0"/>
              </a:spcAft>
              <a:buClr>
                <a:schemeClr val="dk1"/>
              </a:buClr>
              <a:buSzPts val="900"/>
              <a:buFont typeface="Arial"/>
              <a:buNone/>
            </a:pPr>
            <a:endParaRPr sz="1500" b="0" i="0" u="none" strike="noStrike" cap="none">
              <a:solidFill>
                <a:srgbClr val="000000"/>
              </a:solidFill>
              <a:latin typeface="Arial"/>
              <a:ea typeface="Arial"/>
              <a:cs typeface="Arial"/>
              <a:sym typeface="Arial"/>
            </a:endParaRPr>
          </a:p>
        </p:txBody>
      </p:sp>
      <p:sp>
        <p:nvSpPr>
          <p:cNvPr id="200" name="Google Shape;200;p25"/>
          <p:cNvSpPr txBox="1"/>
          <p:nvPr/>
        </p:nvSpPr>
        <p:spPr>
          <a:xfrm>
            <a:off x="771225" y="1520925"/>
            <a:ext cx="5309700" cy="3219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Real World Links:</a:t>
            </a:r>
            <a:endParaRPr sz="19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201" name="Google Shape;201;p2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02" name="Google Shape;202;p25"/>
          <p:cNvSpPr txBox="1"/>
          <p:nvPr/>
        </p:nvSpPr>
        <p:spPr>
          <a:xfrm>
            <a:off x="6210300" y="48548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000000"/>
                </a:solidFill>
                <a:latin typeface="Arial"/>
                <a:ea typeface="Arial"/>
                <a:cs typeface="Arial"/>
                <a:sym typeface="Arial"/>
              </a:rPr>
              <a:t>OPAL links</a:t>
            </a:r>
            <a:endParaRPr sz="1900" b="1" u="sng"/>
          </a:p>
          <a:p>
            <a:pPr marL="0" marR="0" lvl="0" indent="0" algn="ctr" rtl="0">
              <a:lnSpc>
                <a:spcPct val="100000"/>
              </a:lnSpc>
              <a:spcBef>
                <a:spcPts val="0"/>
              </a:spcBef>
              <a:spcAft>
                <a:spcPts val="0"/>
              </a:spcAft>
              <a:buClr>
                <a:srgbClr val="000000"/>
              </a:buClr>
              <a:buSzPts val="1900"/>
              <a:buFont typeface="Arial"/>
              <a:buNone/>
            </a:pPr>
            <a:endParaRPr sz="1900" b="1" u="sng"/>
          </a:p>
          <a:p>
            <a:pPr marL="0" marR="0" lvl="0" indent="0" algn="ctr" rtl="0">
              <a:lnSpc>
                <a:spcPct val="100000"/>
              </a:lnSpc>
              <a:spcBef>
                <a:spcPts val="0"/>
              </a:spcBef>
              <a:spcAft>
                <a:spcPts val="0"/>
              </a:spcAft>
              <a:buClr>
                <a:srgbClr val="000000"/>
              </a:buClr>
              <a:buSzPts val="1900"/>
              <a:buFont typeface="Arial"/>
              <a:buNone/>
            </a:pPr>
            <a:r>
              <a:rPr lang="en-GB" sz="1900"/>
              <a:t>Building castles from various  different construction materials. </a:t>
            </a:r>
            <a:endParaRPr sz="1900"/>
          </a:p>
          <a:p>
            <a:pPr marL="0" marR="0" lvl="0" indent="0" algn="l" rtl="0">
              <a:lnSpc>
                <a:spcPct val="100000"/>
              </a:lnSpc>
              <a:spcBef>
                <a:spcPts val="0"/>
              </a:spcBef>
              <a:spcAft>
                <a:spcPts val="0"/>
              </a:spcAft>
              <a:buClr>
                <a:srgbClr val="000000"/>
              </a:buClr>
              <a:buSzPts val="1900"/>
              <a:buFont typeface="Arial"/>
              <a:buNone/>
            </a:pPr>
            <a:endParaRPr sz="1900"/>
          </a:p>
        </p:txBody>
      </p:sp>
      <p:pic>
        <p:nvPicPr>
          <p:cNvPr id="203" name="Google Shape;203;p25"/>
          <p:cNvPicPr preferRelativeResize="0"/>
          <p:nvPr/>
        </p:nvPicPr>
        <p:blipFill rotWithShape="1">
          <a:blip r:embed="rId4">
            <a:alphaModFix/>
          </a:blip>
          <a:srcRect/>
          <a:stretch/>
        </p:blipFill>
        <p:spPr>
          <a:xfrm>
            <a:off x="7538387" y="1557825"/>
            <a:ext cx="2615125" cy="1979400"/>
          </a:xfrm>
          <a:prstGeom prst="rect">
            <a:avLst/>
          </a:prstGeom>
          <a:noFill/>
          <a:ln>
            <a:noFill/>
          </a:ln>
        </p:spPr>
      </p:pic>
      <p:pic>
        <p:nvPicPr>
          <p:cNvPr id="204" name="Google Shape;204;p25"/>
          <p:cNvPicPr preferRelativeResize="0"/>
          <p:nvPr/>
        </p:nvPicPr>
        <p:blipFill rotWithShape="1">
          <a:blip r:embed="rId3">
            <a:alphaModFix/>
          </a:blip>
          <a:srcRect/>
          <a:stretch/>
        </p:blipFill>
        <p:spPr>
          <a:xfrm>
            <a:off x="8636125" y="3265075"/>
            <a:ext cx="419650" cy="19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26"/>
          <p:cNvSpPr txBox="1"/>
          <p:nvPr/>
        </p:nvSpPr>
        <p:spPr>
          <a:xfrm>
            <a:off x="755800" y="34339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Clr>
                <a:schemeClr val="dk1"/>
              </a:buClr>
              <a:buSzPts val="1400"/>
              <a:buChar char="●"/>
            </a:pPr>
            <a:r>
              <a:rPr lang="en-GB">
                <a:solidFill>
                  <a:schemeClr val="dk1"/>
                </a:solidFill>
              </a:rPr>
              <a:t>Talking about past and present events in their own lives and the lives of their families.</a:t>
            </a:r>
            <a:endParaRPr u="none" strike="noStrike" cap="none">
              <a:solidFill>
                <a:schemeClr val="dk1"/>
              </a:solidFill>
            </a:endParaRPr>
          </a:p>
        </p:txBody>
      </p:sp>
      <p:pic>
        <p:nvPicPr>
          <p:cNvPr id="211" name="Google Shape;211;p26"/>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2" name="Google Shape;212;p26"/>
          <p:cNvSpPr txBox="1"/>
          <p:nvPr/>
        </p:nvSpPr>
        <p:spPr>
          <a:xfrm>
            <a:off x="43063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lvl="0" indent="-317500" algn="l" rtl="0">
              <a:spcBef>
                <a:spcPts val="0"/>
              </a:spcBef>
              <a:spcAft>
                <a:spcPts val="0"/>
              </a:spcAft>
              <a:buClr>
                <a:schemeClr val="dk1"/>
              </a:buClr>
              <a:buSzPts val="1400"/>
              <a:buChar char="•"/>
            </a:pPr>
            <a:r>
              <a:rPr lang="en-GB">
                <a:solidFill>
                  <a:schemeClr val="dk1"/>
                </a:solidFill>
              </a:rPr>
              <a:t>events beyond living memory that are significant nationally or globally [for example, the Great Fire of London, the first aeroplane flight or events commemorated through festivals or anniversaries - </a:t>
            </a:r>
            <a:r>
              <a:rPr lang="en-GB" b="1">
                <a:solidFill>
                  <a:schemeClr val="dk1"/>
                </a:solidFill>
              </a:rPr>
              <a:t>Key events commemorated e.g. Remembrance Day</a:t>
            </a:r>
            <a:endParaRPr b="1">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changes within living memory. Where appropriate, these should be used to reveal aspects of change in national life.</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significant historical events, people and places in their own locality.</a:t>
            </a:r>
            <a:endParaRPr>
              <a:solidFill>
                <a:schemeClr val="dk1"/>
              </a:solidFill>
            </a:endParaRPr>
          </a:p>
          <a:p>
            <a:pPr marL="0" marR="0" lvl="0" indent="0" algn="l" rtl="0">
              <a:lnSpc>
                <a:spcPct val="100000"/>
              </a:lnSpc>
              <a:spcBef>
                <a:spcPts val="0"/>
              </a:spcBef>
              <a:spcAft>
                <a:spcPts val="0"/>
              </a:spcAft>
              <a:buClr>
                <a:schemeClr val="dk1"/>
              </a:buClr>
              <a:buSzPts val="1900"/>
              <a:buFont typeface="Arial"/>
              <a:buNone/>
            </a:pPr>
            <a:endParaRPr sz="1900" b="1" i="1"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213" name="Google Shape;213;p26"/>
          <p:cNvSpPr txBox="1"/>
          <p:nvPr/>
        </p:nvSpPr>
        <p:spPr>
          <a:xfrm>
            <a:off x="7856800" y="3434025"/>
            <a:ext cx="3550500" cy="49227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215900" marR="0" lvl="0" indent="-234950" algn="l" rtl="0">
              <a:lnSpc>
                <a:spcPct val="100000"/>
              </a:lnSpc>
              <a:spcBef>
                <a:spcPts val="0"/>
              </a:spcBef>
              <a:spcAft>
                <a:spcPts val="0"/>
              </a:spcAft>
              <a:buClr>
                <a:srgbClr val="000000"/>
              </a:buClr>
              <a:buSzPts val="1400"/>
              <a:buChar char="•"/>
            </a:pPr>
            <a:r>
              <a:rPr lang="en-GB"/>
              <a:t>significant historical events, people and places in their own locality - </a:t>
            </a:r>
            <a:r>
              <a:rPr lang="en-GB" b="1"/>
              <a:t>castle in Northumberland.</a:t>
            </a:r>
            <a:endParaRPr b="1"/>
          </a:p>
          <a:p>
            <a:pPr marL="457200" marR="0" lvl="0" indent="0" algn="l" rtl="0">
              <a:lnSpc>
                <a:spcPct val="100000"/>
              </a:lnSpc>
              <a:spcBef>
                <a:spcPts val="0"/>
              </a:spcBef>
              <a:spcAft>
                <a:spcPts val="0"/>
              </a:spcAft>
              <a:buNone/>
            </a:pPr>
            <a:endParaRPr b="1"/>
          </a:p>
          <a:p>
            <a:pPr marL="215900" marR="0" lvl="0" indent="-234950" algn="l" rtl="0">
              <a:lnSpc>
                <a:spcPct val="100000"/>
              </a:lnSpc>
              <a:spcBef>
                <a:spcPts val="0"/>
              </a:spcBef>
              <a:spcAft>
                <a:spcPts val="0"/>
              </a:spcAft>
              <a:buClr>
                <a:srgbClr val="000000"/>
              </a:buClr>
              <a:buSzPts val="1400"/>
              <a:buFont typeface="Arial"/>
              <a:buChar char="•"/>
            </a:pPr>
            <a:r>
              <a:rPr lang="en-GB">
                <a:solidFill>
                  <a:schemeClr val="dk1"/>
                </a:solidFill>
              </a:rPr>
              <a:t>events beyond living memory that are significant nationally or globally - </a:t>
            </a:r>
            <a:r>
              <a:rPr lang="en-GB" b="1">
                <a:solidFill>
                  <a:schemeClr val="dk1"/>
                </a:solidFill>
              </a:rPr>
              <a:t>battles and the concept of invasion.</a:t>
            </a:r>
            <a:endParaRPr b="1">
              <a:solidFill>
                <a:schemeClr val="dk1"/>
              </a:solidFill>
            </a:endParaRPr>
          </a:p>
          <a:p>
            <a:pPr marL="457200" marR="0" lvl="0" indent="0" algn="l" rtl="0">
              <a:lnSpc>
                <a:spcPct val="100000"/>
              </a:lnSpc>
              <a:spcBef>
                <a:spcPts val="0"/>
              </a:spcBef>
              <a:spcAft>
                <a:spcPts val="0"/>
              </a:spcAft>
              <a:buNone/>
            </a:pPr>
            <a:endParaRPr>
              <a:solidFill>
                <a:schemeClr val="dk1"/>
              </a:solidFill>
            </a:endParaRPr>
          </a:p>
          <a:p>
            <a:pPr marL="215900" marR="0" lvl="0" indent="-234950" algn="l" rtl="0">
              <a:lnSpc>
                <a:spcPct val="100000"/>
              </a:lnSpc>
              <a:spcBef>
                <a:spcPts val="0"/>
              </a:spcBef>
              <a:spcAft>
                <a:spcPts val="0"/>
              </a:spcAft>
              <a:buClr>
                <a:srgbClr val="000000"/>
              </a:buClr>
              <a:buSzPts val="1400"/>
              <a:buFont typeface="Arial"/>
              <a:buChar char="•"/>
            </a:pPr>
            <a:r>
              <a:rPr lang="en-GB">
                <a:solidFill>
                  <a:schemeClr val="dk1"/>
                </a:solidFill>
              </a:rPr>
              <a:t>the lives of significant individuals in the past who have contributed to national and international achievements. Some should be used to compare aspects of life in different periods -</a:t>
            </a:r>
            <a:r>
              <a:rPr lang="en-GB" b="1">
                <a:solidFill>
                  <a:schemeClr val="dk1"/>
                </a:solidFill>
              </a:rPr>
              <a:t> tbc</a:t>
            </a:r>
            <a:endParaRPr b="1">
              <a:solidFill>
                <a:schemeClr val="dk1"/>
              </a:solidFill>
            </a:endParaRPr>
          </a:p>
        </p:txBody>
      </p:sp>
      <p:sp>
        <p:nvSpPr>
          <p:cNvPr id="214" name="Google Shape;214;p26"/>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Prior National Curriculum Coverage</a:t>
            </a:r>
            <a:endParaRPr sz="1500" b="0" i="0" u="none" strike="noStrike" cap="none">
              <a:solidFill>
                <a:srgbClr val="000000"/>
              </a:solidFill>
              <a:latin typeface="Arial"/>
              <a:ea typeface="Arial"/>
              <a:cs typeface="Arial"/>
              <a:sym typeface="Arial"/>
            </a:endParaRPr>
          </a:p>
        </p:txBody>
      </p:sp>
      <p:sp>
        <p:nvSpPr>
          <p:cNvPr id="215" name="Google Shape;215;p26"/>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chemeClr val="dk1"/>
                </a:solidFill>
                <a:latin typeface="Arial"/>
                <a:ea typeface="Arial"/>
                <a:cs typeface="Arial"/>
                <a:sym typeface="Arial"/>
              </a:rPr>
              <a:t>National Curriculum Coverage</a:t>
            </a:r>
            <a:endParaRPr sz="1500" b="0" i="0" u="none" strike="noStrike" cap="none">
              <a:solidFill>
                <a:srgbClr val="000000"/>
              </a:solidFill>
              <a:latin typeface="Arial"/>
              <a:ea typeface="Arial"/>
              <a:cs typeface="Arial"/>
              <a:sym typeface="Arial"/>
            </a:endParaRPr>
          </a:p>
        </p:txBody>
      </p:sp>
      <p:sp>
        <p:nvSpPr>
          <p:cNvPr id="216" name="Google Shape;216;p26"/>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Subsequent</a:t>
            </a:r>
            <a:r>
              <a:rPr lang="en-GB" sz="1500" b="0" i="0" u="none" strike="noStrike" cap="none">
                <a:solidFill>
                  <a:srgbClr val="0C0C0C"/>
                </a:solidFill>
                <a:latin typeface="Arial"/>
                <a:ea typeface="Arial"/>
                <a:cs typeface="Arial"/>
                <a:sym typeface="Arial"/>
              </a:rPr>
              <a:t> </a:t>
            </a:r>
            <a:r>
              <a:rPr lang="en-GB" sz="1500" b="1" i="0" u="none" strike="noStrike" cap="none">
                <a:solidFill>
                  <a:srgbClr val="0C0C0C"/>
                </a:solidFill>
                <a:latin typeface="Arial"/>
                <a:ea typeface="Arial"/>
                <a:cs typeface="Arial"/>
                <a:sym typeface="Arial"/>
              </a:rPr>
              <a:t>National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Curriculum </a:t>
            </a:r>
            <a:endParaRPr sz="15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GB" sz="1500" b="1" i="0" u="none" strike="noStrike" cap="none">
                <a:solidFill>
                  <a:srgbClr val="0C0C0C"/>
                </a:solidFill>
                <a:latin typeface="Arial"/>
                <a:ea typeface="Arial"/>
                <a:cs typeface="Arial"/>
                <a:sym typeface="Arial"/>
              </a:rPr>
              <a:t>Coverage</a:t>
            </a:r>
            <a:endParaRPr sz="1500" b="0" i="0" u="none" strike="noStrike" cap="none">
              <a:solidFill>
                <a:srgbClr val="000000"/>
              </a:solidFill>
              <a:latin typeface="Arial"/>
              <a:ea typeface="Arial"/>
              <a:cs typeface="Arial"/>
              <a:sym typeface="Arial"/>
            </a:endParaRPr>
          </a:p>
        </p:txBody>
      </p:sp>
      <p:sp>
        <p:nvSpPr>
          <p:cNvPr id="217" name="Google Shape;217;p26"/>
          <p:cNvSpPr txBox="1"/>
          <p:nvPr/>
        </p:nvSpPr>
        <p:spPr>
          <a:xfrm>
            <a:off x="755800" y="1442800"/>
            <a:ext cx="106515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rgbClr val="20124D"/>
                </a:solidFill>
                <a:latin typeface="Arial"/>
                <a:ea typeface="Arial"/>
                <a:cs typeface="Arial"/>
                <a:sym typeface="Arial"/>
              </a:rPr>
              <a:t>Curriculum Coverage</a:t>
            </a:r>
            <a:endParaRPr sz="19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r>
              <a:rPr lang="en-GB" sz="1900" b="1" i="0" u="none" strike="noStrike" cap="none">
                <a:solidFill>
                  <a:srgbClr val="20124D"/>
                </a:solidFill>
                <a:latin typeface="Arial"/>
                <a:ea typeface="Arial"/>
                <a:cs typeface="Arial"/>
                <a:sym typeface="Arial"/>
              </a:rPr>
              <a:t>(Previous, expected and what follows on)</a:t>
            </a:r>
            <a:endParaRPr sz="19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2"/>
        <p:cNvGrpSpPr/>
        <p:nvPr/>
      </p:nvGrpSpPr>
      <p:grpSpPr>
        <a:xfrm>
          <a:off x="0" y="0"/>
          <a:ext cx="0" cy="0"/>
          <a:chOff x="0" y="0"/>
          <a:chExt cx="0" cy="0"/>
        </a:xfrm>
      </p:grpSpPr>
      <p:pic>
        <p:nvPicPr>
          <p:cNvPr id="223" name="Google Shape;223;p27"/>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4" name="Google Shape;224;p27"/>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20124D"/>
                </a:solidFill>
                <a:latin typeface="Arial"/>
                <a:ea typeface="Arial"/>
                <a:cs typeface="Arial"/>
                <a:sym typeface="Arial"/>
              </a:rPr>
              <a:t>Language Plan</a:t>
            </a:r>
            <a:endParaRPr sz="1800" b="0" i="0" u="none" strike="noStrike" cap="none">
              <a:solidFill>
                <a:srgbClr val="20124D"/>
              </a:solidFill>
              <a:latin typeface="Arial"/>
              <a:ea typeface="Arial"/>
              <a:cs typeface="Arial"/>
              <a:sym typeface="Arial"/>
            </a:endParaRPr>
          </a:p>
        </p:txBody>
      </p:sp>
      <p:graphicFrame>
        <p:nvGraphicFramePr>
          <p:cNvPr id="225" name="Google Shape;225;p27"/>
          <p:cNvGraphicFramePr/>
          <p:nvPr/>
        </p:nvGraphicFramePr>
        <p:xfrm>
          <a:off x="775768" y="2482672"/>
          <a:ext cx="3000000" cy="3000000"/>
        </p:xfrm>
        <a:graphic>
          <a:graphicData uri="http://schemas.openxmlformats.org/drawingml/2006/table">
            <a:tbl>
              <a:tblPr firstRow="1" bandRow="1">
                <a:noFill/>
                <a:tableStyleId>{61D1F9C6-3AC7-41C6-A3DF-0E74FA2D7535}</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49080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Speaking and Listening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5929625">
                <a:tc>
                  <a:txBody>
                    <a:bodyPr/>
                    <a:lstStyle/>
                    <a:p>
                      <a:pPr marL="0" marR="0" lvl="0" indent="0" algn="l" rtl="0">
                        <a:lnSpc>
                          <a:spcPct val="100000"/>
                        </a:lnSpc>
                        <a:spcBef>
                          <a:spcPts val="0"/>
                        </a:spcBef>
                        <a:spcAft>
                          <a:spcPts val="0"/>
                        </a:spcAft>
                        <a:buClr>
                          <a:srgbClr val="000000"/>
                        </a:buClr>
                        <a:buSzPts val="1400"/>
                        <a:buFont typeface="Arial"/>
                        <a:buNone/>
                      </a:pPr>
                      <a:endParaRPr sz="1500" u="none" strike="noStrike" cap="none"/>
                    </a:p>
                    <a:p>
                      <a:pPr marL="0" marR="0" lvl="0" indent="0" algn="l" rtl="0">
                        <a:lnSpc>
                          <a:spcPct val="100000"/>
                        </a:lnSpc>
                        <a:spcBef>
                          <a:spcPts val="0"/>
                        </a:spcBef>
                        <a:spcAft>
                          <a:spcPts val="0"/>
                        </a:spcAft>
                        <a:buClr>
                          <a:srgbClr val="000000"/>
                        </a:buClr>
                        <a:buSzPts val="1400"/>
                        <a:buFont typeface="Arial"/>
                        <a:buNone/>
                      </a:pPr>
                      <a:r>
                        <a:rPr lang="en-GB" sz="1500"/>
                        <a:t>Castle</a:t>
                      </a:r>
                      <a:endParaRPr sz="1500"/>
                    </a:p>
                    <a:p>
                      <a:pPr marL="0" marR="0" lvl="0" indent="0" algn="l" rtl="0">
                        <a:lnSpc>
                          <a:spcPct val="100000"/>
                        </a:lnSpc>
                        <a:spcBef>
                          <a:spcPts val="0"/>
                        </a:spcBef>
                        <a:spcAft>
                          <a:spcPts val="0"/>
                        </a:spcAft>
                        <a:buClr>
                          <a:srgbClr val="000000"/>
                        </a:buClr>
                        <a:buSzPts val="1400"/>
                        <a:buFont typeface="Arial"/>
                        <a:buNone/>
                      </a:pPr>
                      <a:r>
                        <a:rPr lang="en-GB" sz="1500"/>
                        <a:t>Keep</a:t>
                      </a:r>
                      <a:endParaRPr sz="1500"/>
                    </a:p>
                    <a:p>
                      <a:pPr marL="0" marR="0" lvl="0" indent="0" algn="l" rtl="0">
                        <a:lnSpc>
                          <a:spcPct val="100000"/>
                        </a:lnSpc>
                        <a:spcBef>
                          <a:spcPts val="0"/>
                        </a:spcBef>
                        <a:spcAft>
                          <a:spcPts val="0"/>
                        </a:spcAft>
                        <a:buClr>
                          <a:srgbClr val="000000"/>
                        </a:buClr>
                        <a:buSzPts val="1400"/>
                        <a:buFont typeface="Arial"/>
                        <a:buNone/>
                      </a:pPr>
                      <a:r>
                        <a:rPr lang="en-GB" sz="1500"/>
                        <a:t>Gatehouse</a:t>
                      </a:r>
                      <a:endParaRPr sz="1500"/>
                    </a:p>
                    <a:p>
                      <a:pPr marL="0" marR="0" lvl="0" indent="0" algn="l" rtl="0">
                        <a:lnSpc>
                          <a:spcPct val="100000"/>
                        </a:lnSpc>
                        <a:spcBef>
                          <a:spcPts val="0"/>
                        </a:spcBef>
                        <a:spcAft>
                          <a:spcPts val="0"/>
                        </a:spcAft>
                        <a:buClr>
                          <a:srgbClr val="000000"/>
                        </a:buClr>
                        <a:buSzPts val="1400"/>
                        <a:buFont typeface="Arial"/>
                        <a:buNone/>
                      </a:pPr>
                      <a:r>
                        <a:rPr lang="en-GB" sz="1500"/>
                        <a:t>Bailey</a:t>
                      </a:r>
                      <a:endParaRPr sz="1500"/>
                    </a:p>
                    <a:p>
                      <a:pPr marL="0" marR="0" lvl="0" indent="0" algn="l" rtl="0">
                        <a:lnSpc>
                          <a:spcPct val="100000"/>
                        </a:lnSpc>
                        <a:spcBef>
                          <a:spcPts val="0"/>
                        </a:spcBef>
                        <a:spcAft>
                          <a:spcPts val="0"/>
                        </a:spcAft>
                        <a:buClr>
                          <a:srgbClr val="000000"/>
                        </a:buClr>
                        <a:buSzPts val="1400"/>
                        <a:buFont typeface="Arial"/>
                        <a:buNone/>
                      </a:pPr>
                      <a:r>
                        <a:rPr lang="en-GB" sz="1500"/>
                        <a:t>Motte and Bailey</a:t>
                      </a:r>
                      <a:endParaRPr sz="1500"/>
                    </a:p>
                    <a:p>
                      <a:pPr marL="0" marR="0" lvl="0" indent="0" algn="l" rtl="0">
                        <a:lnSpc>
                          <a:spcPct val="100000"/>
                        </a:lnSpc>
                        <a:spcBef>
                          <a:spcPts val="0"/>
                        </a:spcBef>
                        <a:spcAft>
                          <a:spcPts val="0"/>
                        </a:spcAft>
                        <a:buClr>
                          <a:srgbClr val="000000"/>
                        </a:buClr>
                        <a:buSzPts val="1400"/>
                        <a:buFont typeface="Arial"/>
                        <a:buNone/>
                      </a:pPr>
                      <a:r>
                        <a:rPr lang="en-GB" sz="1500"/>
                        <a:t>Arrow loop</a:t>
                      </a:r>
                      <a:endParaRPr sz="1500"/>
                    </a:p>
                    <a:p>
                      <a:pPr marL="0" marR="0" lvl="0" indent="0" algn="l" rtl="0">
                        <a:lnSpc>
                          <a:spcPct val="100000"/>
                        </a:lnSpc>
                        <a:spcBef>
                          <a:spcPts val="0"/>
                        </a:spcBef>
                        <a:spcAft>
                          <a:spcPts val="0"/>
                        </a:spcAft>
                        <a:buClr>
                          <a:srgbClr val="000000"/>
                        </a:buClr>
                        <a:buSzPts val="1400"/>
                        <a:buFont typeface="Arial"/>
                        <a:buNone/>
                      </a:pPr>
                      <a:r>
                        <a:rPr lang="en-GB" sz="1500"/>
                        <a:t>Draw bridge</a:t>
                      </a:r>
                      <a:endParaRPr sz="1500"/>
                    </a:p>
                    <a:p>
                      <a:pPr marL="0" marR="0" lvl="0" indent="0" algn="l" rtl="0">
                        <a:lnSpc>
                          <a:spcPct val="100000"/>
                        </a:lnSpc>
                        <a:spcBef>
                          <a:spcPts val="0"/>
                        </a:spcBef>
                        <a:spcAft>
                          <a:spcPts val="0"/>
                        </a:spcAft>
                        <a:buClr>
                          <a:srgbClr val="000000"/>
                        </a:buClr>
                        <a:buSzPts val="1400"/>
                        <a:buFont typeface="Arial"/>
                        <a:buNone/>
                      </a:pPr>
                      <a:r>
                        <a:rPr lang="en-GB" sz="1500"/>
                        <a:t>Towers</a:t>
                      </a:r>
                      <a:endParaRPr sz="1500"/>
                    </a:p>
                    <a:p>
                      <a:pPr marL="0" marR="0" lvl="0" indent="0" algn="l" rtl="0">
                        <a:lnSpc>
                          <a:spcPct val="100000"/>
                        </a:lnSpc>
                        <a:spcBef>
                          <a:spcPts val="0"/>
                        </a:spcBef>
                        <a:spcAft>
                          <a:spcPts val="0"/>
                        </a:spcAft>
                        <a:buClr>
                          <a:srgbClr val="000000"/>
                        </a:buClr>
                        <a:buSzPts val="1400"/>
                        <a:buFont typeface="Arial"/>
                        <a:buNone/>
                      </a:pPr>
                      <a:r>
                        <a:rPr lang="en-GB" sz="1500"/>
                        <a:t>Turrets</a:t>
                      </a:r>
                      <a:endParaRPr sz="1500"/>
                    </a:p>
                    <a:p>
                      <a:pPr marL="0" marR="0" lvl="0" indent="0" algn="l" rtl="0">
                        <a:lnSpc>
                          <a:spcPct val="100000"/>
                        </a:lnSpc>
                        <a:spcBef>
                          <a:spcPts val="0"/>
                        </a:spcBef>
                        <a:spcAft>
                          <a:spcPts val="0"/>
                        </a:spcAft>
                        <a:buClr>
                          <a:srgbClr val="000000"/>
                        </a:buClr>
                        <a:buSzPts val="1400"/>
                        <a:buFont typeface="Arial"/>
                        <a:buNone/>
                      </a:pPr>
                      <a:r>
                        <a:rPr lang="en-GB" sz="1500"/>
                        <a:t>Walls</a:t>
                      </a:r>
                      <a:endParaRPr sz="1500"/>
                    </a:p>
                    <a:p>
                      <a:pPr marL="0" marR="0" lvl="0" indent="0" algn="l" rtl="0">
                        <a:lnSpc>
                          <a:spcPct val="100000"/>
                        </a:lnSpc>
                        <a:spcBef>
                          <a:spcPts val="0"/>
                        </a:spcBef>
                        <a:spcAft>
                          <a:spcPts val="0"/>
                        </a:spcAft>
                        <a:buClr>
                          <a:srgbClr val="000000"/>
                        </a:buClr>
                        <a:buSzPts val="1400"/>
                        <a:buFont typeface="Arial"/>
                        <a:buNone/>
                      </a:pPr>
                      <a:r>
                        <a:rPr lang="en-GB" sz="1500"/>
                        <a:t>Concentric</a:t>
                      </a:r>
                      <a:endParaRPr sz="1500"/>
                    </a:p>
                    <a:p>
                      <a:pPr marL="0" marR="0" lvl="0" indent="0" algn="l" rtl="0">
                        <a:lnSpc>
                          <a:spcPct val="100000"/>
                        </a:lnSpc>
                        <a:spcBef>
                          <a:spcPts val="0"/>
                        </a:spcBef>
                        <a:spcAft>
                          <a:spcPts val="0"/>
                        </a:spcAft>
                        <a:buClr>
                          <a:srgbClr val="000000"/>
                        </a:buClr>
                        <a:buSzPts val="1400"/>
                        <a:buFont typeface="Arial"/>
                        <a:buNone/>
                      </a:pPr>
                      <a:r>
                        <a:rPr lang="en-GB" sz="1500"/>
                        <a:t>Wooden</a:t>
                      </a:r>
                      <a:endParaRPr sz="1500"/>
                    </a:p>
                    <a:p>
                      <a:pPr marL="0" marR="0" lvl="0" indent="0" algn="l" rtl="0">
                        <a:lnSpc>
                          <a:spcPct val="100000"/>
                        </a:lnSpc>
                        <a:spcBef>
                          <a:spcPts val="0"/>
                        </a:spcBef>
                        <a:spcAft>
                          <a:spcPts val="0"/>
                        </a:spcAft>
                        <a:buClr>
                          <a:srgbClr val="000000"/>
                        </a:buClr>
                        <a:buSzPts val="1400"/>
                        <a:buFont typeface="Arial"/>
                        <a:buNone/>
                      </a:pPr>
                      <a:r>
                        <a:rPr lang="en-GB" sz="1500"/>
                        <a:t>Monarchy</a:t>
                      </a:r>
                      <a:endParaRPr sz="1500"/>
                    </a:p>
                    <a:p>
                      <a:pPr marL="0" marR="0" lvl="0" indent="0" algn="l" rtl="0">
                        <a:lnSpc>
                          <a:spcPct val="100000"/>
                        </a:lnSpc>
                        <a:spcBef>
                          <a:spcPts val="0"/>
                        </a:spcBef>
                        <a:spcAft>
                          <a:spcPts val="0"/>
                        </a:spcAft>
                        <a:buClr>
                          <a:srgbClr val="000000"/>
                        </a:buClr>
                        <a:buSzPts val="1400"/>
                        <a:buFont typeface="Arial"/>
                        <a:buNone/>
                      </a:pPr>
                      <a:r>
                        <a:rPr lang="en-GB" sz="1500"/>
                        <a:t>King</a:t>
                      </a:r>
                      <a:endParaRPr sz="1500"/>
                    </a:p>
                    <a:p>
                      <a:pPr marL="0" marR="0" lvl="0" indent="0" algn="l" rtl="0">
                        <a:lnSpc>
                          <a:spcPct val="100000"/>
                        </a:lnSpc>
                        <a:spcBef>
                          <a:spcPts val="0"/>
                        </a:spcBef>
                        <a:spcAft>
                          <a:spcPts val="0"/>
                        </a:spcAft>
                        <a:buClr>
                          <a:srgbClr val="000000"/>
                        </a:buClr>
                        <a:buSzPts val="1400"/>
                        <a:buFont typeface="Arial"/>
                        <a:buNone/>
                      </a:pPr>
                      <a:r>
                        <a:rPr lang="en-GB" sz="1500"/>
                        <a:t>Heir</a:t>
                      </a:r>
                      <a:endParaRPr sz="1500"/>
                    </a:p>
                    <a:p>
                      <a:pPr marL="0" marR="0" lvl="0" indent="0" algn="l" rtl="0">
                        <a:lnSpc>
                          <a:spcPct val="100000"/>
                        </a:lnSpc>
                        <a:spcBef>
                          <a:spcPts val="0"/>
                        </a:spcBef>
                        <a:spcAft>
                          <a:spcPts val="0"/>
                        </a:spcAft>
                        <a:buClr>
                          <a:srgbClr val="000000"/>
                        </a:buClr>
                        <a:buSzPts val="1400"/>
                        <a:buFont typeface="Arial"/>
                        <a:buNone/>
                      </a:pPr>
                      <a:r>
                        <a:rPr lang="en-GB" sz="1500"/>
                        <a:t>Medieval </a:t>
                      </a:r>
                      <a:endParaRPr sz="1500"/>
                    </a:p>
                    <a:p>
                      <a:pPr marL="0" marR="0" lvl="0" indent="0" algn="l" rtl="0">
                        <a:lnSpc>
                          <a:spcPct val="100000"/>
                        </a:lnSpc>
                        <a:spcBef>
                          <a:spcPts val="0"/>
                        </a:spcBef>
                        <a:spcAft>
                          <a:spcPts val="0"/>
                        </a:spcAft>
                        <a:buClr>
                          <a:srgbClr val="000000"/>
                        </a:buClr>
                        <a:buSzPts val="1400"/>
                        <a:buFont typeface="Arial"/>
                        <a:buNone/>
                      </a:pPr>
                      <a:r>
                        <a:rPr lang="en-GB" sz="1500"/>
                        <a:t>Century</a:t>
                      </a:r>
                      <a:endParaRPr sz="1500"/>
                    </a:p>
                    <a:p>
                      <a:pPr marL="0" marR="0" lvl="0" indent="0" algn="l" rtl="0">
                        <a:lnSpc>
                          <a:spcPct val="100000"/>
                        </a:lnSpc>
                        <a:spcBef>
                          <a:spcPts val="0"/>
                        </a:spcBef>
                        <a:spcAft>
                          <a:spcPts val="0"/>
                        </a:spcAft>
                        <a:buClr>
                          <a:srgbClr val="000000"/>
                        </a:buClr>
                        <a:buSzPts val="1400"/>
                        <a:buFont typeface="Arial"/>
                        <a:buNone/>
                      </a:pPr>
                      <a:r>
                        <a:rPr lang="en-GB" sz="1500"/>
                        <a:t>Edward the Confessor</a:t>
                      </a:r>
                      <a:endParaRPr sz="1500"/>
                    </a:p>
                    <a:p>
                      <a:pPr marL="0" marR="0" lvl="0" indent="0" algn="l" rtl="0">
                        <a:lnSpc>
                          <a:spcPct val="100000"/>
                        </a:lnSpc>
                        <a:spcBef>
                          <a:spcPts val="0"/>
                        </a:spcBef>
                        <a:spcAft>
                          <a:spcPts val="0"/>
                        </a:spcAft>
                        <a:buClr>
                          <a:srgbClr val="000000"/>
                        </a:buClr>
                        <a:buSzPts val="1400"/>
                        <a:buFont typeface="Arial"/>
                        <a:buNone/>
                      </a:pPr>
                      <a:r>
                        <a:rPr lang="en-GB" sz="1500"/>
                        <a:t>William Rufus (the Conqueror)</a:t>
                      </a:r>
                      <a:endParaRPr sz="1500"/>
                    </a:p>
                    <a:p>
                      <a:pPr marL="0" marR="0" lvl="0" indent="0" algn="l" rtl="0">
                        <a:lnSpc>
                          <a:spcPct val="100000"/>
                        </a:lnSpc>
                        <a:spcBef>
                          <a:spcPts val="0"/>
                        </a:spcBef>
                        <a:spcAft>
                          <a:spcPts val="0"/>
                        </a:spcAft>
                        <a:buClr>
                          <a:srgbClr val="000000"/>
                        </a:buClr>
                        <a:buSzPts val="1400"/>
                        <a:buFont typeface="Arial"/>
                        <a:buNone/>
                      </a:pPr>
                      <a:r>
                        <a:rPr lang="en-GB" sz="1500"/>
                        <a:t>Harold</a:t>
                      </a:r>
                      <a:endParaRPr sz="1500"/>
                    </a:p>
                    <a:p>
                      <a:pPr marL="0" marR="0" lvl="0" indent="0" algn="l" rtl="0">
                        <a:lnSpc>
                          <a:spcPct val="100000"/>
                        </a:lnSpc>
                        <a:spcBef>
                          <a:spcPts val="0"/>
                        </a:spcBef>
                        <a:spcAft>
                          <a:spcPts val="0"/>
                        </a:spcAft>
                        <a:buClr>
                          <a:srgbClr val="000000"/>
                        </a:buClr>
                        <a:buSzPts val="1400"/>
                        <a:buFont typeface="Arial"/>
                        <a:buNone/>
                      </a:pPr>
                      <a:r>
                        <a:rPr lang="en-GB" sz="1500"/>
                        <a:t>Battle of Hastings</a:t>
                      </a:r>
                      <a:endParaRPr sz="1500"/>
                    </a:p>
                    <a:p>
                      <a:pPr marL="0" marR="0" lvl="0" indent="0" algn="l" rtl="0">
                        <a:lnSpc>
                          <a:spcPct val="100000"/>
                        </a:lnSpc>
                        <a:spcBef>
                          <a:spcPts val="0"/>
                        </a:spcBef>
                        <a:spcAft>
                          <a:spcPts val="0"/>
                        </a:spcAft>
                        <a:buClr>
                          <a:srgbClr val="000000"/>
                        </a:buClr>
                        <a:buSzPts val="1400"/>
                        <a:buFont typeface="Arial"/>
                        <a:buNone/>
                      </a:pPr>
                      <a:r>
                        <a:rPr lang="en-GB" sz="1500"/>
                        <a:t>Defence</a:t>
                      </a:r>
                      <a:endParaRPr sz="1500"/>
                    </a:p>
                    <a:p>
                      <a:pPr marL="0" marR="0" lvl="0" indent="0" algn="l" rtl="0">
                        <a:lnSpc>
                          <a:spcPct val="100000"/>
                        </a:lnSpc>
                        <a:spcBef>
                          <a:spcPts val="0"/>
                        </a:spcBef>
                        <a:spcAft>
                          <a:spcPts val="0"/>
                        </a:spcAft>
                        <a:buClr>
                          <a:srgbClr val="000000"/>
                        </a:buClr>
                        <a:buSzPts val="1400"/>
                        <a:buFont typeface="Arial"/>
                        <a:buNone/>
                      </a:pPr>
                      <a:r>
                        <a:rPr lang="en-GB" sz="1500"/>
                        <a:t>Defend</a:t>
                      </a:r>
                      <a:endParaRPr sz="1500"/>
                    </a:p>
                    <a:p>
                      <a:pPr marL="0" marR="0" lvl="0" indent="0" algn="l" rtl="0">
                        <a:lnSpc>
                          <a:spcPct val="100000"/>
                        </a:lnSpc>
                        <a:spcBef>
                          <a:spcPts val="0"/>
                        </a:spcBef>
                        <a:spcAft>
                          <a:spcPts val="0"/>
                        </a:spcAft>
                        <a:buClr>
                          <a:srgbClr val="000000"/>
                        </a:buClr>
                        <a:buSzPts val="1400"/>
                        <a:buFont typeface="Arial"/>
                        <a:buNone/>
                      </a:pPr>
                      <a:r>
                        <a:rPr lang="en-GB" sz="1500"/>
                        <a:t>Domesday book</a:t>
                      </a:r>
                      <a:endParaRPr sz="1500"/>
                    </a:p>
                    <a:p>
                      <a:pPr marL="0" marR="0" lvl="0" indent="0" algn="l" rtl="0">
                        <a:lnSpc>
                          <a:spcPct val="100000"/>
                        </a:lnSpc>
                        <a:spcBef>
                          <a:spcPts val="0"/>
                        </a:spcBef>
                        <a:spcAft>
                          <a:spcPts val="0"/>
                        </a:spcAft>
                        <a:buClr>
                          <a:srgbClr val="000000"/>
                        </a:buClr>
                        <a:buSzPts val="1400"/>
                        <a:buFont typeface="Arial"/>
                        <a:buNone/>
                      </a:pP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500"/>
                        <a:t>Victory</a:t>
                      </a:r>
                      <a:endParaRPr sz="1500"/>
                    </a:p>
                    <a:p>
                      <a:pPr marL="0" marR="0" lvl="0" indent="0" algn="l" rtl="0">
                        <a:lnSpc>
                          <a:spcPct val="100000"/>
                        </a:lnSpc>
                        <a:spcBef>
                          <a:spcPts val="0"/>
                        </a:spcBef>
                        <a:spcAft>
                          <a:spcPts val="0"/>
                        </a:spcAft>
                        <a:buClr>
                          <a:srgbClr val="000000"/>
                        </a:buClr>
                        <a:buSzPts val="1400"/>
                        <a:buFont typeface="Arial"/>
                        <a:buNone/>
                      </a:pPr>
                      <a:r>
                        <a:rPr lang="en-GB" sz="1500"/>
                        <a:t>Defeat</a:t>
                      </a:r>
                      <a:endParaRPr sz="1500"/>
                    </a:p>
                    <a:p>
                      <a:pPr marL="0" marR="0" lvl="0" indent="0" algn="l" rtl="0">
                        <a:lnSpc>
                          <a:spcPct val="100000"/>
                        </a:lnSpc>
                        <a:spcBef>
                          <a:spcPts val="0"/>
                        </a:spcBef>
                        <a:spcAft>
                          <a:spcPts val="0"/>
                        </a:spcAft>
                        <a:buClr>
                          <a:srgbClr val="000000"/>
                        </a:buClr>
                        <a:buSzPts val="1400"/>
                        <a:buFont typeface="Arial"/>
                        <a:buNone/>
                      </a:pPr>
                      <a:r>
                        <a:rPr lang="en-GB" sz="1500"/>
                        <a:t>Conflict</a:t>
                      </a:r>
                      <a:endParaRPr sz="1500"/>
                    </a:p>
                    <a:p>
                      <a:pPr marL="0" marR="0" lvl="0" indent="0" algn="l" rtl="0">
                        <a:lnSpc>
                          <a:spcPct val="100000"/>
                        </a:lnSpc>
                        <a:spcBef>
                          <a:spcPts val="0"/>
                        </a:spcBef>
                        <a:spcAft>
                          <a:spcPts val="0"/>
                        </a:spcAft>
                        <a:buClr>
                          <a:srgbClr val="000000"/>
                        </a:buClr>
                        <a:buSzPts val="1400"/>
                        <a:buFont typeface="Arial"/>
                        <a:buNone/>
                      </a:pPr>
                      <a:r>
                        <a:rPr lang="en-GB" sz="1500"/>
                        <a:t>Opinion </a:t>
                      </a:r>
                      <a:endParaRPr sz="1500"/>
                    </a:p>
                    <a:p>
                      <a:pPr marL="0" marR="0" lvl="0" indent="0" algn="l" rtl="0">
                        <a:lnSpc>
                          <a:spcPct val="100000"/>
                        </a:lnSpc>
                        <a:spcBef>
                          <a:spcPts val="0"/>
                        </a:spcBef>
                        <a:spcAft>
                          <a:spcPts val="0"/>
                        </a:spcAft>
                        <a:buClr>
                          <a:srgbClr val="000000"/>
                        </a:buClr>
                        <a:buSzPts val="1400"/>
                        <a:buFont typeface="Arial"/>
                        <a:buNone/>
                      </a:pPr>
                      <a:endParaRPr sz="15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ORACY FRAMEWORK STRANDS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29"/>
        <p:cNvGrpSpPr/>
        <p:nvPr/>
      </p:nvGrpSpPr>
      <p:grpSpPr>
        <a:xfrm>
          <a:off x="0" y="0"/>
          <a:ext cx="0" cy="0"/>
          <a:chOff x="0" y="0"/>
          <a:chExt cx="0" cy="0"/>
        </a:xfrm>
      </p:grpSpPr>
      <p:graphicFrame>
        <p:nvGraphicFramePr>
          <p:cNvPr id="230" name="Google Shape;230;p28"/>
          <p:cNvGraphicFramePr/>
          <p:nvPr/>
        </p:nvGraphicFramePr>
        <p:xfrm>
          <a:off x="284191" y="1344384"/>
          <a:ext cx="3000000" cy="3000000"/>
        </p:xfrm>
        <a:graphic>
          <a:graphicData uri="http://schemas.openxmlformats.org/drawingml/2006/table">
            <a:tbl>
              <a:tblPr firstRow="1" bandRow="1">
                <a:noFill/>
                <a:tableStyleId>{61D1F9C6-3AC7-41C6-A3DF-0E74FA2D7535}</a:tableStyleId>
              </a:tblPr>
              <a:tblGrid>
                <a:gridCol w="1094025">
                  <a:extLst>
                    <a:ext uri="{9D8B030D-6E8A-4147-A177-3AD203B41FA5}">
                      <a16:colId xmlns:a16="http://schemas.microsoft.com/office/drawing/2014/main" val="20000"/>
                    </a:ext>
                  </a:extLst>
                </a:gridCol>
                <a:gridCol w="2522225">
                  <a:extLst>
                    <a:ext uri="{9D8B030D-6E8A-4147-A177-3AD203B41FA5}">
                      <a16:colId xmlns:a16="http://schemas.microsoft.com/office/drawing/2014/main" val="20001"/>
                    </a:ext>
                  </a:extLst>
                </a:gridCol>
                <a:gridCol w="5848700">
                  <a:extLst>
                    <a:ext uri="{9D8B030D-6E8A-4147-A177-3AD203B41FA5}">
                      <a16:colId xmlns:a16="http://schemas.microsoft.com/office/drawing/2014/main" val="20002"/>
                    </a:ext>
                  </a:extLst>
                </a:gridCol>
                <a:gridCol w="2287825">
                  <a:extLst>
                    <a:ext uri="{9D8B030D-6E8A-4147-A177-3AD203B41FA5}">
                      <a16:colId xmlns:a16="http://schemas.microsoft.com/office/drawing/2014/main" val="20003"/>
                    </a:ext>
                  </a:extLst>
                </a:gridCol>
              </a:tblGrid>
              <a:tr h="1411650">
                <a:tc gridSpan="4">
                  <a:txBody>
                    <a:bodyPr/>
                    <a:lstStyle/>
                    <a:p>
                      <a:pPr marL="0" lvl="0" indent="0" algn="l" rtl="0">
                        <a:spcBef>
                          <a:spcPts val="0"/>
                        </a:spcBef>
                        <a:spcAft>
                          <a:spcPts val="0"/>
                        </a:spcAft>
                        <a:buClr>
                          <a:schemeClr val="dk1"/>
                        </a:buClr>
                        <a:buSzPts val="1100"/>
                        <a:buFont typeface="Arial"/>
                        <a:buNone/>
                      </a:pPr>
                      <a:endParaRPr sz="1500"/>
                    </a:p>
                  </a:txBody>
                  <a:tcPr marL="91475" marR="91475" marT="45725" marB="45725">
                    <a:lnB w="9525" cap="flat" cmpd="sng">
                      <a:solidFill>
                        <a:srgbClr val="0C0C0C"/>
                      </a:solidFill>
                      <a:prstDash val="solid"/>
                      <a:round/>
                      <a:headEnd type="none" w="sm" len="sm"/>
                      <a:tailEnd type="none" w="sm" len="sm"/>
                    </a:lnB>
                    <a:solidFill>
                      <a:schemeClr val="lt2"/>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588400">
                <a:tc>
                  <a:txBody>
                    <a:bodyPr/>
                    <a:lstStyle/>
                    <a:p>
                      <a:pPr marL="0" marR="0" lvl="0" indent="0" algn="ctr" rtl="0">
                        <a:lnSpc>
                          <a:spcPct val="100000"/>
                        </a:lnSpc>
                        <a:spcBef>
                          <a:spcPts val="0"/>
                        </a:spcBef>
                        <a:spcAft>
                          <a:spcPts val="0"/>
                        </a:spcAft>
                        <a:buClr>
                          <a:srgbClr val="000000"/>
                        </a:buClr>
                        <a:buSzPts val="4000"/>
                        <a:buFont typeface="Arial"/>
                        <a:buNone/>
                      </a:pPr>
                      <a:r>
                        <a:rPr lang="en-GB" sz="4000" b="1" u="none" strike="noStrike" cap="none">
                          <a:latin typeface="Arial"/>
                          <a:ea typeface="Arial"/>
                          <a:cs typeface="Arial"/>
                          <a:sym typeface="Arial"/>
                        </a:rPr>
                        <a:t>1/2</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None/>
                      </a:pPr>
                      <a:r>
                        <a:rPr lang="en-GB" b="1">
                          <a:solidFill>
                            <a:schemeClr val="dk1"/>
                          </a:solidFill>
                        </a:rPr>
                        <a:t>LO: To use sources to find out about the past.</a:t>
                      </a:r>
                      <a:endParaRPr b="1">
                        <a:solidFill>
                          <a:schemeClr val="dk1"/>
                        </a:solidFill>
                      </a:endParaRPr>
                    </a:p>
                    <a:p>
                      <a:pPr marL="0" lvl="0" indent="0" algn="l" rtl="0">
                        <a:spcBef>
                          <a:spcPts val="0"/>
                        </a:spcBef>
                        <a:spcAft>
                          <a:spcPts val="0"/>
                        </a:spcAft>
                        <a:buNone/>
                      </a:pPr>
                      <a:endParaRPr b="1">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a:solidFill>
                            <a:schemeClr val="dk1"/>
                          </a:solidFill>
                        </a:rPr>
                        <a:t>In depth study of a local castle. Warkworth?</a:t>
                      </a:r>
                      <a:endParaRPr>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GB">
                          <a:solidFill>
                            <a:schemeClr val="dk1"/>
                          </a:solidFill>
                        </a:rPr>
                        <a:t>Where is it?</a:t>
                      </a:r>
                      <a:endParaRPr>
                        <a:solidFill>
                          <a:schemeClr val="dk1"/>
                        </a:solidFill>
                      </a:endParaRPr>
                    </a:p>
                    <a:p>
                      <a:pPr marL="0" marR="0" lvl="0" indent="0" algn="l" rtl="0">
                        <a:lnSpc>
                          <a:spcPct val="100000"/>
                        </a:lnSpc>
                        <a:spcBef>
                          <a:spcPts val="0"/>
                        </a:spcBef>
                        <a:spcAft>
                          <a:spcPts val="0"/>
                        </a:spcAft>
                        <a:buClr>
                          <a:srgbClr val="000000"/>
                        </a:buClr>
                        <a:buSzPts val="1500"/>
                        <a:buFont typeface="Arial"/>
                        <a:buNone/>
                      </a:pPr>
                      <a:r>
                        <a:rPr lang="en-GB">
                          <a:solidFill>
                            <a:schemeClr val="dk1"/>
                          </a:solidFill>
                        </a:rPr>
                        <a:t>When was it built? (opportunities to make links to prior coverage in order to promote chronological awareness.)</a:t>
                      </a:r>
                      <a:endParaRPr>
                        <a:solidFill>
                          <a:schemeClr val="dk1"/>
                        </a:solidFill>
                      </a:endParaRPr>
                    </a:p>
                    <a:p>
                      <a:pPr marL="0" lvl="0" indent="0" algn="l" rtl="0">
                        <a:spcBef>
                          <a:spcPts val="0"/>
                        </a:spcBef>
                        <a:spcAft>
                          <a:spcPts val="0"/>
                        </a:spcAft>
                        <a:buClr>
                          <a:srgbClr val="000000"/>
                        </a:buClr>
                        <a:buSzPts val="1500"/>
                        <a:buFont typeface="Arial"/>
                        <a:buNone/>
                      </a:pPr>
                      <a:r>
                        <a:rPr lang="en-GB">
                          <a:solidFill>
                            <a:schemeClr val="dk1"/>
                          </a:solidFill>
                        </a:rPr>
                        <a:t>Why was it built?</a:t>
                      </a:r>
                      <a:endParaRPr>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r h="24986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3/4</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a:t>NC: To learn about events beyond living memory that are significant nationally or globally.</a:t>
                      </a:r>
                      <a:endParaRPr sz="1500" b="1"/>
                    </a:p>
                    <a:p>
                      <a:pPr marL="0" marR="0" lvl="0" indent="0" algn="l" rtl="0">
                        <a:lnSpc>
                          <a:spcPct val="100000"/>
                        </a:lnSpc>
                        <a:spcBef>
                          <a:spcPts val="0"/>
                        </a:spcBef>
                        <a:spcAft>
                          <a:spcPts val="0"/>
                        </a:spcAft>
                        <a:buClr>
                          <a:srgbClr val="000000"/>
                        </a:buClr>
                        <a:buSzPts val="1500"/>
                        <a:buFont typeface="Arial"/>
                        <a:buNone/>
                      </a:pPr>
                      <a:r>
                        <a:rPr lang="en-GB" sz="1500" b="1"/>
                        <a:t> </a:t>
                      </a:r>
                      <a:endParaRPr sz="1500" b="1"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sz="1500" b="1"/>
                        <a:t>When were castles built in Northumberland?</a:t>
                      </a:r>
                      <a:endParaRPr sz="1500" b="1"/>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a:t>Link to Geography. Look at a map of  Northumberland with all of the major castles marked on. Put the children into research groups and ask each group to find out when a different local castle was built. </a:t>
                      </a:r>
                      <a:endParaRPr sz="1500"/>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a:t>Groups to feed back to the rest of the class  so that all children can mark the relevant date next to each castle on their map.</a:t>
                      </a:r>
                      <a:endParaRPr sz="1500"/>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a:t>From their map, the children should be able to establish that the castles (as we know them) were mainly built between the 11th and 15th Centuries, in a period known as ‘Medieval times’. </a:t>
                      </a: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231" name="Google Shape;231;p28"/>
          <p:cNvSpPr txBox="1"/>
          <p:nvPr/>
        </p:nvSpPr>
        <p:spPr>
          <a:xfrm>
            <a:off x="284125" y="264875"/>
            <a:ext cx="117528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32" name="Google Shape;232;p28"/>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33" name="Google Shape;233;p28"/>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graphicFrame>
        <p:nvGraphicFramePr>
          <p:cNvPr id="238" name="Google Shape;238;p29"/>
          <p:cNvGraphicFramePr/>
          <p:nvPr/>
        </p:nvGraphicFramePr>
        <p:xfrm>
          <a:off x="452492" y="1344383"/>
          <a:ext cx="3000000" cy="3000000"/>
        </p:xfrm>
        <a:graphic>
          <a:graphicData uri="http://schemas.openxmlformats.org/drawingml/2006/table">
            <a:tbl>
              <a:tblPr firstRow="1" bandRow="1">
                <a:noFill/>
                <a:tableStyleId>{61D1F9C6-3AC7-41C6-A3DF-0E74FA2D7535}</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5</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a:solidFill>
                            <a:schemeClr val="dk1"/>
                          </a:solidFill>
                        </a:rPr>
                        <a:t>NC: To learn about events beyond living memory that are significant nationally or globally.</a:t>
                      </a:r>
                      <a:endParaRPr sz="1500" b="1">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b="1">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sz="1500" b="1"/>
                        <a:t>Why were lots of castles built in England  after 1066?</a:t>
                      </a:r>
                      <a:endParaRPr sz="1500" b="1"/>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a:t>Recap previous learning. When were castles built in Northumberland?</a:t>
                      </a:r>
                      <a:endParaRPr sz="1500"/>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a:t>Establish that many castle were built all across England from the mid 11th Century onwards. But why was this the case? How did England change in 1066?</a:t>
                      </a:r>
                      <a:endParaRPr sz="1500"/>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a:t>Look at the  timeline of British monarchy and establish that there was 2 changes of King in 1066 - Edward the Confessor died and Harold took the throne but William Rufus argued that he should be king and this led to the Battle of Hastings. Consider the impact William’s victory had on Britain.</a:t>
                      </a:r>
                      <a:endParaRPr sz="1500"/>
                    </a:p>
                    <a:p>
                      <a:pPr marL="0" marR="0" lvl="0" indent="0" algn="l" rtl="0">
                        <a:lnSpc>
                          <a:spcPct val="100000"/>
                        </a:lnSpc>
                        <a:spcBef>
                          <a:spcPts val="0"/>
                        </a:spcBef>
                        <a:spcAft>
                          <a:spcPts val="0"/>
                        </a:spcAft>
                        <a:buClr>
                          <a:srgbClr val="000000"/>
                        </a:buClr>
                        <a:buSzPts val="1500"/>
                        <a:buFont typeface="Arial"/>
                        <a:buNone/>
                      </a:pP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3600" b="1"/>
                        <a:t>6</a:t>
                      </a:r>
                      <a:endParaRPr sz="36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100"/>
                        <a:buFont typeface="Arial"/>
                        <a:buNone/>
                      </a:pPr>
                      <a:r>
                        <a:rPr lang="en-GB" sz="1500" b="1"/>
                        <a:t>NC: To learn about the lives of significant individuals in the past who have contributed to national and international achievements. </a:t>
                      </a:r>
                      <a:endParaRPr sz="1500" b="1"/>
                    </a:p>
                    <a:p>
                      <a:pPr marL="0" lvl="0" indent="0" algn="l" rtl="0">
                        <a:spcBef>
                          <a:spcPts val="0"/>
                        </a:spcBef>
                        <a:spcAft>
                          <a:spcPts val="0"/>
                        </a:spcAft>
                        <a:buClr>
                          <a:schemeClr val="dk1"/>
                        </a:buClr>
                        <a:buSzPts val="1500"/>
                        <a:buFont typeface="Arial"/>
                        <a:buNone/>
                      </a:pPr>
                      <a:endParaRPr sz="1500" b="1"/>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500"/>
                        <a:buFont typeface="Arial"/>
                        <a:buNone/>
                      </a:pPr>
                      <a:r>
                        <a:rPr lang="en-GB" sz="1500" b="1"/>
                        <a:t>Who was William the Conqueror and why did his army invade England?</a:t>
                      </a:r>
                      <a:endParaRPr sz="1500" b="1"/>
                    </a:p>
                    <a:p>
                      <a:pPr marL="0" lvl="0" indent="0" algn="l" rtl="0">
                        <a:spcBef>
                          <a:spcPts val="0"/>
                        </a:spcBef>
                        <a:spcAft>
                          <a:spcPts val="0"/>
                        </a:spcAft>
                        <a:buClr>
                          <a:schemeClr val="dk1"/>
                        </a:buClr>
                        <a:buSzPts val="1500"/>
                        <a:buFont typeface="Arial"/>
                        <a:buNone/>
                      </a:pPr>
                      <a:endParaRPr sz="1500" b="1"/>
                    </a:p>
                    <a:p>
                      <a:pPr marL="0" lvl="0" indent="0" algn="l" rtl="0">
                        <a:spcBef>
                          <a:spcPts val="0"/>
                        </a:spcBef>
                        <a:spcAft>
                          <a:spcPts val="0"/>
                        </a:spcAft>
                        <a:buClr>
                          <a:schemeClr val="dk1"/>
                        </a:buClr>
                        <a:buSzPts val="1500"/>
                        <a:buFont typeface="Arial"/>
                        <a:buNone/>
                      </a:pPr>
                      <a:r>
                        <a:rPr lang="en-GB" sz="1500"/>
                        <a:t>Share the story of the William the Conqueror. How do you think the nation would have felt about this? </a:t>
                      </a:r>
                      <a:endParaRPr sz="1500"/>
                    </a:p>
                    <a:p>
                      <a:pPr marL="0" lvl="0" indent="0" algn="l" rtl="0">
                        <a:spcBef>
                          <a:spcPts val="0"/>
                        </a:spcBef>
                        <a:spcAft>
                          <a:spcPts val="0"/>
                        </a:spcAft>
                        <a:buClr>
                          <a:schemeClr val="dk1"/>
                        </a:buClr>
                        <a:buSzPts val="1500"/>
                        <a:buFont typeface="Arial"/>
                        <a:buNone/>
                      </a:pPr>
                      <a:endParaRPr sz="1500"/>
                    </a:p>
                    <a:p>
                      <a:pPr marL="0" lvl="0" indent="0" algn="l" rtl="0">
                        <a:spcBef>
                          <a:spcPts val="0"/>
                        </a:spcBef>
                        <a:spcAft>
                          <a:spcPts val="0"/>
                        </a:spcAft>
                        <a:buClr>
                          <a:schemeClr val="dk1"/>
                        </a:buClr>
                        <a:buSzPts val="1500"/>
                        <a:buFont typeface="Arial"/>
                        <a:buNone/>
                      </a:pPr>
                      <a:r>
                        <a:rPr lang="en-GB" sz="1500"/>
                        <a:t>The children could write </a:t>
                      </a:r>
                      <a:r>
                        <a:rPr lang="en-GB" sz="1500">
                          <a:solidFill>
                            <a:srgbClr val="FF0000"/>
                          </a:solidFill>
                        </a:rPr>
                        <a:t>a newspaper report</a:t>
                      </a:r>
                      <a:r>
                        <a:rPr lang="en-GB" sz="1500"/>
                        <a:t> about William’s army invading England and him taking control of England. </a:t>
                      </a: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39" name="Google Shape;239;p29"/>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0" name="Google Shape;240;p29"/>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1" name="Google Shape;241;p29"/>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45"/>
        <p:cNvGrpSpPr/>
        <p:nvPr/>
      </p:nvGrpSpPr>
      <p:grpSpPr>
        <a:xfrm>
          <a:off x="0" y="0"/>
          <a:ext cx="0" cy="0"/>
          <a:chOff x="0" y="0"/>
          <a:chExt cx="0" cy="0"/>
        </a:xfrm>
      </p:grpSpPr>
      <p:graphicFrame>
        <p:nvGraphicFramePr>
          <p:cNvPr id="246" name="Google Shape;246;p30"/>
          <p:cNvGraphicFramePr/>
          <p:nvPr/>
        </p:nvGraphicFramePr>
        <p:xfrm>
          <a:off x="452492" y="1344383"/>
          <a:ext cx="3000000" cy="3000000"/>
        </p:xfrm>
        <a:graphic>
          <a:graphicData uri="http://schemas.openxmlformats.org/drawingml/2006/table">
            <a:tbl>
              <a:tblPr firstRow="1" bandRow="1">
                <a:noFill/>
                <a:tableStyleId>{61D1F9C6-3AC7-41C6-A3DF-0E74FA2D7535}</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7</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a:solidFill>
                            <a:schemeClr val="dk1"/>
                          </a:solidFill>
                        </a:rPr>
                        <a:t>NC: To learn about significant historical events, people and places in their own locality. </a:t>
                      </a:r>
                      <a:endParaRPr sz="1500" b="1">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b="1">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rgbClr val="000000"/>
                        </a:buClr>
                        <a:buSzPts val="1500"/>
                        <a:buFont typeface="Arial"/>
                        <a:buNone/>
                      </a:pPr>
                      <a:r>
                        <a:rPr lang="en-GB" sz="1500" b="1"/>
                        <a:t>Who built castles? Why?</a:t>
                      </a:r>
                      <a:endParaRPr sz="1500" b="1"/>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a:t>Establish that William the Conqueror took over as King of England in 1066 after his victory in the Battle of Hastings. How do you think the nation would feel about this?</a:t>
                      </a:r>
                      <a:endParaRPr sz="1500"/>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a:t>Establish that there was unrest in the country and the Normans needed to defend the land that they had just won. They built lots of (wooden) castles very quickly for defence. </a:t>
                      </a:r>
                      <a:endParaRPr sz="1500"/>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3600" b="1"/>
                        <a:t>8</a:t>
                      </a:r>
                      <a:endParaRPr sz="36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500" b="1"/>
                        <a:t>NC: To learn about events beyond living memory that are significant nationally or globally.</a:t>
                      </a:r>
                      <a:endParaRPr sz="1500" b="1"/>
                    </a:p>
                    <a:p>
                      <a:pPr marL="0" lvl="0" indent="0" algn="l" rtl="0">
                        <a:spcBef>
                          <a:spcPts val="0"/>
                        </a:spcBef>
                        <a:spcAft>
                          <a:spcPts val="0"/>
                        </a:spcAft>
                        <a:buClr>
                          <a:schemeClr val="dk1"/>
                        </a:buClr>
                        <a:buSzPts val="1500"/>
                        <a:buFont typeface="Arial"/>
                        <a:buNone/>
                      </a:pP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500"/>
                        <a:buFont typeface="Arial"/>
                        <a:buNone/>
                      </a:pPr>
                      <a:r>
                        <a:rPr lang="en-GB" sz="1500" b="1"/>
                        <a:t>What was the Domesday Book?</a:t>
                      </a:r>
                      <a:endParaRPr sz="1500" b="1"/>
                    </a:p>
                    <a:p>
                      <a:pPr marL="0" lvl="0" indent="0" algn="l" rtl="0">
                        <a:spcBef>
                          <a:spcPts val="0"/>
                        </a:spcBef>
                        <a:spcAft>
                          <a:spcPts val="0"/>
                        </a:spcAft>
                        <a:buClr>
                          <a:schemeClr val="dk1"/>
                        </a:buClr>
                        <a:buSzPts val="1500"/>
                        <a:buFont typeface="Arial"/>
                        <a:buNone/>
                      </a:pPr>
                      <a:endParaRPr sz="1500"/>
                    </a:p>
                    <a:p>
                      <a:pPr marL="0" lvl="0" indent="0" algn="l" rtl="0">
                        <a:spcBef>
                          <a:spcPts val="0"/>
                        </a:spcBef>
                        <a:spcAft>
                          <a:spcPts val="0"/>
                        </a:spcAft>
                        <a:buClr>
                          <a:schemeClr val="dk1"/>
                        </a:buClr>
                        <a:buSzPts val="1500"/>
                        <a:buFont typeface="Arial"/>
                        <a:buNone/>
                      </a:pPr>
                      <a:endParaRPr sz="1500"/>
                    </a:p>
                    <a:p>
                      <a:pPr marL="0" lvl="0" indent="0" algn="l" rtl="0">
                        <a:spcBef>
                          <a:spcPts val="0"/>
                        </a:spcBef>
                        <a:spcAft>
                          <a:spcPts val="0"/>
                        </a:spcAft>
                        <a:buClr>
                          <a:schemeClr val="dk1"/>
                        </a:buClr>
                        <a:buSzPts val="1500"/>
                        <a:buFont typeface="Arial"/>
                        <a:buNone/>
                      </a:pP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47" name="Google Shape;247;p30"/>
          <p:cNvSpPr txBox="1"/>
          <p:nvPr/>
        </p:nvSpPr>
        <p:spPr>
          <a:xfrm>
            <a:off x="438300" y="264885"/>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48" name="Google Shape;248;p30"/>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49" name="Google Shape;249;p30"/>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53"/>
        <p:cNvGrpSpPr/>
        <p:nvPr/>
      </p:nvGrpSpPr>
      <p:grpSpPr>
        <a:xfrm>
          <a:off x="0" y="0"/>
          <a:ext cx="0" cy="0"/>
          <a:chOff x="0" y="0"/>
          <a:chExt cx="0" cy="0"/>
        </a:xfrm>
      </p:grpSpPr>
      <p:graphicFrame>
        <p:nvGraphicFramePr>
          <p:cNvPr id="254" name="Google Shape;254;p31"/>
          <p:cNvGraphicFramePr/>
          <p:nvPr/>
        </p:nvGraphicFramePr>
        <p:xfrm>
          <a:off x="452492" y="1344383"/>
          <a:ext cx="3000000" cy="3000000"/>
        </p:xfrm>
        <a:graphic>
          <a:graphicData uri="http://schemas.openxmlformats.org/drawingml/2006/table">
            <a:tbl>
              <a:tblPr firstRow="1" bandRow="1">
                <a:noFill/>
                <a:tableStyleId>{61D1F9C6-3AC7-41C6-A3DF-0E74FA2D7535}</a:tableStyleId>
              </a:tblPr>
              <a:tblGrid>
                <a:gridCol w="1135000">
                  <a:extLst>
                    <a:ext uri="{9D8B030D-6E8A-4147-A177-3AD203B41FA5}">
                      <a16:colId xmlns:a16="http://schemas.microsoft.com/office/drawing/2014/main" val="20000"/>
                    </a:ext>
                  </a:extLst>
                </a:gridCol>
                <a:gridCol w="2362000">
                  <a:extLst>
                    <a:ext uri="{9D8B030D-6E8A-4147-A177-3AD203B41FA5}">
                      <a16:colId xmlns:a16="http://schemas.microsoft.com/office/drawing/2014/main" val="20001"/>
                    </a:ext>
                  </a:extLst>
                </a:gridCol>
                <a:gridCol w="5750075">
                  <a:extLst>
                    <a:ext uri="{9D8B030D-6E8A-4147-A177-3AD203B41FA5}">
                      <a16:colId xmlns:a16="http://schemas.microsoft.com/office/drawing/2014/main" val="20002"/>
                    </a:ext>
                  </a:extLst>
                </a:gridCol>
                <a:gridCol w="2118175">
                  <a:extLst>
                    <a:ext uri="{9D8B030D-6E8A-4147-A177-3AD203B41FA5}">
                      <a16:colId xmlns:a16="http://schemas.microsoft.com/office/drawing/2014/main" val="20003"/>
                    </a:ext>
                  </a:extLst>
                </a:gridCol>
              </a:tblGrid>
              <a:tr h="3527075">
                <a:tc>
                  <a:txBody>
                    <a:bodyPr/>
                    <a:lstStyle/>
                    <a:p>
                      <a:pPr marL="0" marR="0" lvl="0" indent="0" algn="ctr" rtl="0">
                        <a:lnSpc>
                          <a:spcPct val="100000"/>
                        </a:lnSpc>
                        <a:spcBef>
                          <a:spcPts val="0"/>
                        </a:spcBef>
                        <a:spcAft>
                          <a:spcPts val="0"/>
                        </a:spcAft>
                        <a:buClr>
                          <a:srgbClr val="000000"/>
                        </a:buClr>
                        <a:buSzPts val="4000"/>
                        <a:buFont typeface="Arial"/>
                        <a:buNone/>
                      </a:pPr>
                      <a:r>
                        <a:rPr lang="en-GB" sz="4000" b="1"/>
                        <a:t>9</a:t>
                      </a:r>
                      <a:endParaRPr sz="40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en-GB" sz="1500" b="1">
                          <a:solidFill>
                            <a:schemeClr val="dk1"/>
                          </a:solidFill>
                        </a:rPr>
                        <a:t>NC: To learn about events beyond living memory that are significant nationally or globally.</a:t>
                      </a:r>
                      <a:endParaRPr sz="1500" b="1">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b="1">
                        <a:solidFill>
                          <a:schemeClr val="dk1"/>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lvl="0" indent="0" algn="l" rtl="0">
                        <a:spcBef>
                          <a:spcPts val="0"/>
                        </a:spcBef>
                        <a:spcAft>
                          <a:spcPts val="0"/>
                        </a:spcAft>
                        <a:buClr>
                          <a:schemeClr val="dk1"/>
                        </a:buClr>
                        <a:buSzPts val="1500"/>
                        <a:buFont typeface="Arial"/>
                        <a:buNone/>
                      </a:pPr>
                      <a:r>
                        <a:rPr lang="en-GB" sz="1500" b="1">
                          <a:solidFill>
                            <a:schemeClr val="dk1"/>
                          </a:solidFill>
                        </a:rPr>
                        <a:t>How and why have castles changed over time?</a:t>
                      </a:r>
                      <a:endParaRPr sz="1500" b="1">
                        <a:solidFill>
                          <a:schemeClr val="dk1"/>
                        </a:solidFill>
                      </a:endParaRPr>
                    </a:p>
                    <a:p>
                      <a:pPr marL="0" lvl="0" indent="0" algn="l" rtl="0">
                        <a:spcBef>
                          <a:spcPts val="0"/>
                        </a:spcBef>
                        <a:spcAft>
                          <a:spcPts val="0"/>
                        </a:spcAft>
                        <a:buClr>
                          <a:schemeClr val="dk1"/>
                        </a:buClr>
                        <a:buSzPts val="1500"/>
                        <a:buFont typeface="Arial"/>
                        <a:buNone/>
                      </a:pP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Look at pictures of castles from different periods, from the earliest Saxon ditch and rampart castles to later motte and bailey and stone castles. Order the castles from the oldest to newest and explain their sequence. Peg images on a washing line, sequence on a timeline or drag and drop into place using appropriate software to show castles in historical order.</a:t>
                      </a:r>
                      <a:endParaRPr sz="1500">
                        <a:solidFill>
                          <a:schemeClr val="dk1"/>
                        </a:solidFill>
                      </a:endParaRPr>
                    </a:p>
                    <a:p>
                      <a:pPr marL="0" lvl="0" indent="0" algn="l" rtl="0">
                        <a:spcBef>
                          <a:spcPts val="0"/>
                        </a:spcBef>
                        <a:spcAft>
                          <a:spcPts val="0"/>
                        </a:spcAft>
                        <a:buClr>
                          <a:schemeClr val="dk1"/>
                        </a:buClr>
                        <a:buSzPts val="1500"/>
                        <a:buFont typeface="Arial"/>
                        <a:buNone/>
                      </a:pPr>
                      <a:endParaRPr sz="1500">
                        <a:solidFill>
                          <a:schemeClr val="dk1"/>
                        </a:solidFill>
                      </a:endParaRPr>
                    </a:p>
                    <a:p>
                      <a:pPr marL="0" lvl="0" indent="0" algn="l" rtl="0">
                        <a:spcBef>
                          <a:spcPts val="0"/>
                        </a:spcBef>
                        <a:spcAft>
                          <a:spcPts val="0"/>
                        </a:spcAft>
                        <a:buClr>
                          <a:schemeClr val="dk1"/>
                        </a:buClr>
                        <a:buSzPts val="1500"/>
                        <a:buFont typeface="Arial"/>
                        <a:buNone/>
                      </a:pPr>
                      <a:r>
                        <a:rPr lang="en-GB" sz="1500">
                          <a:solidFill>
                            <a:schemeClr val="dk1"/>
                          </a:solidFill>
                        </a:rPr>
                        <a:t>(Iron Age hill forts, Saxon ditch and rampart castles, Norman motte and bailey castles, stone keep and curtain wall castles, concentric circle and courtyard castles and medieval fortified manor houses.)</a:t>
                      </a:r>
                      <a:endParaRPr sz="1500">
                        <a:solidFill>
                          <a:schemeClr val="dk1"/>
                        </a:solidFill>
                      </a:endParaRPr>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a:t>The children could draw and label pictures of a Motte and Bailey castle, a stone keep castle and a concentric castle. </a:t>
                      </a:r>
                      <a:endParaRPr sz="1500"/>
                    </a:p>
                    <a:p>
                      <a:pPr marL="0" marR="0" lvl="0" indent="0" algn="l" rtl="0">
                        <a:lnSpc>
                          <a:spcPct val="100000"/>
                        </a:lnSpc>
                        <a:spcBef>
                          <a:spcPts val="0"/>
                        </a:spcBef>
                        <a:spcAft>
                          <a:spcPts val="0"/>
                        </a:spcAft>
                        <a:buClr>
                          <a:srgbClr val="000000"/>
                        </a:buClr>
                        <a:buSzPts val="1500"/>
                        <a:buFont typeface="Arial"/>
                        <a:buNone/>
                      </a:pPr>
                      <a:endParaRPr sz="1500"/>
                    </a:p>
                    <a:p>
                      <a:pPr marL="0" marR="0" lvl="0" indent="0" algn="l" rtl="0">
                        <a:lnSpc>
                          <a:spcPct val="100000"/>
                        </a:lnSpc>
                        <a:spcBef>
                          <a:spcPts val="0"/>
                        </a:spcBef>
                        <a:spcAft>
                          <a:spcPts val="0"/>
                        </a:spcAft>
                        <a:buClr>
                          <a:srgbClr val="000000"/>
                        </a:buClr>
                        <a:buSzPts val="1500"/>
                        <a:buFont typeface="Arial"/>
                        <a:buNone/>
                      </a:pPr>
                      <a:r>
                        <a:rPr lang="en-GB" sz="1500"/>
                        <a:t>HA children could possibly explain how and why castles designs changed over time. </a:t>
                      </a:r>
                      <a:endParaRPr sz="1500"/>
                    </a:p>
                    <a:p>
                      <a:pPr marL="0" marR="0" lvl="0" indent="0" algn="l" rtl="0">
                        <a:lnSpc>
                          <a:spcPct val="100000"/>
                        </a:lnSpc>
                        <a:spcBef>
                          <a:spcPts val="0"/>
                        </a:spcBef>
                        <a:spcAft>
                          <a:spcPts val="0"/>
                        </a:spcAft>
                        <a:buClr>
                          <a:srgbClr val="000000"/>
                        </a:buClr>
                        <a:buSzPts val="1500"/>
                        <a:buFont typeface="Arial"/>
                        <a:buNone/>
                      </a:pPr>
                      <a:r>
                        <a:rPr lang="en-GB" sz="1500" b="1">
                          <a:solidFill>
                            <a:srgbClr val="A64D79"/>
                          </a:solidFill>
                        </a:rPr>
                        <a:t>(See DT unit of work) </a:t>
                      </a:r>
                      <a:endParaRPr sz="1500" b="1">
                        <a:solidFill>
                          <a:srgbClr val="A64D79"/>
                        </a:solidFil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0"/>
                  </a:ext>
                </a:extLst>
              </a:tr>
              <a:tr h="3323425">
                <a:tc>
                  <a:txBody>
                    <a:bodyPr/>
                    <a:lstStyle/>
                    <a:p>
                      <a:pPr marL="0" marR="0" lvl="0" indent="0" algn="l" rtl="0">
                        <a:lnSpc>
                          <a:spcPct val="100000"/>
                        </a:lnSpc>
                        <a:spcBef>
                          <a:spcPts val="0"/>
                        </a:spcBef>
                        <a:spcAft>
                          <a:spcPts val="0"/>
                        </a:spcAft>
                        <a:buClr>
                          <a:srgbClr val="000000"/>
                        </a:buClr>
                        <a:buSzPts val="6700"/>
                        <a:buFont typeface="Arial"/>
                        <a:buNone/>
                      </a:pPr>
                      <a:r>
                        <a:rPr lang="en-GB" sz="3600" b="1" u="none" strike="noStrike" cap="none"/>
                        <a:t>  </a:t>
                      </a:r>
                      <a:r>
                        <a:rPr lang="en-GB" sz="3600" b="1"/>
                        <a:t>10</a:t>
                      </a:r>
                      <a:endParaRPr sz="3600" b="1" u="none" strike="noStrike" cap="none">
                        <a:latin typeface="Arial"/>
                        <a:ea typeface="Arial"/>
                        <a:cs typeface="Arial"/>
                        <a:sym typeface="Arial"/>
                      </a:endParaRPr>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E2F3"/>
                    </a:solidFill>
                  </a:tcPr>
                </a:tc>
                <a:tc>
                  <a:txBody>
                    <a:bodyPr/>
                    <a:lstStyle/>
                    <a:p>
                      <a:pPr marL="0" lvl="0" indent="0" algn="l" rtl="0">
                        <a:spcBef>
                          <a:spcPts val="0"/>
                        </a:spcBef>
                        <a:spcAft>
                          <a:spcPts val="0"/>
                        </a:spcAft>
                        <a:buClr>
                          <a:schemeClr val="dk1"/>
                        </a:buClr>
                        <a:buSzPts val="1500"/>
                        <a:buFont typeface="Arial"/>
                        <a:buNone/>
                      </a:pPr>
                      <a:r>
                        <a:rPr lang="en-GB" sz="1500" b="1">
                          <a:solidFill>
                            <a:schemeClr val="dk1"/>
                          </a:solidFill>
                        </a:rPr>
                        <a:t>NC: To learn about events beyond living memory that are significant nationally or globally.</a:t>
                      </a:r>
                      <a:endParaRPr sz="1500" u="none" strike="noStrike" cap="none"/>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700"/>
                        <a:buFont typeface="Comic Sans MS"/>
                        <a:buNone/>
                      </a:pPr>
                      <a:r>
                        <a:rPr lang="en-GB" sz="1500" b="1"/>
                        <a:t>Who would have lived and worked in a medieval castle?</a:t>
                      </a:r>
                      <a:endParaRPr sz="1500" b="1"/>
                    </a:p>
                    <a:p>
                      <a:pPr marL="0" marR="0" lvl="0" indent="0" algn="l" rtl="0">
                        <a:lnSpc>
                          <a:spcPct val="100000"/>
                        </a:lnSpc>
                        <a:spcBef>
                          <a:spcPts val="0"/>
                        </a:spcBef>
                        <a:spcAft>
                          <a:spcPts val="0"/>
                        </a:spcAft>
                        <a:buClr>
                          <a:schemeClr val="dk1"/>
                        </a:buClr>
                        <a:buSzPts val="700"/>
                        <a:buFont typeface="Comic Sans MS"/>
                        <a:buNone/>
                      </a:pPr>
                      <a:endParaRPr sz="1500"/>
                    </a:p>
                    <a:p>
                      <a:pPr marL="0" marR="0" lvl="0" indent="0" algn="l" rtl="0">
                        <a:lnSpc>
                          <a:spcPct val="100000"/>
                        </a:lnSpc>
                        <a:spcBef>
                          <a:spcPts val="0"/>
                        </a:spcBef>
                        <a:spcAft>
                          <a:spcPts val="0"/>
                        </a:spcAft>
                        <a:buClr>
                          <a:schemeClr val="dk1"/>
                        </a:buClr>
                        <a:buSzPts val="700"/>
                        <a:buFont typeface="Comic Sans MS"/>
                        <a:buNone/>
                      </a:pPr>
                      <a:r>
                        <a:rPr lang="en-GB" sz="1500"/>
                        <a:t>Consider who would have lived in a medieval castle, where specifically in the castle they would have lived and what job they would have done.</a:t>
                      </a:r>
                      <a:endParaRPr sz="1500"/>
                    </a:p>
                    <a:p>
                      <a:pPr marL="0" marR="0" lvl="0" indent="0" algn="l" rtl="0">
                        <a:lnSpc>
                          <a:spcPct val="100000"/>
                        </a:lnSpc>
                        <a:spcBef>
                          <a:spcPts val="0"/>
                        </a:spcBef>
                        <a:spcAft>
                          <a:spcPts val="0"/>
                        </a:spcAft>
                        <a:buClr>
                          <a:schemeClr val="dk1"/>
                        </a:buClr>
                        <a:buSzPts val="700"/>
                        <a:buFont typeface="Comic Sans MS"/>
                        <a:buNone/>
                      </a:pPr>
                      <a:endParaRPr sz="1500"/>
                    </a:p>
                    <a:p>
                      <a:pPr marL="0" marR="0" lvl="0" indent="0" algn="l" rtl="0">
                        <a:lnSpc>
                          <a:spcPct val="100000"/>
                        </a:lnSpc>
                        <a:spcBef>
                          <a:spcPts val="0"/>
                        </a:spcBef>
                        <a:spcAft>
                          <a:spcPts val="0"/>
                        </a:spcAft>
                        <a:buClr>
                          <a:schemeClr val="dk1"/>
                        </a:buClr>
                        <a:buSzPts val="700"/>
                        <a:buFont typeface="Comic Sans MS"/>
                        <a:buNone/>
                      </a:pPr>
                      <a:r>
                        <a:rPr lang="en-GB" sz="1500"/>
                        <a:t>The children could write a short diary from the perspective a someone living in a medieval castle, explaining where they would eat sleep, rest etc, what their specific role is in the castle and what it involves and how they feel about this.</a:t>
                      </a:r>
                      <a:endParaRPr sz="1500"/>
                    </a:p>
                  </a:txBody>
                  <a:tcPr marL="91475" marR="91475" marT="45725" marB="45725">
                    <a:lnL w="9525" cap="flat" cmpd="sng">
                      <a:solidFill>
                        <a:srgbClr val="0C0C0C"/>
                      </a:solidFill>
                      <a:prstDash val="solid"/>
                      <a:round/>
                      <a:headEnd type="none" w="sm" len="sm"/>
                      <a:tailEnd type="none" w="sm" len="sm"/>
                    </a:lnL>
                    <a:lnR w="9525" cap="flat" cmpd="sng">
                      <a:solidFill>
                        <a:srgbClr val="0C0C0C"/>
                      </a:solidFill>
                      <a:prstDash val="solid"/>
                      <a:round/>
                      <a:headEnd type="none" w="sm" len="sm"/>
                      <a:tailEnd type="none" w="sm" len="sm"/>
                    </a:lnR>
                    <a:lnT w="9525" cap="flat" cmpd="sng">
                      <a:solidFill>
                        <a:srgbClr val="0C0C0C"/>
                      </a:solidFill>
                      <a:prstDash val="solid"/>
                      <a:round/>
                      <a:headEnd type="none" w="sm" len="sm"/>
                      <a:tailEnd type="none" w="sm" len="sm"/>
                    </a:lnT>
                    <a:lnB w="9525" cap="flat" cmpd="sng">
                      <a:solidFill>
                        <a:srgbClr val="0C0C0C"/>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55" name="Google Shape;255;p31"/>
          <p:cNvSpPr txBox="1"/>
          <p:nvPr/>
        </p:nvSpPr>
        <p:spPr>
          <a:xfrm>
            <a:off x="448775" y="222010"/>
            <a:ext cx="11372700" cy="1023600"/>
          </a:xfrm>
          <a:prstGeom prst="rect">
            <a:avLst/>
          </a:prstGeom>
          <a:solidFill>
            <a:srgbClr val="FDF6F1"/>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900"/>
              <a:buFont typeface="Arial"/>
              <a:buNone/>
            </a:pPr>
            <a:r>
              <a:rPr lang="en-GB" sz="1900" b="1" i="0" u="sng" strike="noStrike" cap="none">
                <a:solidFill>
                  <a:schemeClr val="dk1"/>
                </a:solidFill>
                <a:latin typeface="Arial"/>
                <a:ea typeface="Arial"/>
                <a:cs typeface="Arial"/>
                <a:sym typeface="Arial"/>
              </a:rPr>
              <a:t>Sequence of Teaching and Learning</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20124D"/>
              </a:solidFill>
              <a:latin typeface="Arial"/>
              <a:ea typeface="Arial"/>
              <a:cs typeface="Arial"/>
              <a:sym typeface="Arial"/>
            </a:endParaRPr>
          </a:p>
        </p:txBody>
      </p:sp>
      <p:pic>
        <p:nvPicPr>
          <p:cNvPr id="256" name="Google Shape;256;p31"/>
          <p:cNvPicPr preferRelativeResize="0"/>
          <p:nvPr/>
        </p:nvPicPr>
        <p:blipFill rotWithShape="1">
          <a:blip r:embed="rId3">
            <a:alphaModFix/>
          </a:blip>
          <a:srcRect/>
          <a:stretch/>
        </p:blipFill>
        <p:spPr>
          <a:xfrm>
            <a:off x="5431300" y="700663"/>
            <a:ext cx="1272400" cy="511737"/>
          </a:xfrm>
          <a:prstGeom prst="rect">
            <a:avLst/>
          </a:prstGeom>
          <a:noFill/>
          <a:ln>
            <a:noFill/>
          </a:ln>
        </p:spPr>
      </p:pic>
      <p:pic>
        <p:nvPicPr>
          <p:cNvPr id="257" name="Google Shape;257;p31"/>
          <p:cNvPicPr preferRelativeResize="0"/>
          <p:nvPr/>
        </p:nvPicPr>
        <p:blipFill rotWithShape="1">
          <a:blip r:embed="rId4">
            <a:alphaModFix/>
          </a:blip>
          <a:srcRect/>
          <a:stretch/>
        </p:blipFill>
        <p:spPr>
          <a:xfrm>
            <a:off x="10087767" y="8293647"/>
            <a:ext cx="1454015" cy="603554"/>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1761</Words>
  <Application>Microsoft Office PowerPoint</Application>
  <PresentationFormat>Custom</PresentationFormat>
  <Paragraphs>190</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Century Gothic</vt:lpstr>
      <vt:lpstr>Arial</vt:lpstr>
      <vt:lpstr>Comic Sans MS</vt:lpstr>
      <vt:lpstr>Calibri</vt:lpstr>
      <vt:lpstr>1_Custom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Alexander</dc:creator>
  <cp:lastModifiedBy>Rose Alexander</cp:lastModifiedBy>
  <cp:revision>1</cp:revision>
  <dcterms:modified xsi:type="dcterms:W3CDTF">2019-09-03T20:31:53Z</dcterms:modified>
</cp:coreProperties>
</file>