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A0kcbGmU3vYcpEpJ+hBgfT6+M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3AB675-52D8-4028-8102-01960CF44E09}">
  <a:tblStyle styleId="{AE3AB675-52D8-4028-8102-01960CF44E0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customschemas.google.com/relationships/presentationmetadata" Target="meta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 name="Google Shape;18;p11"/>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9" name="Google Shape;19;p1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1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 name="Google Shape;21;p1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p22"/>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8" name="Google Shape;78;p2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p2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2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23"/>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3"/>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97" name="Google Shape;97;p2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103" name="Google Shape;103;p2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5"/>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9" name="Google Shape;109;p25"/>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0" name="Google Shape;110;p2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6"/>
          <p:cNvSpPr txBox="1">
            <a:spLocks noGrp="1"/>
          </p:cNvSpPr>
          <p:nvPr>
            <p:ph type="body" idx="1"/>
          </p:nvPr>
        </p:nvSpPr>
        <p:spPr>
          <a:xfrm>
            <a:off x="839789" y="2241551"/>
            <a:ext cx="51579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6" name="Google Shape;116;p26"/>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26"/>
          <p:cNvSpPr txBox="1">
            <a:spLocks noGrp="1"/>
          </p:cNvSpPr>
          <p:nvPr>
            <p:ph type="body" idx="3"/>
          </p:nvPr>
        </p:nvSpPr>
        <p:spPr>
          <a:xfrm>
            <a:off x="6172201" y="2241551"/>
            <a:ext cx="51831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8" name="Google Shape;118;p26"/>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9" name="Google Shape;119;p2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8"/>
          <p:cNvSpPr txBox="1">
            <a:spLocks noGrp="1"/>
          </p:cNvSpPr>
          <p:nvPr>
            <p:ph type="body" idx="1"/>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130" name="Google Shape;130;p28"/>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1" name="Google Shape;131;p2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9"/>
          <p:cNvSpPr>
            <a:spLocks noGrp="1"/>
          </p:cNvSpPr>
          <p:nvPr>
            <p:ph type="pic" idx="2"/>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37" name="Google Shape;137;p29"/>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8" name="Google Shape;138;p2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0"/>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4" name="Google Shape;144;p3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14"/>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 name="Google Shape;24;p14"/>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25" name="Google Shape;25;p1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1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p1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rot="5400000">
            <a:off x="6164851" y="3046885"/>
            <a:ext cx="77490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1"/>
          <p:cNvSpPr txBox="1">
            <a:spLocks noGrp="1"/>
          </p:cNvSpPr>
          <p:nvPr>
            <p:ph type="body" idx="1"/>
          </p:nvPr>
        </p:nvSpPr>
        <p:spPr>
          <a:xfrm rot="5400000">
            <a:off x="830851" y="494185"/>
            <a:ext cx="77490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3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 name="Google Shape;30;p15"/>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31" name="Google Shape;31;p1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1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1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16"/>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7" name="Google Shape;37;p16"/>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8" name="Google Shape;38;p1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p1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1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17"/>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4" name="Google Shape;44;p17"/>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5" name="Google Shape;45;p17"/>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6" name="Google Shape;46;p17"/>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7" name="Google Shape;47;p1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p1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1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 name="Google Shape;52;p1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p1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p1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7" name="Google Shape;57;p19"/>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58" name="Google Shape;58;p19"/>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59" name="Google Shape;59;p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20"/>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65" name="Google Shape;65;p20"/>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66" name="Google Shape;66;p2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2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2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21"/>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2" name="Google Shape;72;p2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p2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2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0"/>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
          <p:cNvPicPr preferRelativeResize="0"/>
          <p:nvPr/>
        </p:nvPicPr>
        <p:blipFill rotWithShape="1">
          <a:blip r:embed="rId3">
            <a:alphaModFix/>
          </a:blip>
          <a:srcRect/>
          <a:stretch/>
        </p:blipFill>
        <p:spPr>
          <a:xfrm>
            <a:off x="10609943" y="55946"/>
            <a:ext cx="772765" cy="1064675"/>
          </a:xfrm>
          <a:prstGeom prst="rect">
            <a:avLst/>
          </a:prstGeom>
          <a:noFill/>
          <a:ln>
            <a:noFill/>
          </a:ln>
        </p:spPr>
      </p:pic>
      <p:sp>
        <p:nvSpPr>
          <p:cNvPr id="159" name="Google Shape;159;p1"/>
          <p:cNvSpPr txBox="1"/>
          <p:nvPr/>
        </p:nvSpPr>
        <p:spPr>
          <a:xfrm>
            <a:off x="6191250" y="2410725"/>
            <a:ext cx="5309400" cy="1139299"/>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1" i="0" u="sng" strike="noStrike" cap="none" dirty="0">
                <a:solidFill>
                  <a:srgbClr val="000000"/>
                </a:solidFill>
                <a:latin typeface="Arial"/>
                <a:ea typeface="Arial"/>
                <a:cs typeface="Arial"/>
                <a:sym typeface="Arial"/>
              </a:rPr>
              <a:t>Transferable </a:t>
            </a:r>
            <a:r>
              <a:rPr lang="en-GB" sz="1600" b="1" i="0" u="sng" strike="noStrike" cap="none" dirty="0" smtClean="0">
                <a:solidFill>
                  <a:srgbClr val="000000"/>
                </a:solidFill>
                <a:latin typeface="Arial"/>
                <a:ea typeface="Arial"/>
                <a:cs typeface="Arial"/>
                <a:sym typeface="Arial"/>
              </a:rPr>
              <a:t>Knowledge</a:t>
            </a:r>
          </a:p>
          <a:p>
            <a:pPr marL="0" marR="0" lvl="0" indent="0" algn="ctr" rtl="0">
              <a:lnSpc>
                <a:spcPct val="100000"/>
              </a:lnSpc>
              <a:spcBef>
                <a:spcPts val="0"/>
              </a:spcBef>
              <a:spcAft>
                <a:spcPts val="0"/>
              </a:spcAft>
              <a:buClr>
                <a:srgbClr val="000000"/>
              </a:buClr>
              <a:buSzPts val="1800"/>
              <a:buFont typeface="Arial"/>
              <a:buNone/>
            </a:pPr>
            <a:r>
              <a:rPr lang="en-GB" sz="1600" dirty="0" smtClean="0"/>
              <a:t>Using sources, Europe, physical and </a:t>
            </a:r>
            <a:r>
              <a:rPr lang="en-GB" sz="1600" smtClean="0"/>
              <a:t>human features.</a:t>
            </a:r>
            <a:endParaRPr sz="1600"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0" name="Google Shape;160;p1"/>
          <p:cNvSpPr txBox="1"/>
          <p:nvPr/>
        </p:nvSpPr>
        <p:spPr>
          <a:xfrm>
            <a:off x="806825" y="3655817"/>
            <a:ext cx="10693800" cy="5314012"/>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National Curriculum Overview of Programme of Study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a:t>A high-quality geography education should inspire in pupils a curiosity and fascination about the world and its people that will remain with them for the rest of their lives. Teaching should equip pupils with knowledge about diverse places, people, resources and natural and human environments, together with a deep understanding of the Earth’s key physical and human processes. As pupils progress, their growing knowledge about the world should help them to deepen their understanding of the interaction between physical and human processes, and of the formation and use of landscapes and environments. Geographical knowledge, understanding and skills provide the frameworks and approaches that explain how the Earth’s features at different scales are shaped, interconnected and change over time. </a:t>
            </a:r>
            <a:endParaRPr sz="1200"/>
          </a:p>
          <a:p>
            <a:pPr marL="0" marR="0" lvl="0" indent="0" algn="l" rtl="0">
              <a:lnSpc>
                <a:spcPct val="100000"/>
              </a:lnSpc>
              <a:spcBef>
                <a:spcPts val="0"/>
              </a:spcBef>
              <a:spcAft>
                <a:spcPts val="0"/>
              </a:spcAft>
              <a:buClr>
                <a:srgbClr val="000000"/>
              </a:buClr>
              <a:buSzPts val="1200"/>
              <a:buFont typeface="Arial"/>
              <a:buNone/>
            </a:pPr>
            <a:r>
              <a:rPr lang="en-GB" sz="1200"/>
              <a:t>The national curriculum for geography aims to ensure that all pupils:  develop contextual knowledge of the location of globally significant places – both terrestrial and marine – including their defining physical and human characteristics and how these provide a geographical context for understanding the actions of processes  understand the processes that give rise to key physical and human geographical features of the world, how these are interdependent and how they bring about spatial variation and change over time  are competent in the geographical skills needed to:  collect, analyse and communicate with a range of data gathered through experiences of fieldwork that deepen their understanding of geographical processes  interpret a range of sources of geographical information, including maps, diagrams, globes, aerial photographs and Geographical Information Systems (GIS)  communicate geographical information in a variety of ways, including through maps, numerical and quantitative skills and writing at length.</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During this area of study students should be taught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SzPts val="1200"/>
              <a:buChar char="●"/>
            </a:pPr>
            <a:r>
              <a:rPr lang="en-GB" sz="1200"/>
              <a:t>locate the world’s countries, using maps to focus on Europe (including the location of Russia) and North and South America, concentrating on their environmental regions, key physical and human characteristics, countries, and major cities  </a:t>
            </a:r>
            <a:endParaRPr sz="1200"/>
          </a:p>
          <a:p>
            <a:pPr marL="457200" marR="0" lvl="0" indent="-304800" algn="l" rtl="0">
              <a:lnSpc>
                <a:spcPct val="100000"/>
              </a:lnSpc>
              <a:spcBef>
                <a:spcPts val="0"/>
              </a:spcBef>
              <a:spcAft>
                <a:spcPts val="0"/>
              </a:spcAft>
              <a:buSzPts val="1200"/>
              <a:buChar char="●"/>
            </a:pPr>
            <a:r>
              <a:rPr lang="en-GB" sz="1200"/>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a:t>
            </a:r>
            <a:endParaRPr sz="1200"/>
          </a:p>
          <a:p>
            <a:pPr marL="457200" marR="0" lvl="0" indent="-304800" algn="l" rtl="0">
              <a:lnSpc>
                <a:spcPct val="100000"/>
              </a:lnSpc>
              <a:spcBef>
                <a:spcPts val="0"/>
              </a:spcBef>
              <a:spcAft>
                <a:spcPts val="0"/>
              </a:spcAft>
              <a:buSzPts val="1200"/>
              <a:buChar char="●"/>
            </a:pPr>
            <a:r>
              <a:rPr lang="en-GB" sz="1200"/>
              <a:t>Understand geographical similarities and differences through the study of human and physical geography of a region of the United Kingdom and a region in a European country,  </a:t>
            </a:r>
            <a:endParaRPr sz="1200"/>
          </a:p>
          <a:p>
            <a:pPr marL="457200" marR="0" lvl="0" indent="-304800" algn="l" rtl="0">
              <a:lnSpc>
                <a:spcPct val="100000"/>
              </a:lnSpc>
              <a:spcBef>
                <a:spcPts val="0"/>
              </a:spcBef>
              <a:spcAft>
                <a:spcPts val="0"/>
              </a:spcAft>
              <a:buSzPts val="1200"/>
              <a:buChar char="●"/>
            </a:pPr>
            <a:r>
              <a:rPr lang="en-GB" sz="1200"/>
              <a:t>Describe and understand key aspects of:  physical geography, including: climate zones, biomes and vegetation belts, rivers, mountains, volcanoes and earthquakes, and the water cycle  human geography, including: types of settlement and land use, economic activity including trade links, and the distribution of natural resources including energy, food, minerals and water</a:t>
            </a:r>
            <a:endParaRPr sz="1200"/>
          </a:p>
          <a:p>
            <a:pPr marL="457200" marR="0" lvl="0" indent="-304800" algn="l" rtl="0">
              <a:lnSpc>
                <a:spcPct val="100000"/>
              </a:lnSpc>
              <a:spcBef>
                <a:spcPts val="0"/>
              </a:spcBef>
              <a:spcAft>
                <a:spcPts val="0"/>
              </a:spcAft>
              <a:buSzPts val="1200"/>
              <a:buChar char="●"/>
            </a:pPr>
            <a:r>
              <a:rPr lang="en-GB" sz="1200"/>
              <a:t>use maps, atlases, globes and digital/computer mapping to locate countries and describe features studied.</a:t>
            </a:r>
            <a:endParaRPr sz="1200"/>
          </a:p>
        </p:txBody>
      </p:sp>
      <p:sp>
        <p:nvSpPr>
          <p:cNvPr id="161" name="Google Shape;161;p1"/>
          <p:cNvSpPr txBox="1"/>
          <p:nvPr/>
        </p:nvSpPr>
        <p:spPr>
          <a:xfrm>
            <a:off x="1654629" y="1152932"/>
            <a:ext cx="8955314" cy="1152000"/>
          </a:xfrm>
          <a:prstGeom prst="rect">
            <a:avLst/>
          </a:prstGeom>
          <a:solidFill>
            <a:srgbClr val="DDEAF6"/>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Medium Term Plan: Global Enquirers- </a:t>
            </a:r>
            <a:r>
              <a:rPr lang="en-GB" b="1"/>
              <a:t>Geography</a:t>
            </a:r>
            <a:endParaRPr sz="1400" b="0" i="0" u="none" strike="noStrike" cap="none">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a:solidFill>
                  <a:schemeClr val="dk1"/>
                </a:solidFill>
              </a:rPr>
              <a:t>Mini enquiry: How were natural resources used in the Stone Age, Iron Age and Bronze Age?</a:t>
            </a:r>
            <a:endParaRPr sz="1200" u="sng"/>
          </a:p>
          <a:p>
            <a:pPr marL="0" marR="0" lvl="0" indent="0" algn="ctr" rtl="0">
              <a:lnSpc>
                <a:spcPct val="100000"/>
              </a:lnSpc>
              <a:spcBef>
                <a:spcPts val="0"/>
              </a:spcBef>
              <a:spcAft>
                <a:spcPts val="0"/>
              </a:spcAft>
              <a:buClr>
                <a:srgbClr val="000000"/>
              </a:buClr>
              <a:buSzPts val="1400"/>
              <a:buFont typeface="Arial"/>
              <a:buNone/>
            </a:pPr>
            <a:r>
              <a:rPr lang="en-GB" u="sng"/>
              <a:t>I am Warrior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GB"/>
              <a:t>Where did the Romans come from and why did they settle in the locations they did?</a:t>
            </a:r>
            <a:endParaRPr/>
          </a:p>
          <a:p>
            <a:pPr marL="0" lvl="0" indent="0" algn="l" rtl="0">
              <a:spcBef>
                <a:spcPts val="0"/>
              </a:spcBef>
              <a:spcAft>
                <a:spcPts val="0"/>
              </a:spcAft>
              <a:buClr>
                <a:schemeClr val="dk1"/>
              </a:buClr>
              <a:buSzPts val="1100"/>
              <a:buFont typeface="Arial"/>
              <a:buNone/>
            </a:pPr>
            <a:r>
              <a:rPr lang="en-GB">
                <a:solidFill>
                  <a:schemeClr val="dk1"/>
                </a:solidFill>
              </a:rPr>
              <a:t>How can I use geographical sources to compare the human and physical geography of places?</a:t>
            </a:r>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entury Gothic"/>
              <a:ea typeface="Century Gothic"/>
              <a:cs typeface="Century Gothic"/>
              <a:sym typeface="Century Gothic"/>
            </a:endParaRPr>
          </a:p>
        </p:txBody>
      </p:sp>
      <p:sp>
        <p:nvSpPr>
          <p:cNvPr id="162" name="Google Shape;162;p1"/>
          <p:cNvSpPr txBox="1"/>
          <p:nvPr/>
        </p:nvSpPr>
        <p:spPr>
          <a:xfrm>
            <a:off x="806825" y="2410750"/>
            <a:ext cx="5271300" cy="113927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Locational knowledge</a:t>
            </a:r>
            <a:endParaRPr sz="1800"/>
          </a:p>
          <a:p>
            <a:pPr marL="0" marR="0" lvl="0" indent="0" algn="ctr" rtl="0">
              <a:lnSpc>
                <a:spcPct val="100000"/>
              </a:lnSpc>
              <a:spcBef>
                <a:spcPts val="0"/>
              </a:spcBef>
              <a:spcAft>
                <a:spcPts val="0"/>
              </a:spcAft>
              <a:buClr>
                <a:srgbClr val="000000"/>
              </a:buClr>
              <a:buSzPts val="1800"/>
              <a:buFont typeface="Arial"/>
              <a:buNone/>
            </a:pPr>
            <a:r>
              <a:rPr lang="en-GB" sz="1800"/>
              <a:t>Geographical study</a:t>
            </a:r>
            <a:endParaRPr sz="1800"/>
          </a:p>
          <a:p>
            <a:pPr marL="0" marR="0" lvl="0" indent="0" algn="ctr" rtl="0">
              <a:lnSpc>
                <a:spcPct val="100000"/>
              </a:lnSpc>
              <a:spcBef>
                <a:spcPts val="0"/>
              </a:spcBef>
              <a:spcAft>
                <a:spcPts val="0"/>
              </a:spcAft>
              <a:buClr>
                <a:srgbClr val="000000"/>
              </a:buClr>
              <a:buSzPts val="1800"/>
              <a:buFont typeface="Arial"/>
              <a:buNone/>
            </a:pPr>
            <a:r>
              <a:rPr lang="en-GB" sz="1800"/>
              <a:t>Human and physical geography</a:t>
            </a:r>
            <a:endParaRPr sz="1800"/>
          </a:p>
        </p:txBody>
      </p:sp>
      <p:pic>
        <p:nvPicPr>
          <p:cNvPr id="163" name="Google Shape;163;p1"/>
          <p:cNvPicPr preferRelativeResize="0"/>
          <p:nvPr/>
        </p:nvPicPr>
        <p:blipFill rotWithShape="1">
          <a:blip r:embed="rId4">
            <a:alphaModFix/>
          </a:blip>
          <a:srcRect/>
          <a:stretch/>
        </p:blipFill>
        <p:spPr>
          <a:xfrm>
            <a:off x="5300358" y="120036"/>
            <a:ext cx="1814680" cy="823455"/>
          </a:xfrm>
          <a:prstGeom prst="rect">
            <a:avLst/>
          </a:prstGeom>
          <a:noFill/>
          <a:ln>
            <a:noFill/>
          </a:ln>
        </p:spPr>
      </p:pic>
      <p:pic>
        <p:nvPicPr>
          <p:cNvPr id="164" name="Google Shape;164;p1"/>
          <p:cNvPicPr preferRelativeResize="0"/>
          <p:nvPr/>
        </p:nvPicPr>
        <p:blipFill rotWithShape="1">
          <a:blip r:embed="rId5">
            <a:alphaModFix/>
          </a:blip>
          <a:srcRect l="8376" t="7405" r="8376" b="6665"/>
          <a:stretch/>
        </p:blipFill>
        <p:spPr>
          <a:xfrm>
            <a:off x="1962273" y="89479"/>
            <a:ext cx="700803" cy="1023475"/>
          </a:xfrm>
          <a:prstGeom prst="rect">
            <a:avLst/>
          </a:prstGeom>
          <a:noFill/>
          <a:ln>
            <a:noFill/>
          </a:ln>
        </p:spPr>
      </p:pic>
      <p:pic>
        <p:nvPicPr>
          <p:cNvPr id="165" name="Google Shape;165;p1" descr="C:\Users\James\Desktop\Logos\Global Enquirers Large no border.jpg"/>
          <p:cNvPicPr preferRelativeResize="0"/>
          <p:nvPr/>
        </p:nvPicPr>
        <p:blipFill rotWithShape="1">
          <a:blip r:embed="rId6">
            <a:alphaModFix/>
          </a:blip>
          <a:srcRect l="7170" r="7567" b="6322"/>
          <a:stretch/>
        </p:blipFill>
        <p:spPr>
          <a:xfrm>
            <a:off x="2974957" y="89479"/>
            <a:ext cx="741770" cy="1035596"/>
          </a:xfrm>
          <a:prstGeom prst="rect">
            <a:avLst/>
          </a:prstGeom>
          <a:noFill/>
          <a:ln>
            <a:noFill/>
          </a:ln>
        </p:spPr>
      </p:pic>
      <p:pic>
        <p:nvPicPr>
          <p:cNvPr id="166" name="Google Shape;166;p1" descr="C:\Users\James\Desktop\Logos\Sustainability Ambassadors Large no border.jpg"/>
          <p:cNvPicPr preferRelativeResize="0"/>
          <p:nvPr/>
        </p:nvPicPr>
        <p:blipFill rotWithShape="1">
          <a:blip r:embed="rId7">
            <a:alphaModFix/>
          </a:blip>
          <a:srcRect b="7850"/>
          <a:stretch/>
        </p:blipFill>
        <p:spPr>
          <a:xfrm>
            <a:off x="8687704" y="92852"/>
            <a:ext cx="877679" cy="1032224"/>
          </a:xfrm>
          <a:prstGeom prst="rect">
            <a:avLst/>
          </a:prstGeom>
          <a:noFill/>
          <a:ln>
            <a:noFill/>
          </a:ln>
        </p:spPr>
      </p:pic>
      <p:pic>
        <p:nvPicPr>
          <p:cNvPr id="167" name="Google Shape;167;p1" descr="C:\Users\James\Desktop\Logos\Designers Large no border.jpg"/>
          <p:cNvPicPr preferRelativeResize="0"/>
          <p:nvPr/>
        </p:nvPicPr>
        <p:blipFill rotWithShape="1">
          <a:blip r:embed="rId8">
            <a:alphaModFix/>
          </a:blip>
          <a:srcRect l="8376" t="7196" r="8376" b="4746"/>
          <a:stretch/>
        </p:blipFill>
        <p:spPr>
          <a:xfrm>
            <a:off x="3935176" y="89479"/>
            <a:ext cx="742200" cy="1059571"/>
          </a:xfrm>
          <a:prstGeom prst="rect">
            <a:avLst/>
          </a:prstGeom>
          <a:noFill/>
          <a:ln>
            <a:noFill/>
          </a:ln>
        </p:spPr>
      </p:pic>
      <p:pic>
        <p:nvPicPr>
          <p:cNvPr id="168" name="Google Shape;168;p1"/>
          <p:cNvPicPr preferRelativeResize="0"/>
          <p:nvPr/>
        </p:nvPicPr>
        <p:blipFill rotWithShape="1">
          <a:blip r:embed="rId9">
            <a:alphaModFix/>
          </a:blip>
          <a:srcRect/>
          <a:stretch/>
        </p:blipFill>
        <p:spPr>
          <a:xfrm>
            <a:off x="949607" y="86818"/>
            <a:ext cx="700800" cy="1028798"/>
          </a:xfrm>
          <a:prstGeom prst="rect">
            <a:avLst/>
          </a:prstGeom>
          <a:noFill/>
          <a:ln>
            <a:noFill/>
          </a:ln>
        </p:spPr>
      </p:pic>
      <p:pic>
        <p:nvPicPr>
          <p:cNvPr id="169" name="Google Shape;169;p1"/>
          <p:cNvPicPr preferRelativeResize="0"/>
          <p:nvPr/>
        </p:nvPicPr>
        <p:blipFill rotWithShape="1">
          <a:blip r:embed="rId10">
            <a:alphaModFix/>
          </a:blip>
          <a:srcRect/>
          <a:stretch/>
        </p:blipFill>
        <p:spPr>
          <a:xfrm>
            <a:off x="7738020" y="83430"/>
            <a:ext cx="877676" cy="1032186"/>
          </a:xfrm>
          <a:prstGeom prst="rect">
            <a:avLst/>
          </a:prstGeom>
          <a:noFill/>
          <a:ln>
            <a:noFill/>
          </a:ln>
        </p:spPr>
      </p:pic>
      <p:pic>
        <p:nvPicPr>
          <p:cNvPr id="170" name="Google Shape;170;p1" descr="C:\Users\James\Desktop\cultural explorers.jpg"/>
          <p:cNvPicPr preferRelativeResize="0"/>
          <p:nvPr/>
        </p:nvPicPr>
        <p:blipFill rotWithShape="1">
          <a:blip r:embed="rId11">
            <a:alphaModFix/>
          </a:blip>
          <a:srcRect l="7956" r="7309" b="5291"/>
          <a:stretch/>
        </p:blipFill>
        <p:spPr>
          <a:xfrm>
            <a:off x="9695816" y="92851"/>
            <a:ext cx="723582" cy="1056199"/>
          </a:xfrm>
          <a:prstGeom prst="rect">
            <a:avLst/>
          </a:prstGeom>
          <a:noFill/>
          <a:ln>
            <a:noFill/>
          </a:ln>
        </p:spPr>
      </p:pic>
      <p:sp>
        <p:nvSpPr>
          <p:cNvPr id="171" name="Google Shape;171;p1"/>
          <p:cNvSpPr/>
          <p:nvPr/>
        </p:nvSpPr>
        <p:spPr>
          <a:xfrm>
            <a:off x="806175"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 name="Google Shape;172;p1"/>
          <p:cNvSpPr/>
          <p:nvPr/>
        </p:nvSpPr>
        <p:spPr>
          <a:xfrm>
            <a:off x="10613990"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3" name="Google Shape;173;p1" descr="C:\Users\James\Desktop\Logos\Global Enquirers Large no border.jpg"/>
          <p:cNvPicPr preferRelativeResize="0"/>
          <p:nvPr/>
        </p:nvPicPr>
        <p:blipFill rotWithShape="1">
          <a:blip r:embed="rId6">
            <a:alphaModFix/>
          </a:blip>
          <a:srcRect l="7170" r="7567" b="6322"/>
          <a:stretch/>
        </p:blipFill>
        <p:spPr>
          <a:xfrm>
            <a:off x="867406" y="1209194"/>
            <a:ext cx="741770" cy="1035596"/>
          </a:xfrm>
          <a:prstGeom prst="rect">
            <a:avLst/>
          </a:prstGeom>
          <a:noFill/>
          <a:ln>
            <a:noFill/>
          </a:ln>
        </p:spPr>
      </p:pic>
      <p:pic>
        <p:nvPicPr>
          <p:cNvPr id="174" name="Google Shape;174;p1" descr="C:\Users\James\Desktop\Logos\Global Enquirers Large no border.jpg"/>
          <p:cNvPicPr preferRelativeResize="0"/>
          <p:nvPr/>
        </p:nvPicPr>
        <p:blipFill rotWithShape="1">
          <a:blip r:embed="rId6">
            <a:alphaModFix/>
          </a:blip>
          <a:srcRect l="7170" r="7567" b="6322"/>
          <a:stretch/>
        </p:blipFill>
        <p:spPr>
          <a:xfrm>
            <a:off x="10655581" y="1205911"/>
            <a:ext cx="741770" cy="10355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
          <p:cNvSpPr txBox="1"/>
          <p:nvPr/>
        </p:nvSpPr>
        <p:spPr>
          <a:xfrm>
            <a:off x="6191250" y="1344706"/>
            <a:ext cx="5309400" cy="7082118"/>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Arial"/>
                <a:ea typeface="Arial"/>
                <a:cs typeface="Arial"/>
                <a:sym typeface="Arial"/>
              </a:rPr>
              <a:t>D</a:t>
            </a:r>
            <a:r>
              <a:rPr lang="en-GB" b="1" u="sng"/>
              <a:t>eeper knowledge</a:t>
            </a:r>
            <a:endParaRPr b="1" u="sng"/>
          </a:p>
          <a:p>
            <a:pPr marL="0" marR="0" lvl="0" indent="0" algn="ctr" rtl="0">
              <a:lnSpc>
                <a:spcPct val="100000"/>
              </a:lnSpc>
              <a:spcBef>
                <a:spcPts val="0"/>
              </a:spcBef>
              <a:spcAft>
                <a:spcPts val="0"/>
              </a:spcAft>
              <a:buClr>
                <a:srgbClr val="000000"/>
              </a:buClr>
              <a:buSzPts val="1400"/>
              <a:buFont typeface="Arial"/>
              <a:buNone/>
            </a:pPr>
            <a:endParaRPr b="1" u="sng"/>
          </a:p>
          <a:p>
            <a:pPr marL="0" marR="0" lvl="0" indent="0" algn="l" rtl="0">
              <a:lnSpc>
                <a:spcPct val="100000"/>
              </a:lnSpc>
              <a:spcBef>
                <a:spcPts val="0"/>
              </a:spcBef>
              <a:spcAft>
                <a:spcPts val="0"/>
              </a:spcAft>
              <a:buClr>
                <a:srgbClr val="000000"/>
              </a:buClr>
              <a:buSzPts val="1400"/>
              <a:buFont typeface="Arial"/>
              <a:buNone/>
            </a:pPr>
            <a:r>
              <a:rPr lang="en-GB"/>
              <a:t>That there are a range of different factors that can influence settlement</a:t>
            </a:r>
            <a:endParaRPr/>
          </a:p>
          <a:p>
            <a:pPr marL="0" marR="0" lvl="0" indent="0" algn="l" rtl="0">
              <a:lnSpc>
                <a:spcPct val="100000"/>
              </a:lnSpc>
              <a:spcBef>
                <a:spcPts val="0"/>
              </a:spcBef>
              <a:spcAft>
                <a:spcPts val="0"/>
              </a:spcAft>
              <a:buClr>
                <a:srgbClr val="000000"/>
              </a:buClr>
              <a:buSzPts val="1400"/>
              <a:buFont typeface="Arial"/>
              <a:buNone/>
            </a:pPr>
            <a:r>
              <a:rPr lang="en-GB"/>
              <a:t>How to interpret a range of sources to answer geographical questions. </a:t>
            </a:r>
            <a:r>
              <a:rPr lang="en-GB" sz="1400" i="0" u="sng" strike="noStrike" cap="none">
                <a:solidFill>
                  <a:srgbClr val="000000"/>
                </a:solidFill>
              </a:rPr>
              <a:t> </a:t>
            </a:r>
            <a:endParaRPr sz="1400" i="0" u="sng"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u="sng"/>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81" name="Google Shape;181;p2"/>
          <p:cNvSpPr txBox="1"/>
          <p:nvPr/>
        </p:nvSpPr>
        <p:spPr>
          <a:xfrm>
            <a:off x="806825" y="1344706"/>
            <a:ext cx="5271300" cy="7082118"/>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sng" strike="noStrike" cap="none">
                <a:solidFill>
                  <a:srgbClr val="000000"/>
                </a:solidFill>
                <a:latin typeface="Arial"/>
                <a:ea typeface="Arial"/>
                <a:cs typeface="Arial"/>
                <a:sym typeface="Arial"/>
              </a:rPr>
              <a:t>Substantive Knowledge (subject-specific)</a:t>
            </a:r>
            <a:endParaRPr sz="16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a:t>Where the Romans came from.</a:t>
            </a:r>
            <a:endParaRPr sz="1600"/>
          </a:p>
          <a:p>
            <a:pPr marL="0" marR="0" lvl="0" indent="0" algn="l" rtl="0">
              <a:lnSpc>
                <a:spcPct val="100000"/>
              </a:lnSpc>
              <a:spcBef>
                <a:spcPts val="0"/>
              </a:spcBef>
              <a:spcAft>
                <a:spcPts val="0"/>
              </a:spcAft>
              <a:buClr>
                <a:srgbClr val="000000"/>
              </a:buClr>
              <a:buSzPts val="1600"/>
              <a:buFont typeface="Arial"/>
              <a:buNone/>
            </a:pPr>
            <a:r>
              <a:rPr lang="en-GB" sz="1600"/>
              <a:t>The continents that countries studied are in</a:t>
            </a:r>
            <a:endParaRPr sz="1600"/>
          </a:p>
          <a:p>
            <a:pPr marL="0" marR="0" lvl="0" indent="0" algn="l" rtl="0">
              <a:lnSpc>
                <a:spcPct val="100000"/>
              </a:lnSpc>
              <a:spcBef>
                <a:spcPts val="0"/>
              </a:spcBef>
              <a:spcAft>
                <a:spcPts val="0"/>
              </a:spcAft>
              <a:buClr>
                <a:srgbClr val="000000"/>
              </a:buClr>
              <a:buSzPts val="1600"/>
              <a:buFont typeface="Arial"/>
              <a:buNone/>
            </a:pPr>
            <a:r>
              <a:rPr lang="en-GB" sz="1600"/>
              <a:t>Capital cities</a:t>
            </a:r>
            <a:endParaRPr sz="1600"/>
          </a:p>
          <a:p>
            <a:pPr marL="0" marR="0" lvl="0" indent="0" algn="l" rtl="0">
              <a:lnSpc>
                <a:spcPct val="100000"/>
              </a:lnSpc>
              <a:spcBef>
                <a:spcPts val="0"/>
              </a:spcBef>
              <a:spcAft>
                <a:spcPts val="0"/>
              </a:spcAft>
              <a:buClr>
                <a:srgbClr val="000000"/>
              </a:buClr>
              <a:buSzPts val="1600"/>
              <a:buFont typeface="Arial"/>
              <a:buNone/>
            </a:pPr>
            <a:r>
              <a:rPr lang="en-GB" sz="1600"/>
              <a:t>Major mountains/mountain ranges</a:t>
            </a:r>
            <a:endParaRPr sz="1600"/>
          </a:p>
          <a:p>
            <a:pPr marL="0" marR="0" lvl="0" indent="0" algn="l" rtl="0">
              <a:lnSpc>
                <a:spcPct val="100000"/>
              </a:lnSpc>
              <a:spcBef>
                <a:spcPts val="0"/>
              </a:spcBef>
              <a:spcAft>
                <a:spcPts val="0"/>
              </a:spcAft>
              <a:buClr>
                <a:srgbClr val="000000"/>
              </a:buClr>
              <a:buSzPts val="1600"/>
              <a:buFont typeface="Arial"/>
              <a:buNone/>
            </a:pPr>
            <a:r>
              <a:rPr lang="en-GB" sz="1600"/>
              <a:t>Rivers</a:t>
            </a:r>
            <a:endParaRPr sz="1600"/>
          </a:p>
          <a:p>
            <a:pPr marL="0" marR="0" lvl="0" indent="0" algn="l" rtl="0">
              <a:lnSpc>
                <a:spcPct val="100000"/>
              </a:lnSpc>
              <a:spcBef>
                <a:spcPts val="0"/>
              </a:spcBef>
              <a:spcAft>
                <a:spcPts val="0"/>
              </a:spcAft>
              <a:buClr>
                <a:srgbClr val="000000"/>
              </a:buClr>
              <a:buSzPts val="1600"/>
              <a:buFont typeface="Arial"/>
              <a:buNone/>
            </a:pPr>
            <a:r>
              <a:rPr lang="en-GB" sz="1600"/>
              <a:t>The features of a celtic hill fort</a:t>
            </a:r>
            <a:endParaRPr sz="1600"/>
          </a:p>
          <a:p>
            <a:pPr marL="0" marR="0" lvl="0" indent="0" algn="l" rtl="0">
              <a:lnSpc>
                <a:spcPct val="100000"/>
              </a:lnSpc>
              <a:spcBef>
                <a:spcPts val="0"/>
              </a:spcBef>
              <a:spcAft>
                <a:spcPts val="0"/>
              </a:spcAft>
              <a:buClr>
                <a:srgbClr val="000000"/>
              </a:buClr>
              <a:buSzPts val="1600"/>
              <a:buFont typeface="Arial"/>
              <a:buNone/>
            </a:pPr>
            <a:r>
              <a:rPr lang="en-GB" sz="1600"/>
              <a:t>What a settlement is</a:t>
            </a:r>
            <a:endParaRPr sz="1600"/>
          </a:p>
          <a:p>
            <a:pPr marL="0" marR="0" lvl="0" indent="0" algn="l" rtl="0">
              <a:lnSpc>
                <a:spcPct val="100000"/>
              </a:lnSpc>
              <a:spcBef>
                <a:spcPts val="0"/>
              </a:spcBef>
              <a:spcAft>
                <a:spcPts val="0"/>
              </a:spcAft>
              <a:buClr>
                <a:srgbClr val="000000"/>
              </a:buClr>
              <a:buSzPts val="1600"/>
              <a:buFont typeface="Arial"/>
              <a:buNone/>
            </a:pPr>
            <a:r>
              <a:rPr lang="en-GB" sz="1600"/>
              <a:t>What common symbols in a key represent</a:t>
            </a:r>
            <a:endParaRPr sz="1600"/>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182" name="Google Shape;182;p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3" name="Google Shape;183;p2"/>
          <p:cNvPicPr preferRelativeResize="0"/>
          <p:nvPr/>
        </p:nvPicPr>
        <p:blipFill rotWithShape="1">
          <a:blip r:embed="rId4">
            <a:alphaModFix/>
          </a:blip>
          <a:srcRect l="8376" t="7405" r="8376" b="6665"/>
          <a:stretch/>
        </p:blipFill>
        <p:spPr>
          <a:xfrm>
            <a:off x="1818841" y="89479"/>
            <a:ext cx="700803" cy="1023475"/>
          </a:xfrm>
          <a:prstGeom prst="rect">
            <a:avLst/>
          </a:prstGeom>
          <a:noFill/>
          <a:ln>
            <a:noFill/>
          </a:ln>
        </p:spPr>
      </p:pic>
      <p:pic>
        <p:nvPicPr>
          <p:cNvPr id="184" name="Google Shape;184;p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85" name="Google Shape;185;p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86" name="Google Shape;186;p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87" name="Google Shape;187;p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8" name="Google Shape;188;p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9" name="Google Shape;189;p2" descr="C:\Users\James\Desktop\cultural explorers.jpg"/>
          <p:cNvPicPr preferRelativeResize="0"/>
          <p:nvPr/>
        </p:nvPicPr>
        <p:blipFill rotWithShape="1">
          <a:blip r:embed="rId10">
            <a:alphaModFix/>
          </a:blip>
          <a:srcRect l="7956" r="7309" b="5291"/>
          <a:stretch/>
        </p:blipFill>
        <p:spPr>
          <a:xfrm>
            <a:off x="9552384" y="92851"/>
            <a:ext cx="723582" cy="1056199"/>
          </a:xfrm>
          <a:prstGeom prst="rect">
            <a:avLst/>
          </a:prstGeom>
          <a:noFill/>
          <a:ln>
            <a:noFill/>
          </a:ln>
        </p:spPr>
      </p:pic>
      <p:sp>
        <p:nvSpPr>
          <p:cNvPr id="190" name="Google Shape;190;p2"/>
          <p:cNvSpPr/>
          <p:nvPr/>
        </p:nvSpPr>
        <p:spPr>
          <a:xfrm rot="10800000">
            <a:off x="5516867" y="972913"/>
            <a:ext cx="1089758" cy="355305"/>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91" name="Google Shape;191;p2"/>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2" name="Google Shape;192;p2"/>
          <p:cNvPicPr preferRelativeResize="0"/>
          <p:nvPr/>
        </p:nvPicPr>
        <p:blipFill rotWithShape="1">
          <a:blip r:embed="rId12">
            <a:alphaModFix/>
          </a:blip>
          <a:srcRect/>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3"/>
          <p:cNvSpPr txBox="1"/>
          <p:nvPr/>
        </p:nvSpPr>
        <p:spPr>
          <a:xfrm>
            <a:off x="6191250" y="1520925"/>
            <a:ext cx="5309700" cy="32199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Communication </a:t>
            </a:r>
            <a:r>
              <a:rPr lang="en-GB" sz="1200" b="0" i="0" u="none" strike="noStrike" cap="none">
                <a:solidFill>
                  <a:srgbClr val="000000"/>
                </a:solidFill>
                <a:latin typeface="Arial"/>
                <a:ea typeface="Arial"/>
                <a:cs typeface="Arial"/>
                <a:sym typeface="Arial"/>
              </a:rPr>
              <a:t>– understand and respect that people have different views.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Team-working </a:t>
            </a:r>
            <a:r>
              <a:rPr lang="en-GB" sz="1200" b="0" i="0" u="none" strike="noStrike" cap="none">
                <a:solidFill>
                  <a:srgbClr val="000000"/>
                </a:solidFill>
                <a:latin typeface="Arial"/>
                <a:ea typeface="Arial"/>
                <a:cs typeface="Arial"/>
                <a:sym typeface="Arial"/>
              </a:rPr>
              <a:t>– respect and listen to others, use the strength and skills of others.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Opportunities to apply Skills for Life during enquiry learning lessons.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99" name="Google Shape;199;p3"/>
          <p:cNvSpPr txBox="1"/>
          <p:nvPr/>
        </p:nvSpPr>
        <p:spPr>
          <a:xfrm>
            <a:off x="768725" y="4883325"/>
            <a:ext cx="53097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Influential Figures</a:t>
            </a:r>
            <a:endParaRPr sz="19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292100" marR="0" lvl="0" indent="-171450" algn="l" rtl="0">
              <a:lnSpc>
                <a:spcPct val="100000"/>
              </a:lnSpc>
              <a:spcBef>
                <a:spcPts val="0"/>
              </a:spcBef>
              <a:spcAft>
                <a:spcPts val="0"/>
              </a:spcAft>
              <a:buClr>
                <a:srgbClr val="000000"/>
              </a:buClr>
              <a:buSzPts val="19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65100" marR="0" lvl="0" indent="-114300" algn="l" rtl="0">
              <a:lnSpc>
                <a:spcPct val="100000"/>
              </a:lnSpc>
              <a:spcBef>
                <a:spcPts val="0"/>
              </a:spcBef>
              <a:spcAft>
                <a:spcPts val="0"/>
              </a:spcAft>
              <a:buClr>
                <a:schemeClr val="dk1"/>
              </a:buClr>
              <a:buSzPts val="900"/>
              <a:buFont typeface="Arial"/>
              <a:buNone/>
            </a:pPr>
            <a:endParaRPr sz="1500" b="0" i="0" u="none" strike="noStrike" cap="none">
              <a:solidFill>
                <a:srgbClr val="000000"/>
              </a:solidFill>
              <a:latin typeface="Arial"/>
              <a:ea typeface="Arial"/>
              <a:cs typeface="Arial"/>
              <a:sym typeface="Arial"/>
            </a:endParaRPr>
          </a:p>
        </p:txBody>
      </p:sp>
      <p:sp>
        <p:nvSpPr>
          <p:cNvPr id="200" name="Google Shape;200;p3"/>
          <p:cNvSpPr txBox="1"/>
          <p:nvPr/>
        </p:nvSpPr>
        <p:spPr>
          <a:xfrm>
            <a:off x="771225" y="1520925"/>
            <a:ext cx="5309700" cy="3219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Real World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a:t>Holidays - have any pupils visited any of the towns or countries studied.</a:t>
            </a:r>
            <a:endParaRPr sz="1900"/>
          </a:p>
          <a:p>
            <a:pPr marL="0" marR="0" lvl="0" indent="0" algn="ctr" rtl="0">
              <a:lnSpc>
                <a:spcPct val="100000"/>
              </a:lnSpc>
              <a:spcBef>
                <a:spcPts val="0"/>
              </a:spcBef>
              <a:spcAft>
                <a:spcPts val="0"/>
              </a:spcAft>
              <a:buClr>
                <a:srgbClr val="000000"/>
              </a:buClr>
              <a:buSzPts val="1900"/>
              <a:buFont typeface="Arial"/>
              <a:buNone/>
            </a:pPr>
            <a:r>
              <a:rPr lang="en-GB" sz="1900"/>
              <a:t>Place names - are there any places where we live that have names that suggest they were Roman settlements.</a:t>
            </a:r>
            <a:endParaRPr sz="1900"/>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1" name="Google Shape;201;p3"/>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02" name="Google Shape;202;p3"/>
          <p:cNvSpPr txBox="1"/>
          <p:nvPr/>
        </p:nvSpPr>
        <p:spPr>
          <a:xfrm>
            <a:off x="6210300" y="48548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OPAL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a:t>Build a Roman fort.</a:t>
            </a:r>
            <a:endParaRPr sz="1900"/>
          </a:p>
          <a:p>
            <a:pPr marL="0" marR="0" lvl="0" indent="0" algn="ctr" rtl="0">
              <a:lnSpc>
                <a:spcPct val="100000"/>
              </a:lnSpc>
              <a:spcBef>
                <a:spcPts val="0"/>
              </a:spcBef>
              <a:spcAft>
                <a:spcPts val="0"/>
              </a:spcAft>
              <a:buClr>
                <a:srgbClr val="000000"/>
              </a:buClr>
              <a:buSzPts val="1900"/>
              <a:buFont typeface="Arial"/>
              <a:buNone/>
            </a:pPr>
            <a:r>
              <a:rPr lang="en-GB" sz="1900"/>
              <a:t>Where could we build a settlement in our school grounds?</a:t>
            </a:r>
            <a:endParaRPr sz="1900"/>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3" name="Google Shape;203;p3"/>
          <p:cNvPicPr preferRelativeResize="0"/>
          <p:nvPr/>
        </p:nvPicPr>
        <p:blipFill rotWithShape="1">
          <a:blip r:embed="rId4">
            <a:alphaModFix/>
          </a:blip>
          <a:srcRect/>
          <a:stretch/>
        </p:blipFill>
        <p:spPr>
          <a:xfrm>
            <a:off x="7538387" y="1557825"/>
            <a:ext cx="2615125" cy="1979400"/>
          </a:xfrm>
          <a:prstGeom prst="rect">
            <a:avLst/>
          </a:prstGeom>
          <a:noFill/>
          <a:ln>
            <a:noFill/>
          </a:ln>
        </p:spPr>
      </p:pic>
      <p:pic>
        <p:nvPicPr>
          <p:cNvPr id="204" name="Google Shape;204;p3"/>
          <p:cNvPicPr preferRelativeResize="0"/>
          <p:nvPr/>
        </p:nvPicPr>
        <p:blipFill rotWithShape="1">
          <a:blip r:embed="rId3">
            <a:alphaModFix/>
          </a:blip>
          <a:srcRect/>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
          <p:cNvSpPr txBox="1"/>
          <p:nvPr/>
        </p:nvSpPr>
        <p:spPr>
          <a:xfrm>
            <a:off x="755800" y="34339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GB" sz="1100">
                <a:solidFill>
                  <a:schemeClr val="dk1"/>
                </a:solidFill>
              </a:rPr>
              <a:t>Identify daily weather patterns.</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Begin to use maps.</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Use aerial photographs and plan perspectives to recognise landmarks and basic human and physical features - </a:t>
            </a:r>
            <a:r>
              <a:rPr lang="en-GB" sz="1100" b="1">
                <a:solidFill>
                  <a:schemeClr val="dk1"/>
                </a:solidFill>
              </a:rPr>
              <a:t>school environment/local area</a:t>
            </a:r>
            <a:endParaRPr sz="1100" b="1">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Devise a simple map; and use and construct basic symbols in a key.</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Use simple fieldwork and observational skills to study the geography of their school and its grounds and the key human and physical features of its surrounding environment.</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Use simple compass direction - </a:t>
            </a:r>
            <a:r>
              <a:rPr lang="en-GB" sz="1100" b="1">
                <a:solidFill>
                  <a:schemeClr val="dk1"/>
                </a:solidFill>
              </a:rPr>
              <a:t>journey of explorers</a:t>
            </a:r>
            <a:endParaRPr sz="1100" b="1">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Understand geographical similarities and differences through studying the human and physical geography of a small area of the United Kingdom.</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Use basic geographical vocabulary to refer to key physical features, including:</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beach, cliff, coast, forest, hill, mountain, sea, ocean, river, soil, valley, vegetation, season and weather</a:t>
            </a:r>
            <a:endParaRPr sz="1100">
              <a:solidFill>
                <a:schemeClr val="dk1"/>
              </a:solidFill>
            </a:endParaRPr>
          </a:p>
          <a:p>
            <a:pPr marL="0" lvl="0" indent="0" algn="l" rtl="0">
              <a:spcBef>
                <a:spcPts val="0"/>
              </a:spcBef>
              <a:spcAft>
                <a:spcPts val="0"/>
              </a:spcAft>
              <a:buClr>
                <a:schemeClr val="dk1"/>
              </a:buClr>
              <a:buSzPts val="1800"/>
              <a:buFont typeface="Arial"/>
              <a:buNone/>
            </a:pPr>
            <a:r>
              <a:rPr lang="en-GB" sz="1100">
                <a:solidFill>
                  <a:schemeClr val="dk1"/>
                </a:solidFill>
              </a:rPr>
              <a:t>          key human features, including: </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town, village, factory, farm, house, office, port, harbour and shop.</a:t>
            </a:r>
            <a:endParaRPr sz="1100">
              <a:highlight>
                <a:srgbClr val="FFFF00"/>
              </a:highlight>
            </a:endParaRPr>
          </a:p>
        </p:txBody>
      </p:sp>
      <p:pic>
        <p:nvPicPr>
          <p:cNvPr id="211" name="Google Shape;211;p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2" name="Google Shape;212;p4"/>
          <p:cNvSpPr txBox="1"/>
          <p:nvPr/>
        </p:nvSpPr>
        <p:spPr>
          <a:xfrm>
            <a:off x="43063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292100" algn="l" rtl="0">
              <a:spcBef>
                <a:spcPts val="0"/>
              </a:spcBef>
              <a:spcAft>
                <a:spcPts val="0"/>
              </a:spcAft>
              <a:buClr>
                <a:schemeClr val="dk1"/>
              </a:buClr>
              <a:buSzPts val="1000"/>
              <a:buChar char="●"/>
            </a:pPr>
            <a:r>
              <a:rPr lang="en-GB" sz="1000">
                <a:solidFill>
                  <a:schemeClr val="dk1"/>
                </a:solidFill>
              </a:rPr>
              <a:t>Locate the world’s countries, using maps to focus on Europe (including the location of Russia),concentrating on their environmental regions, key physical and human characteristics, countries, and major cities- </a:t>
            </a:r>
            <a:r>
              <a:rPr lang="en-GB" sz="1000" b="1">
                <a:solidFill>
                  <a:schemeClr val="dk1"/>
                </a:solidFill>
              </a:rPr>
              <a:t>comparison of Britain and Italy.</a:t>
            </a:r>
            <a:r>
              <a:rPr lang="en-GB" sz="1000">
                <a:solidFill>
                  <a:schemeClr val="dk1"/>
                </a:solidFill>
              </a:rPr>
              <a:t>  </a:t>
            </a:r>
            <a:endParaRPr sz="1000">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a:t>
            </a:r>
            <a:r>
              <a:rPr lang="en-GB" sz="1000" b="1">
                <a:solidFill>
                  <a:schemeClr val="dk1"/>
                </a:solidFill>
              </a:rPr>
              <a:t>Roman settlements/town names</a:t>
            </a:r>
            <a:endParaRPr sz="1000" b="1">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Understand geographical similarities and differences through the study of human and physical geography of a region of the United Kingdom and a region in a European country - </a:t>
            </a:r>
            <a:r>
              <a:rPr lang="en-GB" sz="1000" b="1">
                <a:solidFill>
                  <a:schemeClr val="dk1"/>
                </a:solidFill>
              </a:rPr>
              <a:t>comparison of Britain and Italy</a:t>
            </a:r>
            <a:r>
              <a:rPr lang="en-GB" sz="1000">
                <a:solidFill>
                  <a:schemeClr val="dk1"/>
                </a:solidFill>
              </a:rPr>
              <a:t> </a:t>
            </a:r>
            <a:endParaRPr sz="1000">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Describe and understand key aspects of:  physical geography, including: climate zones, biomes and vegetation belts, rivers, mountains, volcanoes and earthquakes, and the water cycle  human geography, including: types of settlement and land use, economic activity including trade links, and the distribution of natural resources including energy, food, minerals and water- </a:t>
            </a:r>
            <a:r>
              <a:rPr lang="en-GB" sz="1000" b="1">
                <a:solidFill>
                  <a:schemeClr val="dk1"/>
                </a:solidFill>
              </a:rPr>
              <a:t>comparison of Britain and Italy</a:t>
            </a:r>
            <a:endParaRPr sz="1000" b="1">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use maps, atlases, globes and digital/computer mapping to locate countries and describe features studied.</a:t>
            </a:r>
            <a:endParaRPr sz="1000">
              <a:solidFill>
                <a:schemeClr val="dk1"/>
              </a:solidFill>
              <a:highlight>
                <a:srgbClr val="FFFF00"/>
              </a:highlight>
            </a:endParaRPr>
          </a:p>
          <a:p>
            <a:pPr marL="215900" marR="0" lvl="0" indent="-152400" algn="l" rtl="0">
              <a:lnSpc>
                <a:spcPct val="100000"/>
              </a:lnSpc>
              <a:spcBef>
                <a:spcPts val="0"/>
              </a:spcBef>
              <a:spcAft>
                <a:spcPts val="0"/>
              </a:spcAft>
              <a:buClr>
                <a:srgbClr val="000000"/>
              </a:buClr>
              <a:buSzPts val="1100"/>
              <a:buFont typeface="Arial"/>
              <a:buNone/>
            </a:pPr>
            <a:endParaRPr sz="10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Arial"/>
              <a:buNone/>
            </a:pPr>
            <a:endParaRPr sz="1000" b="1" i="1"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0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000" b="0" i="0" u="none" strike="noStrike" cap="none">
              <a:solidFill>
                <a:srgbClr val="000000"/>
              </a:solidFill>
              <a:latin typeface="Arial"/>
              <a:ea typeface="Arial"/>
              <a:cs typeface="Arial"/>
              <a:sym typeface="Arial"/>
            </a:endParaRPr>
          </a:p>
        </p:txBody>
      </p:sp>
      <p:sp>
        <p:nvSpPr>
          <p:cNvPr id="213" name="Google Shape;213;p4"/>
          <p:cNvSpPr txBox="1"/>
          <p:nvPr/>
        </p:nvSpPr>
        <p:spPr>
          <a:xfrm>
            <a:off x="78568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285750" algn="l" rtl="0">
              <a:spcBef>
                <a:spcPts val="0"/>
              </a:spcBef>
              <a:spcAft>
                <a:spcPts val="0"/>
              </a:spcAft>
              <a:buClr>
                <a:schemeClr val="dk1"/>
              </a:buClr>
              <a:buSzPts val="900"/>
              <a:buChar char="●"/>
            </a:pPr>
            <a:r>
              <a:rPr lang="en-GB" sz="900">
                <a:solidFill>
                  <a:schemeClr val="dk1"/>
                </a:solidFill>
              </a:rPr>
              <a:t>locate the world’s countries, using maps to focus on Europe (including the location of Russia) and North and South America, concentrating on their environmental regions, key physical and human characteristics, countries, and major cities</a:t>
            </a:r>
            <a:r>
              <a:rPr lang="en-GB" sz="900" b="1">
                <a:solidFill>
                  <a:schemeClr val="dk1"/>
                </a:solidFill>
              </a:rPr>
              <a:t> - continents and oceans, the U.S.A (Year 4), Europe - Anglo Saxons/Vikings</a:t>
            </a:r>
            <a:endParaRPr sz="900" b="1">
              <a:solidFill>
                <a:schemeClr val="dk1"/>
              </a:solidFill>
            </a:endParaRPr>
          </a:p>
          <a:p>
            <a:pPr marL="457200" lvl="0" indent="0" algn="l" rtl="0">
              <a:spcBef>
                <a:spcPts val="0"/>
              </a:spcBef>
              <a:spcAft>
                <a:spcPts val="0"/>
              </a:spcAft>
              <a:buClr>
                <a:schemeClr val="dk1"/>
              </a:buClr>
              <a:buSzPts val="1100"/>
              <a:buFont typeface="Arial"/>
              <a:buNone/>
            </a:pPr>
            <a:endParaRPr sz="900" b="1">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identify the position and significance of latitude, longitude, Equator, Northern Hemisphere, Southern Hemisphere, the Tropics of Cancer and Capricorn.</a:t>
            </a:r>
            <a:endParaRPr sz="900">
              <a:solidFill>
                <a:schemeClr val="dk1"/>
              </a:solidFill>
            </a:endParaRPr>
          </a:p>
          <a:p>
            <a:pPr marL="457200" lvl="0" indent="0" algn="l" rtl="0">
              <a:spcBef>
                <a:spcPts val="0"/>
              </a:spcBef>
              <a:spcAft>
                <a:spcPts val="0"/>
              </a:spcAft>
              <a:buClr>
                <a:schemeClr val="dk1"/>
              </a:buClr>
              <a:buSzPts val="1100"/>
              <a:buFont typeface="Arial"/>
              <a:buNone/>
            </a:pPr>
            <a:endParaRPr sz="900">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describe and understand key aspects of  human geography, including: types of settlement and land use, economic activity including trade links, and the distribution of natural resources including energy, food, minerals and water - </a:t>
            </a:r>
            <a:r>
              <a:rPr lang="en-GB" sz="900" b="1">
                <a:solidFill>
                  <a:schemeClr val="dk1"/>
                </a:solidFill>
              </a:rPr>
              <a:t>natural resources (Yr 4) and energy sources</a:t>
            </a:r>
            <a:endParaRPr sz="900" b="1">
              <a:solidFill>
                <a:schemeClr val="dk1"/>
              </a:solidFill>
            </a:endParaRPr>
          </a:p>
          <a:p>
            <a:pPr marL="0" lvl="0" indent="0" algn="l" rtl="0">
              <a:spcBef>
                <a:spcPts val="0"/>
              </a:spcBef>
              <a:spcAft>
                <a:spcPts val="0"/>
              </a:spcAft>
              <a:buClr>
                <a:schemeClr val="dk1"/>
              </a:buClr>
              <a:buSzPts val="1100"/>
              <a:buFont typeface="Arial"/>
              <a:buNone/>
            </a:pPr>
            <a:endParaRPr sz="900" b="1">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understand geographical similarities and differences through the study of human and physical geography of a region of the United Kingdom, a region in a European country, and a region within North or South America - </a:t>
            </a:r>
            <a:r>
              <a:rPr lang="en-GB" sz="900" b="1">
                <a:solidFill>
                  <a:schemeClr val="dk1"/>
                </a:solidFill>
              </a:rPr>
              <a:t>land in Norway/Denmark and comparing to the U.K, human and physical geography of the U.S.A including climate zones and biomes.</a:t>
            </a:r>
            <a:endParaRPr sz="900" b="1">
              <a:solidFill>
                <a:schemeClr val="dk1"/>
              </a:solidFill>
            </a:endParaRPr>
          </a:p>
          <a:p>
            <a:pPr marL="0" lvl="0" indent="0" algn="l" rtl="0">
              <a:spcBef>
                <a:spcPts val="0"/>
              </a:spcBef>
              <a:spcAft>
                <a:spcPts val="0"/>
              </a:spcAft>
              <a:buClr>
                <a:schemeClr val="dk1"/>
              </a:buClr>
              <a:buSzPts val="1100"/>
              <a:buFont typeface="Arial"/>
              <a:buNone/>
            </a:pPr>
            <a:endParaRPr sz="900" b="1">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describe and understand key aspects of:  physical geography, including: climate zones, biomes and vegetation belts, rivers, mountains, volcanoes and earthquakes, and the water cycle  human geography, including: types of settlement and land use, economic activity including trade links, and the distribution of natural resources including energy, food, minerals and water - </a:t>
            </a:r>
            <a:r>
              <a:rPr lang="en-GB" sz="900" b="1">
                <a:solidFill>
                  <a:schemeClr val="dk1"/>
                </a:solidFill>
              </a:rPr>
              <a:t>types of settlement, climate, biomes (yr 4) mountains (Yr 3)</a:t>
            </a:r>
            <a:endParaRPr sz="900" b="1">
              <a:solidFill>
                <a:schemeClr val="dk1"/>
              </a:solidFill>
            </a:endParaRPr>
          </a:p>
          <a:p>
            <a:pPr marL="457200" lvl="0" indent="0" algn="l" rtl="0">
              <a:spcBef>
                <a:spcPts val="0"/>
              </a:spcBef>
              <a:spcAft>
                <a:spcPts val="0"/>
              </a:spcAft>
              <a:buNone/>
            </a:pPr>
            <a:r>
              <a:rPr lang="en-GB" sz="900">
                <a:solidFill>
                  <a:schemeClr val="dk1"/>
                </a:solidFill>
              </a:rPr>
              <a:t>.</a:t>
            </a:r>
            <a:endParaRPr/>
          </a:p>
        </p:txBody>
      </p:sp>
      <p:sp>
        <p:nvSpPr>
          <p:cNvPr id="214" name="Google Shape;214;p4"/>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Prior National Curriculum Coverage</a:t>
            </a:r>
            <a:endParaRPr sz="1500" b="0" i="0" u="none" strike="noStrike" cap="none">
              <a:solidFill>
                <a:srgbClr val="000000"/>
              </a:solidFill>
              <a:latin typeface="Arial"/>
              <a:ea typeface="Arial"/>
              <a:cs typeface="Arial"/>
              <a:sym typeface="Arial"/>
            </a:endParaRPr>
          </a:p>
        </p:txBody>
      </p:sp>
      <p:sp>
        <p:nvSpPr>
          <p:cNvPr id="215" name="Google Shape;215;p4"/>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National Curriculum Coverage</a:t>
            </a:r>
            <a:endParaRPr sz="1500" b="0" i="0" u="none" strike="noStrike" cap="none">
              <a:solidFill>
                <a:srgbClr val="000000"/>
              </a:solidFill>
              <a:latin typeface="Arial"/>
              <a:ea typeface="Arial"/>
              <a:cs typeface="Arial"/>
              <a:sym typeface="Arial"/>
            </a:endParaRPr>
          </a:p>
        </p:txBody>
      </p:sp>
      <p:sp>
        <p:nvSpPr>
          <p:cNvPr id="216" name="Google Shape;216;p4"/>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Subsequent</a:t>
            </a:r>
            <a:r>
              <a:rPr lang="en-GB" sz="1500" b="0" i="0" u="none" strike="noStrike" cap="none">
                <a:solidFill>
                  <a:srgbClr val="0C0C0C"/>
                </a:solidFill>
                <a:latin typeface="Arial"/>
                <a:ea typeface="Arial"/>
                <a:cs typeface="Arial"/>
                <a:sym typeface="Arial"/>
              </a:rPr>
              <a:t> </a:t>
            </a:r>
            <a:r>
              <a:rPr lang="en-GB" sz="1500" b="1" i="0" u="none" strike="noStrike" cap="none">
                <a:solidFill>
                  <a:srgbClr val="0C0C0C"/>
                </a:solidFill>
                <a:latin typeface="Arial"/>
                <a:ea typeface="Arial"/>
                <a:cs typeface="Arial"/>
                <a:sym typeface="Arial"/>
              </a:rPr>
              <a:t>National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Curriculum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Coverage</a:t>
            </a:r>
            <a:endParaRPr sz="1500" b="0" i="0" u="none" strike="noStrike" cap="none">
              <a:solidFill>
                <a:srgbClr val="000000"/>
              </a:solidFill>
              <a:latin typeface="Arial"/>
              <a:ea typeface="Arial"/>
              <a:cs typeface="Arial"/>
              <a:sym typeface="Arial"/>
            </a:endParaRPr>
          </a:p>
        </p:txBody>
      </p:sp>
      <p:sp>
        <p:nvSpPr>
          <p:cNvPr id="217" name="Google Shape;217;p4"/>
          <p:cNvSpPr txBox="1"/>
          <p:nvPr/>
        </p:nvSpPr>
        <p:spPr>
          <a:xfrm>
            <a:off x="755800" y="1442800"/>
            <a:ext cx="106515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20124D"/>
                </a:solidFill>
                <a:latin typeface="Arial"/>
                <a:ea typeface="Arial"/>
                <a:cs typeface="Arial"/>
                <a:sym typeface="Arial"/>
              </a:rPr>
              <a:t>Curriculum Coverage</a:t>
            </a:r>
            <a:endParaRPr sz="19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b="1" i="0" u="none" strike="noStrike" cap="none">
                <a:solidFill>
                  <a:srgbClr val="20124D"/>
                </a:solidFill>
                <a:latin typeface="Arial"/>
                <a:ea typeface="Arial"/>
                <a:cs typeface="Arial"/>
                <a:sym typeface="Arial"/>
              </a:rPr>
              <a:t>(Previous, expected and what follows on)</a:t>
            </a:r>
            <a:endParaRPr sz="19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pic>
        <p:nvPicPr>
          <p:cNvPr id="223" name="Google Shape;223;p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4" name="Google Shape;224;p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20124D"/>
                </a:solidFill>
                <a:latin typeface="Arial"/>
                <a:ea typeface="Arial"/>
                <a:cs typeface="Arial"/>
                <a:sym typeface="Arial"/>
              </a:rPr>
              <a:t>Language Plan</a:t>
            </a:r>
            <a:endParaRPr sz="1800" b="0" i="0" u="none" strike="noStrike" cap="none">
              <a:solidFill>
                <a:srgbClr val="20124D"/>
              </a:solidFill>
              <a:latin typeface="Arial"/>
              <a:ea typeface="Arial"/>
              <a:cs typeface="Arial"/>
              <a:sym typeface="Arial"/>
            </a:endParaRPr>
          </a:p>
        </p:txBody>
      </p:sp>
      <p:graphicFrame>
        <p:nvGraphicFramePr>
          <p:cNvPr id="225" name="Google Shape;225;p5"/>
          <p:cNvGraphicFramePr/>
          <p:nvPr/>
        </p:nvGraphicFramePr>
        <p:xfrm>
          <a:off x="775768" y="2482672"/>
          <a:ext cx="3000000" cy="3000000"/>
        </p:xfrm>
        <a:graphic>
          <a:graphicData uri="http://schemas.openxmlformats.org/drawingml/2006/table">
            <a:tbl>
              <a:tblPr firstRow="1" bandRow="1">
                <a:noFill/>
                <a:tableStyleId>{AE3AB675-52D8-4028-8102-01960CF44E09}</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49080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Speaking and Listening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5929625">
                <a:tc>
                  <a:txBody>
                    <a:bodyPr/>
                    <a:lstStyle/>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key</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location</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weather</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climate</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s</a:t>
                      </a:r>
                      <a:r>
                        <a:rPr lang="en-GB" sz="1500" u="none" strike="noStrike" cap="none">
                          <a:solidFill>
                            <a:schemeClr val="dk1"/>
                          </a:solidFill>
                        </a:rPr>
                        <a:t>ettler</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i</a:t>
                      </a:r>
                      <a:r>
                        <a:rPr lang="en-GB" sz="1500" u="none" strike="noStrike" cap="none">
                          <a:solidFill>
                            <a:schemeClr val="dk1"/>
                          </a:solidFill>
                        </a:rPr>
                        <a:t>nvasion</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s</a:t>
                      </a:r>
                      <a:r>
                        <a:rPr lang="en-GB" sz="1500" u="none" strike="noStrike" cap="none">
                          <a:solidFill>
                            <a:schemeClr val="dk1"/>
                          </a:solidFill>
                        </a:rPr>
                        <a:t>ettlement</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h</a:t>
                      </a:r>
                      <a:r>
                        <a:rPr lang="en-GB" sz="1500" u="none" strike="noStrike" cap="none">
                          <a:solidFill>
                            <a:schemeClr val="dk1"/>
                          </a:solidFill>
                        </a:rPr>
                        <a:t>emisphere</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f</a:t>
                      </a:r>
                      <a:r>
                        <a:rPr lang="en-GB" sz="1500" u="none" strike="noStrike" cap="none">
                          <a:solidFill>
                            <a:schemeClr val="dk1"/>
                          </a:solidFill>
                        </a:rPr>
                        <a:t>ort</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c</a:t>
                      </a:r>
                      <a:r>
                        <a:rPr lang="en-GB" sz="1500" u="none" strike="noStrike" cap="none">
                          <a:solidFill>
                            <a:schemeClr val="dk1"/>
                          </a:solidFill>
                        </a:rPr>
                        <a:t>ontinent</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country</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county</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city</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town</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village</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hamlet</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resources</a:t>
                      </a:r>
                      <a:endParaRPr sz="15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500"/>
                        <a:t>human features</a:t>
                      </a:r>
                      <a:endParaRPr sz="1500"/>
                    </a:p>
                    <a:p>
                      <a:pPr marL="0" marR="0" lvl="0" indent="0" algn="l" rtl="0">
                        <a:lnSpc>
                          <a:spcPct val="100000"/>
                        </a:lnSpc>
                        <a:spcBef>
                          <a:spcPts val="0"/>
                        </a:spcBef>
                        <a:spcAft>
                          <a:spcPts val="0"/>
                        </a:spcAft>
                        <a:buClr>
                          <a:srgbClr val="000000"/>
                        </a:buClr>
                        <a:buSzPts val="1400"/>
                        <a:buFont typeface="Arial"/>
                        <a:buNone/>
                      </a:pPr>
                      <a:r>
                        <a:rPr lang="en-GB" sz="1500"/>
                        <a:t>physical features</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rgbClr val="FF0000"/>
                          </a:solidFill>
                        </a:rPr>
                        <a:t>ORACY FRAMEWORK STRANDS </a:t>
                      </a:r>
                      <a:endParaRPr sz="1400" u="none" strike="noStrike" cap="none">
                        <a:solidFill>
                          <a:srgbClr val="FF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graphicFrame>
        <p:nvGraphicFramePr>
          <p:cNvPr id="230" name="Google Shape;230;p6"/>
          <p:cNvGraphicFramePr/>
          <p:nvPr/>
        </p:nvGraphicFramePr>
        <p:xfrm>
          <a:off x="284191" y="1344384"/>
          <a:ext cx="3000000" cy="3000000"/>
        </p:xfrm>
        <a:graphic>
          <a:graphicData uri="http://schemas.openxmlformats.org/drawingml/2006/table">
            <a:tbl>
              <a:tblPr firstRow="1" bandRow="1">
                <a:noFill/>
                <a:tableStyleId>{AE3AB675-52D8-4028-8102-01960CF44E09}</a:tableStyleId>
              </a:tblPr>
              <a:tblGrid>
                <a:gridCol w="1094025">
                  <a:extLst>
                    <a:ext uri="{9D8B030D-6E8A-4147-A177-3AD203B41FA5}">
                      <a16:colId xmlns:a16="http://schemas.microsoft.com/office/drawing/2014/main" val="20000"/>
                    </a:ext>
                  </a:extLst>
                </a:gridCol>
                <a:gridCol w="2522225">
                  <a:extLst>
                    <a:ext uri="{9D8B030D-6E8A-4147-A177-3AD203B41FA5}">
                      <a16:colId xmlns:a16="http://schemas.microsoft.com/office/drawing/2014/main" val="20001"/>
                    </a:ext>
                  </a:extLst>
                </a:gridCol>
                <a:gridCol w="5848700">
                  <a:extLst>
                    <a:ext uri="{9D8B030D-6E8A-4147-A177-3AD203B41FA5}">
                      <a16:colId xmlns:a16="http://schemas.microsoft.com/office/drawing/2014/main" val="20002"/>
                    </a:ext>
                  </a:extLst>
                </a:gridCol>
                <a:gridCol w="2287825">
                  <a:extLst>
                    <a:ext uri="{9D8B030D-6E8A-4147-A177-3AD203B41FA5}">
                      <a16:colId xmlns:a16="http://schemas.microsoft.com/office/drawing/2014/main" val="20003"/>
                    </a:ext>
                  </a:extLst>
                </a:gridCol>
              </a:tblGrid>
              <a:tr h="1874375">
                <a:tc gridSpan="4">
                  <a:txBody>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latin typeface="Arial"/>
                          <a:ea typeface="Arial"/>
                          <a:cs typeface="Arial"/>
                          <a:sym typeface="Arial"/>
                        </a:rPr>
                        <a:t>Baseline spider diagram to be completed before the start of unit to inform planning.</a:t>
                      </a:r>
                      <a:endParaRPr sz="2000" b="1" i="1"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u="none" strike="noStrike" cap="none">
                          <a:latin typeface="Arial"/>
                          <a:ea typeface="Arial"/>
                          <a:cs typeface="Arial"/>
                          <a:sym typeface="Arial"/>
                        </a:rPr>
                        <a:t>LAUNCH –</a:t>
                      </a:r>
                      <a:r>
                        <a:rPr lang="en-GB" sz="1800" b="1" u="none" strike="noStrike" cap="none">
                          <a:latin typeface="Arial"/>
                          <a:ea typeface="Arial"/>
                          <a:cs typeface="Arial"/>
                          <a:sym typeface="Arial"/>
                        </a:rPr>
                        <a:t> </a:t>
                      </a:r>
                      <a:r>
                        <a:rPr lang="en-GB" sz="1800" b="1"/>
                        <a:t>Trip to Vindolanda TBC</a:t>
                      </a:r>
                      <a:endParaRPr sz="24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None/>
                      </a:pPr>
                      <a:r>
                        <a:rPr lang="en-GB" sz="1500" b="1"/>
                        <a:t>Locational knowledge - continual reference to world map throughout and discuss the countries they have studied previously, their location, relative size, distance from where they live etc. </a:t>
                      </a:r>
                      <a:endParaRPr sz="1500" b="0" u="none" strike="noStrike" cap="none">
                        <a:latin typeface="Arial"/>
                        <a:ea typeface="Arial"/>
                        <a:cs typeface="Arial"/>
                        <a:sym typeface="Arial"/>
                      </a:endParaRPr>
                    </a:p>
                  </a:txBody>
                  <a:tcPr marL="91475" marR="91475" marT="45725" marB="45725">
                    <a:lnB w="9525" cap="flat" cmpd="sng">
                      <a:solidFill>
                        <a:srgbClr val="0C0C0C"/>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88400">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1</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Mini enquiry: How were natural resources used in the Stone Age, Iron Age and Bronze Age?</a:t>
                      </a:r>
                      <a:endParaRPr sz="12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sz="1500"/>
                        <a:t>To link with history lessons.</a:t>
                      </a:r>
                      <a:endParaRPr sz="1500"/>
                    </a:p>
                    <a:p>
                      <a:pPr marL="0" marR="0" lvl="0" indent="0" algn="l" rtl="0">
                        <a:lnSpc>
                          <a:spcPct val="100000"/>
                        </a:lnSpc>
                        <a:spcBef>
                          <a:spcPts val="0"/>
                        </a:spcBef>
                        <a:spcAft>
                          <a:spcPts val="0"/>
                        </a:spcAft>
                        <a:buClr>
                          <a:srgbClr val="000000"/>
                        </a:buClr>
                        <a:buSzPts val="1500"/>
                        <a:buFont typeface="Arial"/>
                        <a:buNone/>
                      </a:pPr>
                      <a:endParaRPr sz="1500" i="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24986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2</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100">
                          <a:solidFill>
                            <a:schemeClr val="dk1"/>
                          </a:solidFill>
                        </a:rPr>
                        <a:t>NC OBJ: To describe and understand key aspects of human and physical geography</a:t>
                      </a:r>
                      <a:endParaRPr sz="1100">
                        <a:solidFill>
                          <a:schemeClr val="dk1"/>
                        </a:solidFill>
                      </a:endParaRPr>
                    </a:p>
                    <a:p>
                      <a:pPr marL="0" lvl="0" indent="0" algn="l" rtl="0">
                        <a:spcBef>
                          <a:spcPts val="0"/>
                        </a:spcBef>
                        <a:spcAft>
                          <a:spcPts val="0"/>
                        </a:spcAft>
                        <a:buClr>
                          <a:schemeClr val="dk1"/>
                        </a:buClr>
                        <a:buSzPts val="1500"/>
                        <a:buFont typeface="Arial"/>
                        <a:buNone/>
                      </a:pP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LO: To explain the location and features of a Celtic hill fort.</a:t>
                      </a:r>
                      <a:endParaRPr sz="7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500"/>
                        <a:buFont typeface="Arial"/>
                        <a:buNone/>
                      </a:pPr>
                      <a:r>
                        <a:rPr lang="en-GB" sz="1500">
                          <a:solidFill>
                            <a:schemeClr val="dk1"/>
                          </a:solidFill>
                        </a:rPr>
                        <a:t>Use aerial photographs of hillforts to discuss and describe why Celts would chose to build their homes on a hill. Compare and contrast different locations (hill land, flat, near a river etc.)</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A- Describe the key features and parts of a hill fort (hill top, gate, wall, ditches).</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B- Explanation of how building on a hill enabled the Celts to defend themselves from a Roman attack (wouldn’t get flooded, could see the Romans coming, could shoot arrows down).</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C- Compare 2 locations and provide reasons as to which be the best for a celtic hill fort and why.</a:t>
                      </a:r>
                      <a:endParaRPr sz="16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endParaRPr sz="1600"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31" name="Google Shape;231;p6"/>
          <p:cNvSpPr txBox="1"/>
          <p:nvPr/>
        </p:nvSpPr>
        <p:spPr>
          <a:xfrm>
            <a:off x="284125" y="264875"/>
            <a:ext cx="117528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32" name="Google Shape;232;p6"/>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33" name="Google Shape;233;p6"/>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graphicFrame>
        <p:nvGraphicFramePr>
          <p:cNvPr id="238" name="Google Shape;238;p7"/>
          <p:cNvGraphicFramePr/>
          <p:nvPr/>
        </p:nvGraphicFramePr>
        <p:xfrm>
          <a:off x="452492" y="1344383"/>
          <a:ext cx="3000000" cy="3000000"/>
        </p:xfrm>
        <a:graphic>
          <a:graphicData uri="http://schemas.openxmlformats.org/drawingml/2006/table">
            <a:tbl>
              <a:tblPr firstRow="1" bandRow="1">
                <a:noFill/>
                <a:tableStyleId>{AE3AB675-52D8-4028-8102-01960CF44E09}</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3 </a:t>
                      </a:r>
                      <a:endParaRPr sz="4000" b="1" u="none" strike="noStrike" cap="none"/>
                    </a:p>
                    <a:p>
                      <a:pPr marL="0" marR="0" lvl="0" indent="0" algn="l" rtl="0">
                        <a:lnSpc>
                          <a:spcPct val="100000"/>
                        </a:lnSpc>
                        <a:spcBef>
                          <a:spcPts val="0"/>
                        </a:spcBef>
                        <a:spcAft>
                          <a:spcPts val="0"/>
                        </a:spcAft>
                        <a:buClr>
                          <a:schemeClr val="dk1"/>
                        </a:buClr>
                        <a:buSzPts val="6700"/>
                        <a:buFont typeface="Arial"/>
                        <a:buNone/>
                      </a:pPr>
                      <a:r>
                        <a:rPr lang="en-GB" sz="3600" b="1" u="none" strike="noStrike" cap="none">
                          <a:solidFill>
                            <a:schemeClr val="dk1"/>
                          </a:solidFill>
                        </a:rPr>
                        <a:t>  </a:t>
                      </a:r>
                      <a:endParaRPr sz="4000" b="1" u="none" strike="noStrike" cap="none"/>
                    </a:p>
                    <a:p>
                      <a:pPr marL="0" marR="0" lvl="0" indent="0" algn="ctr" rtl="0">
                        <a:lnSpc>
                          <a:spcPct val="100000"/>
                        </a:lnSpc>
                        <a:spcBef>
                          <a:spcPts val="0"/>
                        </a:spcBef>
                        <a:spcAft>
                          <a:spcPts val="0"/>
                        </a:spcAft>
                        <a:buClr>
                          <a:srgbClr val="000000"/>
                        </a:buClr>
                        <a:buSzPts val="4000"/>
                        <a:buFont typeface="Arial"/>
                        <a:buNone/>
                      </a:pPr>
                      <a:endParaRPr sz="4000" b="1" u="none" strike="noStrike" cap="none"/>
                    </a:p>
                    <a:p>
                      <a:pPr marL="0" marR="0" lvl="0" indent="0" algn="ctr" rtl="0">
                        <a:lnSpc>
                          <a:spcPct val="100000"/>
                        </a:lnSpc>
                        <a:spcBef>
                          <a:spcPts val="0"/>
                        </a:spcBef>
                        <a:spcAft>
                          <a:spcPts val="0"/>
                        </a:spcAft>
                        <a:buClr>
                          <a:srgbClr val="000000"/>
                        </a:buClr>
                        <a:buSzPts val="4000"/>
                        <a:buFont typeface="Arial"/>
                        <a:buNone/>
                      </a:pPr>
                      <a:endParaRPr sz="4000" b="1" u="none" strike="noStrike" cap="none"/>
                    </a:p>
                    <a:p>
                      <a:pPr marL="0" marR="0" lvl="0" indent="0" algn="ctr" rtl="0">
                        <a:lnSpc>
                          <a:spcPct val="100000"/>
                        </a:lnSpc>
                        <a:spcBef>
                          <a:spcPts val="0"/>
                        </a:spcBef>
                        <a:spcAft>
                          <a:spcPts val="0"/>
                        </a:spcAft>
                        <a:buClr>
                          <a:srgbClr val="000000"/>
                        </a:buClr>
                        <a:buSzPts val="4000"/>
                        <a:buFont typeface="Arial"/>
                        <a:buNone/>
                      </a:pPr>
                      <a:endParaRPr sz="4000" b="1" u="none" strike="noStrike" cap="none"/>
                    </a:p>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 </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100">
                          <a:solidFill>
                            <a:schemeClr val="dk1"/>
                          </a:solidFill>
                        </a:rPr>
                        <a:t>NC OBJ:use maps, atlases, globes and digital/computer mapping to locate countries and describe features studied.</a:t>
                      </a:r>
                      <a:endParaRPr sz="11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L.O. To locate European countries on a map.</a:t>
                      </a:r>
                      <a:endParaRPr sz="1500"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Children begin by plotting where they think Britain and Italy are on a map as a guess. Use this as AFL. Explanation of how to use an atlas and how to find countries using a grid reference. Practice finding some countries as a class.</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A- Locate specific countries on a map.</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B- Locate countries on a map by using grid references.</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C- Use a map to create a quiz including countries and grid references.</a:t>
                      </a:r>
                      <a:endParaRPr sz="15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b="1" u="none" strike="noStrike" cap="none">
                        <a:solidFill>
                          <a:srgbClr val="00B050"/>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4000" b="1" u="none" strike="noStrike" cap="none">
                          <a:solidFill>
                            <a:schemeClr val="dk1"/>
                          </a:solidFill>
                        </a:rPr>
                        <a:t>4</a:t>
                      </a:r>
                      <a:endParaRPr sz="4000" b="1" u="none" strike="noStrike" cap="none">
                        <a:solidFill>
                          <a:schemeClr val="dk1"/>
                        </a:solidFill>
                      </a:endParaRPr>
                    </a:p>
                    <a:p>
                      <a:pPr marL="0" marR="0" lvl="0" indent="0" algn="l" rtl="0">
                        <a:lnSpc>
                          <a:spcPct val="100000"/>
                        </a:lnSpc>
                        <a:spcBef>
                          <a:spcPts val="0"/>
                        </a:spcBef>
                        <a:spcAft>
                          <a:spcPts val="0"/>
                        </a:spcAft>
                        <a:buClr>
                          <a:srgbClr val="000000"/>
                        </a:buClr>
                        <a:buSzPts val="6700"/>
                        <a:buFont typeface="Arial"/>
                        <a:buNone/>
                      </a:pPr>
                      <a:r>
                        <a:rPr lang="en-GB" sz="4000" b="1">
                          <a:solidFill>
                            <a:schemeClr val="dk1"/>
                          </a:solidFill>
                        </a:rPr>
                        <a:t>  </a:t>
                      </a:r>
                      <a:r>
                        <a:rPr lang="en-GB" sz="4000" b="1" u="none" strike="noStrike" cap="none">
                          <a:solidFill>
                            <a:schemeClr val="dk1"/>
                          </a:solidFill>
                        </a:rPr>
                        <a:t>5             </a:t>
                      </a:r>
                      <a:endParaRPr sz="4000" b="1" u="none" strike="noStrike" cap="none">
                        <a:solidFill>
                          <a:schemeClr val="dk1"/>
                        </a:solidFill>
                      </a:endParaRPr>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solidFill>
                            <a:schemeClr val="dk1"/>
                          </a:solidFill>
                        </a:rPr>
                        <a:t>  </a:t>
                      </a:r>
                      <a:endParaRPr sz="3600" b="1" u="none" strike="noStrike" cap="none"/>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endParaRPr sz="3600" b="1" u="none" strike="noStrike" cap="none"/>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endParaRPr sz="3600" b="1" u="none" strike="noStrike" cap="none"/>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100">
                          <a:solidFill>
                            <a:schemeClr val="dk1"/>
                          </a:solidFill>
                        </a:rPr>
                        <a:t>NC OBJ:Understand geographical similarities and differences through the study of human and physical geography of a region of the United Kingdom and a region in a European country, </a:t>
                      </a:r>
                      <a:endParaRPr sz="1100">
                        <a:solidFill>
                          <a:schemeClr val="dk1"/>
                        </a:solidFill>
                      </a:endParaRPr>
                    </a:p>
                    <a:p>
                      <a:pPr marL="0" lvl="0" indent="0" algn="l" rtl="0">
                        <a:spcBef>
                          <a:spcPts val="0"/>
                        </a:spcBef>
                        <a:spcAft>
                          <a:spcPts val="0"/>
                        </a:spcAft>
                        <a:buClr>
                          <a:schemeClr val="dk1"/>
                        </a:buClr>
                        <a:buSzPts val="1500"/>
                        <a:buFont typeface="Arial"/>
                        <a:buNone/>
                      </a:pPr>
                      <a:r>
                        <a:rPr lang="en-GB" sz="1100">
                          <a:solidFill>
                            <a:schemeClr val="dk1"/>
                          </a:solidFill>
                        </a:rPr>
                        <a:t> </a:t>
                      </a:r>
                      <a:endParaRPr sz="11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LO: To compare Britain and Italy.</a:t>
                      </a:r>
                      <a:endParaRPr sz="1100">
                        <a:solidFill>
                          <a:schemeClr val="dk1"/>
                        </a:solidFill>
                      </a:endParaRPr>
                    </a:p>
                  </a:txBody>
                  <a:tcPr marL="91475" marR="91475" marT="45725" marB="45725">
                    <a:lnL w="9525" cap="flat" cmpd="sng">
                      <a:solidFill>
                        <a:srgbClr val="000000"/>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500">
                          <a:solidFill>
                            <a:schemeClr val="dk1"/>
                          </a:solidFill>
                        </a:rPr>
                        <a:t>All children use a map of Europe to find both Britain and Italy. All children are also given pictures of the different countries and have to use their inference skills to find out what they think about the weather, climate, types of building, population size, hobbies, lifestyle.</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A- Describe the landscape of 2 different countries from what they can see in given pictures. Explain what they can infer from these about the size of the population, weather, climate. Give their opinion about which location they would rather live in and why.</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B- Explain the similarities and differences between 2 locations.</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C- Based on what they have learnt and can see from the pictures about Britain and Italy, suggest how they think Britain might look today if the Romans had to continue to rule here.</a:t>
                      </a:r>
                      <a:endParaRPr sz="15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39" name="Google Shape;239;p7"/>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0" name="Google Shape;240;p7"/>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1" name="Google Shape;241;p7"/>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graphicFrame>
        <p:nvGraphicFramePr>
          <p:cNvPr id="246" name="Google Shape;246;p8"/>
          <p:cNvGraphicFramePr/>
          <p:nvPr/>
        </p:nvGraphicFramePr>
        <p:xfrm>
          <a:off x="452492" y="1344383"/>
          <a:ext cx="3000000" cy="3000000"/>
        </p:xfrm>
        <a:graphic>
          <a:graphicData uri="http://schemas.openxmlformats.org/drawingml/2006/table">
            <a:tbl>
              <a:tblPr firstRow="1" bandRow="1">
                <a:noFill/>
                <a:tableStyleId>{AE3AB675-52D8-4028-8102-01960CF44E09}</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l" rtl="0">
                        <a:lnSpc>
                          <a:spcPct val="100000"/>
                        </a:lnSpc>
                        <a:spcBef>
                          <a:spcPts val="0"/>
                        </a:spcBef>
                        <a:spcAft>
                          <a:spcPts val="0"/>
                        </a:spcAft>
                        <a:buClr>
                          <a:schemeClr val="dk1"/>
                        </a:buClr>
                        <a:buSzPts val="6700"/>
                        <a:buFont typeface="Arial"/>
                        <a:buNone/>
                      </a:pPr>
                      <a:r>
                        <a:rPr lang="en-GB" sz="3600" b="1" u="none" strike="noStrike" cap="none">
                          <a:solidFill>
                            <a:schemeClr val="dk1"/>
                          </a:solidFill>
                        </a:rPr>
                        <a:t>  </a:t>
                      </a:r>
                      <a:r>
                        <a:rPr lang="en-GB" sz="4000" b="1">
                          <a:solidFill>
                            <a:schemeClr val="dk1"/>
                          </a:solidFill>
                        </a:rPr>
                        <a:t>6</a:t>
                      </a:r>
                      <a:endParaRPr sz="4000" b="1">
                        <a:solidFill>
                          <a:schemeClr val="dk1"/>
                        </a:solidFill>
                      </a:endParaRPr>
                    </a:p>
                    <a:p>
                      <a:pPr marL="0" marR="0" lvl="0" indent="0" algn="l" rtl="0">
                        <a:lnSpc>
                          <a:spcPct val="100000"/>
                        </a:lnSpc>
                        <a:spcBef>
                          <a:spcPts val="0"/>
                        </a:spcBef>
                        <a:spcAft>
                          <a:spcPts val="0"/>
                        </a:spcAft>
                        <a:buClr>
                          <a:schemeClr val="dk1"/>
                        </a:buClr>
                        <a:buSzPts val="6700"/>
                        <a:buFont typeface="Arial"/>
                        <a:buNone/>
                      </a:pPr>
                      <a:r>
                        <a:rPr lang="en-GB" sz="3600" b="1">
                          <a:solidFill>
                            <a:schemeClr val="dk1"/>
                          </a:solidFill>
                        </a:rPr>
                        <a:t>  </a:t>
                      </a:r>
                      <a:endParaRPr sz="3600" b="1" u="none" strike="noStrike" cap="none">
                        <a:solidFill>
                          <a:schemeClr val="dk1"/>
                        </a:solidFill>
                      </a:endParaRPr>
                    </a:p>
                    <a:p>
                      <a:pPr marL="0" marR="0" lvl="0" indent="0" algn="l" rtl="0">
                        <a:lnSpc>
                          <a:spcPct val="100000"/>
                        </a:lnSpc>
                        <a:spcBef>
                          <a:spcPts val="0"/>
                        </a:spcBef>
                        <a:spcAft>
                          <a:spcPts val="0"/>
                        </a:spcAft>
                        <a:buClr>
                          <a:schemeClr val="dk1"/>
                        </a:buClr>
                        <a:buSzPts val="6700"/>
                        <a:buFont typeface="Arial"/>
                        <a:buNone/>
                      </a:pPr>
                      <a:r>
                        <a:rPr lang="en-GB" sz="3600" b="1" u="none" strike="noStrike" cap="none">
                          <a:solidFill>
                            <a:schemeClr val="dk1"/>
                          </a:solidFill>
                        </a:rPr>
                        <a:t>  </a:t>
                      </a:r>
                      <a:endParaRPr sz="40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500">
                          <a:solidFill>
                            <a:schemeClr val="dk1"/>
                          </a:solidFill>
                        </a:rPr>
                        <a:t>LO: To create sketch maps of Italy.</a:t>
                      </a:r>
                      <a:endParaRPr sz="1500">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500">
                          <a:solidFill>
                            <a:schemeClr val="dk1"/>
                          </a:solidFill>
                        </a:rPr>
                        <a:t>Use maps to locate Italy and Britain. Make sketch map Italy showing Rome, other important towns and cities, rivers, volcanoes and other significant geographical features.</a:t>
                      </a:r>
                      <a:endParaRPr sz="16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4000" b="1">
                          <a:solidFill>
                            <a:schemeClr val="dk1"/>
                          </a:solidFill>
                        </a:rPr>
                        <a:t>7</a:t>
                      </a:r>
                      <a:endParaRPr sz="4000" b="1"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100">
                          <a:solidFill>
                            <a:schemeClr val="dk1"/>
                          </a:solidFill>
                        </a:rPr>
                        <a:t>NC OBJ: name and locate counties and cities of the United Kingdom, geographical regions and their identifying human and physical characteristics, key topographical features (including hills, mountains, coasts and rivers)</a:t>
                      </a:r>
                      <a:endParaRPr sz="1100">
                        <a:solidFill>
                          <a:schemeClr val="dk1"/>
                        </a:solidFill>
                      </a:endParaRPr>
                    </a:p>
                    <a:p>
                      <a:pPr marL="0" lvl="0" indent="0" algn="l" rtl="0">
                        <a:spcBef>
                          <a:spcPts val="0"/>
                        </a:spcBef>
                        <a:spcAft>
                          <a:spcPts val="0"/>
                        </a:spcAft>
                        <a:buClr>
                          <a:schemeClr val="dk1"/>
                        </a:buClr>
                        <a:buSzPts val="1500"/>
                        <a:buFont typeface="Arial"/>
                        <a:buNone/>
                      </a:pP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LO: To be able to locate towns and cities on a map.</a:t>
                      </a:r>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A- Identify the modern names of ancient Roman towns using a map.</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B- Explain how they found the modern names for the ancient towns.</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C- Use and interpret digital maps to locate towns and cities.</a:t>
                      </a:r>
                      <a:endParaRPr sz="16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47" name="Google Shape;247;p8"/>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8" name="Google Shape;248;p8"/>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9" name="Google Shape;249;p8"/>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2134</Words>
  <Application>Microsoft Office PowerPoint</Application>
  <PresentationFormat>Custom</PresentationFormat>
  <Paragraphs>197</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Century Gothic</vt:lpstr>
      <vt:lpstr>1_Custom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Brown</dc:creator>
  <cp:lastModifiedBy>Rose Alexander</cp:lastModifiedBy>
  <cp:revision>1</cp:revision>
  <dcterms:modified xsi:type="dcterms:W3CDTF">2019-09-03T20:34:56Z</dcterms:modified>
</cp:coreProperties>
</file>