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jvBWGPctVsL/19nUS4/Aqboys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DB36E2-A8AA-4D69-80D6-8D238ED164AC}">
  <a:tblStyle styleId="{C6DB36E2-A8AA-4D69-80D6-8D238ED164A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c783775a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5c783775a6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 name="Google Shape;18;p11"/>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9" name="Google Shape;19;p1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1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 name="Google Shape;21;p1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p22"/>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8" name="Google Shape;78;p2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p2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2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23"/>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3"/>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97" name="Google Shape;97;p2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103" name="Google Shape;103;p2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5"/>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9" name="Google Shape;109;p25"/>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0" name="Google Shape;110;p2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6"/>
          <p:cNvSpPr txBox="1">
            <a:spLocks noGrp="1"/>
          </p:cNvSpPr>
          <p:nvPr>
            <p:ph type="body" idx="1"/>
          </p:nvPr>
        </p:nvSpPr>
        <p:spPr>
          <a:xfrm>
            <a:off x="839789" y="2241551"/>
            <a:ext cx="51579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6" name="Google Shape;116;p26"/>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26"/>
          <p:cNvSpPr txBox="1">
            <a:spLocks noGrp="1"/>
          </p:cNvSpPr>
          <p:nvPr>
            <p:ph type="body" idx="3"/>
          </p:nvPr>
        </p:nvSpPr>
        <p:spPr>
          <a:xfrm>
            <a:off x="6172201" y="2241551"/>
            <a:ext cx="51831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8" name="Google Shape;118;p26"/>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9" name="Google Shape;119;p2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8"/>
          <p:cNvSpPr txBox="1">
            <a:spLocks noGrp="1"/>
          </p:cNvSpPr>
          <p:nvPr>
            <p:ph type="body" idx="1"/>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130" name="Google Shape;130;p28"/>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1" name="Google Shape;131;p2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9"/>
          <p:cNvSpPr>
            <a:spLocks noGrp="1"/>
          </p:cNvSpPr>
          <p:nvPr>
            <p:ph type="pic" idx="2"/>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37" name="Google Shape;137;p29"/>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8" name="Google Shape;138;p2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0"/>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4" name="Google Shape;144;p3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14"/>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 name="Google Shape;24;p14"/>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25" name="Google Shape;25;p1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1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p1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rot="5400000">
            <a:off x="6164851" y="3046885"/>
            <a:ext cx="77490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1"/>
          <p:cNvSpPr txBox="1">
            <a:spLocks noGrp="1"/>
          </p:cNvSpPr>
          <p:nvPr>
            <p:ph type="body" idx="1"/>
          </p:nvPr>
        </p:nvSpPr>
        <p:spPr>
          <a:xfrm rot="5400000">
            <a:off x="830851" y="494185"/>
            <a:ext cx="77490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3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 name="Google Shape;30;p15"/>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31" name="Google Shape;31;p1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1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1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16"/>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7" name="Google Shape;37;p16"/>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8" name="Google Shape;38;p1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p1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1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17"/>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4" name="Google Shape;44;p17"/>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5" name="Google Shape;45;p17"/>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6" name="Google Shape;46;p17"/>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7" name="Google Shape;47;p1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p1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1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 name="Google Shape;52;p1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p1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p1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7" name="Google Shape;57;p19"/>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58" name="Google Shape;58;p19"/>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59" name="Google Shape;59;p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20"/>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65" name="Google Shape;65;p20"/>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66" name="Google Shape;66;p2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2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2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21"/>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2" name="Google Shape;72;p2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p2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2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0"/>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
          <p:cNvPicPr preferRelativeResize="0"/>
          <p:nvPr/>
        </p:nvPicPr>
        <p:blipFill rotWithShape="1">
          <a:blip r:embed="rId3">
            <a:alphaModFix/>
          </a:blip>
          <a:srcRect/>
          <a:stretch/>
        </p:blipFill>
        <p:spPr>
          <a:xfrm>
            <a:off x="10609943" y="55946"/>
            <a:ext cx="772765" cy="1064675"/>
          </a:xfrm>
          <a:prstGeom prst="rect">
            <a:avLst/>
          </a:prstGeom>
          <a:noFill/>
          <a:ln>
            <a:noFill/>
          </a:ln>
        </p:spPr>
      </p:pic>
      <p:sp>
        <p:nvSpPr>
          <p:cNvPr id="159" name="Google Shape;159;p1"/>
          <p:cNvSpPr txBox="1"/>
          <p:nvPr/>
        </p:nvSpPr>
        <p:spPr>
          <a:xfrm>
            <a:off x="6191250" y="2410725"/>
            <a:ext cx="5309400" cy="1139299"/>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1" i="0" u="sng" strike="noStrike" cap="none">
                <a:solidFill>
                  <a:srgbClr val="000000"/>
                </a:solidFill>
                <a:latin typeface="Arial"/>
                <a:ea typeface="Arial"/>
                <a:cs typeface="Arial"/>
                <a:sym typeface="Arial"/>
              </a:rPr>
              <a:t>Transferable Knowledge</a:t>
            </a:r>
            <a:endParaRPr sz="16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1"/>
              <a:t>Timelines, chronology,concepts of invasion and rebellion, how to use historical sources</a:t>
            </a:r>
            <a:endParaRPr sz="1200" b="1" i="0"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
          <p:cNvSpPr txBox="1"/>
          <p:nvPr/>
        </p:nvSpPr>
        <p:spPr>
          <a:xfrm>
            <a:off x="806825" y="3655817"/>
            <a:ext cx="10693800" cy="5314012"/>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National Curriculum Overview of Programme of Study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A high-quality history education will help pupils gain a coherent knowledge and understanding of Britain’s past and that of the wider world. It should inspire pupils’ curiosity to know more about the past. Teaching should equip pupils to ask perceptive questions, think critically, weigh evidence, sift arguments, and develop perspective and judgement. History helps pupils to understand the complexity of people’s lives, the process of change, the diversity of societies and relationships between different groups, as well as their own identity and the challenges of their time.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The national curriculum for history aims to ensure that all pupils:  know and understand the history of these islands as a coherent, chronological narrative, from the earliest times to the present day: how people’s lives have shaped this nation and how Britain has influenced and been influenced by the wider world  know and understand significant aspects of the history of the wider world: the nature of ancient civilisations; the expansion and dissolution of empires; characteristic features of past non-European societies; achievements and follies of mankind  gain and deploy a historically grounded understanding of abstract terms such as ‘empire’, ‘civilisation’, ‘parliament’ and ‘peasantry’  understand historical concepts such as continuity and change, cause and consequence, similarity, difference and significance, and use them to make connections, draw contrasts, analyse trends, frame historically-valid questions and create their own structured accounts, including written narratives and analyses  understand the methods of historical enquiry, including how evidence is used rigorously to make historical claims, and discern how and why contrasting arguments and interpretations of the past have been constructed,  gain historical perspective by placing their growing knowledge into different contexts, understanding the connections between local, regional, national and international history; between cultural, economic, military, political, religious and social history; and between short- and long-term timescales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Pupils should continue to develop a chronologically secure knowledge and understanding of British, local and world history, establishing clear narratives within and across the periods they study. They should note connections, contrasts and trends over time and develop the appropriate use of historical terms. They should regularly address and sometimes devise historically valid questions about change, cause, similarity and difference, and significance. They should construct informed responses that involve thoughtful selection and organisation of relevant historical information. They should understand how our knowledge of the past is constructed from a range of sources.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During this area of study students should be taught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a:t>changes in Britain from the Stone Age to the Iron Age</a:t>
            </a:r>
            <a:endParaRPr sz="1200"/>
          </a:p>
          <a:p>
            <a:pPr marL="457200" marR="0" lvl="0" indent="-304800" algn="l" rtl="0">
              <a:lnSpc>
                <a:spcPct val="100000"/>
              </a:lnSpc>
              <a:spcBef>
                <a:spcPts val="0"/>
              </a:spcBef>
              <a:spcAft>
                <a:spcPts val="0"/>
              </a:spcAft>
              <a:buSzPts val="1200"/>
              <a:buChar char="●"/>
            </a:pPr>
            <a:r>
              <a:rPr lang="en-GB" sz="1200"/>
              <a:t>the Roman Empire and its impact on Britain</a:t>
            </a:r>
            <a:endParaRPr sz="1200"/>
          </a:p>
        </p:txBody>
      </p:sp>
      <p:sp>
        <p:nvSpPr>
          <p:cNvPr id="161" name="Google Shape;161;p1"/>
          <p:cNvSpPr txBox="1"/>
          <p:nvPr/>
        </p:nvSpPr>
        <p:spPr>
          <a:xfrm>
            <a:off x="1654629" y="1152932"/>
            <a:ext cx="8955314" cy="1152000"/>
          </a:xfrm>
          <a:prstGeom prst="rect">
            <a:avLst/>
          </a:prstGeom>
          <a:solidFill>
            <a:srgbClr val="DDEAF6"/>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Medium Term Plan: Global Enquirers- History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u="sng"/>
              <a:t>I am Warrior</a:t>
            </a:r>
            <a:endParaRPr sz="1400" i="0" u="none" strike="noStrike" cap="none">
              <a:solidFill>
                <a:srgbClr val="000000"/>
              </a:solidFill>
            </a:endParaRPr>
          </a:p>
          <a:p>
            <a:pPr marL="0" marR="0" lvl="0" indent="0" algn="ctr" rtl="0">
              <a:lnSpc>
                <a:spcPct val="100000"/>
              </a:lnSpc>
              <a:spcBef>
                <a:spcPts val="0"/>
              </a:spcBef>
              <a:spcAft>
                <a:spcPts val="0"/>
              </a:spcAft>
              <a:buClr>
                <a:srgbClr val="000000"/>
              </a:buClr>
              <a:buSzPts val="1100"/>
              <a:buFont typeface="Arial"/>
              <a:buNone/>
            </a:pPr>
            <a:r>
              <a:rPr lang="en-GB" sz="1100" i="0" u="none" strike="noStrike" cap="none">
                <a:solidFill>
                  <a:srgbClr val="000000"/>
                </a:solidFill>
              </a:rPr>
              <a:t>Using the K,S,U you have learnt in this unit of work,..</a:t>
            </a:r>
            <a:endParaRPr sz="1100"/>
          </a:p>
          <a:p>
            <a:pPr marL="0" lvl="0" indent="0" algn="ctr" rtl="0">
              <a:spcBef>
                <a:spcPts val="0"/>
              </a:spcBef>
              <a:spcAft>
                <a:spcPts val="0"/>
              </a:spcAft>
              <a:buClr>
                <a:schemeClr val="dk1"/>
              </a:buClr>
              <a:buSzPts val="1100"/>
              <a:buFont typeface="Arial"/>
              <a:buNone/>
            </a:pPr>
            <a:r>
              <a:rPr lang="en-GB" sz="1100">
                <a:solidFill>
                  <a:schemeClr val="dk1"/>
                </a:solidFill>
              </a:rPr>
              <a:t>How did life in Britain change from the Stone Age, Iron Age and Bronze Age?</a:t>
            </a:r>
            <a:endParaRPr sz="1100">
              <a:solidFill>
                <a:schemeClr val="dk1"/>
              </a:solidFill>
            </a:endParaRPr>
          </a:p>
          <a:p>
            <a:pPr marL="0" lvl="0" indent="0" algn="ctr" rtl="0">
              <a:spcBef>
                <a:spcPts val="0"/>
              </a:spcBef>
              <a:spcAft>
                <a:spcPts val="0"/>
              </a:spcAft>
              <a:buClr>
                <a:schemeClr val="dk1"/>
              </a:buClr>
              <a:buSzPts val="1100"/>
              <a:buFont typeface="Arial"/>
              <a:buNone/>
            </a:pPr>
            <a:r>
              <a:rPr lang="en-GB" sz="1100">
                <a:solidFill>
                  <a:schemeClr val="dk1"/>
                </a:solidFill>
              </a:rPr>
              <a:t>Who were the Romans and what impact did they have on Britain?</a:t>
            </a:r>
            <a:endParaRPr sz="1100">
              <a:solidFill>
                <a:schemeClr val="dk1"/>
              </a:solidFill>
            </a:endParaRPr>
          </a:p>
        </p:txBody>
      </p:sp>
      <p:sp>
        <p:nvSpPr>
          <p:cNvPr id="162" name="Google Shape;162;p1"/>
          <p:cNvSpPr txBox="1"/>
          <p:nvPr/>
        </p:nvSpPr>
        <p:spPr>
          <a:xfrm>
            <a:off x="806825" y="2410750"/>
            <a:ext cx="5271300" cy="113927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Chronology and change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Historical enquiry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3" name="Google Shape;163;p1"/>
          <p:cNvPicPr preferRelativeResize="0"/>
          <p:nvPr/>
        </p:nvPicPr>
        <p:blipFill rotWithShape="1">
          <a:blip r:embed="rId4">
            <a:alphaModFix/>
          </a:blip>
          <a:srcRect/>
          <a:stretch/>
        </p:blipFill>
        <p:spPr>
          <a:xfrm>
            <a:off x="5300358" y="120036"/>
            <a:ext cx="1814680" cy="823455"/>
          </a:xfrm>
          <a:prstGeom prst="rect">
            <a:avLst/>
          </a:prstGeom>
          <a:noFill/>
          <a:ln>
            <a:noFill/>
          </a:ln>
        </p:spPr>
      </p:pic>
      <p:pic>
        <p:nvPicPr>
          <p:cNvPr id="164" name="Google Shape;164;p1"/>
          <p:cNvPicPr preferRelativeResize="0"/>
          <p:nvPr/>
        </p:nvPicPr>
        <p:blipFill rotWithShape="1">
          <a:blip r:embed="rId5">
            <a:alphaModFix/>
          </a:blip>
          <a:srcRect l="8376" t="7405" r="8376" b="6665"/>
          <a:stretch/>
        </p:blipFill>
        <p:spPr>
          <a:xfrm>
            <a:off x="1962273" y="89479"/>
            <a:ext cx="700803" cy="1023475"/>
          </a:xfrm>
          <a:prstGeom prst="rect">
            <a:avLst/>
          </a:prstGeom>
          <a:noFill/>
          <a:ln>
            <a:noFill/>
          </a:ln>
        </p:spPr>
      </p:pic>
      <p:pic>
        <p:nvPicPr>
          <p:cNvPr id="165" name="Google Shape;165;p1" descr="C:\Users\James\Desktop\Logos\Global Enquirers Large no border.jpg"/>
          <p:cNvPicPr preferRelativeResize="0"/>
          <p:nvPr/>
        </p:nvPicPr>
        <p:blipFill rotWithShape="1">
          <a:blip r:embed="rId6">
            <a:alphaModFix/>
          </a:blip>
          <a:srcRect l="7170" r="7567" b="6322"/>
          <a:stretch/>
        </p:blipFill>
        <p:spPr>
          <a:xfrm>
            <a:off x="2974957" y="89479"/>
            <a:ext cx="741770" cy="1035596"/>
          </a:xfrm>
          <a:prstGeom prst="rect">
            <a:avLst/>
          </a:prstGeom>
          <a:noFill/>
          <a:ln>
            <a:noFill/>
          </a:ln>
        </p:spPr>
      </p:pic>
      <p:pic>
        <p:nvPicPr>
          <p:cNvPr id="166" name="Google Shape;166;p1" descr="C:\Users\James\Desktop\Logos\Sustainability Ambassadors Large no border.jpg"/>
          <p:cNvPicPr preferRelativeResize="0"/>
          <p:nvPr/>
        </p:nvPicPr>
        <p:blipFill rotWithShape="1">
          <a:blip r:embed="rId7">
            <a:alphaModFix/>
          </a:blip>
          <a:srcRect b="7850"/>
          <a:stretch/>
        </p:blipFill>
        <p:spPr>
          <a:xfrm>
            <a:off x="8687704" y="92852"/>
            <a:ext cx="877679" cy="1032224"/>
          </a:xfrm>
          <a:prstGeom prst="rect">
            <a:avLst/>
          </a:prstGeom>
          <a:noFill/>
          <a:ln>
            <a:noFill/>
          </a:ln>
        </p:spPr>
      </p:pic>
      <p:pic>
        <p:nvPicPr>
          <p:cNvPr id="167" name="Google Shape;167;p1" descr="C:\Users\James\Desktop\Logos\Designers Large no border.jpg"/>
          <p:cNvPicPr preferRelativeResize="0"/>
          <p:nvPr/>
        </p:nvPicPr>
        <p:blipFill rotWithShape="1">
          <a:blip r:embed="rId8">
            <a:alphaModFix/>
          </a:blip>
          <a:srcRect l="8376" t="7196" r="8376" b="4746"/>
          <a:stretch/>
        </p:blipFill>
        <p:spPr>
          <a:xfrm>
            <a:off x="3935176" y="89479"/>
            <a:ext cx="742200" cy="1059571"/>
          </a:xfrm>
          <a:prstGeom prst="rect">
            <a:avLst/>
          </a:prstGeom>
          <a:noFill/>
          <a:ln>
            <a:noFill/>
          </a:ln>
        </p:spPr>
      </p:pic>
      <p:pic>
        <p:nvPicPr>
          <p:cNvPr id="168" name="Google Shape;168;p1"/>
          <p:cNvPicPr preferRelativeResize="0"/>
          <p:nvPr/>
        </p:nvPicPr>
        <p:blipFill rotWithShape="1">
          <a:blip r:embed="rId9">
            <a:alphaModFix/>
          </a:blip>
          <a:srcRect/>
          <a:stretch/>
        </p:blipFill>
        <p:spPr>
          <a:xfrm>
            <a:off x="949607" y="86818"/>
            <a:ext cx="700800" cy="1028798"/>
          </a:xfrm>
          <a:prstGeom prst="rect">
            <a:avLst/>
          </a:prstGeom>
          <a:noFill/>
          <a:ln>
            <a:noFill/>
          </a:ln>
        </p:spPr>
      </p:pic>
      <p:pic>
        <p:nvPicPr>
          <p:cNvPr id="169" name="Google Shape;169;p1"/>
          <p:cNvPicPr preferRelativeResize="0"/>
          <p:nvPr/>
        </p:nvPicPr>
        <p:blipFill rotWithShape="1">
          <a:blip r:embed="rId10">
            <a:alphaModFix/>
          </a:blip>
          <a:srcRect/>
          <a:stretch/>
        </p:blipFill>
        <p:spPr>
          <a:xfrm>
            <a:off x="7738020" y="83430"/>
            <a:ext cx="877676" cy="1032186"/>
          </a:xfrm>
          <a:prstGeom prst="rect">
            <a:avLst/>
          </a:prstGeom>
          <a:noFill/>
          <a:ln>
            <a:noFill/>
          </a:ln>
        </p:spPr>
      </p:pic>
      <p:pic>
        <p:nvPicPr>
          <p:cNvPr id="170" name="Google Shape;170;p1" descr="C:\Users\James\Desktop\cultural explorers.jpg"/>
          <p:cNvPicPr preferRelativeResize="0"/>
          <p:nvPr/>
        </p:nvPicPr>
        <p:blipFill rotWithShape="1">
          <a:blip r:embed="rId11">
            <a:alphaModFix/>
          </a:blip>
          <a:srcRect l="7956" r="7309" b="5291"/>
          <a:stretch/>
        </p:blipFill>
        <p:spPr>
          <a:xfrm>
            <a:off x="9695816" y="92851"/>
            <a:ext cx="723582" cy="1056199"/>
          </a:xfrm>
          <a:prstGeom prst="rect">
            <a:avLst/>
          </a:prstGeom>
          <a:noFill/>
          <a:ln>
            <a:noFill/>
          </a:ln>
        </p:spPr>
      </p:pic>
      <p:sp>
        <p:nvSpPr>
          <p:cNvPr id="171" name="Google Shape;171;p1"/>
          <p:cNvSpPr/>
          <p:nvPr/>
        </p:nvSpPr>
        <p:spPr>
          <a:xfrm>
            <a:off x="806175"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 name="Google Shape;172;p1"/>
          <p:cNvSpPr/>
          <p:nvPr/>
        </p:nvSpPr>
        <p:spPr>
          <a:xfrm>
            <a:off x="10613990"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3" name="Google Shape;173;p1" descr="C:\Users\James\Desktop\Logos\Global Enquirers Large no border.jpg"/>
          <p:cNvPicPr preferRelativeResize="0"/>
          <p:nvPr/>
        </p:nvPicPr>
        <p:blipFill rotWithShape="1">
          <a:blip r:embed="rId6">
            <a:alphaModFix/>
          </a:blip>
          <a:srcRect l="7170" r="7567" b="6322"/>
          <a:stretch/>
        </p:blipFill>
        <p:spPr>
          <a:xfrm>
            <a:off x="867406" y="1209194"/>
            <a:ext cx="741770" cy="1035596"/>
          </a:xfrm>
          <a:prstGeom prst="rect">
            <a:avLst/>
          </a:prstGeom>
          <a:noFill/>
          <a:ln>
            <a:noFill/>
          </a:ln>
        </p:spPr>
      </p:pic>
      <p:pic>
        <p:nvPicPr>
          <p:cNvPr id="174" name="Google Shape;174;p1" descr="C:\Users\James\Desktop\Logos\Global Enquirers Large no border.jpg"/>
          <p:cNvPicPr preferRelativeResize="0"/>
          <p:nvPr/>
        </p:nvPicPr>
        <p:blipFill rotWithShape="1">
          <a:blip r:embed="rId6">
            <a:alphaModFix/>
          </a:blip>
          <a:srcRect l="7170" r="7567" b="6322"/>
          <a:stretch/>
        </p:blipFill>
        <p:spPr>
          <a:xfrm>
            <a:off x="10655581" y="1205911"/>
            <a:ext cx="741770" cy="10355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graphicFrame>
        <p:nvGraphicFramePr>
          <p:cNvPr id="262" name="Google Shape;262;g5c783775a6_0_1"/>
          <p:cNvGraphicFramePr/>
          <p:nvPr/>
        </p:nvGraphicFramePr>
        <p:xfrm>
          <a:off x="452492" y="1344383"/>
          <a:ext cx="3000000" cy="3000000"/>
        </p:xfrm>
        <a:graphic>
          <a:graphicData uri="http://schemas.openxmlformats.org/drawingml/2006/table">
            <a:tbl>
              <a:tblPr firstRow="1" bandRow="1">
                <a:noFill/>
                <a:tableStyleId>{C6DB36E2-A8AA-4D69-80D6-8D238ED164AC}</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11</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600">
                          <a:solidFill>
                            <a:schemeClr val="dk1"/>
                          </a:solidFill>
                        </a:rPr>
                        <a:t>LO: To identify what the  Romans brought to Britain and the impact.</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Things to consider and discuss. </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Which 3 things had the biggest impact on Britain?</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How did some of these things change everyday life?</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Did they change it for the better?</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Do you think Britain would have changed and improved if the Romans had not invaded?</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A- Identify what the Romans brought to Britain and why.</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B- Did these things have a good or bad impact on Britain?</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C- The Romans improved life in Britain. Discuss and justify.</a:t>
                      </a:r>
                      <a:endParaRPr sz="1600">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10</a:t>
                      </a:r>
                      <a:endParaRPr sz="36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600"/>
                        <a:t>Enquiry- Why did some people resist the Roman invasion?</a:t>
                      </a:r>
                      <a:endParaRPr sz="16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Use a range of historical source materials to find out about the importance of a significant person during this time period-Boudicca; who she was, why she was rebelling, who might join her, how was the Romans feel/react? Consider the impact of her rebellion on life in Britain at the time for both the Celts and the Romans.</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Look at art work and how she is portrayed and what this might tell us about her character.</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A- Identify basic information about Boudicca was and outline her rebellion.</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B- Give reasons for and against her rebellion and an opinion on whether </a:t>
                      </a:r>
                      <a:endParaRPr sz="16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63" name="Google Shape;263;g5c783775a6_0_1"/>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64" name="Google Shape;264;g5c783775a6_0_1"/>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65" name="Google Shape;265;g5c783775a6_0_1"/>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
          <p:cNvSpPr txBox="1"/>
          <p:nvPr/>
        </p:nvSpPr>
        <p:spPr>
          <a:xfrm>
            <a:off x="6191250" y="1344706"/>
            <a:ext cx="5309400" cy="7082118"/>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u="sng"/>
              <a:t>Deeper Knowledge</a:t>
            </a:r>
            <a:endParaRPr b="1" u="sng"/>
          </a:p>
          <a:p>
            <a:pPr marL="0" marR="0" lvl="0" indent="0" algn="ctr" rtl="0">
              <a:lnSpc>
                <a:spcPct val="100000"/>
              </a:lnSpc>
              <a:spcBef>
                <a:spcPts val="0"/>
              </a:spcBef>
              <a:spcAft>
                <a:spcPts val="0"/>
              </a:spcAft>
              <a:buClr>
                <a:srgbClr val="000000"/>
              </a:buClr>
              <a:buSzPts val="1400"/>
              <a:buFont typeface="Arial"/>
              <a:buNone/>
            </a:pPr>
            <a:endParaRPr b="1" u="sng"/>
          </a:p>
          <a:p>
            <a:pPr marL="0" marR="0" lvl="0" indent="0" algn="l" rtl="0">
              <a:lnSpc>
                <a:spcPct val="100000"/>
              </a:lnSpc>
              <a:spcBef>
                <a:spcPts val="0"/>
              </a:spcBef>
              <a:spcAft>
                <a:spcPts val="0"/>
              </a:spcAft>
              <a:buClr>
                <a:srgbClr val="000000"/>
              </a:buClr>
              <a:buSzPts val="1400"/>
              <a:buFont typeface="Arial"/>
              <a:buNone/>
            </a:pPr>
            <a:r>
              <a:rPr lang="en-GB"/>
              <a:t>How the Roman invasion impacted on Britain and whether this was positive or negative. Express own opinion.</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The concepts of invasion and rebellion.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Comparing daily life across time periods studied/to life today.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endParaRPr b="1" u="sng"/>
          </a:p>
          <a:p>
            <a:pPr marL="0" marR="0" lvl="0" indent="0" algn="ctr"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81" name="Google Shape;181;p2"/>
          <p:cNvSpPr txBox="1"/>
          <p:nvPr/>
        </p:nvSpPr>
        <p:spPr>
          <a:xfrm>
            <a:off x="806825" y="1344706"/>
            <a:ext cx="5271300" cy="7082118"/>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sng" strike="noStrike" cap="none">
                <a:solidFill>
                  <a:srgbClr val="000000"/>
                </a:solidFill>
                <a:latin typeface="Arial"/>
                <a:ea typeface="Arial"/>
                <a:cs typeface="Arial"/>
                <a:sym typeface="Arial"/>
              </a:rPr>
              <a:t>Substantive Knowledge (subject-specific)</a:t>
            </a:r>
            <a:endParaRPr sz="16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a:t>The main features of the Stone Age, Bronze Age and Iron Age and some key differences.</a:t>
            </a:r>
            <a:endParaRPr sz="1600"/>
          </a:p>
          <a:p>
            <a:pPr marL="0" marR="0" lvl="0" indent="0" algn="l" rtl="0">
              <a:lnSpc>
                <a:spcPct val="100000"/>
              </a:lnSpc>
              <a:spcBef>
                <a:spcPts val="0"/>
              </a:spcBef>
              <a:spcAft>
                <a:spcPts val="0"/>
              </a:spcAft>
              <a:buClr>
                <a:srgbClr val="000000"/>
              </a:buClr>
              <a:buSzPts val="1600"/>
              <a:buFont typeface="Arial"/>
              <a:buNone/>
            </a:pPr>
            <a:endParaRPr sz="1600"/>
          </a:p>
          <a:p>
            <a:pPr marL="0" marR="0" lvl="0" indent="0" algn="l" rtl="0">
              <a:lnSpc>
                <a:spcPct val="100000"/>
              </a:lnSpc>
              <a:spcBef>
                <a:spcPts val="0"/>
              </a:spcBef>
              <a:spcAft>
                <a:spcPts val="0"/>
              </a:spcAft>
              <a:buClr>
                <a:srgbClr val="000000"/>
              </a:buClr>
              <a:buSzPts val="1600"/>
              <a:buFont typeface="Arial"/>
              <a:buNone/>
            </a:pPr>
            <a:r>
              <a:rPr lang="en-GB" sz="1600"/>
              <a:t>Who Julius Caesar is and why he is significant.</a:t>
            </a:r>
            <a:endParaRPr sz="1600"/>
          </a:p>
          <a:p>
            <a:pPr marL="0" marR="0" lvl="0" indent="0" algn="l" rtl="0">
              <a:lnSpc>
                <a:spcPct val="100000"/>
              </a:lnSpc>
              <a:spcBef>
                <a:spcPts val="0"/>
              </a:spcBef>
              <a:spcAft>
                <a:spcPts val="0"/>
              </a:spcAft>
              <a:buClr>
                <a:srgbClr val="000000"/>
              </a:buClr>
              <a:buSzPts val="1600"/>
              <a:buFont typeface="Arial"/>
              <a:buNone/>
            </a:pPr>
            <a:endParaRPr sz="1600"/>
          </a:p>
          <a:p>
            <a:pPr marL="0" marR="0" lvl="0" indent="0" algn="l" rtl="0">
              <a:lnSpc>
                <a:spcPct val="100000"/>
              </a:lnSpc>
              <a:spcBef>
                <a:spcPts val="0"/>
              </a:spcBef>
              <a:spcAft>
                <a:spcPts val="0"/>
              </a:spcAft>
              <a:buClr>
                <a:srgbClr val="000000"/>
              </a:buClr>
              <a:buSzPts val="1600"/>
              <a:buFont typeface="Arial"/>
              <a:buNone/>
            </a:pPr>
            <a:r>
              <a:rPr lang="en-GB" sz="1600"/>
              <a:t>Key dates and events linked to the Roman Empire.</a:t>
            </a:r>
            <a:endParaRPr sz="1600"/>
          </a:p>
          <a:p>
            <a:pPr marL="0" marR="0" lvl="0" indent="0" algn="l" rtl="0">
              <a:lnSpc>
                <a:spcPct val="100000"/>
              </a:lnSpc>
              <a:spcBef>
                <a:spcPts val="0"/>
              </a:spcBef>
              <a:spcAft>
                <a:spcPts val="0"/>
              </a:spcAft>
              <a:buClr>
                <a:srgbClr val="000000"/>
              </a:buClr>
              <a:buSzPts val="1600"/>
              <a:buFont typeface="Arial"/>
              <a:buNone/>
            </a:pPr>
            <a:endParaRPr sz="1600"/>
          </a:p>
          <a:p>
            <a:pPr marL="0" marR="0" lvl="0" indent="0" algn="l" rtl="0">
              <a:lnSpc>
                <a:spcPct val="100000"/>
              </a:lnSpc>
              <a:spcBef>
                <a:spcPts val="0"/>
              </a:spcBef>
              <a:spcAft>
                <a:spcPts val="0"/>
              </a:spcAft>
              <a:buClr>
                <a:srgbClr val="000000"/>
              </a:buClr>
              <a:buSzPts val="1600"/>
              <a:buFont typeface="Arial"/>
              <a:buNone/>
            </a:pPr>
            <a:r>
              <a:rPr lang="en-GB" sz="1600"/>
              <a:t>Reasons why  the Romans invaded Britain.</a:t>
            </a:r>
            <a:endParaRPr sz="1600"/>
          </a:p>
          <a:p>
            <a:pPr marL="0" marR="0" lvl="0" indent="0" algn="l" rtl="0">
              <a:lnSpc>
                <a:spcPct val="100000"/>
              </a:lnSpc>
              <a:spcBef>
                <a:spcPts val="0"/>
              </a:spcBef>
              <a:spcAft>
                <a:spcPts val="0"/>
              </a:spcAft>
              <a:buClr>
                <a:srgbClr val="000000"/>
              </a:buClr>
              <a:buSzPts val="1600"/>
              <a:buFont typeface="Arial"/>
              <a:buNone/>
            </a:pPr>
            <a:endParaRPr sz="1600"/>
          </a:p>
          <a:p>
            <a:pPr marL="0" marR="0" lvl="0" indent="0" algn="l" rtl="0">
              <a:lnSpc>
                <a:spcPct val="100000"/>
              </a:lnSpc>
              <a:spcBef>
                <a:spcPts val="0"/>
              </a:spcBef>
              <a:spcAft>
                <a:spcPts val="0"/>
              </a:spcAft>
              <a:buClr>
                <a:srgbClr val="000000"/>
              </a:buClr>
              <a:buSzPts val="1600"/>
              <a:buFont typeface="Arial"/>
              <a:buNone/>
            </a:pPr>
            <a:r>
              <a:rPr lang="en-GB" sz="1600"/>
              <a:t>Aspects of Roman daily life.</a:t>
            </a:r>
            <a:endParaRPr sz="1600"/>
          </a:p>
          <a:p>
            <a:pPr marL="0" marR="0" lvl="0" indent="0" algn="l" rtl="0">
              <a:lnSpc>
                <a:spcPct val="100000"/>
              </a:lnSpc>
              <a:spcBef>
                <a:spcPts val="0"/>
              </a:spcBef>
              <a:spcAft>
                <a:spcPts val="0"/>
              </a:spcAft>
              <a:buClr>
                <a:srgbClr val="000000"/>
              </a:buClr>
              <a:buSzPts val="1600"/>
              <a:buFont typeface="Arial"/>
              <a:buNone/>
            </a:pPr>
            <a:endParaRPr sz="1600"/>
          </a:p>
          <a:p>
            <a:pPr marL="0" marR="0" lvl="0" indent="0" algn="l" rtl="0">
              <a:lnSpc>
                <a:spcPct val="100000"/>
              </a:lnSpc>
              <a:spcBef>
                <a:spcPts val="0"/>
              </a:spcBef>
              <a:spcAft>
                <a:spcPts val="0"/>
              </a:spcAft>
              <a:buClr>
                <a:srgbClr val="000000"/>
              </a:buClr>
              <a:buSzPts val="1600"/>
              <a:buFont typeface="Arial"/>
              <a:buNone/>
            </a:pPr>
            <a:r>
              <a:rPr lang="en-GB" sz="1600"/>
              <a:t>Things that the Romans brought to Britain.</a:t>
            </a:r>
            <a:endParaRPr sz="1600"/>
          </a:p>
          <a:p>
            <a:pPr marL="0" marR="0" lvl="0" indent="0" algn="l" rtl="0">
              <a:lnSpc>
                <a:spcPct val="100000"/>
              </a:lnSpc>
              <a:spcBef>
                <a:spcPts val="0"/>
              </a:spcBef>
              <a:spcAft>
                <a:spcPts val="0"/>
              </a:spcAft>
              <a:buClr>
                <a:srgbClr val="000000"/>
              </a:buClr>
              <a:buSzPts val="1600"/>
              <a:buFont typeface="Arial"/>
              <a:buNone/>
            </a:pPr>
            <a:endParaRPr sz="1600"/>
          </a:p>
          <a:p>
            <a:pPr marL="0" marR="0" lvl="0" indent="0" algn="l" rtl="0">
              <a:lnSpc>
                <a:spcPct val="100000"/>
              </a:lnSpc>
              <a:spcBef>
                <a:spcPts val="0"/>
              </a:spcBef>
              <a:spcAft>
                <a:spcPts val="0"/>
              </a:spcAft>
              <a:buClr>
                <a:srgbClr val="000000"/>
              </a:buClr>
              <a:buSzPts val="1600"/>
              <a:buFont typeface="Arial"/>
              <a:buNone/>
            </a:pPr>
            <a:r>
              <a:rPr lang="en-GB" sz="1600"/>
              <a:t>Boudicca’s rebellion</a:t>
            </a:r>
            <a:endParaRPr sz="1600"/>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182" name="Google Shape;182;p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3" name="Google Shape;183;p2"/>
          <p:cNvPicPr preferRelativeResize="0"/>
          <p:nvPr/>
        </p:nvPicPr>
        <p:blipFill rotWithShape="1">
          <a:blip r:embed="rId4">
            <a:alphaModFix/>
          </a:blip>
          <a:srcRect l="8376" t="7405" r="8376" b="6665"/>
          <a:stretch/>
        </p:blipFill>
        <p:spPr>
          <a:xfrm>
            <a:off x="1818841" y="89479"/>
            <a:ext cx="700803" cy="1023475"/>
          </a:xfrm>
          <a:prstGeom prst="rect">
            <a:avLst/>
          </a:prstGeom>
          <a:noFill/>
          <a:ln>
            <a:noFill/>
          </a:ln>
        </p:spPr>
      </p:pic>
      <p:pic>
        <p:nvPicPr>
          <p:cNvPr id="184" name="Google Shape;184;p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85" name="Google Shape;185;p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86" name="Google Shape;186;p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87" name="Google Shape;187;p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8" name="Google Shape;188;p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9" name="Google Shape;189;p2" descr="C:\Users\James\Desktop\cultural explorers.jpg"/>
          <p:cNvPicPr preferRelativeResize="0"/>
          <p:nvPr/>
        </p:nvPicPr>
        <p:blipFill rotWithShape="1">
          <a:blip r:embed="rId10">
            <a:alphaModFix/>
          </a:blip>
          <a:srcRect l="7956" r="7309" b="5291"/>
          <a:stretch/>
        </p:blipFill>
        <p:spPr>
          <a:xfrm>
            <a:off x="9552384" y="92851"/>
            <a:ext cx="723582" cy="1056199"/>
          </a:xfrm>
          <a:prstGeom prst="rect">
            <a:avLst/>
          </a:prstGeom>
          <a:noFill/>
          <a:ln>
            <a:noFill/>
          </a:ln>
        </p:spPr>
      </p:pic>
      <p:sp>
        <p:nvSpPr>
          <p:cNvPr id="190" name="Google Shape;190;p2"/>
          <p:cNvSpPr/>
          <p:nvPr/>
        </p:nvSpPr>
        <p:spPr>
          <a:xfrm rot="10800000">
            <a:off x="5516867" y="972913"/>
            <a:ext cx="1089758" cy="355305"/>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91" name="Google Shape;191;p2"/>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2" name="Google Shape;192;p2"/>
          <p:cNvPicPr preferRelativeResize="0"/>
          <p:nvPr/>
        </p:nvPicPr>
        <p:blipFill rotWithShape="1">
          <a:blip r:embed="rId12">
            <a:alphaModFix/>
          </a:blip>
          <a:srcRect/>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3"/>
          <p:cNvSpPr txBox="1"/>
          <p:nvPr/>
        </p:nvSpPr>
        <p:spPr>
          <a:xfrm>
            <a:off x="6191250" y="1520925"/>
            <a:ext cx="5309700" cy="32199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Communication </a:t>
            </a:r>
            <a:r>
              <a:rPr lang="en-GB" sz="1200" b="0" i="0" u="none" strike="noStrike" cap="none">
                <a:solidFill>
                  <a:srgbClr val="000000"/>
                </a:solidFill>
                <a:latin typeface="Arial"/>
                <a:ea typeface="Arial"/>
                <a:cs typeface="Arial"/>
                <a:sym typeface="Arial"/>
              </a:rPr>
              <a:t>– understand and respect that people have different views.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Team-working </a:t>
            </a:r>
            <a:r>
              <a:rPr lang="en-GB" sz="1200" b="0" i="0" u="none" strike="noStrike" cap="none">
                <a:solidFill>
                  <a:srgbClr val="000000"/>
                </a:solidFill>
                <a:latin typeface="Arial"/>
                <a:ea typeface="Arial"/>
                <a:cs typeface="Arial"/>
                <a:sym typeface="Arial"/>
              </a:rPr>
              <a:t>– respect and listen to others, use the strength and skills of others.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Opportunities to apply Skills for Life during enquiry learning lessons.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99" name="Google Shape;199;p3"/>
          <p:cNvSpPr txBox="1"/>
          <p:nvPr/>
        </p:nvSpPr>
        <p:spPr>
          <a:xfrm>
            <a:off x="768725" y="4883325"/>
            <a:ext cx="53097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Influential Figures</a:t>
            </a:r>
            <a:endParaRPr sz="19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u="sng">
              <a:solidFill>
                <a:schemeClr val="dk1"/>
              </a:solidFill>
            </a:endParaRPr>
          </a:p>
          <a:p>
            <a:pPr marL="0" marR="0" lvl="0" indent="0" algn="ctr" rtl="0">
              <a:lnSpc>
                <a:spcPct val="100000"/>
              </a:lnSpc>
              <a:spcBef>
                <a:spcPts val="0"/>
              </a:spcBef>
              <a:spcAft>
                <a:spcPts val="0"/>
              </a:spcAft>
              <a:buClr>
                <a:srgbClr val="000000"/>
              </a:buClr>
              <a:buSzPts val="1900"/>
              <a:buFont typeface="Arial"/>
              <a:buNone/>
            </a:pPr>
            <a:r>
              <a:rPr lang="en-GB" sz="1900">
                <a:solidFill>
                  <a:schemeClr val="dk1"/>
                </a:solidFill>
              </a:rPr>
              <a:t>Julius Caesar</a:t>
            </a:r>
            <a:endParaRPr sz="1900">
              <a:solidFill>
                <a:schemeClr val="dk1"/>
              </a:solidFill>
            </a:endParaRPr>
          </a:p>
          <a:p>
            <a:pPr marL="0" marR="0" lvl="0" indent="0" algn="ctr" rtl="0">
              <a:lnSpc>
                <a:spcPct val="100000"/>
              </a:lnSpc>
              <a:spcBef>
                <a:spcPts val="0"/>
              </a:spcBef>
              <a:spcAft>
                <a:spcPts val="0"/>
              </a:spcAft>
              <a:buClr>
                <a:srgbClr val="000000"/>
              </a:buClr>
              <a:buSzPts val="1900"/>
              <a:buFont typeface="Arial"/>
              <a:buNone/>
            </a:pPr>
            <a:r>
              <a:rPr lang="en-GB" sz="1900">
                <a:solidFill>
                  <a:schemeClr val="dk1"/>
                </a:solidFill>
              </a:rPr>
              <a:t>Boudicca</a:t>
            </a:r>
            <a:endParaRPr sz="1900">
              <a:solidFill>
                <a:schemeClr val="dk1"/>
              </a:solidFill>
            </a:endParaRPr>
          </a:p>
          <a:p>
            <a:pPr marL="0" marR="0" lvl="0" indent="0" algn="ctr" rtl="0">
              <a:lnSpc>
                <a:spcPct val="100000"/>
              </a:lnSpc>
              <a:spcBef>
                <a:spcPts val="0"/>
              </a:spcBef>
              <a:spcAft>
                <a:spcPts val="0"/>
              </a:spcAft>
              <a:buClr>
                <a:srgbClr val="000000"/>
              </a:buClr>
              <a:buSzPts val="1900"/>
              <a:buFont typeface="Arial"/>
              <a:buNone/>
            </a:pPr>
            <a:r>
              <a:rPr lang="en-GB" sz="1900">
                <a:solidFill>
                  <a:schemeClr val="dk1"/>
                </a:solidFill>
              </a:rPr>
              <a:t>Emperor Claudius</a:t>
            </a:r>
            <a:endParaRPr sz="1900">
              <a:solidFill>
                <a:schemeClr val="dk1"/>
              </a:solidFil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292100" marR="0" lvl="0" indent="-171450" algn="l" rtl="0">
              <a:lnSpc>
                <a:spcPct val="100000"/>
              </a:lnSpc>
              <a:spcBef>
                <a:spcPts val="0"/>
              </a:spcBef>
              <a:spcAft>
                <a:spcPts val="0"/>
              </a:spcAft>
              <a:buClr>
                <a:srgbClr val="000000"/>
              </a:buClr>
              <a:buSzPts val="19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65100" marR="0" lvl="0" indent="-114300" algn="l" rtl="0">
              <a:lnSpc>
                <a:spcPct val="100000"/>
              </a:lnSpc>
              <a:spcBef>
                <a:spcPts val="0"/>
              </a:spcBef>
              <a:spcAft>
                <a:spcPts val="0"/>
              </a:spcAft>
              <a:buClr>
                <a:schemeClr val="dk1"/>
              </a:buClr>
              <a:buSzPts val="900"/>
              <a:buFont typeface="Arial"/>
              <a:buNone/>
            </a:pPr>
            <a:endParaRPr sz="1500" b="0" i="0" u="none" strike="noStrike" cap="none">
              <a:solidFill>
                <a:srgbClr val="000000"/>
              </a:solidFill>
              <a:latin typeface="Arial"/>
              <a:ea typeface="Arial"/>
              <a:cs typeface="Arial"/>
              <a:sym typeface="Arial"/>
            </a:endParaRPr>
          </a:p>
        </p:txBody>
      </p:sp>
      <p:sp>
        <p:nvSpPr>
          <p:cNvPr id="200" name="Google Shape;200;p3"/>
          <p:cNvSpPr txBox="1"/>
          <p:nvPr/>
        </p:nvSpPr>
        <p:spPr>
          <a:xfrm>
            <a:off x="771225" y="1520925"/>
            <a:ext cx="5309700" cy="3219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Real World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u="sng"/>
          </a:p>
          <a:p>
            <a:pPr marL="0" marR="0" lvl="0" indent="0" algn="ctr" rtl="0">
              <a:lnSpc>
                <a:spcPct val="100000"/>
              </a:lnSpc>
              <a:spcBef>
                <a:spcPts val="0"/>
              </a:spcBef>
              <a:spcAft>
                <a:spcPts val="0"/>
              </a:spcAft>
              <a:buClr>
                <a:srgbClr val="000000"/>
              </a:buClr>
              <a:buSzPts val="1900"/>
              <a:buFont typeface="Arial"/>
              <a:buNone/>
            </a:pPr>
            <a:r>
              <a:rPr lang="en-GB" sz="1900"/>
              <a:t>Links to our local area (Hadrian’s Wall) and the legacy that the Romans left behind. </a:t>
            </a:r>
            <a:endParaRPr sz="1900"/>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1" name="Google Shape;201;p3"/>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02" name="Google Shape;202;p3"/>
          <p:cNvSpPr txBox="1"/>
          <p:nvPr/>
        </p:nvSpPr>
        <p:spPr>
          <a:xfrm>
            <a:off x="6210300" y="48548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OPAL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3" name="Google Shape;203;p3"/>
          <p:cNvPicPr preferRelativeResize="0"/>
          <p:nvPr/>
        </p:nvPicPr>
        <p:blipFill rotWithShape="1">
          <a:blip r:embed="rId4">
            <a:alphaModFix/>
          </a:blip>
          <a:srcRect/>
          <a:stretch/>
        </p:blipFill>
        <p:spPr>
          <a:xfrm>
            <a:off x="7538387" y="1557825"/>
            <a:ext cx="2615125" cy="1979400"/>
          </a:xfrm>
          <a:prstGeom prst="rect">
            <a:avLst/>
          </a:prstGeom>
          <a:noFill/>
          <a:ln>
            <a:noFill/>
          </a:ln>
        </p:spPr>
      </p:pic>
      <p:pic>
        <p:nvPicPr>
          <p:cNvPr id="204" name="Google Shape;204;p3"/>
          <p:cNvPicPr preferRelativeResize="0"/>
          <p:nvPr/>
        </p:nvPicPr>
        <p:blipFill rotWithShape="1">
          <a:blip r:embed="rId3">
            <a:alphaModFix/>
          </a:blip>
          <a:srcRect/>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
          <p:cNvSpPr txBox="1"/>
          <p:nvPr/>
        </p:nvSpPr>
        <p:spPr>
          <a:xfrm>
            <a:off x="755800" y="34339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SzPts val="1500"/>
              <a:buChar char="●"/>
            </a:pPr>
            <a:r>
              <a:rPr lang="en-GB" sz="1500"/>
              <a:t>changes within living memory </a:t>
            </a:r>
            <a:endParaRPr sz="1500"/>
          </a:p>
          <a:p>
            <a:pPr marL="457200" marR="0" lvl="0" indent="-323850" algn="l" rtl="0">
              <a:lnSpc>
                <a:spcPct val="100000"/>
              </a:lnSpc>
              <a:spcBef>
                <a:spcPts val="0"/>
              </a:spcBef>
              <a:spcAft>
                <a:spcPts val="0"/>
              </a:spcAft>
              <a:buSzPts val="1500"/>
              <a:buChar char="●"/>
            </a:pPr>
            <a:r>
              <a:rPr lang="en-GB" sz="1500"/>
              <a:t>the lives of significant individuals in the past who have contributed to national and international achievements. Some should be used to compare aspects of life in different periods</a:t>
            </a:r>
            <a:endParaRPr sz="1500"/>
          </a:p>
          <a:p>
            <a:pPr marL="457200" marR="0" lvl="0" indent="-323850" algn="l" rtl="0">
              <a:lnSpc>
                <a:spcPct val="100000"/>
              </a:lnSpc>
              <a:spcBef>
                <a:spcPts val="0"/>
              </a:spcBef>
              <a:spcAft>
                <a:spcPts val="0"/>
              </a:spcAft>
              <a:buSzPts val="1500"/>
              <a:buChar char="●"/>
            </a:pPr>
            <a:r>
              <a:rPr lang="en-GB" sz="1500"/>
              <a:t>significant historical events, people and places in their own locality.</a:t>
            </a:r>
            <a:endParaRPr sz="1500" b="0" i="0" u="none" strike="noStrike" cap="none">
              <a:solidFill>
                <a:srgbClr val="000000"/>
              </a:solidFill>
              <a:latin typeface="Arial"/>
              <a:ea typeface="Arial"/>
              <a:cs typeface="Arial"/>
              <a:sym typeface="Arial"/>
            </a:endParaRPr>
          </a:p>
        </p:txBody>
      </p:sp>
      <p:pic>
        <p:nvPicPr>
          <p:cNvPr id="211" name="Google Shape;211;p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2" name="Google Shape;212;p4"/>
          <p:cNvSpPr txBox="1"/>
          <p:nvPr/>
        </p:nvSpPr>
        <p:spPr>
          <a:xfrm>
            <a:off x="43063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323850" algn="l" rtl="0">
              <a:spcBef>
                <a:spcPts val="0"/>
              </a:spcBef>
              <a:spcAft>
                <a:spcPts val="0"/>
              </a:spcAft>
              <a:buClr>
                <a:schemeClr val="dk1"/>
              </a:buClr>
              <a:buSzPts val="1500"/>
              <a:buChar char="●"/>
            </a:pPr>
            <a:r>
              <a:rPr lang="en-GB" sz="1500">
                <a:solidFill>
                  <a:schemeClr val="dk1"/>
                </a:solidFill>
              </a:rPr>
              <a:t>changes in Britain from the Stone Age to the Iron Age</a:t>
            </a:r>
            <a:endParaRPr sz="1500">
              <a:solidFill>
                <a:schemeClr val="dk1"/>
              </a:solidFill>
            </a:endParaRPr>
          </a:p>
          <a:p>
            <a:pPr marL="457200" lvl="0" indent="-323850" algn="l" rtl="0">
              <a:spcBef>
                <a:spcPts val="0"/>
              </a:spcBef>
              <a:spcAft>
                <a:spcPts val="0"/>
              </a:spcAft>
              <a:buClr>
                <a:schemeClr val="dk1"/>
              </a:buClr>
              <a:buSzPts val="1500"/>
              <a:buChar char="●"/>
            </a:pPr>
            <a:r>
              <a:rPr lang="en-GB" sz="1500" b="1">
                <a:solidFill>
                  <a:schemeClr val="dk1"/>
                </a:solidFill>
              </a:rPr>
              <a:t> </a:t>
            </a:r>
            <a:r>
              <a:rPr lang="en-GB" sz="1500">
                <a:solidFill>
                  <a:schemeClr val="dk1"/>
                </a:solidFill>
              </a:rPr>
              <a:t>the Roman Empire and its impact on Britain</a:t>
            </a:r>
            <a:endParaRPr>
              <a:solidFill>
                <a:schemeClr val="dk1"/>
              </a:solidFill>
            </a:endParaRPr>
          </a:p>
          <a:p>
            <a:pPr marL="215900" marR="0" lvl="0" indent="-152400" algn="l" rtl="0">
              <a:lnSpc>
                <a:spcPct val="100000"/>
              </a:lnSpc>
              <a:spcBef>
                <a:spcPts val="0"/>
              </a:spcBef>
              <a:spcAft>
                <a:spcPts val="0"/>
              </a:spcAft>
              <a:buClr>
                <a:srgbClr val="000000"/>
              </a:buClr>
              <a:buSzPts val="1100"/>
              <a:buFont typeface="Arial"/>
              <a:buNone/>
            </a:pPr>
            <a:endParaRPr sz="11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Arial"/>
              <a:buNone/>
            </a:pPr>
            <a:endParaRPr sz="1900" b="1" i="1"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13" name="Google Shape;213;p4"/>
          <p:cNvSpPr txBox="1"/>
          <p:nvPr/>
        </p:nvSpPr>
        <p:spPr>
          <a:xfrm>
            <a:off x="78568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323850" algn="l" rtl="0">
              <a:spcBef>
                <a:spcPts val="0"/>
              </a:spcBef>
              <a:spcAft>
                <a:spcPts val="0"/>
              </a:spcAft>
              <a:buClr>
                <a:schemeClr val="dk1"/>
              </a:buClr>
              <a:buSzPts val="1500"/>
              <a:buChar char="●"/>
            </a:pPr>
            <a:r>
              <a:rPr lang="en-GB" sz="1500" b="1">
                <a:solidFill>
                  <a:schemeClr val="dk1"/>
                </a:solidFill>
              </a:rPr>
              <a:t>Year 4 Autumn Term - </a:t>
            </a:r>
            <a:r>
              <a:rPr lang="en-GB" sz="1500">
                <a:solidFill>
                  <a:schemeClr val="dk1"/>
                </a:solidFill>
              </a:rPr>
              <a:t>the Viking and Anglo-Saxon struggle for the Kingdom of England to the time of Edward the Confessor </a:t>
            </a:r>
            <a:r>
              <a:rPr lang="en-GB" sz="1500" b="1" i="1">
                <a:solidFill>
                  <a:schemeClr val="dk1"/>
                </a:solidFill>
              </a:rPr>
              <a:t>(the impact of the reign of Alfred the Great, struggle for power, the portrayal of the Vikings through historical sources, daily life.)</a:t>
            </a:r>
            <a:endParaRPr sz="1400" b="0" i="0" u="none" strike="noStrike" cap="none">
              <a:solidFill>
                <a:srgbClr val="000000"/>
              </a:solidFill>
              <a:latin typeface="Arial"/>
              <a:ea typeface="Arial"/>
              <a:cs typeface="Arial"/>
              <a:sym typeface="Arial"/>
            </a:endParaRPr>
          </a:p>
        </p:txBody>
      </p:sp>
      <p:sp>
        <p:nvSpPr>
          <p:cNvPr id="214" name="Google Shape;214;p4"/>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Prior National Curriculum Coverage</a:t>
            </a:r>
            <a:endParaRPr sz="1500" b="0" i="0" u="none" strike="noStrike" cap="none">
              <a:solidFill>
                <a:srgbClr val="000000"/>
              </a:solidFill>
              <a:latin typeface="Arial"/>
              <a:ea typeface="Arial"/>
              <a:cs typeface="Arial"/>
              <a:sym typeface="Arial"/>
            </a:endParaRPr>
          </a:p>
        </p:txBody>
      </p:sp>
      <p:sp>
        <p:nvSpPr>
          <p:cNvPr id="215" name="Google Shape;215;p4"/>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National Curriculum Coverage</a:t>
            </a:r>
            <a:endParaRPr sz="1500" b="0" i="0" u="none" strike="noStrike" cap="none">
              <a:solidFill>
                <a:srgbClr val="000000"/>
              </a:solidFill>
              <a:latin typeface="Arial"/>
              <a:ea typeface="Arial"/>
              <a:cs typeface="Arial"/>
              <a:sym typeface="Arial"/>
            </a:endParaRPr>
          </a:p>
        </p:txBody>
      </p:sp>
      <p:sp>
        <p:nvSpPr>
          <p:cNvPr id="216" name="Google Shape;216;p4"/>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Subsequent</a:t>
            </a:r>
            <a:r>
              <a:rPr lang="en-GB" sz="1500" b="0" i="0" u="none" strike="noStrike" cap="none">
                <a:solidFill>
                  <a:srgbClr val="0C0C0C"/>
                </a:solidFill>
                <a:latin typeface="Arial"/>
                <a:ea typeface="Arial"/>
                <a:cs typeface="Arial"/>
                <a:sym typeface="Arial"/>
              </a:rPr>
              <a:t> </a:t>
            </a:r>
            <a:r>
              <a:rPr lang="en-GB" sz="1500" b="1" i="0" u="none" strike="noStrike" cap="none">
                <a:solidFill>
                  <a:srgbClr val="0C0C0C"/>
                </a:solidFill>
                <a:latin typeface="Arial"/>
                <a:ea typeface="Arial"/>
                <a:cs typeface="Arial"/>
                <a:sym typeface="Arial"/>
              </a:rPr>
              <a:t>National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Curriculum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Coverage</a:t>
            </a:r>
            <a:endParaRPr sz="1500" b="0" i="0" u="none" strike="noStrike" cap="none">
              <a:solidFill>
                <a:srgbClr val="000000"/>
              </a:solidFill>
              <a:latin typeface="Arial"/>
              <a:ea typeface="Arial"/>
              <a:cs typeface="Arial"/>
              <a:sym typeface="Arial"/>
            </a:endParaRPr>
          </a:p>
        </p:txBody>
      </p:sp>
      <p:sp>
        <p:nvSpPr>
          <p:cNvPr id="217" name="Google Shape;217;p4"/>
          <p:cNvSpPr txBox="1"/>
          <p:nvPr/>
        </p:nvSpPr>
        <p:spPr>
          <a:xfrm>
            <a:off x="755800" y="1442800"/>
            <a:ext cx="106515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20124D"/>
                </a:solidFill>
                <a:latin typeface="Arial"/>
                <a:ea typeface="Arial"/>
                <a:cs typeface="Arial"/>
                <a:sym typeface="Arial"/>
              </a:rPr>
              <a:t>Curriculum Coverage</a:t>
            </a:r>
            <a:endParaRPr sz="19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b="1" i="0" u="none" strike="noStrike" cap="none">
                <a:solidFill>
                  <a:srgbClr val="20124D"/>
                </a:solidFill>
                <a:latin typeface="Arial"/>
                <a:ea typeface="Arial"/>
                <a:cs typeface="Arial"/>
                <a:sym typeface="Arial"/>
              </a:rPr>
              <a:t>(Previous, expected and what follows on)</a:t>
            </a:r>
            <a:endParaRPr sz="19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pic>
        <p:nvPicPr>
          <p:cNvPr id="223" name="Google Shape;223;p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4" name="Google Shape;224;p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20124D"/>
                </a:solidFill>
                <a:latin typeface="Arial"/>
                <a:ea typeface="Arial"/>
                <a:cs typeface="Arial"/>
                <a:sym typeface="Arial"/>
              </a:rPr>
              <a:t>Language Plan</a:t>
            </a:r>
            <a:endParaRPr sz="1800" b="0" i="0" u="none" strike="noStrike" cap="none">
              <a:solidFill>
                <a:srgbClr val="20124D"/>
              </a:solidFill>
              <a:latin typeface="Arial"/>
              <a:ea typeface="Arial"/>
              <a:cs typeface="Arial"/>
              <a:sym typeface="Arial"/>
            </a:endParaRPr>
          </a:p>
        </p:txBody>
      </p:sp>
      <p:graphicFrame>
        <p:nvGraphicFramePr>
          <p:cNvPr id="225" name="Google Shape;225;p5"/>
          <p:cNvGraphicFramePr/>
          <p:nvPr/>
        </p:nvGraphicFramePr>
        <p:xfrm>
          <a:off x="775768" y="2482672"/>
          <a:ext cx="3000000" cy="3000000"/>
        </p:xfrm>
        <a:graphic>
          <a:graphicData uri="http://schemas.openxmlformats.org/drawingml/2006/table">
            <a:tbl>
              <a:tblPr firstRow="1" bandRow="1">
                <a:noFill/>
                <a:tableStyleId>{C6DB36E2-A8AA-4D69-80D6-8D238ED164AC}</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49080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Speaking and Listening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5929625">
                <a:tc>
                  <a:txBody>
                    <a:bodyPr/>
                    <a:lstStyle/>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settlers</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fort</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chronological</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AD</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BC</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hunters</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weapons</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armour </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communities</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roundhouse </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hillfort</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stone</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bronze</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iron</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military</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soldiers</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general </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cavalry </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legions</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tribes </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resources</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endParaRPr sz="1500" i="1">
                        <a:solidFill>
                          <a:schemeClr val="dk1"/>
                        </a:solidFill>
                        <a:highlight>
                          <a:srgbClr val="FFFF00"/>
                        </a:highlight>
                      </a:endParaRPr>
                    </a:p>
                    <a:p>
                      <a:pPr marL="0" marR="0" lvl="0" indent="0" algn="l" rtl="0">
                        <a:lnSpc>
                          <a:spcPct val="100000"/>
                        </a:lnSpc>
                        <a:spcBef>
                          <a:spcPts val="0"/>
                        </a:spcBef>
                        <a:spcAft>
                          <a:spcPts val="0"/>
                        </a:spcAft>
                        <a:buClr>
                          <a:schemeClr val="dk1"/>
                        </a:buClr>
                        <a:buSzPts val="1500"/>
                        <a:buFont typeface="Arial"/>
                        <a:buNone/>
                      </a:pPr>
                      <a:endParaRPr sz="1500" i="1">
                        <a:solidFill>
                          <a:schemeClr val="dk1"/>
                        </a:solidFill>
                        <a:highlight>
                          <a:srgbClr val="FFFF00"/>
                        </a:highligh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500"/>
                        <a:t>invasion</a:t>
                      </a:r>
                      <a:endParaRPr sz="1500"/>
                    </a:p>
                    <a:p>
                      <a:pPr marL="0" marR="0" lvl="0" indent="0" algn="l" rtl="0">
                        <a:lnSpc>
                          <a:spcPct val="100000"/>
                        </a:lnSpc>
                        <a:spcBef>
                          <a:spcPts val="0"/>
                        </a:spcBef>
                        <a:spcAft>
                          <a:spcPts val="0"/>
                        </a:spcAft>
                        <a:buClr>
                          <a:srgbClr val="000000"/>
                        </a:buClr>
                        <a:buSzPts val="1400"/>
                        <a:buFont typeface="Arial"/>
                        <a:buNone/>
                      </a:pPr>
                      <a:r>
                        <a:rPr lang="en-GB" sz="1500"/>
                        <a:t>rebellion</a:t>
                      </a:r>
                      <a:endParaRPr sz="1500"/>
                    </a:p>
                    <a:p>
                      <a:pPr marL="0" marR="0" lvl="0" indent="0" algn="l" rtl="0">
                        <a:lnSpc>
                          <a:spcPct val="100000"/>
                        </a:lnSpc>
                        <a:spcBef>
                          <a:spcPts val="0"/>
                        </a:spcBef>
                        <a:spcAft>
                          <a:spcPts val="0"/>
                        </a:spcAft>
                        <a:buClr>
                          <a:srgbClr val="000000"/>
                        </a:buClr>
                        <a:buSzPts val="1400"/>
                        <a:buFont typeface="Arial"/>
                        <a:buNone/>
                      </a:pPr>
                      <a:r>
                        <a:rPr lang="en-GB" sz="1500"/>
                        <a:t>empire</a:t>
                      </a:r>
                      <a:endParaRPr sz="1500"/>
                    </a:p>
                    <a:p>
                      <a:pPr marL="0" marR="0" lvl="0" indent="0" algn="l" rtl="0">
                        <a:lnSpc>
                          <a:spcPct val="100000"/>
                        </a:lnSpc>
                        <a:spcBef>
                          <a:spcPts val="0"/>
                        </a:spcBef>
                        <a:spcAft>
                          <a:spcPts val="0"/>
                        </a:spcAft>
                        <a:buClr>
                          <a:srgbClr val="000000"/>
                        </a:buClr>
                        <a:buSzPts val="1400"/>
                        <a:buFont typeface="Arial"/>
                        <a:buNone/>
                      </a:pPr>
                      <a:r>
                        <a:rPr lang="en-GB" sz="1500"/>
                        <a:t>impact </a:t>
                      </a:r>
                      <a:endParaRPr sz="1500"/>
                    </a:p>
                    <a:p>
                      <a:pPr marL="0" marR="0" lvl="0" indent="0" algn="l" rtl="0">
                        <a:lnSpc>
                          <a:spcPct val="100000"/>
                        </a:lnSpc>
                        <a:spcBef>
                          <a:spcPts val="0"/>
                        </a:spcBef>
                        <a:spcAft>
                          <a:spcPts val="0"/>
                        </a:spcAft>
                        <a:buClr>
                          <a:srgbClr val="000000"/>
                        </a:buClr>
                        <a:buSzPts val="1400"/>
                        <a:buFont typeface="Arial"/>
                        <a:buNone/>
                      </a:pPr>
                      <a:r>
                        <a:rPr lang="en-GB" sz="1500"/>
                        <a:t>war </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rgbClr val="FF0000"/>
                          </a:solidFill>
                        </a:rPr>
                        <a:t>ORACY FRAMEWORK STRANDS </a:t>
                      </a:r>
                      <a:endParaRPr sz="1400" u="none" strike="noStrike" cap="none">
                        <a:solidFill>
                          <a:srgbClr val="FF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graphicFrame>
        <p:nvGraphicFramePr>
          <p:cNvPr id="230" name="Google Shape;230;p6"/>
          <p:cNvGraphicFramePr/>
          <p:nvPr/>
        </p:nvGraphicFramePr>
        <p:xfrm>
          <a:off x="284191" y="1344384"/>
          <a:ext cx="3000000" cy="3000000"/>
        </p:xfrm>
        <a:graphic>
          <a:graphicData uri="http://schemas.openxmlformats.org/drawingml/2006/table">
            <a:tbl>
              <a:tblPr firstRow="1" bandRow="1">
                <a:noFill/>
                <a:tableStyleId>{C6DB36E2-A8AA-4D69-80D6-8D238ED164AC}</a:tableStyleId>
              </a:tblPr>
              <a:tblGrid>
                <a:gridCol w="1094025">
                  <a:extLst>
                    <a:ext uri="{9D8B030D-6E8A-4147-A177-3AD203B41FA5}">
                      <a16:colId xmlns:a16="http://schemas.microsoft.com/office/drawing/2014/main" val="20000"/>
                    </a:ext>
                  </a:extLst>
                </a:gridCol>
                <a:gridCol w="2522225">
                  <a:extLst>
                    <a:ext uri="{9D8B030D-6E8A-4147-A177-3AD203B41FA5}">
                      <a16:colId xmlns:a16="http://schemas.microsoft.com/office/drawing/2014/main" val="20001"/>
                    </a:ext>
                  </a:extLst>
                </a:gridCol>
                <a:gridCol w="5848700">
                  <a:extLst>
                    <a:ext uri="{9D8B030D-6E8A-4147-A177-3AD203B41FA5}">
                      <a16:colId xmlns:a16="http://schemas.microsoft.com/office/drawing/2014/main" val="20002"/>
                    </a:ext>
                  </a:extLst>
                </a:gridCol>
                <a:gridCol w="2287825">
                  <a:extLst>
                    <a:ext uri="{9D8B030D-6E8A-4147-A177-3AD203B41FA5}">
                      <a16:colId xmlns:a16="http://schemas.microsoft.com/office/drawing/2014/main" val="20003"/>
                    </a:ext>
                  </a:extLst>
                </a:gridCol>
              </a:tblGrid>
              <a:tr h="1874375">
                <a:tc gridSpan="4">
                  <a:txBody>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latin typeface="Arial"/>
                          <a:ea typeface="Arial"/>
                          <a:cs typeface="Arial"/>
                          <a:sym typeface="Arial"/>
                        </a:rPr>
                        <a:t>Baseline spider diagram to be completed before the start of unit to inform planning.</a:t>
                      </a:r>
                      <a:endParaRPr sz="2000" b="1" i="1"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u="none" strike="noStrike" cap="none">
                          <a:latin typeface="Arial"/>
                          <a:ea typeface="Arial"/>
                          <a:cs typeface="Arial"/>
                          <a:sym typeface="Arial"/>
                        </a:rPr>
                        <a:t>LAUNCH –</a:t>
                      </a:r>
                      <a:r>
                        <a:rPr lang="en-GB" sz="1800" b="1" u="none" strike="noStrike" cap="none">
                          <a:latin typeface="Arial"/>
                          <a:ea typeface="Arial"/>
                          <a:cs typeface="Arial"/>
                          <a:sym typeface="Arial"/>
                        </a:rPr>
                        <a:t> </a:t>
                      </a:r>
                      <a:r>
                        <a:rPr lang="en-GB" sz="1800" b="1" u="none" strike="noStrike" cap="none">
                          <a:solidFill>
                            <a:schemeClr val="dk1"/>
                          </a:solidFill>
                          <a:latin typeface="Calibri"/>
                          <a:ea typeface="Calibri"/>
                          <a:cs typeface="Calibri"/>
                          <a:sym typeface="Calibri"/>
                        </a:rPr>
                        <a:t>ENGAGE –</a:t>
                      </a:r>
                      <a:r>
                        <a:rPr lang="en-GB" sz="1800" b="1">
                          <a:solidFill>
                            <a:schemeClr val="dk1"/>
                          </a:solidFill>
                          <a:latin typeface="Calibri"/>
                          <a:ea typeface="Calibri"/>
                          <a:cs typeface="Calibri"/>
                          <a:sym typeface="Calibri"/>
                        </a:rPr>
                        <a:t>Visit trip to Segedunum/Vindolanda/Hadrian’s Wall</a:t>
                      </a:r>
                      <a:endParaRPr sz="1800" b="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1800" b="1" u="none" strike="noStrike" cap="none">
                          <a:solidFill>
                            <a:schemeClr val="dk1"/>
                          </a:solidFill>
                          <a:latin typeface="Calibri"/>
                          <a:ea typeface="Calibri"/>
                          <a:cs typeface="Calibri"/>
                          <a:sym typeface="Calibri"/>
                        </a:rPr>
                        <a:t>Boxes of Delight (Stone Age, Iron Age, Bronze Age/</a:t>
                      </a:r>
                      <a:r>
                        <a:rPr lang="en-GB" sz="1800" b="1">
                          <a:solidFill>
                            <a:schemeClr val="dk1"/>
                          </a:solidFill>
                          <a:latin typeface="Calibri"/>
                          <a:ea typeface="Calibri"/>
                          <a:cs typeface="Calibri"/>
                          <a:sym typeface="Calibri"/>
                        </a:rPr>
                        <a:t>Romans</a:t>
                      </a:r>
                      <a:r>
                        <a:rPr lang="en-GB" sz="1800" b="1" u="none" strike="noStrike" cap="none">
                          <a:solidFill>
                            <a:schemeClr val="dk1"/>
                          </a:solidFill>
                          <a:latin typeface="Calibri"/>
                          <a:ea typeface="Calibri"/>
                          <a:cs typeface="Calibri"/>
                          <a:sym typeface="Calibri"/>
                        </a:rPr>
                        <a:t> artefacts from the Discovery Museum). Discussion about what they are, who may of used them, why, do we have anything similar today?</a:t>
                      </a:r>
                      <a:endParaRPr sz="24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165100" marR="0" lvl="0" indent="-165100" algn="l" rtl="0">
                        <a:lnSpc>
                          <a:spcPct val="100000"/>
                        </a:lnSpc>
                        <a:spcBef>
                          <a:spcPts val="0"/>
                        </a:spcBef>
                        <a:spcAft>
                          <a:spcPts val="0"/>
                        </a:spcAft>
                        <a:buClr>
                          <a:srgbClr val="000000"/>
                        </a:buClr>
                        <a:buSzPts val="1500"/>
                        <a:buFont typeface="Arial"/>
                        <a:buChar char="•"/>
                      </a:pPr>
                      <a:r>
                        <a:rPr lang="en-GB" sz="1500" b="1" u="none" strike="noStrike" cap="none">
                          <a:latin typeface="Arial"/>
                          <a:ea typeface="Arial"/>
                          <a:cs typeface="Arial"/>
                          <a:sym typeface="Arial"/>
                        </a:rPr>
                        <a:t>Chronology – </a:t>
                      </a:r>
                      <a:r>
                        <a:rPr lang="en-GB" sz="1500" b="0" u="none" strike="noStrike" cap="none">
                          <a:latin typeface="Arial"/>
                          <a:ea typeface="Arial"/>
                          <a:cs typeface="Arial"/>
                          <a:sym typeface="Arial"/>
                        </a:rPr>
                        <a:t>at the start of the topic, display a timeline with dates on that pupils have learnt about in previous year groups. Add the</a:t>
                      </a:r>
                      <a:r>
                        <a:rPr lang="en-GB" sz="1500"/>
                        <a:t> Stone Age, Iron Age, Bronze Age </a:t>
                      </a:r>
                      <a:r>
                        <a:rPr lang="en-GB" sz="1500" b="0" u="none" strike="noStrike" cap="none">
                          <a:latin typeface="Arial"/>
                          <a:ea typeface="Arial"/>
                          <a:cs typeface="Arial"/>
                          <a:sym typeface="Arial"/>
                        </a:rPr>
                        <a:t> to this timeline and continue to refer to it throughout the unit of work, adding further relevant dates.  </a:t>
                      </a:r>
                      <a:endParaRPr sz="1500" b="0" u="none" strike="noStrike" cap="none">
                        <a:latin typeface="Arial"/>
                        <a:ea typeface="Arial"/>
                        <a:cs typeface="Arial"/>
                        <a:sym typeface="Arial"/>
                      </a:endParaRPr>
                    </a:p>
                  </a:txBody>
                  <a:tcPr marL="91475" marR="91475" marT="45725" marB="45725">
                    <a:lnB w="9525" cap="flat" cmpd="sng">
                      <a:solidFill>
                        <a:srgbClr val="0C0C0C"/>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88400">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1</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Arial"/>
                          <a:ea typeface="Arial"/>
                          <a:cs typeface="Arial"/>
                          <a:sym typeface="Arial"/>
                        </a:rPr>
                        <a:t>LO: To further develop an understanding of historical vocabulary. </a:t>
                      </a:r>
                      <a:endParaRPr sz="1500" u="none" strike="noStrike" cap="none"/>
                    </a:p>
                    <a:p>
                      <a:pPr marL="0" marR="0" lvl="0" indent="0" algn="l" rtl="0">
                        <a:lnSpc>
                          <a:spcPct val="100000"/>
                        </a:lnSpc>
                        <a:spcBef>
                          <a:spcPts val="0"/>
                        </a:spcBef>
                        <a:spcAft>
                          <a:spcPts val="0"/>
                        </a:spcAft>
                        <a:buClr>
                          <a:srgbClr val="000000"/>
                        </a:buClr>
                        <a:buSzPts val="700"/>
                        <a:buFont typeface="Arial"/>
                        <a:buNone/>
                      </a:pPr>
                      <a:endParaRPr sz="7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t>Discuss and use dictionaries to look up the meaning of words linked to the topic. Pupils to copy agreed definitions into their books. This vocabulary should be revisited frequently and applied in the work throughout the unit.</a:t>
                      </a:r>
                      <a:endParaRPr sz="1500" u="none" strike="noStrike" cap="none"/>
                    </a:p>
                    <a:p>
                      <a:pPr marL="0" lvl="0" indent="0" algn="l" rtl="0">
                        <a:spcBef>
                          <a:spcPts val="0"/>
                        </a:spcBef>
                        <a:spcAft>
                          <a:spcPts val="0"/>
                        </a:spcAft>
                        <a:buClr>
                          <a:schemeClr val="dk1"/>
                        </a:buClr>
                        <a:buSzPts val="1500"/>
                        <a:buFont typeface="Arial"/>
                        <a:buNone/>
                      </a:pPr>
                      <a:endParaRPr sz="1500" i="1">
                        <a:solidFill>
                          <a:schemeClr val="dk1"/>
                        </a:solidFill>
                        <a:highlight>
                          <a:srgbClr val="FFFF00"/>
                        </a:highlight>
                      </a:endParaRPr>
                    </a:p>
                    <a:p>
                      <a:pPr marL="0" lvl="0" indent="0" algn="l" rtl="0">
                        <a:spcBef>
                          <a:spcPts val="0"/>
                        </a:spcBef>
                        <a:spcAft>
                          <a:spcPts val="0"/>
                        </a:spcAft>
                        <a:buClr>
                          <a:schemeClr val="dk1"/>
                        </a:buClr>
                        <a:buSzPts val="1500"/>
                        <a:buFont typeface="Arial"/>
                        <a:buNone/>
                      </a:pPr>
                      <a:r>
                        <a:rPr lang="en-GB" sz="1500" i="1">
                          <a:solidFill>
                            <a:schemeClr val="dk1"/>
                          </a:solidFill>
                        </a:rPr>
                        <a:t>Please select ten words from the language plan that are appropriate for your class.</a:t>
                      </a:r>
                      <a:endParaRPr sz="1500" i="1">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236532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2</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600">
                          <a:solidFill>
                            <a:schemeClr val="dk1"/>
                          </a:solidFill>
                        </a:rPr>
                        <a:t>L.O. To order time periods chronologically on a timeline.</a:t>
                      </a:r>
                      <a:endParaRPr sz="1600"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GB" sz="1600">
                          <a:solidFill>
                            <a:schemeClr val="dk1"/>
                          </a:solidFill>
                        </a:rPr>
                        <a:t>Discuss what chronology and </a:t>
                      </a:r>
                      <a:r>
                        <a:rPr lang="en-GB" sz="1600" u="none" strike="noStrike" cap="none">
                          <a:solidFill>
                            <a:schemeClr val="dk1"/>
                          </a:solidFill>
                        </a:rPr>
                        <a:t>time periods are. Talk about </a:t>
                      </a:r>
                      <a:r>
                        <a:rPr lang="en-GB" sz="1600">
                          <a:solidFill>
                            <a:schemeClr val="dk1"/>
                          </a:solidFill>
                        </a:rPr>
                        <a:t>today's</a:t>
                      </a:r>
                      <a:r>
                        <a:rPr lang="en-GB" sz="1600" u="none" strike="noStrike" cap="none">
                          <a:solidFill>
                            <a:schemeClr val="dk1"/>
                          </a:solidFill>
                        </a:rPr>
                        <a:t> date and work </a:t>
                      </a:r>
                      <a:r>
                        <a:rPr lang="en-GB" sz="1600">
                          <a:solidFill>
                            <a:schemeClr val="dk1"/>
                          </a:solidFill>
                        </a:rPr>
                        <a:t>back</a:t>
                      </a:r>
                      <a:r>
                        <a:rPr lang="en-GB" sz="1600" u="none" strike="noStrike" cap="none">
                          <a:solidFill>
                            <a:schemeClr val="dk1"/>
                          </a:solidFill>
                        </a:rPr>
                        <a:t> to when they were born, their parents birth, </a:t>
                      </a:r>
                      <a:r>
                        <a:rPr lang="en-GB" sz="1600">
                          <a:solidFill>
                            <a:schemeClr val="dk1"/>
                          </a:solidFill>
                        </a:rPr>
                        <a:t>significant</a:t>
                      </a:r>
                      <a:r>
                        <a:rPr lang="en-GB" sz="1600" u="none" strike="noStrike" cap="none">
                          <a:solidFill>
                            <a:schemeClr val="dk1"/>
                          </a:solidFill>
                        </a:rPr>
                        <a:t> events/pe</a:t>
                      </a:r>
                      <a:r>
                        <a:rPr lang="en-GB" sz="1600">
                          <a:solidFill>
                            <a:schemeClr val="dk1"/>
                          </a:solidFill>
                        </a:rPr>
                        <a:t>ople</a:t>
                      </a:r>
                      <a:r>
                        <a:rPr lang="en-GB" sz="1600" u="none" strike="noStrike" cap="none">
                          <a:solidFill>
                            <a:schemeClr val="dk1"/>
                          </a:solidFill>
                        </a:rPr>
                        <a:t> studied in Year 2</a:t>
                      </a:r>
                      <a:endParaRPr sz="16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600" u="none" strike="noStrike" cap="none">
                          <a:solidFill>
                            <a:schemeClr val="dk1"/>
                          </a:solidFill>
                        </a:rPr>
                        <a:t>Introduce where the </a:t>
                      </a:r>
                      <a:r>
                        <a:rPr lang="en-GB" sz="1600">
                          <a:solidFill>
                            <a:schemeClr val="dk1"/>
                          </a:solidFill>
                        </a:rPr>
                        <a:t>Stone Age</a:t>
                      </a:r>
                      <a:r>
                        <a:rPr lang="en-GB" sz="1600" u="none" strike="noStrike" cap="none">
                          <a:solidFill>
                            <a:schemeClr val="dk1"/>
                          </a:solidFill>
                        </a:rPr>
                        <a:t> fit in this time frame with emphasis on how long </a:t>
                      </a:r>
                      <a:r>
                        <a:rPr lang="en-GB" sz="1600">
                          <a:solidFill>
                            <a:schemeClr val="dk1"/>
                          </a:solidFill>
                        </a:rPr>
                        <a:t>ago this was as opposed to it just being yesterday.</a:t>
                      </a:r>
                      <a:endParaRPr sz="16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600" u="none" strike="noStrike" cap="none">
                          <a:solidFill>
                            <a:schemeClr val="dk1"/>
                          </a:solidFill>
                        </a:rPr>
                        <a:t>Complete a timeline with pictures and key dates</a:t>
                      </a:r>
                      <a:r>
                        <a:rPr lang="en-GB" sz="1600">
                          <a:solidFill>
                            <a:schemeClr val="dk1"/>
                          </a:solidFill>
                        </a:rPr>
                        <a:t> for all of above and relative length/duration  of the different time periods (does not have to go into books, can be evidenced via photographs rather than a stuck in timeline)</a:t>
                      </a:r>
                      <a:endParaRPr sz="1600"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31" name="Google Shape;231;p6"/>
          <p:cNvSpPr txBox="1"/>
          <p:nvPr/>
        </p:nvSpPr>
        <p:spPr>
          <a:xfrm>
            <a:off x="284125" y="264875"/>
            <a:ext cx="117528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32" name="Google Shape;232;p6"/>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33" name="Google Shape;233;p6"/>
          <p:cNvPicPr preferRelativeResize="0"/>
          <p:nvPr/>
        </p:nvPicPr>
        <p:blipFill rotWithShape="1">
          <a:blip r:embed="rId4">
            <a:alphaModFix/>
          </a:blip>
          <a:srcRect/>
          <a:stretch/>
        </p:blipFill>
        <p:spPr>
          <a:xfrm>
            <a:off x="10422892" y="8820272"/>
            <a:ext cx="1454015" cy="603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graphicFrame>
        <p:nvGraphicFramePr>
          <p:cNvPr id="238" name="Google Shape;238;p7"/>
          <p:cNvGraphicFramePr/>
          <p:nvPr/>
        </p:nvGraphicFramePr>
        <p:xfrm>
          <a:off x="452492" y="1344383"/>
          <a:ext cx="3000000" cy="3000000"/>
        </p:xfrm>
        <a:graphic>
          <a:graphicData uri="http://schemas.openxmlformats.org/drawingml/2006/table">
            <a:tbl>
              <a:tblPr firstRow="1" bandRow="1">
                <a:noFill/>
                <a:tableStyleId>{C6DB36E2-A8AA-4D69-80D6-8D238ED164AC}</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3 </a:t>
                      </a:r>
                      <a:endParaRPr sz="4000" b="1" u="none" strike="noStrike" cap="none"/>
                    </a:p>
                    <a:p>
                      <a:pPr marL="0" marR="0" lvl="0" indent="0" algn="l" rtl="0">
                        <a:lnSpc>
                          <a:spcPct val="100000"/>
                        </a:lnSpc>
                        <a:spcBef>
                          <a:spcPts val="0"/>
                        </a:spcBef>
                        <a:spcAft>
                          <a:spcPts val="0"/>
                        </a:spcAft>
                        <a:buClr>
                          <a:schemeClr val="dk1"/>
                        </a:buClr>
                        <a:buSzPts val="6700"/>
                        <a:buFont typeface="Arial"/>
                        <a:buNone/>
                      </a:pPr>
                      <a:r>
                        <a:rPr lang="en-GB" sz="3600" b="1" u="none" strike="noStrike" cap="none">
                          <a:solidFill>
                            <a:schemeClr val="dk1"/>
                          </a:solidFill>
                        </a:rPr>
                        <a:t>  </a:t>
                      </a:r>
                      <a:endParaRPr sz="4000" b="1" u="none" strike="noStrike" cap="none"/>
                    </a:p>
                    <a:p>
                      <a:pPr marL="0" marR="0" lvl="0" indent="0" algn="ctr" rtl="0">
                        <a:lnSpc>
                          <a:spcPct val="100000"/>
                        </a:lnSpc>
                        <a:spcBef>
                          <a:spcPts val="0"/>
                        </a:spcBef>
                        <a:spcAft>
                          <a:spcPts val="0"/>
                        </a:spcAft>
                        <a:buClr>
                          <a:srgbClr val="000000"/>
                        </a:buClr>
                        <a:buSzPts val="4000"/>
                        <a:buFont typeface="Arial"/>
                        <a:buNone/>
                      </a:pPr>
                      <a:endParaRPr sz="4000" b="1" u="none" strike="noStrike" cap="none"/>
                    </a:p>
                    <a:p>
                      <a:pPr marL="0" marR="0" lvl="0" indent="0" algn="ctr" rtl="0">
                        <a:lnSpc>
                          <a:spcPct val="100000"/>
                        </a:lnSpc>
                        <a:spcBef>
                          <a:spcPts val="0"/>
                        </a:spcBef>
                        <a:spcAft>
                          <a:spcPts val="0"/>
                        </a:spcAft>
                        <a:buClr>
                          <a:srgbClr val="000000"/>
                        </a:buClr>
                        <a:buSzPts val="4000"/>
                        <a:buFont typeface="Arial"/>
                        <a:buNone/>
                      </a:pPr>
                      <a:endParaRPr sz="4000" b="1" u="none" strike="noStrike" cap="none"/>
                    </a:p>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 </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600">
                          <a:solidFill>
                            <a:schemeClr val="dk1"/>
                          </a:solidFill>
                        </a:rPr>
                        <a:t>L.O. To order prehistoric time periods  chronologically and explain what life was like in them .</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GB" sz="1600">
                          <a:solidFill>
                            <a:schemeClr val="dk1"/>
                          </a:solidFill>
                        </a:rPr>
                        <a:t>Build on chronological knowledge and understanding from lesson 2. Discuss where prehistory fits in the time frame. </a:t>
                      </a:r>
                      <a:r>
                        <a:rPr lang="en-GB" sz="1600" u="none" strike="noStrike" cap="none">
                          <a:solidFill>
                            <a:schemeClr val="dk1"/>
                          </a:solidFill>
                        </a:rPr>
                        <a:t>Use simple  source(s) to identify</a:t>
                      </a:r>
                      <a:r>
                        <a:rPr lang="en-GB" sz="1600">
                          <a:solidFill>
                            <a:schemeClr val="dk1"/>
                          </a:solidFill>
                        </a:rPr>
                        <a:t> people’s job, type of house and type of clothing they had in each of these periods. Enforce the idea of adaptation and change due to circumstances around them (weather/flooding meant that they had to change where they lived and what they farmed).</a:t>
                      </a:r>
                      <a:endParaRPr sz="16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u="none" strike="noStrike" cap="none"/>
                    </a:p>
                    <a:p>
                      <a:pPr marL="0" marR="0" lvl="0" indent="0" algn="l" rtl="0">
                        <a:lnSpc>
                          <a:spcPct val="100000"/>
                        </a:lnSpc>
                        <a:spcBef>
                          <a:spcPts val="0"/>
                        </a:spcBef>
                        <a:spcAft>
                          <a:spcPts val="0"/>
                        </a:spcAft>
                        <a:buClr>
                          <a:srgbClr val="000000"/>
                        </a:buClr>
                        <a:buSzPts val="1500"/>
                        <a:buFont typeface="Arial"/>
                        <a:buNone/>
                      </a:pPr>
                      <a:endParaRPr sz="1600" u="none" strike="noStrike" cap="none"/>
                    </a:p>
                    <a:p>
                      <a:pPr marL="0" marR="0" lvl="0" indent="0" algn="l" rtl="0">
                        <a:lnSpc>
                          <a:spcPct val="100000"/>
                        </a:lnSpc>
                        <a:spcBef>
                          <a:spcPts val="0"/>
                        </a:spcBef>
                        <a:spcAft>
                          <a:spcPts val="0"/>
                        </a:spcAft>
                        <a:buClr>
                          <a:srgbClr val="000000"/>
                        </a:buClr>
                        <a:buSzPts val="1500"/>
                        <a:buFont typeface="Arial"/>
                        <a:buNone/>
                      </a:pPr>
                      <a:endParaRPr sz="1600" u="none" strike="noStrike" cap="none"/>
                    </a:p>
                    <a:p>
                      <a:pPr marL="0" marR="0" lvl="0" indent="0" algn="l" rtl="0">
                        <a:lnSpc>
                          <a:spcPct val="100000"/>
                        </a:lnSpc>
                        <a:spcBef>
                          <a:spcPts val="0"/>
                        </a:spcBef>
                        <a:spcAft>
                          <a:spcPts val="0"/>
                        </a:spcAft>
                        <a:buClr>
                          <a:srgbClr val="000000"/>
                        </a:buClr>
                        <a:buSzPts val="1500"/>
                        <a:buFont typeface="Arial"/>
                        <a:buNone/>
                      </a:pPr>
                      <a:endParaRPr sz="1600" u="none" strike="noStrike" cap="none"/>
                    </a:p>
                    <a:p>
                      <a:pPr marL="0" marR="0" lvl="0" indent="0" algn="l" rtl="0">
                        <a:lnSpc>
                          <a:spcPct val="100000"/>
                        </a:lnSpc>
                        <a:spcBef>
                          <a:spcPts val="0"/>
                        </a:spcBef>
                        <a:spcAft>
                          <a:spcPts val="0"/>
                        </a:spcAft>
                        <a:buClr>
                          <a:srgbClr val="000000"/>
                        </a:buClr>
                        <a:buSzPts val="1500"/>
                        <a:buFont typeface="Arial"/>
                        <a:buNone/>
                      </a:pPr>
                      <a:endParaRPr sz="16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600" u="none" strike="noStrike" cap="none"/>
                    </a:p>
                    <a:p>
                      <a:pPr marL="0" marR="0" lvl="0" indent="0" algn="l" rtl="0">
                        <a:lnSpc>
                          <a:spcPct val="100000"/>
                        </a:lnSpc>
                        <a:spcBef>
                          <a:spcPts val="0"/>
                        </a:spcBef>
                        <a:spcAft>
                          <a:spcPts val="0"/>
                        </a:spcAft>
                        <a:buClr>
                          <a:srgbClr val="000000"/>
                        </a:buClr>
                        <a:buSzPts val="1500"/>
                        <a:buFont typeface="Arial"/>
                        <a:buNone/>
                      </a:pPr>
                      <a:endParaRPr sz="1600" b="1" u="none" strike="noStrike" cap="none">
                        <a:solidFill>
                          <a:srgbClr val="00B050"/>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4000" b="1" u="none" strike="noStrike" cap="none">
                          <a:solidFill>
                            <a:schemeClr val="dk1"/>
                          </a:solidFill>
                        </a:rPr>
                        <a:t> </a:t>
                      </a:r>
                      <a:r>
                        <a:rPr lang="en-GB" sz="4000" b="1">
                          <a:solidFill>
                            <a:schemeClr val="dk1"/>
                          </a:solidFill>
                        </a:rPr>
                        <a:t>4-5</a:t>
                      </a:r>
                      <a:r>
                        <a:rPr lang="en-GB" sz="4000" b="1" u="none" strike="noStrike" cap="none">
                          <a:solidFill>
                            <a:schemeClr val="dk1"/>
                          </a:solidFill>
                        </a:rPr>
                        <a:t>             </a:t>
                      </a:r>
                      <a:endParaRPr sz="4000" b="1" u="none" strike="noStrike" cap="none">
                        <a:solidFill>
                          <a:schemeClr val="dk1"/>
                        </a:solidFill>
                      </a:endParaRPr>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solidFill>
                            <a:schemeClr val="dk1"/>
                          </a:solidFill>
                        </a:rPr>
                        <a:t>  </a:t>
                      </a:r>
                      <a:endParaRPr sz="3600" b="1" u="none" strike="noStrike" cap="none"/>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endParaRPr sz="3600" b="1" u="none" strike="noStrike" cap="none"/>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endParaRPr sz="3600" b="1" u="none" strike="noStrike" cap="none"/>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600">
                          <a:solidFill>
                            <a:schemeClr val="dk1"/>
                          </a:solidFill>
                        </a:rPr>
                        <a:t>LO: </a:t>
                      </a:r>
                      <a:endParaRPr sz="1600" u="none" strike="noStrike" cap="none"/>
                    </a:p>
                  </a:txBody>
                  <a:tcPr marL="91475" marR="91475" marT="45725" marB="45725">
                    <a:lnL w="9525" cap="flat" cmpd="sng">
                      <a:solidFill>
                        <a:srgbClr val="000000"/>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See Central for lessons on prehistory.</a:t>
                      </a:r>
                      <a:endParaRPr sz="15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39" name="Google Shape;239;p7"/>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0" name="Google Shape;240;p7"/>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1" name="Google Shape;241;p7"/>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graphicFrame>
        <p:nvGraphicFramePr>
          <p:cNvPr id="246" name="Google Shape;246;p8"/>
          <p:cNvGraphicFramePr/>
          <p:nvPr/>
        </p:nvGraphicFramePr>
        <p:xfrm>
          <a:off x="452492" y="1344383"/>
          <a:ext cx="3000000" cy="3000000"/>
        </p:xfrm>
        <a:graphic>
          <a:graphicData uri="http://schemas.openxmlformats.org/drawingml/2006/table">
            <a:tbl>
              <a:tblPr firstRow="1" bandRow="1">
                <a:noFill/>
                <a:tableStyleId>{C6DB36E2-A8AA-4D69-80D6-8D238ED164AC}</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l" rtl="0">
                        <a:lnSpc>
                          <a:spcPct val="100000"/>
                        </a:lnSpc>
                        <a:spcBef>
                          <a:spcPts val="0"/>
                        </a:spcBef>
                        <a:spcAft>
                          <a:spcPts val="0"/>
                        </a:spcAft>
                        <a:buClr>
                          <a:schemeClr val="dk1"/>
                        </a:buClr>
                        <a:buSzPts val="6700"/>
                        <a:buFont typeface="Arial"/>
                        <a:buNone/>
                      </a:pPr>
                      <a:r>
                        <a:rPr lang="en-GB" sz="3600" b="1" u="none" strike="noStrike" cap="none">
                          <a:solidFill>
                            <a:schemeClr val="dk1"/>
                          </a:solidFill>
                        </a:rPr>
                        <a:t>  6</a:t>
                      </a:r>
                      <a:endParaRPr sz="40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600"/>
                        <a:t>L.O. To order events on a timeline of the Roman empire in Britain.</a:t>
                      </a:r>
                      <a:endParaRPr sz="16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GB" sz="1600"/>
                        <a:t>Again enforcing that the Roman movement/invasion to Britain took place over a longer period of time as opposed to invading in one day. Introduce the main historical figures that were to lead the Roman army in the invasions and the Celtic rebellion.</a:t>
                      </a:r>
                      <a:endParaRPr sz="1600"/>
                    </a:p>
                    <a:p>
                      <a:pPr marL="0" marR="0" lvl="0" indent="0" algn="l" rtl="0">
                        <a:lnSpc>
                          <a:spcPct val="100000"/>
                        </a:lnSpc>
                        <a:spcBef>
                          <a:spcPts val="0"/>
                        </a:spcBef>
                        <a:spcAft>
                          <a:spcPts val="0"/>
                        </a:spcAft>
                        <a:buClr>
                          <a:schemeClr val="dk1"/>
                        </a:buClr>
                        <a:buSzPts val="1100"/>
                        <a:buFont typeface="Arial"/>
                        <a:buNone/>
                      </a:pPr>
                      <a:r>
                        <a:rPr lang="en-GB" sz="1600"/>
                        <a:t>A- Order the dates and events in chronological order.</a:t>
                      </a:r>
                      <a:endParaRPr sz="1600"/>
                    </a:p>
                    <a:p>
                      <a:pPr marL="0" marR="0" lvl="0" indent="0" algn="l" rtl="0">
                        <a:lnSpc>
                          <a:spcPct val="100000"/>
                        </a:lnSpc>
                        <a:spcBef>
                          <a:spcPts val="0"/>
                        </a:spcBef>
                        <a:spcAft>
                          <a:spcPts val="0"/>
                        </a:spcAft>
                        <a:buClr>
                          <a:schemeClr val="dk1"/>
                        </a:buClr>
                        <a:buSzPts val="1100"/>
                        <a:buFont typeface="Arial"/>
                        <a:buNone/>
                      </a:pPr>
                      <a:r>
                        <a:rPr lang="en-GB" sz="1600"/>
                        <a:t>B- Correctly match the date and event then order in chronological order.</a:t>
                      </a:r>
                      <a:endParaRPr sz="1600"/>
                    </a:p>
                    <a:p>
                      <a:pPr marL="0" marR="0" lvl="0" indent="0" algn="l" rtl="0">
                        <a:lnSpc>
                          <a:spcPct val="100000"/>
                        </a:lnSpc>
                        <a:spcBef>
                          <a:spcPts val="0"/>
                        </a:spcBef>
                        <a:spcAft>
                          <a:spcPts val="0"/>
                        </a:spcAft>
                        <a:buClr>
                          <a:schemeClr val="dk1"/>
                        </a:buClr>
                        <a:buSzPts val="1100"/>
                        <a:buFont typeface="Arial"/>
                        <a:buNone/>
                      </a:pPr>
                      <a:r>
                        <a:rPr lang="en-GB" sz="1600"/>
                        <a:t>C- Order dates in chronological order and explain in your own words what happened.</a:t>
                      </a:r>
                      <a:endParaRPr sz="1600"/>
                    </a:p>
                    <a:p>
                      <a:pPr marL="0" marR="0" lvl="0" indent="0" algn="l" rtl="0">
                        <a:lnSpc>
                          <a:spcPct val="100000"/>
                        </a:lnSpc>
                        <a:spcBef>
                          <a:spcPts val="0"/>
                        </a:spcBef>
                        <a:spcAft>
                          <a:spcPts val="0"/>
                        </a:spcAft>
                        <a:buClr>
                          <a:srgbClr val="000000"/>
                        </a:buClr>
                        <a:buSzPts val="1500"/>
                        <a:buFont typeface="Arial"/>
                        <a:buNone/>
                      </a:pPr>
                      <a:endParaRPr sz="16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4000" b="1">
                          <a:solidFill>
                            <a:schemeClr val="dk1"/>
                          </a:solidFill>
                        </a:rPr>
                        <a:t>7</a:t>
                      </a:r>
                      <a:endParaRPr sz="4000" b="1" u="none" strike="noStrike" cap="none">
                        <a:solidFill>
                          <a:schemeClr val="dk1"/>
                        </a:solidFill>
                      </a:endParaRPr>
                    </a:p>
                    <a:p>
                      <a:pPr marL="0" marR="0" lvl="0" indent="0" algn="l" rtl="0">
                        <a:lnSpc>
                          <a:spcPct val="100000"/>
                        </a:lnSpc>
                        <a:spcBef>
                          <a:spcPts val="0"/>
                        </a:spcBef>
                        <a:spcAft>
                          <a:spcPts val="0"/>
                        </a:spcAft>
                        <a:buClr>
                          <a:schemeClr val="dk1"/>
                        </a:buClr>
                        <a:buSzPts val="6700"/>
                        <a:buFont typeface="Arial"/>
                        <a:buNone/>
                      </a:pPr>
                      <a:r>
                        <a:rPr lang="en-GB" sz="3600" b="1" u="none" strike="noStrike" cap="none">
                          <a:solidFill>
                            <a:schemeClr val="dk1"/>
                          </a:solidFill>
                        </a:rPr>
                        <a:t>  </a:t>
                      </a:r>
                      <a:r>
                        <a:rPr lang="en-GB" sz="3600" b="1">
                          <a:solidFill>
                            <a:schemeClr val="dk1"/>
                          </a:solidFill>
                        </a:rPr>
                        <a:t>8</a:t>
                      </a:r>
                      <a:endParaRPr sz="4000" b="1"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600">
                          <a:solidFill>
                            <a:schemeClr val="dk1"/>
                          </a:solidFill>
                        </a:rPr>
                        <a:t>Enquiry: Why did the Romans invade Britain?</a:t>
                      </a:r>
                      <a:endParaRPr sz="14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Recap when the Romans first invaded from the timeline in the previous lesson.</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Use range of pictorial and written sources and artefacts to identify what Britain had that made the Romans want to invade (Gold, Power, Slaves etc).</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Pupils also discuss the impact this had on Britain and whether it was good or bad.</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A- Use a range of sources to identify why the Romans invaded Britain and what they wanted.</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B- Explain why Britain had these resources and not Italy.</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C- Give an opinion on the impact the invasion had on Britain/Celts.</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Challenge questions to enable children to think about what they would do in this situation e.g. ‘Imagine you are a Celtic farmer. How would you react to the Romans taking all of your grain?’</a:t>
                      </a:r>
                      <a:endParaRPr sz="16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47" name="Google Shape;247;p8"/>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8" name="Google Shape;248;p8"/>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9" name="Google Shape;249;p8"/>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graphicFrame>
        <p:nvGraphicFramePr>
          <p:cNvPr id="254" name="Google Shape;254;p9"/>
          <p:cNvGraphicFramePr/>
          <p:nvPr/>
        </p:nvGraphicFramePr>
        <p:xfrm>
          <a:off x="452492" y="1344383"/>
          <a:ext cx="3000000" cy="3000000"/>
        </p:xfrm>
        <a:graphic>
          <a:graphicData uri="http://schemas.openxmlformats.org/drawingml/2006/table">
            <a:tbl>
              <a:tblPr firstRow="1" bandRow="1">
                <a:noFill/>
                <a:tableStyleId>{C6DB36E2-A8AA-4D69-80D6-8D238ED164AC}</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9</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600">
                          <a:solidFill>
                            <a:schemeClr val="dk1"/>
                          </a:solidFill>
                        </a:rPr>
                        <a:t>LO: To explain who Julius Caesar was.</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Use a range of historical resource materials to find out about Julius Caesar. </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Discuss whether they think he really existed and compare his role to monarchs today. Discuss how this role of the monarch has perhaps changed to their role today and public opinion of them.</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A- Use sources of information to find out key information about Julius Caesar. </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B- Explain what he did and why it was important to the Romans.</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C- Give an opinion on whether he was a good or bad person (from a Roman and Celt perspective) </a:t>
                      </a:r>
                      <a:endParaRPr sz="15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10</a:t>
                      </a:r>
                      <a:endParaRPr sz="36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600"/>
                        <a:t>L.O. To explain what Roman life in Britain was like.</a:t>
                      </a:r>
                      <a:endParaRPr sz="16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Use a range of historical sources and Roman artefacts from the Discovery Museum to research every-day life. Videos and pictures of reconstruction site should also be used. Areas to research should include; homes, clothing, education, jobs, clothing, food/diet, religion. Pupils discuss and  think about whether Romans had an easy or difficult life. Pupils use this discussion to begin to think about comparing Roman Britain life to our lives today and discuss the similarities and differences. </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A- Use a range of sources to find out about Roman life in Britain.</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B- Justify an opinion on whether the Romans had an easy or difficult life.</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C- Compare Anglo-Saxon life to life today.</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55" name="Google Shape;255;p9"/>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56" name="Google Shape;256;p9"/>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57" name="Google Shape;257;p9"/>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2055</Words>
  <Application>Microsoft Office PowerPoint</Application>
  <PresentationFormat>Custom</PresentationFormat>
  <Paragraphs>230</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1_Custom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Brown</dc:creator>
  <cp:lastModifiedBy>Rose Alexander</cp:lastModifiedBy>
  <cp:revision>1</cp:revision>
  <dcterms:modified xsi:type="dcterms:W3CDTF">2019-09-03T20:38:44Z</dcterms:modified>
</cp:coreProperties>
</file>