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Lst>
  <p:notesMasterIdLst>
    <p:notesMasterId r:id="rId10"/>
  </p:notesMasterIdLst>
  <p:sldIdLst>
    <p:sldId id="257" r:id="rId3"/>
    <p:sldId id="258" r:id="rId4"/>
    <p:sldId id="259" r:id="rId5"/>
    <p:sldId id="260" r:id="rId6"/>
    <p:sldId id="261" r:id="rId7"/>
    <p:sldId id="262" r:id="rId8"/>
    <p:sldId id="263" r:id="rId9"/>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iCDIJ0zFi0rSYcwlBf4lWr0Puq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0FFC58-1832-4D13-AC57-967BB817BEAC}">
  <a:tblStyle styleId="{A80FFC58-1832-4D13-AC57-967BB817BEA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5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5"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11"/>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 name="Google Shape;18;p11"/>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9" name="Google Shape;19;p1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 name="Google Shape;20;p1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 name="Google Shape;21;p1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2"/>
          <p:cNvSpPr txBox="1">
            <a:spLocks noGrp="1"/>
          </p:cNvSpPr>
          <p:nvPr>
            <p:ph type="title"/>
          </p:nvPr>
        </p:nvSpPr>
        <p:spPr>
          <a:xfrm rot="5400000">
            <a:off x="6164701" y="3047035"/>
            <a:ext cx="77493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7" name="Google Shape;77;p22"/>
          <p:cNvSpPr txBox="1">
            <a:spLocks noGrp="1"/>
          </p:cNvSpPr>
          <p:nvPr>
            <p:ph type="body" idx="1"/>
          </p:nvPr>
        </p:nvSpPr>
        <p:spPr>
          <a:xfrm rot="5400000">
            <a:off x="830701" y="494335"/>
            <a:ext cx="7749300" cy="7734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78" name="Google Shape;78;p2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9" name="Google Shape;79;p2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p2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1" name="Google Shape;91;p13"/>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23"/>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3"/>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97" name="Google Shape;97;p23"/>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3"/>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3"/>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103" name="Google Shape;103;p2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5"/>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9" name="Google Shape;109;p25"/>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0" name="Google Shape;110;p2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6"/>
          <p:cNvSpPr txBox="1">
            <a:spLocks noGrp="1"/>
          </p:cNvSpPr>
          <p:nvPr>
            <p:ph type="body" idx="1"/>
          </p:nvPr>
        </p:nvSpPr>
        <p:spPr>
          <a:xfrm>
            <a:off x="839789" y="2241551"/>
            <a:ext cx="5157900" cy="1098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116" name="Google Shape;116;p26"/>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7" name="Google Shape;117;p26"/>
          <p:cNvSpPr txBox="1">
            <a:spLocks noGrp="1"/>
          </p:cNvSpPr>
          <p:nvPr>
            <p:ph type="body" idx="3"/>
          </p:nvPr>
        </p:nvSpPr>
        <p:spPr>
          <a:xfrm>
            <a:off x="6172201" y="2241551"/>
            <a:ext cx="5183100" cy="1098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118" name="Google Shape;118;p26"/>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9" name="Google Shape;119;p2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p27"/>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7"/>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7"/>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7"/>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8"/>
          <p:cNvSpPr txBox="1">
            <a:spLocks noGrp="1"/>
          </p:cNvSpPr>
          <p:nvPr>
            <p:ph type="body" idx="1"/>
          </p:nvPr>
        </p:nvSpPr>
        <p:spPr>
          <a:xfrm>
            <a:off x="5183188" y="1316569"/>
            <a:ext cx="6172200" cy="6498300"/>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130" name="Google Shape;130;p28"/>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131" name="Google Shape;131;p2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4"/>
        <p:cNvGrpSpPr/>
        <p:nvPr/>
      </p:nvGrpSpPr>
      <p:grpSpPr>
        <a:xfrm>
          <a:off x="0" y="0"/>
          <a:ext cx="0" cy="0"/>
          <a:chOff x="0" y="0"/>
          <a:chExt cx="0" cy="0"/>
        </a:xfrm>
      </p:grpSpPr>
      <p:sp>
        <p:nvSpPr>
          <p:cNvPr id="135" name="Google Shape;135;p29"/>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9"/>
          <p:cNvSpPr>
            <a:spLocks noGrp="1"/>
          </p:cNvSpPr>
          <p:nvPr>
            <p:ph type="pic" idx="2"/>
          </p:nvPr>
        </p:nvSpPr>
        <p:spPr>
          <a:xfrm>
            <a:off x="5183188" y="1316569"/>
            <a:ext cx="61722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137" name="Google Shape;137;p29"/>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138" name="Google Shape;138;p2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Google Shape;142;p30"/>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0"/>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4" name="Google Shape;144;p3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14"/>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 name="Google Shape;24;p14"/>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a:endParaRPr/>
          </a:p>
        </p:txBody>
      </p:sp>
      <p:sp>
        <p:nvSpPr>
          <p:cNvPr id="25" name="Google Shape;25;p1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p1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 name="Google Shape;27;p1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rot="5400000">
            <a:off x="6164851" y="3046885"/>
            <a:ext cx="77490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1"/>
          <p:cNvSpPr txBox="1">
            <a:spLocks noGrp="1"/>
          </p:cNvSpPr>
          <p:nvPr>
            <p:ph type="body" idx="1"/>
          </p:nvPr>
        </p:nvSpPr>
        <p:spPr>
          <a:xfrm rot="5400000">
            <a:off x="830851" y="494185"/>
            <a:ext cx="77490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0" name="Google Shape;150;p3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 name="Google Shape;30;p15"/>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3200"/>
              <a:buNone/>
              <a:defRPr sz="3200">
                <a:solidFill>
                  <a:schemeClr val="dk1"/>
                </a:solidFill>
              </a:defRPr>
            </a:lvl1pPr>
            <a:lvl2pPr marL="914400" lvl="1" indent="-228600" algn="l">
              <a:lnSpc>
                <a:spcPct val="90000"/>
              </a:lnSpc>
              <a:spcBef>
                <a:spcPts val="700"/>
              </a:spcBef>
              <a:spcAft>
                <a:spcPts val="0"/>
              </a:spcAft>
              <a:buClr>
                <a:srgbClr val="888888"/>
              </a:buClr>
              <a:buSzPts val="2700"/>
              <a:buNone/>
              <a:defRPr sz="2700">
                <a:solidFill>
                  <a:srgbClr val="888888"/>
                </a:solidFill>
              </a:defRPr>
            </a:lvl2pPr>
            <a:lvl3pPr marL="1371600" lvl="2" indent="-228600" algn="l">
              <a:lnSpc>
                <a:spcPct val="90000"/>
              </a:lnSpc>
              <a:spcBef>
                <a:spcPts val="700"/>
              </a:spcBef>
              <a:spcAft>
                <a:spcPts val="0"/>
              </a:spcAft>
              <a:buClr>
                <a:srgbClr val="888888"/>
              </a:buClr>
              <a:buSzPts val="2400"/>
              <a:buNone/>
              <a:defRPr sz="2400">
                <a:solidFill>
                  <a:srgbClr val="888888"/>
                </a:solidFill>
              </a:defRPr>
            </a:lvl3pPr>
            <a:lvl4pPr marL="1828800" lvl="3" indent="-228600" algn="l">
              <a:lnSpc>
                <a:spcPct val="90000"/>
              </a:lnSpc>
              <a:spcBef>
                <a:spcPts val="700"/>
              </a:spcBef>
              <a:spcAft>
                <a:spcPts val="0"/>
              </a:spcAft>
              <a:buClr>
                <a:srgbClr val="888888"/>
              </a:buClr>
              <a:buSzPts val="2100"/>
              <a:buNone/>
              <a:defRPr sz="2100">
                <a:solidFill>
                  <a:srgbClr val="888888"/>
                </a:solidFill>
              </a:defRPr>
            </a:lvl4pPr>
            <a:lvl5pPr marL="2286000" lvl="4" indent="-228600" algn="l">
              <a:lnSpc>
                <a:spcPct val="90000"/>
              </a:lnSpc>
              <a:spcBef>
                <a:spcPts val="700"/>
              </a:spcBef>
              <a:spcAft>
                <a:spcPts val="0"/>
              </a:spcAft>
              <a:buClr>
                <a:srgbClr val="888888"/>
              </a:buClr>
              <a:buSzPts val="2100"/>
              <a:buNone/>
              <a:defRPr sz="2100">
                <a:solidFill>
                  <a:srgbClr val="888888"/>
                </a:solidFill>
              </a:defRPr>
            </a:lvl5pPr>
            <a:lvl6pPr marL="2743200" lvl="5" indent="-228600" algn="l">
              <a:lnSpc>
                <a:spcPct val="90000"/>
              </a:lnSpc>
              <a:spcBef>
                <a:spcPts val="700"/>
              </a:spcBef>
              <a:spcAft>
                <a:spcPts val="0"/>
              </a:spcAft>
              <a:buClr>
                <a:srgbClr val="888888"/>
              </a:buClr>
              <a:buSzPts val="2100"/>
              <a:buNone/>
              <a:defRPr sz="2100">
                <a:solidFill>
                  <a:srgbClr val="888888"/>
                </a:solidFill>
              </a:defRPr>
            </a:lvl6pPr>
            <a:lvl7pPr marL="3200400" lvl="6" indent="-228600" algn="l">
              <a:lnSpc>
                <a:spcPct val="90000"/>
              </a:lnSpc>
              <a:spcBef>
                <a:spcPts val="700"/>
              </a:spcBef>
              <a:spcAft>
                <a:spcPts val="0"/>
              </a:spcAft>
              <a:buClr>
                <a:srgbClr val="888888"/>
              </a:buClr>
              <a:buSzPts val="2100"/>
              <a:buNone/>
              <a:defRPr sz="2100">
                <a:solidFill>
                  <a:srgbClr val="888888"/>
                </a:solidFill>
              </a:defRPr>
            </a:lvl7pPr>
            <a:lvl8pPr marL="3657600" lvl="7" indent="-228600" algn="l">
              <a:lnSpc>
                <a:spcPct val="90000"/>
              </a:lnSpc>
              <a:spcBef>
                <a:spcPts val="700"/>
              </a:spcBef>
              <a:spcAft>
                <a:spcPts val="0"/>
              </a:spcAft>
              <a:buClr>
                <a:srgbClr val="888888"/>
              </a:buClr>
              <a:buSzPts val="2100"/>
              <a:buNone/>
              <a:defRPr sz="2100">
                <a:solidFill>
                  <a:srgbClr val="888888"/>
                </a:solidFill>
              </a:defRPr>
            </a:lvl8pPr>
            <a:lvl9pPr marL="4114800" lvl="8" indent="-228600" algn="l">
              <a:lnSpc>
                <a:spcPct val="90000"/>
              </a:lnSpc>
              <a:spcBef>
                <a:spcPts val="700"/>
              </a:spcBef>
              <a:spcAft>
                <a:spcPts val="0"/>
              </a:spcAft>
              <a:buClr>
                <a:srgbClr val="888888"/>
              </a:buClr>
              <a:buSzPts val="2100"/>
              <a:buNone/>
              <a:defRPr sz="2100">
                <a:solidFill>
                  <a:srgbClr val="888888"/>
                </a:solidFill>
              </a:defRPr>
            </a:lvl9pPr>
          </a:lstStyle>
          <a:p>
            <a:endParaRPr/>
          </a:p>
        </p:txBody>
      </p:sp>
      <p:sp>
        <p:nvSpPr>
          <p:cNvPr id="31" name="Google Shape;31;p1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 name="Google Shape;32;p1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 name="Google Shape;33;p1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6" name="Google Shape;36;p16"/>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37" name="Google Shape;37;p16"/>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38" name="Google Shape;38;p1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9" name="Google Shape;39;p1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 name="Google Shape;40;p1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17"/>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 name="Google Shape;43;p17"/>
          <p:cNvSpPr txBox="1">
            <a:spLocks noGrp="1"/>
          </p:cNvSpPr>
          <p:nvPr>
            <p:ph type="body" idx="1"/>
          </p:nvPr>
        </p:nvSpPr>
        <p:spPr>
          <a:xfrm>
            <a:off x="839789" y="2241551"/>
            <a:ext cx="51579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44" name="Google Shape;44;p17"/>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45" name="Google Shape;45;p17"/>
          <p:cNvSpPr txBox="1">
            <a:spLocks noGrp="1"/>
          </p:cNvSpPr>
          <p:nvPr>
            <p:ph type="body" idx="3"/>
          </p:nvPr>
        </p:nvSpPr>
        <p:spPr>
          <a:xfrm>
            <a:off x="6172201" y="2241551"/>
            <a:ext cx="51831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46" name="Google Shape;46;p17"/>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47" name="Google Shape;47;p17"/>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 name="Google Shape;48;p17"/>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 name="Google Shape;49;p17"/>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2" name="Google Shape;52;p1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3" name="Google Shape;53;p1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4" name="Google Shape;54;p1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9"/>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7" name="Google Shape;57;p19"/>
          <p:cNvSpPr txBox="1">
            <a:spLocks noGrp="1"/>
          </p:cNvSpPr>
          <p:nvPr>
            <p:ph type="body" idx="1"/>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L="457200" lvl="0" indent="-501650" algn="l">
              <a:lnSpc>
                <a:spcPct val="90000"/>
              </a:lnSpc>
              <a:spcBef>
                <a:spcPts val="1300"/>
              </a:spcBef>
              <a:spcAft>
                <a:spcPts val="0"/>
              </a:spcAft>
              <a:buClr>
                <a:schemeClr val="dk1"/>
              </a:buClr>
              <a:buSzPts val="4300"/>
              <a:buChar char="•"/>
              <a:defRPr sz="4300"/>
            </a:lvl1pPr>
            <a:lvl2pPr marL="914400" lvl="1" indent="-463550" algn="l">
              <a:lnSpc>
                <a:spcPct val="90000"/>
              </a:lnSpc>
              <a:spcBef>
                <a:spcPts val="700"/>
              </a:spcBef>
              <a:spcAft>
                <a:spcPts val="0"/>
              </a:spcAft>
              <a:buClr>
                <a:schemeClr val="dk1"/>
              </a:buClr>
              <a:buSzPts val="3700"/>
              <a:buChar char="•"/>
              <a:defRPr sz="3700"/>
            </a:lvl2pPr>
            <a:lvl3pPr marL="1371600" lvl="2" indent="-431800" algn="l">
              <a:lnSpc>
                <a:spcPct val="90000"/>
              </a:lnSpc>
              <a:spcBef>
                <a:spcPts val="700"/>
              </a:spcBef>
              <a:spcAft>
                <a:spcPts val="0"/>
              </a:spcAft>
              <a:buClr>
                <a:schemeClr val="dk1"/>
              </a:buClr>
              <a:buSzPts val="3200"/>
              <a:buChar char="•"/>
              <a:defRPr sz="3200"/>
            </a:lvl3pPr>
            <a:lvl4pPr marL="1828800" lvl="3" indent="-400050" algn="l">
              <a:lnSpc>
                <a:spcPct val="90000"/>
              </a:lnSpc>
              <a:spcBef>
                <a:spcPts val="700"/>
              </a:spcBef>
              <a:spcAft>
                <a:spcPts val="0"/>
              </a:spcAft>
              <a:buClr>
                <a:schemeClr val="dk1"/>
              </a:buClr>
              <a:buSzPts val="2700"/>
              <a:buChar char="•"/>
              <a:defRPr sz="2700"/>
            </a:lvl4pPr>
            <a:lvl5pPr marL="2286000" lvl="4" indent="-400050" algn="l">
              <a:lnSpc>
                <a:spcPct val="90000"/>
              </a:lnSpc>
              <a:spcBef>
                <a:spcPts val="700"/>
              </a:spcBef>
              <a:spcAft>
                <a:spcPts val="0"/>
              </a:spcAft>
              <a:buClr>
                <a:schemeClr val="dk1"/>
              </a:buClr>
              <a:buSzPts val="2700"/>
              <a:buChar char="•"/>
              <a:defRPr sz="2700"/>
            </a:lvl5pPr>
            <a:lvl6pPr marL="2743200" lvl="5" indent="-400050" algn="l">
              <a:lnSpc>
                <a:spcPct val="90000"/>
              </a:lnSpc>
              <a:spcBef>
                <a:spcPts val="700"/>
              </a:spcBef>
              <a:spcAft>
                <a:spcPts val="0"/>
              </a:spcAft>
              <a:buClr>
                <a:schemeClr val="dk1"/>
              </a:buClr>
              <a:buSzPts val="2700"/>
              <a:buChar char="•"/>
              <a:defRPr sz="2700"/>
            </a:lvl6pPr>
            <a:lvl7pPr marL="3200400" lvl="6" indent="-400050" algn="l">
              <a:lnSpc>
                <a:spcPct val="90000"/>
              </a:lnSpc>
              <a:spcBef>
                <a:spcPts val="700"/>
              </a:spcBef>
              <a:spcAft>
                <a:spcPts val="0"/>
              </a:spcAft>
              <a:buClr>
                <a:schemeClr val="dk1"/>
              </a:buClr>
              <a:buSzPts val="2700"/>
              <a:buChar char="•"/>
              <a:defRPr sz="2700"/>
            </a:lvl7pPr>
            <a:lvl8pPr marL="3657600" lvl="7" indent="-400050" algn="l">
              <a:lnSpc>
                <a:spcPct val="90000"/>
              </a:lnSpc>
              <a:spcBef>
                <a:spcPts val="700"/>
              </a:spcBef>
              <a:spcAft>
                <a:spcPts val="0"/>
              </a:spcAft>
              <a:buClr>
                <a:schemeClr val="dk1"/>
              </a:buClr>
              <a:buSzPts val="2700"/>
              <a:buChar char="•"/>
              <a:defRPr sz="2700"/>
            </a:lvl8pPr>
            <a:lvl9pPr marL="4114800" lvl="8" indent="-400050" algn="l">
              <a:lnSpc>
                <a:spcPct val="90000"/>
              </a:lnSpc>
              <a:spcBef>
                <a:spcPts val="700"/>
              </a:spcBef>
              <a:spcAft>
                <a:spcPts val="0"/>
              </a:spcAft>
              <a:buClr>
                <a:schemeClr val="dk1"/>
              </a:buClr>
              <a:buSzPts val="2700"/>
              <a:buChar char="•"/>
              <a:defRPr sz="2700"/>
            </a:lvl9pPr>
          </a:lstStyle>
          <a:p>
            <a:endParaRPr/>
          </a:p>
        </p:txBody>
      </p:sp>
      <p:sp>
        <p:nvSpPr>
          <p:cNvPr id="58" name="Google Shape;58;p19"/>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59" name="Google Shape;59;p1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p1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1" name="Google Shape;61;p1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20"/>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p20"/>
          <p:cNvSpPr>
            <a:spLocks noGrp="1"/>
          </p:cNvSpPr>
          <p:nvPr>
            <p:ph type="pic" idx="2"/>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0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1pPr>
            <a:lvl2pPr marR="0" lvl="1" algn="l" rtl="0">
              <a:lnSpc>
                <a:spcPct val="90000"/>
              </a:lnSpc>
              <a:spcBef>
                <a:spcPts val="70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7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R="0" lvl="4"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R="0" lvl="5"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R="0" lvl="6"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R="0" lvl="7"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R="0" lvl="8"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65" name="Google Shape;65;p20"/>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66" name="Google Shape;66;p2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2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 name="Google Shape;68;p2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1"/>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1" name="Google Shape;71;p21"/>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72" name="Google Shape;72;p2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3" name="Google Shape;73;p2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4" name="Google Shape;74;p2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3550" algn="l" rtl="0">
              <a:lnSpc>
                <a:spcPct val="90000"/>
              </a:lnSpc>
              <a:spcBef>
                <a:spcPts val="13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10"/>
          <p:cNvPicPr preferRelativeResize="0"/>
          <p:nvPr/>
        </p:nvPicPr>
        <p:blipFill rotWithShape="1">
          <a:blip r:embed="rId12">
            <a:alphaModFix/>
          </a:blip>
          <a:srcRect/>
          <a:stretch/>
        </p:blipFill>
        <p:spPr>
          <a:xfrm>
            <a:off x="10042368" y="8493249"/>
            <a:ext cx="1311431" cy="451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12"/>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87" name="Google Shape;87;p12"/>
          <p:cNvSpPr/>
          <p:nvPr/>
        </p:nvSpPr>
        <p:spPr>
          <a:xfrm>
            <a:off x="10042368" y="8493249"/>
            <a:ext cx="1311300" cy="451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
          <p:cNvPicPr preferRelativeResize="0"/>
          <p:nvPr/>
        </p:nvPicPr>
        <p:blipFill rotWithShape="1">
          <a:blip r:embed="rId3">
            <a:alphaModFix/>
          </a:blip>
          <a:srcRect/>
          <a:stretch/>
        </p:blipFill>
        <p:spPr>
          <a:xfrm>
            <a:off x="10609943" y="55946"/>
            <a:ext cx="772765" cy="1064675"/>
          </a:xfrm>
          <a:prstGeom prst="rect">
            <a:avLst/>
          </a:prstGeom>
          <a:noFill/>
          <a:ln>
            <a:noFill/>
          </a:ln>
        </p:spPr>
      </p:pic>
      <p:sp>
        <p:nvSpPr>
          <p:cNvPr id="166" name="Google Shape;166;p1"/>
          <p:cNvSpPr txBox="1"/>
          <p:nvPr/>
        </p:nvSpPr>
        <p:spPr>
          <a:xfrm>
            <a:off x="6191250" y="2410725"/>
            <a:ext cx="5309400" cy="1139299"/>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600" b="1" i="0" u="sng" strike="noStrike" cap="none">
                <a:solidFill>
                  <a:srgbClr val="000000"/>
                </a:solidFill>
                <a:latin typeface="Arial"/>
                <a:ea typeface="Arial"/>
                <a:cs typeface="Arial"/>
                <a:sym typeface="Arial"/>
              </a:rPr>
              <a:t>Transferable Knowledge</a:t>
            </a:r>
            <a:endParaRPr sz="16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
          <p:cNvSpPr txBox="1"/>
          <p:nvPr/>
        </p:nvSpPr>
        <p:spPr>
          <a:xfrm>
            <a:off x="806825" y="3655817"/>
            <a:ext cx="10693800" cy="5314012"/>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National Curriculum Overview of Programme of Study</a:t>
            </a:r>
            <a:endParaRPr sz="1400" b="0" i="0" u="none" strike="noStrike" cap="none">
              <a:solidFill>
                <a:srgbClr val="000000"/>
              </a:solidFill>
              <a:latin typeface="Arial"/>
              <a:ea typeface="Arial"/>
              <a:cs typeface="Arial"/>
              <a:sym typeface="Arial"/>
            </a:endParaRPr>
          </a:p>
          <a:p>
            <a:pPr marL="0" lvl="0" indent="0" algn="l" rtl="0">
              <a:spcBef>
                <a:spcPts val="0"/>
              </a:spcBef>
              <a:spcAft>
                <a:spcPts val="0"/>
              </a:spcAft>
              <a:buNone/>
            </a:pPr>
            <a:r>
              <a:rPr lang="en-GB" sz="1200">
                <a:solidFill>
                  <a:schemeClr val="dk1"/>
                </a:solidFill>
              </a:rPr>
              <a:t>A high-quality geography education should inspire in pupils a curiosity and fascination about the world and its people that will remain with them for the rest of their lives. Teaching should equip pupils with knowledge about diverse places, people, resources and natural and human environments, together with a deep understanding of the Earth’s key physical and human processes. As pupils progress, their growing knowledge about the world should help them to deepen their understanding of the interaction between physical and human processes, and of the formation and use of landscapes and environments. Geographical knowledge, understanding and skills provide the frameworks and approaches that explain how the Earth’s features at different scales are shaped, interconnected and change over time. </a:t>
            </a:r>
            <a:endParaRPr sz="1200">
              <a:solidFill>
                <a:schemeClr val="dk1"/>
              </a:solidFill>
            </a:endParaRPr>
          </a:p>
          <a:p>
            <a:pPr marL="0" lvl="0" indent="0" algn="l" rtl="0">
              <a:spcBef>
                <a:spcPts val="0"/>
              </a:spcBef>
              <a:spcAft>
                <a:spcPts val="0"/>
              </a:spcAft>
              <a:buNone/>
            </a:pPr>
            <a:r>
              <a:rPr lang="en-GB" sz="1200">
                <a:solidFill>
                  <a:schemeClr val="dk1"/>
                </a:solidFill>
              </a:rPr>
              <a:t>The national curriculum for geography aims to ensure that all pupils:  develop contextual knowledge of the location of globally significant places – both terrestrial and marine – including their defining physical and human characteristics and how these provide a geographical context for understanding the actions of processes  understand the processes that give rise to key physical and human geographical features of the world, how these are interdependent and how they bring about spatial variation and change over time  are competent in the geographical skills needed to:  collect, analyse and communicate with a range of data gathered through experiences of fieldwork that deepen their understanding of geographical processes  interpret a range of sources of geographical information, including maps, diagrams, globes, aerial photographs and Geographical Information Systems (GIS)  communicate geographical information in a variety of ways, including through maps, numerical and quantitative skills and writing at length.</a:t>
            </a:r>
            <a:endParaRPr sz="1200">
              <a:solidFill>
                <a:schemeClr val="dk1"/>
              </a:solidFill>
            </a:endParaRPr>
          </a:p>
          <a:p>
            <a:pPr marL="0" lvl="0" indent="0" algn="l" rtl="0">
              <a:spcBef>
                <a:spcPts val="0"/>
              </a:spcBef>
              <a:spcAft>
                <a:spcPts val="0"/>
              </a:spcAft>
              <a:buNone/>
            </a:pPr>
            <a:endParaRPr sz="1200">
              <a:solidFill>
                <a:schemeClr val="dk1"/>
              </a:solidFill>
              <a:highlight>
                <a:srgbClr val="FFFF00"/>
              </a:highlight>
            </a:endParaRPr>
          </a:p>
          <a:p>
            <a:pPr marL="0" lvl="0" indent="0" algn="l" rtl="0">
              <a:spcBef>
                <a:spcPts val="0"/>
              </a:spcBef>
              <a:spcAft>
                <a:spcPts val="0"/>
              </a:spcAft>
              <a:buNone/>
            </a:pPr>
            <a:r>
              <a:rPr lang="en-GB" sz="1600" b="1">
                <a:solidFill>
                  <a:schemeClr val="dk1"/>
                </a:solidFill>
              </a:rPr>
              <a:t>During this area of study students should be taught to:</a:t>
            </a:r>
            <a:endParaRPr>
              <a:solidFill>
                <a:schemeClr val="dk1"/>
              </a:solidFill>
            </a:endParaRPr>
          </a:p>
          <a:p>
            <a:pPr marL="0" lvl="0" indent="0" algn="l" rtl="0">
              <a:spcBef>
                <a:spcPts val="0"/>
              </a:spcBef>
              <a:spcAft>
                <a:spcPts val="0"/>
              </a:spcAft>
              <a:buNone/>
            </a:pP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locate the world’s countries, using maps to focus on Europe (including the location of Russia) and North and South America, concentrating on their environmental regions, key physical and human characteristics, countries, and major cities  </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name and locate counties and cities of the United Kingdom, geographical regions and their identifying human and physical characteristics, key topographical features (including hills, mountains, coasts and rivers), and land-use patterns; and understand how some of these aspects have changed over time</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Understand geographical similarities and differences through the study of human and physical geography of a region of the United Kingdom and a region in a European country,  </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Describe and understand key aspects of:  physical geography, including: climate zones, biomes and vegetation belts, rivers, mountains, volcanoes and earthquakes, and the water cycle  human geography, including: types of settlement and land use, economic activity including trade links, and the distribution of natural resources including energy, food, minerals and water</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use maps, atlases, globes and digital/computer mapping to locate countries and describe features studied.</a:t>
            </a:r>
            <a:endParaRPr sz="1200">
              <a:highlight>
                <a:srgbClr val="FFFF00"/>
              </a:highlight>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
          <p:cNvSpPr txBox="1"/>
          <p:nvPr/>
        </p:nvSpPr>
        <p:spPr>
          <a:xfrm>
            <a:off x="1654629" y="1152932"/>
            <a:ext cx="8955314" cy="1152000"/>
          </a:xfrm>
          <a:prstGeom prst="rect">
            <a:avLst/>
          </a:prstGeom>
          <a:solidFill>
            <a:srgbClr val="DDEAF6"/>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Medium Term Plan: Global Enquirers- </a:t>
            </a:r>
            <a:r>
              <a:rPr lang="en-GB" b="1"/>
              <a:t>Geography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sng" strike="noStrike" cap="none">
                <a:solidFill>
                  <a:srgbClr val="000000"/>
                </a:solidFill>
                <a:latin typeface="Arial"/>
                <a:ea typeface="Arial"/>
                <a:cs typeface="Arial"/>
                <a:sym typeface="Arial"/>
              </a:rPr>
              <a:t>Traders and Raiders</a:t>
            </a:r>
            <a:endParaRPr sz="1400" b="0"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u="sng"/>
          </a:p>
          <a:p>
            <a:pPr marL="0" marR="0" lvl="0" indent="0" algn="ctr" rtl="0">
              <a:lnSpc>
                <a:spcPct val="100000"/>
              </a:lnSpc>
              <a:spcBef>
                <a:spcPts val="0"/>
              </a:spcBef>
              <a:spcAft>
                <a:spcPts val="0"/>
              </a:spcAft>
              <a:buClr>
                <a:srgbClr val="000000"/>
              </a:buClr>
              <a:buSzPts val="1100"/>
              <a:buFont typeface="Arial"/>
              <a:buNone/>
            </a:pPr>
            <a:r>
              <a:rPr lang="en-GB" i="0" u="none" strike="noStrike" cap="none">
                <a:solidFill>
                  <a:srgbClr val="000000"/>
                </a:solidFill>
              </a:rPr>
              <a:t>Using the K,S,U you have learnt in this unit of work, </a:t>
            </a:r>
            <a:r>
              <a:rPr lang="en-GB">
                <a:solidFill>
                  <a:schemeClr val="dk1"/>
                </a:solidFill>
              </a:rPr>
              <a:t>which factors influence invasion and settlement?</a:t>
            </a:r>
            <a:endParaRPr i="0" u="none" strike="noStrike" cap="none">
              <a:solidFill>
                <a:schemeClr val="dk1"/>
              </a:solidFill>
            </a:endParaRPr>
          </a:p>
        </p:txBody>
      </p:sp>
      <p:sp>
        <p:nvSpPr>
          <p:cNvPr id="169" name="Google Shape;169;p1"/>
          <p:cNvSpPr txBox="1"/>
          <p:nvPr/>
        </p:nvSpPr>
        <p:spPr>
          <a:xfrm>
            <a:off x="806825" y="2410750"/>
            <a:ext cx="5271300" cy="1139274"/>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lvl="0" indent="0" algn="ctr" rtl="0">
              <a:spcBef>
                <a:spcPts val="0"/>
              </a:spcBef>
              <a:spcAft>
                <a:spcPts val="0"/>
              </a:spcAft>
              <a:buClr>
                <a:schemeClr val="dk1"/>
              </a:buClr>
              <a:buSzPts val="1800"/>
              <a:buFont typeface="Arial"/>
              <a:buNone/>
            </a:pPr>
            <a:r>
              <a:rPr lang="en-GB" sz="1800">
                <a:solidFill>
                  <a:schemeClr val="dk1"/>
                </a:solidFill>
              </a:rPr>
              <a:t>Locational knowledge</a:t>
            </a:r>
            <a:endParaRPr sz="1800">
              <a:solidFill>
                <a:schemeClr val="dk1"/>
              </a:solidFill>
            </a:endParaRPr>
          </a:p>
          <a:p>
            <a:pPr marL="0" lvl="0" indent="0" algn="ctr" rtl="0">
              <a:spcBef>
                <a:spcPts val="0"/>
              </a:spcBef>
              <a:spcAft>
                <a:spcPts val="0"/>
              </a:spcAft>
              <a:buClr>
                <a:schemeClr val="dk1"/>
              </a:buClr>
              <a:buSzPts val="1800"/>
              <a:buFont typeface="Arial"/>
              <a:buNone/>
            </a:pPr>
            <a:r>
              <a:rPr lang="en-GB" sz="1800">
                <a:solidFill>
                  <a:schemeClr val="dk1"/>
                </a:solidFill>
              </a:rPr>
              <a:t>Geographical study</a:t>
            </a:r>
            <a:endParaRPr sz="1800">
              <a:solidFill>
                <a:schemeClr val="dk1"/>
              </a:solidFill>
            </a:endParaRPr>
          </a:p>
          <a:p>
            <a:pPr marL="0" lvl="0" indent="0" algn="ctr" rtl="0">
              <a:spcBef>
                <a:spcPts val="0"/>
              </a:spcBef>
              <a:spcAft>
                <a:spcPts val="0"/>
              </a:spcAft>
              <a:buClr>
                <a:schemeClr val="dk1"/>
              </a:buClr>
              <a:buSzPts val="1800"/>
              <a:buFont typeface="Arial"/>
              <a:buNone/>
            </a:pPr>
            <a:r>
              <a:rPr lang="en-GB" sz="1800">
                <a:solidFill>
                  <a:schemeClr val="dk1"/>
                </a:solidFill>
              </a:rPr>
              <a:t>Human and physical geography</a:t>
            </a:r>
            <a:endParaRPr sz="1800">
              <a:highlight>
                <a:srgbClr val="FFFF00"/>
              </a:highlight>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70" name="Google Shape;170;p1"/>
          <p:cNvPicPr preferRelativeResize="0"/>
          <p:nvPr/>
        </p:nvPicPr>
        <p:blipFill rotWithShape="1">
          <a:blip r:embed="rId4">
            <a:alphaModFix/>
          </a:blip>
          <a:srcRect/>
          <a:stretch/>
        </p:blipFill>
        <p:spPr>
          <a:xfrm>
            <a:off x="5300358" y="120036"/>
            <a:ext cx="1814680" cy="823455"/>
          </a:xfrm>
          <a:prstGeom prst="rect">
            <a:avLst/>
          </a:prstGeom>
          <a:noFill/>
          <a:ln>
            <a:noFill/>
          </a:ln>
        </p:spPr>
      </p:pic>
      <p:pic>
        <p:nvPicPr>
          <p:cNvPr id="171" name="Google Shape;171;p1"/>
          <p:cNvPicPr preferRelativeResize="0"/>
          <p:nvPr/>
        </p:nvPicPr>
        <p:blipFill rotWithShape="1">
          <a:blip r:embed="rId5">
            <a:alphaModFix/>
          </a:blip>
          <a:srcRect l="8376" t="7405" r="8376" b="6665"/>
          <a:stretch/>
        </p:blipFill>
        <p:spPr>
          <a:xfrm>
            <a:off x="1962273" y="89479"/>
            <a:ext cx="700803" cy="1023475"/>
          </a:xfrm>
          <a:prstGeom prst="rect">
            <a:avLst/>
          </a:prstGeom>
          <a:noFill/>
          <a:ln>
            <a:noFill/>
          </a:ln>
        </p:spPr>
      </p:pic>
      <p:pic>
        <p:nvPicPr>
          <p:cNvPr id="172" name="Google Shape;172;p1" descr="C:\Users\James\Desktop\Logos\Global Enquirers Large no border.jpg"/>
          <p:cNvPicPr preferRelativeResize="0"/>
          <p:nvPr/>
        </p:nvPicPr>
        <p:blipFill rotWithShape="1">
          <a:blip r:embed="rId6">
            <a:alphaModFix/>
          </a:blip>
          <a:srcRect l="7170" r="7567" b="6322"/>
          <a:stretch/>
        </p:blipFill>
        <p:spPr>
          <a:xfrm>
            <a:off x="2974957" y="89479"/>
            <a:ext cx="741770" cy="1035596"/>
          </a:xfrm>
          <a:prstGeom prst="rect">
            <a:avLst/>
          </a:prstGeom>
          <a:noFill/>
          <a:ln>
            <a:noFill/>
          </a:ln>
        </p:spPr>
      </p:pic>
      <p:pic>
        <p:nvPicPr>
          <p:cNvPr id="173" name="Google Shape;173;p1" descr="C:\Users\James\Desktop\Logos\Sustainability Ambassadors Large no border.jpg"/>
          <p:cNvPicPr preferRelativeResize="0"/>
          <p:nvPr/>
        </p:nvPicPr>
        <p:blipFill rotWithShape="1">
          <a:blip r:embed="rId7">
            <a:alphaModFix/>
          </a:blip>
          <a:srcRect b="7850"/>
          <a:stretch/>
        </p:blipFill>
        <p:spPr>
          <a:xfrm>
            <a:off x="8687704" y="92852"/>
            <a:ext cx="877679" cy="1032224"/>
          </a:xfrm>
          <a:prstGeom prst="rect">
            <a:avLst/>
          </a:prstGeom>
          <a:noFill/>
          <a:ln>
            <a:noFill/>
          </a:ln>
        </p:spPr>
      </p:pic>
      <p:pic>
        <p:nvPicPr>
          <p:cNvPr id="174" name="Google Shape;174;p1" descr="C:\Users\James\Desktop\Logos\Designers Large no border.jpg"/>
          <p:cNvPicPr preferRelativeResize="0"/>
          <p:nvPr/>
        </p:nvPicPr>
        <p:blipFill rotWithShape="1">
          <a:blip r:embed="rId8">
            <a:alphaModFix/>
          </a:blip>
          <a:srcRect l="8376" t="7196" r="8376" b="4746"/>
          <a:stretch/>
        </p:blipFill>
        <p:spPr>
          <a:xfrm>
            <a:off x="3935176" y="89479"/>
            <a:ext cx="742200" cy="1059571"/>
          </a:xfrm>
          <a:prstGeom prst="rect">
            <a:avLst/>
          </a:prstGeom>
          <a:noFill/>
          <a:ln>
            <a:noFill/>
          </a:ln>
        </p:spPr>
      </p:pic>
      <p:pic>
        <p:nvPicPr>
          <p:cNvPr id="175" name="Google Shape;175;p1"/>
          <p:cNvPicPr preferRelativeResize="0"/>
          <p:nvPr/>
        </p:nvPicPr>
        <p:blipFill rotWithShape="1">
          <a:blip r:embed="rId9">
            <a:alphaModFix/>
          </a:blip>
          <a:srcRect/>
          <a:stretch/>
        </p:blipFill>
        <p:spPr>
          <a:xfrm>
            <a:off x="949607" y="86818"/>
            <a:ext cx="700800" cy="1028798"/>
          </a:xfrm>
          <a:prstGeom prst="rect">
            <a:avLst/>
          </a:prstGeom>
          <a:noFill/>
          <a:ln>
            <a:noFill/>
          </a:ln>
        </p:spPr>
      </p:pic>
      <p:pic>
        <p:nvPicPr>
          <p:cNvPr id="176" name="Google Shape;176;p1"/>
          <p:cNvPicPr preferRelativeResize="0"/>
          <p:nvPr/>
        </p:nvPicPr>
        <p:blipFill rotWithShape="1">
          <a:blip r:embed="rId10">
            <a:alphaModFix/>
          </a:blip>
          <a:srcRect/>
          <a:stretch/>
        </p:blipFill>
        <p:spPr>
          <a:xfrm>
            <a:off x="7738020" y="83430"/>
            <a:ext cx="877676" cy="1032186"/>
          </a:xfrm>
          <a:prstGeom prst="rect">
            <a:avLst/>
          </a:prstGeom>
          <a:noFill/>
          <a:ln>
            <a:noFill/>
          </a:ln>
        </p:spPr>
      </p:pic>
      <p:pic>
        <p:nvPicPr>
          <p:cNvPr id="177" name="Google Shape;177;p1" descr="C:\Users\James\Desktop\cultural explorers.jpg"/>
          <p:cNvPicPr preferRelativeResize="0"/>
          <p:nvPr/>
        </p:nvPicPr>
        <p:blipFill rotWithShape="1">
          <a:blip r:embed="rId11">
            <a:alphaModFix/>
          </a:blip>
          <a:srcRect l="7956" r="7309" b="5291"/>
          <a:stretch/>
        </p:blipFill>
        <p:spPr>
          <a:xfrm>
            <a:off x="9695816" y="92851"/>
            <a:ext cx="723582" cy="1056199"/>
          </a:xfrm>
          <a:prstGeom prst="rect">
            <a:avLst/>
          </a:prstGeom>
          <a:noFill/>
          <a:ln>
            <a:noFill/>
          </a:ln>
        </p:spPr>
      </p:pic>
      <p:sp>
        <p:nvSpPr>
          <p:cNvPr id="178" name="Google Shape;178;p1"/>
          <p:cNvSpPr/>
          <p:nvPr/>
        </p:nvSpPr>
        <p:spPr>
          <a:xfrm>
            <a:off x="806175" y="1149051"/>
            <a:ext cx="848454" cy="1155882"/>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9" name="Google Shape;179;p1"/>
          <p:cNvSpPr/>
          <p:nvPr/>
        </p:nvSpPr>
        <p:spPr>
          <a:xfrm>
            <a:off x="10613990" y="1149051"/>
            <a:ext cx="848454" cy="1155882"/>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80" name="Google Shape;180;p1" descr="C:\Users\James\Desktop\Logos\Global Enquirers Large no border.jpg"/>
          <p:cNvPicPr preferRelativeResize="0"/>
          <p:nvPr/>
        </p:nvPicPr>
        <p:blipFill rotWithShape="1">
          <a:blip r:embed="rId6">
            <a:alphaModFix/>
          </a:blip>
          <a:srcRect l="7170" r="7567" b="6322"/>
          <a:stretch/>
        </p:blipFill>
        <p:spPr>
          <a:xfrm>
            <a:off x="867406" y="1209194"/>
            <a:ext cx="741770" cy="1035596"/>
          </a:xfrm>
          <a:prstGeom prst="rect">
            <a:avLst/>
          </a:prstGeom>
          <a:noFill/>
          <a:ln>
            <a:noFill/>
          </a:ln>
        </p:spPr>
      </p:pic>
      <p:pic>
        <p:nvPicPr>
          <p:cNvPr id="181" name="Google Shape;181;p1" descr="C:\Users\James\Desktop\Logos\Global Enquirers Large no border.jpg"/>
          <p:cNvPicPr preferRelativeResize="0"/>
          <p:nvPr/>
        </p:nvPicPr>
        <p:blipFill rotWithShape="1">
          <a:blip r:embed="rId6">
            <a:alphaModFix/>
          </a:blip>
          <a:srcRect l="7170" r="7567" b="6322"/>
          <a:stretch/>
        </p:blipFill>
        <p:spPr>
          <a:xfrm>
            <a:off x="10655581" y="1205911"/>
            <a:ext cx="741770" cy="10355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
          <p:cNvSpPr txBox="1"/>
          <p:nvPr/>
        </p:nvSpPr>
        <p:spPr>
          <a:xfrm>
            <a:off x="6191250" y="1344706"/>
            <a:ext cx="5309400" cy="7082118"/>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b="1" u="sng"/>
              <a:t>Deeper Knowledge</a:t>
            </a:r>
            <a:endParaRPr b="1" u="sng"/>
          </a:p>
          <a:p>
            <a:pPr marL="0" marR="0" lvl="0" indent="0" algn="ctr" rtl="0">
              <a:lnSpc>
                <a:spcPct val="100000"/>
              </a:lnSpc>
              <a:spcBef>
                <a:spcPts val="0"/>
              </a:spcBef>
              <a:spcAft>
                <a:spcPts val="0"/>
              </a:spcAft>
              <a:buClr>
                <a:srgbClr val="000000"/>
              </a:buClr>
              <a:buSzPts val="1400"/>
              <a:buFont typeface="Arial"/>
              <a:buNone/>
            </a:pPr>
            <a:endParaRPr sz="1800" b="1" u="sng"/>
          </a:p>
          <a:p>
            <a:pPr marL="0" marR="0" lvl="0" indent="0" algn="l" rtl="0">
              <a:lnSpc>
                <a:spcPct val="100000"/>
              </a:lnSpc>
              <a:spcBef>
                <a:spcPts val="0"/>
              </a:spcBef>
              <a:spcAft>
                <a:spcPts val="0"/>
              </a:spcAft>
              <a:buClr>
                <a:srgbClr val="000000"/>
              </a:buClr>
              <a:buSzPts val="1400"/>
              <a:buFont typeface="Arial"/>
              <a:buNone/>
            </a:pPr>
            <a:r>
              <a:rPr lang="en-GB" sz="1800"/>
              <a:t>Use their knowledge to compare the Anglo-Saxon and Viking settlements</a:t>
            </a:r>
            <a:r>
              <a:rPr lang="en-GB" sz="1800" b="1" i="0" u="sng"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88" name="Google Shape;188;p2"/>
          <p:cNvSpPr txBox="1"/>
          <p:nvPr/>
        </p:nvSpPr>
        <p:spPr>
          <a:xfrm>
            <a:off x="806825" y="1344706"/>
            <a:ext cx="5271300" cy="7082118"/>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sng" strike="noStrike" cap="none">
                <a:solidFill>
                  <a:srgbClr val="000000"/>
                </a:solidFill>
                <a:latin typeface="Arial"/>
                <a:ea typeface="Arial"/>
                <a:cs typeface="Arial"/>
                <a:sym typeface="Arial"/>
              </a:rPr>
              <a:t>Substantive Knowledge (subject-specific)</a:t>
            </a:r>
            <a:endParaRPr sz="16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u="sng"/>
          </a:p>
          <a:p>
            <a:pPr marL="0" marR="0" lvl="0" indent="0" algn="l" rtl="0">
              <a:lnSpc>
                <a:spcPct val="100000"/>
              </a:lnSpc>
              <a:spcBef>
                <a:spcPts val="0"/>
              </a:spcBef>
              <a:spcAft>
                <a:spcPts val="0"/>
              </a:spcAft>
              <a:buClr>
                <a:srgbClr val="000000"/>
              </a:buClr>
              <a:buSzPts val="1600"/>
              <a:buFont typeface="Arial"/>
              <a:buNone/>
            </a:pPr>
            <a:r>
              <a:rPr lang="en-GB" sz="1600"/>
              <a:t>The location and features of an Anglo Saxon shore fort</a:t>
            </a:r>
            <a:endParaRPr sz="1600"/>
          </a:p>
          <a:p>
            <a:pPr marL="0" marR="0" lvl="0" indent="0" algn="l" rtl="0">
              <a:lnSpc>
                <a:spcPct val="100000"/>
              </a:lnSpc>
              <a:spcBef>
                <a:spcPts val="0"/>
              </a:spcBef>
              <a:spcAft>
                <a:spcPts val="0"/>
              </a:spcAft>
              <a:buClr>
                <a:srgbClr val="000000"/>
              </a:buClr>
              <a:buSzPts val="1600"/>
              <a:buFont typeface="Arial"/>
              <a:buNone/>
            </a:pPr>
            <a:endParaRPr sz="1600"/>
          </a:p>
          <a:p>
            <a:pPr marL="0" marR="0" lvl="0" indent="0" algn="l" rtl="0">
              <a:lnSpc>
                <a:spcPct val="100000"/>
              </a:lnSpc>
              <a:spcBef>
                <a:spcPts val="0"/>
              </a:spcBef>
              <a:spcAft>
                <a:spcPts val="0"/>
              </a:spcAft>
              <a:buClr>
                <a:srgbClr val="000000"/>
              </a:buClr>
              <a:buSzPts val="1600"/>
              <a:buFont typeface="Arial"/>
              <a:buNone/>
            </a:pPr>
            <a:r>
              <a:rPr lang="en-GB" sz="1600"/>
              <a:t>Where the Vikings and Anglo Saxons came from and where they settled.</a:t>
            </a:r>
            <a:endParaRPr sz="1600"/>
          </a:p>
          <a:p>
            <a:pPr marL="0" marR="0" lvl="0" indent="0" algn="l" rtl="0">
              <a:lnSpc>
                <a:spcPct val="100000"/>
              </a:lnSpc>
              <a:spcBef>
                <a:spcPts val="0"/>
              </a:spcBef>
              <a:spcAft>
                <a:spcPts val="0"/>
              </a:spcAft>
              <a:buClr>
                <a:srgbClr val="000000"/>
              </a:buClr>
              <a:buSzPts val="1600"/>
              <a:buFont typeface="Arial"/>
              <a:buNone/>
            </a:pPr>
            <a:endParaRPr sz="1600"/>
          </a:p>
          <a:p>
            <a:pPr marL="0" marR="0" lvl="0" indent="0" algn="l" rtl="0">
              <a:lnSpc>
                <a:spcPct val="100000"/>
              </a:lnSpc>
              <a:spcBef>
                <a:spcPts val="0"/>
              </a:spcBef>
              <a:spcAft>
                <a:spcPts val="0"/>
              </a:spcAft>
              <a:buClr>
                <a:srgbClr val="000000"/>
              </a:buClr>
              <a:buSzPts val="1600"/>
              <a:buFont typeface="Arial"/>
              <a:buNone/>
            </a:pPr>
            <a:r>
              <a:rPr lang="en-GB" sz="1600"/>
              <a:t>The features of an Anglo-Saxon settlement</a:t>
            </a:r>
            <a:endParaRPr sz="1600"/>
          </a:p>
          <a:p>
            <a:pPr marL="0" marR="0" lvl="0" indent="0" algn="l" rtl="0">
              <a:lnSpc>
                <a:spcPct val="100000"/>
              </a:lnSpc>
              <a:spcBef>
                <a:spcPts val="0"/>
              </a:spcBef>
              <a:spcAft>
                <a:spcPts val="0"/>
              </a:spcAft>
              <a:buClr>
                <a:srgbClr val="000000"/>
              </a:buClr>
              <a:buSzPts val="1600"/>
              <a:buFont typeface="Arial"/>
              <a:buNone/>
            </a:pPr>
            <a:endParaRPr sz="1600"/>
          </a:p>
          <a:p>
            <a:pPr marL="0" marR="0" lvl="0" indent="0" algn="l" rtl="0">
              <a:lnSpc>
                <a:spcPct val="100000"/>
              </a:lnSpc>
              <a:spcBef>
                <a:spcPts val="0"/>
              </a:spcBef>
              <a:spcAft>
                <a:spcPts val="0"/>
              </a:spcAft>
              <a:buClr>
                <a:srgbClr val="000000"/>
              </a:buClr>
              <a:buSzPts val="1600"/>
              <a:buFont typeface="Arial"/>
              <a:buNone/>
            </a:pPr>
            <a:r>
              <a:rPr lang="en-GB" sz="1600"/>
              <a:t>The features of a Viking settlement</a:t>
            </a:r>
            <a:endParaRPr sz="1600"/>
          </a:p>
          <a:p>
            <a:pPr marL="0" marR="0" lvl="0" indent="0" algn="l" rtl="0">
              <a:lnSpc>
                <a:spcPct val="100000"/>
              </a:lnSpc>
              <a:spcBef>
                <a:spcPts val="0"/>
              </a:spcBef>
              <a:spcAft>
                <a:spcPts val="0"/>
              </a:spcAft>
              <a:buClr>
                <a:srgbClr val="000000"/>
              </a:buClr>
              <a:buSzPts val="1600"/>
              <a:buFont typeface="Arial"/>
              <a:buNone/>
            </a:pPr>
            <a:endParaRPr sz="16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189" name="Google Shape;189;p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90" name="Google Shape;190;p2"/>
          <p:cNvPicPr preferRelativeResize="0"/>
          <p:nvPr/>
        </p:nvPicPr>
        <p:blipFill rotWithShape="1">
          <a:blip r:embed="rId4">
            <a:alphaModFix/>
          </a:blip>
          <a:srcRect l="8376" t="7405" r="8376" b="6665"/>
          <a:stretch/>
        </p:blipFill>
        <p:spPr>
          <a:xfrm>
            <a:off x="1818841" y="89479"/>
            <a:ext cx="700803" cy="1023475"/>
          </a:xfrm>
          <a:prstGeom prst="rect">
            <a:avLst/>
          </a:prstGeom>
          <a:noFill/>
          <a:ln>
            <a:noFill/>
          </a:ln>
        </p:spPr>
      </p:pic>
      <p:pic>
        <p:nvPicPr>
          <p:cNvPr id="191" name="Google Shape;191;p2"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92" name="Google Shape;192;p2"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93" name="Google Shape;193;p2"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94" name="Google Shape;194;p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95" name="Google Shape;195;p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96" name="Google Shape;196;p2" descr="C:\Users\James\Desktop\cultural explorers.jpg"/>
          <p:cNvPicPr preferRelativeResize="0"/>
          <p:nvPr/>
        </p:nvPicPr>
        <p:blipFill rotWithShape="1">
          <a:blip r:embed="rId10">
            <a:alphaModFix/>
          </a:blip>
          <a:srcRect l="7956" r="7309" b="5291"/>
          <a:stretch/>
        </p:blipFill>
        <p:spPr>
          <a:xfrm>
            <a:off x="9552384" y="92851"/>
            <a:ext cx="723582" cy="1056199"/>
          </a:xfrm>
          <a:prstGeom prst="rect">
            <a:avLst/>
          </a:prstGeom>
          <a:noFill/>
          <a:ln>
            <a:noFill/>
          </a:ln>
        </p:spPr>
      </p:pic>
      <p:sp>
        <p:nvSpPr>
          <p:cNvPr id="197" name="Google Shape;197;p2"/>
          <p:cNvSpPr/>
          <p:nvPr/>
        </p:nvSpPr>
        <p:spPr>
          <a:xfrm rot="10800000">
            <a:off x="5516867" y="972913"/>
            <a:ext cx="1089758" cy="355305"/>
          </a:xfrm>
          <a:prstGeom prst="curvedUpArrow">
            <a:avLst>
              <a:gd name="adj1" fmla="val 25000"/>
              <a:gd name="adj2" fmla="val 50000"/>
              <a:gd name="adj3" fmla="val 25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98" name="Google Shape;198;p2"/>
          <p:cNvPicPr preferRelativeResize="0"/>
          <p:nvPr/>
        </p:nvPicPr>
        <p:blipFill rotWithShape="1">
          <a:blip r:embed="rId11">
            <a:alphaModFix/>
          </a:blip>
          <a:srcRect/>
          <a:stretch/>
        </p:blipFill>
        <p:spPr>
          <a:xfrm rot="-10598011">
            <a:off x="5579903" y="8423180"/>
            <a:ext cx="1109568" cy="420660"/>
          </a:xfrm>
          <a:prstGeom prst="rect">
            <a:avLst/>
          </a:prstGeom>
          <a:noFill/>
          <a:ln>
            <a:noFill/>
          </a:ln>
        </p:spPr>
      </p:pic>
      <p:pic>
        <p:nvPicPr>
          <p:cNvPr id="199" name="Google Shape;199;p2"/>
          <p:cNvPicPr preferRelativeResize="0"/>
          <p:nvPr/>
        </p:nvPicPr>
        <p:blipFill rotWithShape="1">
          <a:blip r:embed="rId12">
            <a:alphaModFix/>
          </a:blip>
          <a:srcRect/>
          <a:stretch/>
        </p:blipFill>
        <p:spPr>
          <a:xfrm>
            <a:off x="10583321" y="60400"/>
            <a:ext cx="772765" cy="106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204"/>
        <p:cNvGrpSpPr/>
        <p:nvPr/>
      </p:nvGrpSpPr>
      <p:grpSpPr>
        <a:xfrm>
          <a:off x="0" y="0"/>
          <a:ext cx="0" cy="0"/>
          <a:chOff x="0" y="0"/>
          <a:chExt cx="0" cy="0"/>
        </a:xfrm>
      </p:grpSpPr>
      <p:sp>
        <p:nvSpPr>
          <p:cNvPr id="205" name="Google Shape;205;p3"/>
          <p:cNvSpPr txBox="1"/>
          <p:nvPr/>
        </p:nvSpPr>
        <p:spPr>
          <a:xfrm>
            <a:off x="6191250" y="1520925"/>
            <a:ext cx="5309700" cy="32199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Communication </a:t>
            </a:r>
            <a:r>
              <a:rPr lang="en-GB" sz="1200" b="0" i="0" u="none" strike="noStrike" cap="none">
                <a:solidFill>
                  <a:srgbClr val="000000"/>
                </a:solidFill>
                <a:latin typeface="Arial"/>
                <a:ea typeface="Arial"/>
                <a:cs typeface="Arial"/>
                <a:sym typeface="Arial"/>
              </a:rPr>
              <a:t>– understand and respect that people have different views.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Team-working </a:t>
            </a:r>
            <a:r>
              <a:rPr lang="en-GB" sz="1200" b="0" i="0" u="none" strike="noStrike" cap="none">
                <a:solidFill>
                  <a:srgbClr val="000000"/>
                </a:solidFill>
                <a:latin typeface="Arial"/>
                <a:ea typeface="Arial"/>
                <a:cs typeface="Arial"/>
                <a:sym typeface="Arial"/>
              </a:rPr>
              <a:t>– respect and listen to others, use the strength and skills of others.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Opportunities to apply Skills for Life during enquiry learning lessons.</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06" name="Google Shape;206;p3"/>
          <p:cNvSpPr txBox="1"/>
          <p:nvPr/>
        </p:nvSpPr>
        <p:spPr>
          <a:xfrm>
            <a:off x="768725" y="4883325"/>
            <a:ext cx="53097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Influential Figures</a:t>
            </a:r>
            <a:endParaRPr sz="19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292100" marR="0" lvl="0" indent="-171450" algn="l" rtl="0">
              <a:lnSpc>
                <a:spcPct val="100000"/>
              </a:lnSpc>
              <a:spcBef>
                <a:spcPts val="0"/>
              </a:spcBef>
              <a:spcAft>
                <a:spcPts val="0"/>
              </a:spcAft>
              <a:buClr>
                <a:srgbClr val="000000"/>
              </a:buClr>
              <a:buSzPts val="1900"/>
              <a:buFont typeface="Arial"/>
              <a:buNone/>
            </a:pP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65100" marR="0" lvl="0" indent="-114300" algn="l" rtl="0">
              <a:lnSpc>
                <a:spcPct val="100000"/>
              </a:lnSpc>
              <a:spcBef>
                <a:spcPts val="0"/>
              </a:spcBef>
              <a:spcAft>
                <a:spcPts val="0"/>
              </a:spcAft>
              <a:buClr>
                <a:schemeClr val="dk1"/>
              </a:buClr>
              <a:buSzPts val="900"/>
              <a:buFont typeface="Arial"/>
              <a:buNone/>
            </a:pPr>
            <a:endParaRPr sz="1500" b="0" i="0" u="none" strike="noStrike" cap="none">
              <a:solidFill>
                <a:srgbClr val="000000"/>
              </a:solidFill>
              <a:latin typeface="Arial"/>
              <a:ea typeface="Arial"/>
              <a:cs typeface="Arial"/>
              <a:sym typeface="Arial"/>
            </a:endParaRPr>
          </a:p>
        </p:txBody>
      </p:sp>
      <p:sp>
        <p:nvSpPr>
          <p:cNvPr id="207" name="Google Shape;207;p3"/>
          <p:cNvSpPr txBox="1"/>
          <p:nvPr/>
        </p:nvSpPr>
        <p:spPr>
          <a:xfrm>
            <a:off x="771225" y="1520925"/>
            <a:ext cx="5309700" cy="3219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000000"/>
                </a:solidFill>
                <a:latin typeface="Arial"/>
                <a:ea typeface="Arial"/>
                <a:cs typeface="Arial"/>
                <a:sym typeface="Arial"/>
              </a:rPr>
              <a:t>Real World Links:</a:t>
            </a:r>
            <a:endParaRPr sz="19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u="sng"/>
          </a:p>
          <a:p>
            <a:pPr marL="0" marR="0" lvl="0" indent="0" algn="ctr" rtl="0">
              <a:lnSpc>
                <a:spcPct val="100000"/>
              </a:lnSpc>
              <a:spcBef>
                <a:spcPts val="0"/>
              </a:spcBef>
              <a:spcAft>
                <a:spcPts val="0"/>
              </a:spcAft>
              <a:buClr>
                <a:srgbClr val="000000"/>
              </a:buClr>
              <a:buSzPts val="1900"/>
              <a:buFont typeface="Arial"/>
              <a:buNone/>
            </a:pPr>
            <a:r>
              <a:rPr lang="en-GB" sz="1900" b="1"/>
              <a:t>Links to language - historical reasons why the English language is made up of lots of borrowed words.</a:t>
            </a:r>
            <a:endParaRPr sz="1900" b="1"/>
          </a:p>
          <a:p>
            <a:pPr marL="0" marR="0" lvl="0" indent="0" algn="ctr" rtl="0">
              <a:lnSpc>
                <a:spcPct val="100000"/>
              </a:lnSpc>
              <a:spcBef>
                <a:spcPts val="0"/>
              </a:spcBef>
              <a:spcAft>
                <a:spcPts val="0"/>
              </a:spcAft>
              <a:buClr>
                <a:srgbClr val="000000"/>
              </a:buClr>
              <a:buSzPts val="1900"/>
              <a:buFont typeface="Arial"/>
              <a:buNone/>
            </a:pPr>
            <a:r>
              <a:rPr lang="en-GB" sz="1900" b="1"/>
              <a:t>Links to emigration - current affairs.</a:t>
            </a:r>
            <a:endParaRPr sz="1900" b="1"/>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208" name="Google Shape;208;p3"/>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09" name="Google Shape;209;p3"/>
          <p:cNvSpPr txBox="1"/>
          <p:nvPr/>
        </p:nvSpPr>
        <p:spPr>
          <a:xfrm>
            <a:off x="6210300" y="4854825"/>
            <a:ext cx="52713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000000"/>
                </a:solidFill>
                <a:latin typeface="Arial"/>
                <a:ea typeface="Arial"/>
                <a:cs typeface="Arial"/>
                <a:sym typeface="Arial"/>
              </a:rPr>
              <a:t>OPAL links</a:t>
            </a:r>
            <a:endParaRPr sz="19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210" name="Google Shape;210;p3"/>
          <p:cNvPicPr preferRelativeResize="0"/>
          <p:nvPr/>
        </p:nvPicPr>
        <p:blipFill rotWithShape="1">
          <a:blip r:embed="rId4">
            <a:alphaModFix/>
          </a:blip>
          <a:srcRect/>
          <a:stretch/>
        </p:blipFill>
        <p:spPr>
          <a:xfrm>
            <a:off x="7538387" y="1557825"/>
            <a:ext cx="2615125" cy="1979400"/>
          </a:xfrm>
          <a:prstGeom prst="rect">
            <a:avLst/>
          </a:prstGeom>
          <a:noFill/>
          <a:ln>
            <a:noFill/>
          </a:ln>
        </p:spPr>
      </p:pic>
      <p:pic>
        <p:nvPicPr>
          <p:cNvPr id="211" name="Google Shape;211;p3"/>
          <p:cNvPicPr preferRelativeResize="0"/>
          <p:nvPr/>
        </p:nvPicPr>
        <p:blipFill rotWithShape="1">
          <a:blip r:embed="rId3">
            <a:alphaModFix/>
          </a:blip>
          <a:srcRect/>
          <a:stretch/>
        </p:blipFill>
        <p:spPr>
          <a:xfrm>
            <a:off x="8636125" y="3265075"/>
            <a:ext cx="419650" cy="19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16"/>
        <p:cNvGrpSpPr/>
        <p:nvPr/>
      </p:nvGrpSpPr>
      <p:grpSpPr>
        <a:xfrm>
          <a:off x="0" y="0"/>
          <a:ext cx="0" cy="0"/>
          <a:chOff x="0" y="0"/>
          <a:chExt cx="0" cy="0"/>
        </a:xfrm>
      </p:grpSpPr>
      <p:sp>
        <p:nvSpPr>
          <p:cNvPr id="217" name="Google Shape;217;p4"/>
          <p:cNvSpPr txBox="1"/>
          <p:nvPr/>
        </p:nvSpPr>
        <p:spPr>
          <a:xfrm>
            <a:off x="755800" y="34339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lvl="0" indent="-292100" algn="l" rtl="0">
              <a:spcBef>
                <a:spcPts val="0"/>
              </a:spcBef>
              <a:spcAft>
                <a:spcPts val="0"/>
              </a:spcAft>
              <a:buClr>
                <a:schemeClr val="dk1"/>
              </a:buClr>
              <a:buSzPts val="1000"/>
              <a:buChar char="●"/>
            </a:pPr>
            <a:r>
              <a:rPr lang="en-GB" sz="1000">
                <a:solidFill>
                  <a:schemeClr val="dk1"/>
                </a:solidFill>
              </a:rPr>
              <a:t>Locate the world’s countries, using maps to focus on Europe (including the location of Russia),concentrating on their environmental regions, key physical and human characteristics, countries, and major cities- </a:t>
            </a:r>
            <a:r>
              <a:rPr lang="en-GB" sz="1000" b="1">
                <a:solidFill>
                  <a:schemeClr val="dk1"/>
                </a:solidFill>
              </a:rPr>
              <a:t>comparison of Britain and Italy.</a:t>
            </a:r>
            <a:r>
              <a:rPr lang="en-GB" sz="1000">
                <a:solidFill>
                  <a:schemeClr val="dk1"/>
                </a:solidFill>
              </a:rPr>
              <a:t>  </a:t>
            </a:r>
            <a:endParaRPr sz="1000">
              <a:solidFill>
                <a:schemeClr val="dk1"/>
              </a:solidFill>
            </a:endParaRPr>
          </a:p>
          <a:p>
            <a:pPr marL="457200" lvl="0" indent="-292100" algn="l" rtl="0">
              <a:spcBef>
                <a:spcPts val="0"/>
              </a:spcBef>
              <a:spcAft>
                <a:spcPts val="0"/>
              </a:spcAft>
              <a:buClr>
                <a:schemeClr val="dk1"/>
              </a:buClr>
              <a:buSzPts val="1000"/>
              <a:buChar char="●"/>
            </a:pPr>
            <a:r>
              <a:rPr lang="en-GB" sz="1000">
                <a:solidFill>
                  <a:schemeClr val="dk1"/>
                </a:solidFill>
              </a:rPr>
              <a:t>name and locate counties and cities of the United Kingdom, geographical regions and their identifying human and physical characteristics, key topographical features (including hills, mountains, coasts and rivers), and land-use patterns; and understand how some of these aspects have changed over time-</a:t>
            </a:r>
            <a:r>
              <a:rPr lang="en-GB" sz="1000" b="1">
                <a:solidFill>
                  <a:schemeClr val="dk1"/>
                </a:solidFill>
              </a:rPr>
              <a:t>Roman settlements/town names</a:t>
            </a:r>
            <a:endParaRPr sz="1000" b="1">
              <a:solidFill>
                <a:schemeClr val="dk1"/>
              </a:solidFill>
            </a:endParaRPr>
          </a:p>
          <a:p>
            <a:pPr marL="457200" lvl="0" indent="-292100" algn="l" rtl="0">
              <a:spcBef>
                <a:spcPts val="0"/>
              </a:spcBef>
              <a:spcAft>
                <a:spcPts val="0"/>
              </a:spcAft>
              <a:buClr>
                <a:schemeClr val="dk1"/>
              </a:buClr>
              <a:buSzPts val="1000"/>
              <a:buChar char="●"/>
            </a:pPr>
            <a:r>
              <a:rPr lang="en-GB" sz="1000">
                <a:solidFill>
                  <a:schemeClr val="dk1"/>
                </a:solidFill>
              </a:rPr>
              <a:t>Understand geographical similarities and differences through the study of human and physical geography of a region of the United Kingdom and a region in a European country - </a:t>
            </a:r>
            <a:r>
              <a:rPr lang="en-GB" sz="1000" b="1">
                <a:solidFill>
                  <a:schemeClr val="dk1"/>
                </a:solidFill>
              </a:rPr>
              <a:t>comparison of Britain and Italy</a:t>
            </a:r>
            <a:r>
              <a:rPr lang="en-GB" sz="1000">
                <a:solidFill>
                  <a:schemeClr val="dk1"/>
                </a:solidFill>
              </a:rPr>
              <a:t> </a:t>
            </a:r>
            <a:endParaRPr sz="1000">
              <a:solidFill>
                <a:schemeClr val="dk1"/>
              </a:solidFill>
            </a:endParaRPr>
          </a:p>
          <a:p>
            <a:pPr marL="457200" lvl="0" indent="-292100" algn="l" rtl="0">
              <a:spcBef>
                <a:spcPts val="0"/>
              </a:spcBef>
              <a:spcAft>
                <a:spcPts val="0"/>
              </a:spcAft>
              <a:buClr>
                <a:schemeClr val="dk1"/>
              </a:buClr>
              <a:buSzPts val="1000"/>
              <a:buChar char="●"/>
            </a:pPr>
            <a:r>
              <a:rPr lang="en-GB" sz="1000">
                <a:solidFill>
                  <a:schemeClr val="dk1"/>
                </a:solidFill>
              </a:rPr>
              <a:t>Describe and understand key aspects of:  physical geography, including: climate zones, biomes and vegetation belts, rivers, mountains, volcanoes and earthquakes, and the water cycle  human geography, including: types of settlement and land use, economic activity including trade links, and the distribution of natural resources including energy, food, minerals and water- </a:t>
            </a:r>
            <a:r>
              <a:rPr lang="en-GB" sz="1000" b="1">
                <a:solidFill>
                  <a:schemeClr val="dk1"/>
                </a:solidFill>
              </a:rPr>
              <a:t>comparison of Britain and Italy</a:t>
            </a:r>
            <a:endParaRPr sz="1000" b="1">
              <a:solidFill>
                <a:schemeClr val="dk1"/>
              </a:solidFill>
            </a:endParaRPr>
          </a:p>
          <a:p>
            <a:pPr marL="457200" lvl="0" indent="-292100" algn="l" rtl="0">
              <a:spcBef>
                <a:spcPts val="0"/>
              </a:spcBef>
              <a:spcAft>
                <a:spcPts val="0"/>
              </a:spcAft>
              <a:buClr>
                <a:schemeClr val="dk1"/>
              </a:buClr>
              <a:buSzPts val="1000"/>
              <a:buChar char="●"/>
            </a:pPr>
            <a:r>
              <a:rPr lang="en-GB" sz="1000">
                <a:solidFill>
                  <a:schemeClr val="dk1"/>
                </a:solidFill>
              </a:rPr>
              <a:t>use maps, atlases, globes and digital/computer mapping to locate countries and describe features studied.</a:t>
            </a:r>
            <a:endParaRPr sz="1500" b="1"/>
          </a:p>
        </p:txBody>
      </p:sp>
      <p:pic>
        <p:nvPicPr>
          <p:cNvPr id="218" name="Google Shape;218;p4"/>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19" name="Google Shape;219;p4"/>
          <p:cNvSpPr txBox="1"/>
          <p:nvPr/>
        </p:nvSpPr>
        <p:spPr>
          <a:xfrm>
            <a:off x="4306300" y="34340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lvl="0" indent="-285750" algn="l" rtl="0">
              <a:spcBef>
                <a:spcPts val="0"/>
              </a:spcBef>
              <a:spcAft>
                <a:spcPts val="0"/>
              </a:spcAft>
              <a:buClr>
                <a:schemeClr val="dk1"/>
              </a:buClr>
              <a:buSzPts val="900"/>
              <a:buChar char="●"/>
            </a:pPr>
            <a:r>
              <a:rPr lang="en-GB" sz="900">
                <a:solidFill>
                  <a:schemeClr val="dk1"/>
                </a:solidFill>
              </a:rPr>
              <a:t>locate the world’s countries, using maps to focus on Europe (including the location of Russia) and North and South America, concentrating on their environmental regions, key physical and human characteristics, countries, and major cities</a:t>
            </a:r>
            <a:r>
              <a:rPr lang="en-GB" sz="900" b="1">
                <a:solidFill>
                  <a:schemeClr val="dk1"/>
                </a:solidFill>
              </a:rPr>
              <a:t> - continents and oceans, , Europe - Anglo Saxons/Vikings</a:t>
            </a:r>
            <a:endParaRPr sz="900" b="1">
              <a:solidFill>
                <a:schemeClr val="dk1"/>
              </a:solidFill>
            </a:endParaRPr>
          </a:p>
          <a:p>
            <a:pPr marL="457200" lvl="0" indent="0" algn="l" rtl="0">
              <a:spcBef>
                <a:spcPts val="0"/>
              </a:spcBef>
              <a:spcAft>
                <a:spcPts val="0"/>
              </a:spcAft>
              <a:buClr>
                <a:schemeClr val="dk1"/>
              </a:buClr>
              <a:buSzPts val="1100"/>
              <a:buFont typeface="Arial"/>
              <a:buNone/>
            </a:pPr>
            <a:endParaRPr sz="900" b="1">
              <a:solidFill>
                <a:schemeClr val="dk1"/>
              </a:solidFill>
            </a:endParaRPr>
          </a:p>
          <a:p>
            <a:pPr marL="457200" lvl="0" indent="-285750" algn="l" rtl="0">
              <a:spcBef>
                <a:spcPts val="0"/>
              </a:spcBef>
              <a:spcAft>
                <a:spcPts val="0"/>
              </a:spcAft>
              <a:buClr>
                <a:schemeClr val="dk1"/>
              </a:buClr>
              <a:buSzPts val="900"/>
              <a:buChar char="●"/>
            </a:pPr>
            <a:r>
              <a:rPr lang="en-GB" sz="900">
                <a:solidFill>
                  <a:schemeClr val="dk1"/>
                </a:solidFill>
              </a:rPr>
              <a:t>identify the position and significance of latitude, longitude, Equator, Northern Hemisphere, Southern Hemisphere, the Tropics of Cancer and Capricorn.</a:t>
            </a:r>
            <a:endParaRPr sz="900">
              <a:solidFill>
                <a:schemeClr val="dk1"/>
              </a:solidFill>
            </a:endParaRPr>
          </a:p>
          <a:p>
            <a:pPr marL="457200" lvl="0" indent="0" algn="l" rtl="0">
              <a:spcBef>
                <a:spcPts val="0"/>
              </a:spcBef>
              <a:spcAft>
                <a:spcPts val="0"/>
              </a:spcAft>
              <a:buClr>
                <a:schemeClr val="dk1"/>
              </a:buClr>
              <a:buSzPts val="1100"/>
              <a:buFont typeface="Arial"/>
              <a:buNone/>
            </a:pPr>
            <a:endParaRPr sz="900">
              <a:solidFill>
                <a:schemeClr val="dk1"/>
              </a:solidFill>
            </a:endParaRPr>
          </a:p>
          <a:p>
            <a:pPr marL="457200" lvl="0" indent="-285750" algn="l" rtl="0">
              <a:spcBef>
                <a:spcPts val="0"/>
              </a:spcBef>
              <a:spcAft>
                <a:spcPts val="0"/>
              </a:spcAft>
              <a:buClr>
                <a:schemeClr val="dk1"/>
              </a:buClr>
              <a:buSzPts val="900"/>
              <a:buChar char="●"/>
            </a:pPr>
            <a:r>
              <a:rPr lang="en-GB" sz="900">
                <a:solidFill>
                  <a:schemeClr val="dk1"/>
                </a:solidFill>
              </a:rPr>
              <a:t>describe and understand key aspects of  human geography, including: types of settlement and land use, economic activity including trade links, and the distribution of natural resources including energy, food, minerals and water - </a:t>
            </a:r>
            <a:r>
              <a:rPr lang="en-GB" sz="900" b="1">
                <a:solidFill>
                  <a:schemeClr val="dk1"/>
                </a:solidFill>
              </a:rPr>
              <a:t>natural resources (Yr 4) and energy sources</a:t>
            </a:r>
            <a:endParaRPr sz="900" b="1">
              <a:solidFill>
                <a:schemeClr val="dk1"/>
              </a:solidFill>
            </a:endParaRPr>
          </a:p>
          <a:p>
            <a:pPr marL="0" lvl="0" indent="0" algn="l" rtl="0">
              <a:spcBef>
                <a:spcPts val="0"/>
              </a:spcBef>
              <a:spcAft>
                <a:spcPts val="0"/>
              </a:spcAft>
              <a:buClr>
                <a:schemeClr val="dk1"/>
              </a:buClr>
              <a:buSzPts val="1100"/>
              <a:buFont typeface="Arial"/>
              <a:buNone/>
            </a:pPr>
            <a:endParaRPr sz="900" b="1">
              <a:solidFill>
                <a:schemeClr val="dk1"/>
              </a:solidFill>
            </a:endParaRPr>
          </a:p>
          <a:p>
            <a:pPr marL="457200" lvl="0" indent="-285750" algn="l" rtl="0">
              <a:spcBef>
                <a:spcPts val="0"/>
              </a:spcBef>
              <a:spcAft>
                <a:spcPts val="0"/>
              </a:spcAft>
              <a:buClr>
                <a:schemeClr val="dk1"/>
              </a:buClr>
              <a:buSzPts val="900"/>
              <a:buChar char="●"/>
            </a:pPr>
            <a:r>
              <a:rPr lang="en-GB" sz="900">
                <a:solidFill>
                  <a:schemeClr val="dk1"/>
                </a:solidFill>
              </a:rPr>
              <a:t>understand geographical similarities and differences through the study of human and physical geography of a region of the United Kingdom, a region in a European country, and a region within North or South America - </a:t>
            </a:r>
            <a:r>
              <a:rPr lang="en-GB" sz="900" b="1">
                <a:solidFill>
                  <a:schemeClr val="dk1"/>
                </a:solidFill>
              </a:rPr>
              <a:t>land in Norway/Denmark and comparing to the U.K, </a:t>
            </a:r>
            <a:endParaRPr sz="900" b="1">
              <a:solidFill>
                <a:schemeClr val="dk1"/>
              </a:solidFill>
            </a:endParaRPr>
          </a:p>
          <a:p>
            <a:pPr marL="0" lvl="0" indent="0" algn="l" rtl="0">
              <a:spcBef>
                <a:spcPts val="0"/>
              </a:spcBef>
              <a:spcAft>
                <a:spcPts val="0"/>
              </a:spcAft>
              <a:buNone/>
            </a:pPr>
            <a:endParaRPr sz="900" b="1">
              <a:solidFill>
                <a:schemeClr val="dk1"/>
              </a:solidFill>
            </a:endParaRPr>
          </a:p>
          <a:p>
            <a:pPr marL="457200" lvl="0" indent="-285750" algn="l" rtl="0">
              <a:spcBef>
                <a:spcPts val="0"/>
              </a:spcBef>
              <a:spcAft>
                <a:spcPts val="0"/>
              </a:spcAft>
              <a:buClr>
                <a:schemeClr val="dk1"/>
              </a:buClr>
              <a:buSzPts val="900"/>
              <a:buChar char="●"/>
            </a:pPr>
            <a:r>
              <a:rPr lang="en-GB" sz="900">
                <a:solidFill>
                  <a:schemeClr val="dk1"/>
                </a:solidFill>
              </a:rPr>
              <a:t>describe and understand key aspects of:  physical geography, including: climate zones, biomes and vegetation belts, rivers, mountains, volcanoes and earthquakes, and the water cycle  human geography, including: types of settlement and land use, economic activity including trade links, and the distribution of natural resources including energy, food, minerals and water - </a:t>
            </a:r>
            <a:r>
              <a:rPr lang="en-GB" sz="900" b="1">
                <a:solidFill>
                  <a:schemeClr val="dk1"/>
                </a:solidFill>
              </a:rPr>
              <a:t>types of settlement, natural resources</a:t>
            </a:r>
            <a:endParaRPr sz="1900" b="0" i="0" u="none" strike="noStrike" cap="none">
              <a:solidFill>
                <a:srgbClr val="000000"/>
              </a:solidFill>
              <a:latin typeface="Arial"/>
              <a:ea typeface="Arial"/>
              <a:cs typeface="Arial"/>
              <a:sym typeface="Arial"/>
            </a:endParaRPr>
          </a:p>
        </p:txBody>
      </p:sp>
      <p:sp>
        <p:nvSpPr>
          <p:cNvPr id="220" name="Google Shape;220;p4"/>
          <p:cNvSpPr txBox="1"/>
          <p:nvPr/>
        </p:nvSpPr>
        <p:spPr>
          <a:xfrm>
            <a:off x="7856800" y="34340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lvl="0" indent="-292100" algn="l" rtl="0">
              <a:spcBef>
                <a:spcPts val="0"/>
              </a:spcBef>
              <a:spcAft>
                <a:spcPts val="0"/>
              </a:spcAft>
              <a:buClr>
                <a:schemeClr val="dk1"/>
              </a:buClr>
              <a:buSzPts val="1000"/>
              <a:buChar char="●"/>
            </a:pPr>
            <a:r>
              <a:rPr lang="en-GB" sz="1000">
                <a:solidFill>
                  <a:schemeClr val="dk1"/>
                </a:solidFill>
              </a:rPr>
              <a:t>locate the world’s countries, using maps to focus on Europe (including the location of Russia) and North and South America, concentrating on their environmental regions, key physical and human characteristics, countries, and major cities</a:t>
            </a:r>
            <a:r>
              <a:rPr lang="en-GB" sz="1000" b="1">
                <a:solidFill>
                  <a:schemeClr val="dk1"/>
                </a:solidFill>
              </a:rPr>
              <a:t> - locating countries from the British Empire.</a:t>
            </a:r>
            <a:endParaRPr sz="1000" b="1">
              <a:solidFill>
                <a:schemeClr val="dk1"/>
              </a:solidFill>
            </a:endParaRPr>
          </a:p>
          <a:p>
            <a:pPr marL="457200" lvl="0" indent="0" algn="l" rtl="0">
              <a:spcBef>
                <a:spcPts val="0"/>
              </a:spcBef>
              <a:spcAft>
                <a:spcPts val="0"/>
              </a:spcAft>
              <a:buClr>
                <a:schemeClr val="dk1"/>
              </a:buClr>
              <a:buSzPts val="1100"/>
              <a:buFont typeface="Arial"/>
              <a:buNone/>
            </a:pPr>
            <a:endParaRPr sz="1000" b="1">
              <a:solidFill>
                <a:schemeClr val="dk1"/>
              </a:solidFill>
            </a:endParaRPr>
          </a:p>
          <a:p>
            <a:pPr marL="457200" lvl="0" indent="-292100" algn="l" rtl="0">
              <a:spcBef>
                <a:spcPts val="0"/>
              </a:spcBef>
              <a:spcAft>
                <a:spcPts val="0"/>
              </a:spcAft>
              <a:buClr>
                <a:schemeClr val="dk1"/>
              </a:buClr>
              <a:buSzPts val="1000"/>
              <a:buChar char="●"/>
            </a:pPr>
            <a:r>
              <a:rPr lang="en-GB" sz="1000">
                <a:solidFill>
                  <a:schemeClr val="dk1"/>
                </a:solidFill>
              </a:rPr>
              <a:t>identify the position and significance of latitude, longitude, Equator, Northern Hemisphere, Southern Hemisphere, the Tropics of Cancer and Capricorn, Arctic and Antarctic Circle, the Prime/Greenwich Meridian and time zones (including day and night) - </a:t>
            </a:r>
            <a:r>
              <a:rPr lang="en-GB" sz="1000" b="1">
                <a:solidFill>
                  <a:schemeClr val="dk1"/>
                </a:solidFill>
              </a:rPr>
              <a:t>revision while locating countries from the British Empire, art galleries around the world.</a:t>
            </a:r>
            <a:endParaRPr sz="1000" b="1">
              <a:solidFill>
                <a:schemeClr val="dk1"/>
              </a:solidFill>
            </a:endParaRPr>
          </a:p>
          <a:p>
            <a:pPr marL="0" lvl="0" indent="0" algn="l" rtl="0">
              <a:spcBef>
                <a:spcPts val="0"/>
              </a:spcBef>
              <a:spcAft>
                <a:spcPts val="0"/>
              </a:spcAft>
              <a:buClr>
                <a:schemeClr val="dk1"/>
              </a:buClr>
              <a:buSzPts val="1100"/>
              <a:buFont typeface="Arial"/>
              <a:buNone/>
            </a:pPr>
            <a:endParaRPr sz="1000" b="1">
              <a:solidFill>
                <a:schemeClr val="dk1"/>
              </a:solidFill>
            </a:endParaRPr>
          </a:p>
          <a:p>
            <a:pPr marL="457200" lvl="0" indent="-292100" algn="l" rtl="0">
              <a:spcBef>
                <a:spcPts val="0"/>
              </a:spcBef>
              <a:spcAft>
                <a:spcPts val="0"/>
              </a:spcAft>
              <a:buClr>
                <a:schemeClr val="dk1"/>
              </a:buClr>
              <a:buSzPts val="1000"/>
              <a:buChar char="●"/>
            </a:pPr>
            <a:r>
              <a:rPr lang="en-GB" sz="1000">
                <a:solidFill>
                  <a:schemeClr val="dk1"/>
                </a:solidFill>
              </a:rPr>
              <a:t>describe and understand key aspects of  human geography, including: types of settlement and land use, economic activity including trade links, and the distribution of natural resources including energy, food, minerals and water - </a:t>
            </a:r>
            <a:r>
              <a:rPr lang="en-GB" sz="1000" b="1">
                <a:solidFill>
                  <a:schemeClr val="dk1"/>
                </a:solidFill>
              </a:rPr>
              <a:t>settlement and land use, the development of London over time, role of the River Nile in development of Egypt</a:t>
            </a:r>
            <a:endParaRPr sz="1000" b="1">
              <a:solidFill>
                <a:schemeClr val="dk1"/>
              </a:solidFill>
            </a:endParaRPr>
          </a:p>
          <a:p>
            <a:pPr marL="0" lvl="0" indent="0" algn="l" rtl="0">
              <a:spcBef>
                <a:spcPts val="0"/>
              </a:spcBef>
              <a:spcAft>
                <a:spcPts val="0"/>
              </a:spcAft>
              <a:buClr>
                <a:schemeClr val="dk1"/>
              </a:buClr>
              <a:buSzPts val="1100"/>
              <a:buFont typeface="Arial"/>
              <a:buNone/>
            </a:pPr>
            <a:endParaRPr sz="1000" b="1">
              <a:solidFill>
                <a:schemeClr val="dk1"/>
              </a:solidFill>
            </a:endParaRPr>
          </a:p>
          <a:p>
            <a:pPr marL="457200" lvl="0" indent="-292100" algn="l" rtl="0">
              <a:spcBef>
                <a:spcPts val="0"/>
              </a:spcBef>
              <a:spcAft>
                <a:spcPts val="0"/>
              </a:spcAft>
              <a:buClr>
                <a:schemeClr val="dk1"/>
              </a:buClr>
              <a:buSzPts val="1000"/>
              <a:buChar char="●"/>
            </a:pPr>
            <a:r>
              <a:rPr lang="en-GB" sz="1000">
                <a:solidFill>
                  <a:schemeClr val="dk1"/>
                </a:solidFill>
              </a:rPr>
              <a:t>name and locate counties and cities of the United Kingdom, geographical regions and their identifying human and physical characteristics, key topographical features (including hills, mountains, coasts and rivers), and land-use patterns; and understand how some of these aspects have changed over time - </a:t>
            </a:r>
            <a:r>
              <a:rPr lang="en-GB" sz="1000" b="1">
                <a:solidFill>
                  <a:schemeClr val="dk1"/>
                </a:solidFill>
              </a:rPr>
              <a:t>the location of prisons</a:t>
            </a:r>
            <a:endParaRPr sz="1000"/>
          </a:p>
        </p:txBody>
      </p:sp>
      <p:sp>
        <p:nvSpPr>
          <p:cNvPr id="221" name="Google Shape;221;p4"/>
          <p:cNvSpPr txBox="1"/>
          <p:nvPr/>
        </p:nvSpPr>
        <p:spPr>
          <a:xfrm>
            <a:off x="755700" y="2539400"/>
            <a:ext cx="3550500" cy="894300"/>
          </a:xfrm>
          <a:prstGeom prst="rect">
            <a:avLst/>
          </a:prstGeom>
          <a:solidFill>
            <a:srgbClr val="FFF2CC"/>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Prior National Curriculum Coverage</a:t>
            </a:r>
            <a:endParaRPr sz="1500" b="0" i="0" u="none" strike="noStrike" cap="none">
              <a:solidFill>
                <a:srgbClr val="000000"/>
              </a:solidFill>
              <a:latin typeface="Arial"/>
              <a:ea typeface="Arial"/>
              <a:cs typeface="Arial"/>
              <a:sym typeface="Arial"/>
            </a:endParaRPr>
          </a:p>
        </p:txBody>
      </p:sp>
      <p:sp>
        <p:nvSpPr>
          <p:cNvPr id="222" name="Google Shape;222;p4"/>
          <p:cNvSpPr txBox="1"/>
          <p:nvPr/>
        </p:nvSpPr>
        <p:spPr>
          <a:xfrm>
            <a:off x="4306300" y="2539400"/>
            <a:ext cx="3550500" cy="894300"/>
          </a:xfrm>
          <a:prstGeom prst="rect">
            <a:avLst/>
          </a:prstGeom>
          <a:solidFill>
            <a:srgbClr val="CFE2F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National Curriculum Coverage</a:t>
            </a:r>
            <a:endParaRPr sz="1500" b="0" i="0" u="none" strike="noStrike" cap="none">
              <a:solidFill>
                <a:srgbClr val="000000"/>
              </a:solidFill>
              <a:latin typeface="Arial"/>
              <a:ea typeface="Arial"/>
              <a:cs typeface="Arial"/>
              <a:sym typeface="Arial"/>
            </a:endParaRPr>
          </a:p>
        </p:txBody>
      </p:sp>
      <p:sp>
        <p:nvSpPr>
          <p:cNvPr id="223" name="Google Shape;223;p4"/>
          <p:cNvSpPr txBox="1"/>
          <p:nvPr/>
        </p:nvSpPr>
        <p:spPr>
          <a:xfrm>
            <a:off x="7856800" y="2539400"/>
            <a:ext cx="3550500" cy="894300"/>
          </a:xfrm>
          <a:prstGeom prst="rect">
            <a:avLst/>
          </a:prstGeom>
          <a:solidFill>
            <a:srgbClr val="D9EAD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Subsequent</a:t>
            </a:r>
            <a:r>
              <a:rPr lang="en-GB" sz="1500" b="0" i="0" u="none" strike="noStrike" cap="none">
                <a:solidFill>
                  <a:srgbClr val="0C0C0C"/>
                </a:solidFill>
                <a:latin typeface="Arial"/>
                <a:ea typeface="Arial"/>
                <a:cs typeface="Arial"/>
                <a:sym typeface="Arial"/>
              </a:rPr>
              <a:t> </a:t>
            </a:r>
            <a:r>
              <a:rPr lang="en-GB" sz="1500" b="1" i="0" u="none" strike="noStrike" cap="none">
                <a:solidFill>
                  <a:srgbClr val="0C0C0C"/>
                </a:solidFill>
                <a:latin typeface="Arial"/>
                <a:ea typeface="Arial"/>
                <a:cs typeface="Arial"/>
                <a:sym typeface="Arial"/>
              </a:rPr>
              <a:t>National </a:t>
            </a:r>
            <a:endParaRPr sz="15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Curriculum </a:t>
            </a:r>
            <a:endParaRPr sz="15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Coverage</a:t>
            </a:r>
            <a:endParaRPr sz="1500" b="0" i="0" u="none" strike="noStrike" cap="none">
              <a:solidFill>
                <a:srgbClr val="000000"/>
              </a:solidFill>
              <a:latin typeface="Arial"/>
              <a:ea typeface="Arial"/>
              <a:cs typeface="Arial"/>
              <a:sym typeface="Arial"/>
            </a:endParaRPr>
          </a:p>
        </p:txBody>
      </p:sp>
      <p:sp>
        <p:nvSpPr>
          <p:cNvPr id="224" name="Google Shape;224;p4"/>
          <p:cNvSpPr txBox="1"/>
          <p:nvPr/>
        </p:nvSpPr>
        <p:spPr>
          <a:xfrm>
            <a:off x="755800" y="1442800"/>
            <a:ext cx="106515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20124D"/>
                </a:solidFill>
                <a:latin typeface="Arial"/>
                <a:ea typeface="Arial"/>
                <a:cs typeface="Arial"/>
                <a:sym typeface="Arial"/>
              </a:rPr>
              <a:t>Curriculum Coverage</a:t>
            </a:r>
            <a:endParaRPr sz="1900" b="0" i="0" u="none"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GB" sz="1900" b="1" i="0" u="none" strike="noStrike" cap="none">
                <a:solidFill>
                  <a:srgbClr val="20124D"/>
                </a:solidFill>
                <a:latin typeface="Arial"/>
                <a:ea typeface="Arial"/>
                <a:cs typeface="Arial"/>
                <a:sym typeface="Arial"/>
              </a:rPr>
              <a:t>(Previous, expected and what follows on)</a:t>
            </a:r>
            <a:endParaRPr sz="1900" b="0" i="0" u="none" strike="noStrike" cap="non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29"/>
        <p:cNvGrpSpPr/>
        <p:nvPr/>
      </p:nvGrpSpPr>
      <p:grpSpPr>
        <a:xfrm>
          <a:off x="0" y="0"/>
          <a:ext cx="0" cy="0"/>
          <a:chOff x="0" y="0"/>
          <a:chExt cx="0" cy="0"/>
        </a:xfrm>
      </p:grpSpPr>
      <p:pic>
        <p:nvPicPr>
          <p:cNvPr id="230" name="Google Shape;230;p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31" name="Google Shape;231;p5"/>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20124D"/>
                </a:solidFill>
                <a:latin typeface="Arial"/>
                <a:ea typeface="Arial"/>
                <a:cs typeface="Arial"/>
                <a:sym typeface="Arial"/>
              </a:rPr>
              <a:t>Language Plan</a:t>
            </a:r>
            <a:endParaRPr sz="1800" b="0" i="0" u="none" strike="noStrike" cap="none">
              <a:solidFill>
                <a:srgbClr val="20124D"/>
              </a:solidFill>
              <a:latin typeface="Arial"/>
              <a:ea typeface="Arial"/>
              <a:cs typeface="Arial"/>
              <a:sym typeface="Arial"/>
            </a:endParaRPr>
          </a:p>
        </p:txBody>
      </p:sp>
      <p:graphicFrame>
        <p:nvGraphicFramePr>
          <p:cNvPr id="232" name="Google Shape;232;p5"/>
          <p:cNvGraphicFramePr/>
          <p:nvPr/>
        </p:nvGraphicFramePr>
        <p:xfrm>
          <a:off x="775768" y="2482672"/>
          <a:ext cx="10631550" cy="6447795"/>
        </p:xfrm>
        <a:graphic>
          <a:graphicData uri="http://schemas.openxmlformats.org/drawingml/2006/table">
            <a:tbl>
              <a:tblPr firstRow="1" bandRow="1">
                <a:noFill/>
                <a:tableStyleId>{A80FFC58-1832-4D13-AC57-967BB817BEAC}</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49080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Speaking and Listening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5929625">
                <a:tc>
                  <a:txBody>
                    <a:bodyPr/>
                    <a:lstStyle/>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i</a:t>
                      </a:r>
                      <a:r>
                        <a:rPr lang="en-GB" sz="1500" u="none" strike="noStrike" cap="none">
                          <a:solidFill>
                            <a:schemeClr val="dk1"/>
                          </a:solidFill>
                        </a:rPr>
                        <a:t>nvader</a:t>
                      </a: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s</a:t>
                      </a:r>
                      <a:r>
                        <a:rPr lang="en-GB" sz="1500" u="none" strike="noStrike" cap="none">
                          <a:solidFill>
                            <a:schemeClr val="dk1"/>
                          </a:solidFill>
                        </a:rPr>
                        <a:t>ettler</a:t>
                      </a: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i</a:t>
                      </a:r>
                      <a:r>
                        <a:rPr lang="en-GB" sz="1500" u="none" strike="noStrike" cap="none">
                          <a:solidFill>
                            <a:schemeClr val="dk1"/>
                          </a:solidFill>
                        </a:rPr>
                        <a:t>nvasion</a:t>
                      </a: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s</a:t>
                      </a:r>
                      <a:r>
                        <a:rPr lang="en-GB" sz="1500" u="none" strike="noStrike" cap="none">
                          <a:solidFill>
                            <a:schemeClr val="dk1"/>
                          </a:solidFill>
                        </a:rPr>
                        <a:t>ettlement</a:t>
                      </a: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h</a:t>
                      </a:r>
                      <a:r>
                        <a:rPr lang="en-GB" sz="1500" u="none" strike="noStrike" cap="none">
                          <a:solidFill>
                            <a:schemeClr val="dk1"/>
                          </a:solidFill>
                        </a:rPr>
                        <a:t>emisphere</a:t>
                      </a: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f</a:t>
                      </a:r>
                      <a:r>
                        <a:rPr lang="en-GB" sz="1500" u="none" strike="noStrike" cap="none">
                          <a:solidFill>
                            <a:schemeClr val="dk1"/>
                          </a:solidFill>
                        </a:rPr>
                        <a:t>ort</a:t>
                      </a: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c</a:t>
                      </a:r>
                      <a:r>
                        <a:rPr lang="en-GB" sz="1500" u="none" strike="noStrike" cap="none">
                          <a:solidFill>
                            <a:schemeClr val="dk1"/>
                          </a:solidFill>
                        </a:rPr>
                        <a:t>ontinent</a:t>
                      </a: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coast</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shore</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sea</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ocean</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trade</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raid</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latitude</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longitude </a:t>
                      </a:r>
                      <a:endParaRPr sz="150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1500">
                          <a:solidFill>
                            <a:schemeClr val="dk1"/>
                          </a:solidFill>
                        </a:rPr>
                        <a:t>resources</a:t>
                      </a:r>
                      <a:endParaRPr sz="15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500"/>
                        <a:t>similarity</a:t>
                      </a:r>
                      <a:endParaRPr sz="1500"/>
                    </a:p>
                    <a:p>
                      <a:pPr marL="0" marR="0" lvl="0" indent="0" algn="l" rtl="0">
                        <a:lnSpc>
                          <a:spcPct val="100000"/>
                        </a:lnSpc>
                        <a:spcBef>
                          <a:spcPts val="0"/>
                        </a:spcBef>
                        <a:spcAft>
                          <a:spcPts val="0"/>
                        </a:spcAft>
                        <a:buClr>
                          <a:srgbClr val="000000"/>
                        </a:buClr>
                        <a:buSzPts val="1400"/>
                        <a:buFont typeface="Arial"/>
                        <a:buNone/>
                      </a:pPr>
                      <a:r>
                        <a:rPr lang="en-GB" sz="1500"/>
                        <a:t>difference</a:t>
                      </a:r>
                      <a:endParaRPr sz="1500"/>
                    </a:p>
                    <a:p>
                      <a:pPr marL="0" marR="0" lvl="0" indent="0" algn="l" rtl="0">
                        <a:lnSpc>
                          <a:spcPct val="100000"/>
                        </a:lnSpc>
                        <a:spcBef>
                          <a:spcPts val="0"/>
                        </a:spcBef>
                        <a:spcAft>
                          <a:spcPts val="0"/>
                        </a:spcAft>
                        <a:buClr>
                          <a:srgbClr val="000000"/>
                        </a:buClr>
                        <a:buSzPts val="1400"/>
                        <a:buFont typeface="Arial"/>
                        <a:buNone/>
                      </a:pPr>
                      <a:endParaRPr sz="1500">
                        <a:solidFill>
                          <a:srgbClr val="FF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rgbClr val="FF0000"/>
                          </a:solidFill>
                        </a:rPr>
                        <a:t>ORACY FRAMEWORK STRANDS </a:t>
                      </a:r>
                      <a:endParaRPr sz="1400" u="none" strike="noStrike" cap="none" dirty="0">
                        <a:solidFill>
                          <a:srgbClr val="FF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36"/>
        <p:cNvGrpSpPr/>
        <p:nvPr/>
      </p:nvGrpSpPr>
      <p:grpSpPr>
        <a:xfrm>
          <a:off x="0" y="0"/>
          <a:ext cx="0" cy="0"/>
          <a:chOff x="0" y="0"/>
          <a:chExt cx="0" cy="0"/>
        </a:xfrm>
      </p:grpSpPr>
      <p:graphicFrame>
        <p:nvGraphicFramePr>
          <p:cNvPr id="237" name="Google Shape;237;p6"/>
          <p:cNvGraphicFramePr/>
          <p:nvPr/>
        </p:nvGraphicFramePr>
        <p:xfrm>
          <a:off x="284191" y="1344384"/>
          <a:ext cx="3000000" cy="3000000"/>
        </p:xfrm>
        <a:graphic>
          <a:graphicData uri="http://schemas.openxmlformats.org/drawingml/2006/table">
            <a:tbl>
              <a:tblPr firstRow="1" bandRow="1">
                <a:noFill/>
                <a:tableStyleId>{A80FFC58-1832-4D13-AC57-967BB817BEAC}</a:tableStyleId>
              </a:tblPr>
              <a:tblGrid>
                <a:gridCol w="1094025">
                  <a:extLst>
                    <a:ext uri="{9D8B030D-6E8A-4147-A177-3AD203B41FA5}">
                      <a16:colId xmlns:a16="http://schemas.microsoft.com/office/drawing/2014/main" val="20000"/>
                    </a:ext>
                  </a:extLst>
                </a:gridCol>
                <a:gridCol w="2522225">
                  <a:extLst>
                    <a:ext uri="{9D8B030D-6E8A-4147-A177-3AD203B41FA5}">
                      <a16:colId xmlns:a16="http://schemas.microsoft.com/office/drawing/2014/main" val="20001"/>
                    </a:ext>
                  </a:extLst>
                </a:gridCol>
                <a:gridCol w="5848700">
                  <a:extLst>
                    <a:ext uri="{9D8B030D-6E8A-4147-A177-3AD203B41FA5}">
                      <a16:colId xmlns:a16="http://schemas.microsoft.com/office/drawing/2014/main" val="20002"/>
                    </a:ext>
                  </a:extLst>
                </a:gridCol>
                <a:gridCol w="2287825">
                  <a:extLst>
                    <a:ext uri="{9D8B030D-6E8A-4147-A177-3AD203B41FA5}">
                      <a16:colId xmlns:a16="http://schemas.microsoft.com/office/drawing/2014/main" val="20003"/>
                    </a:ext>
                  </a:extLst>
                </a:gridCol>
              </a:tblGrid>
              <a:tr h="1874375">
                <a:tc gridSpan="4">
                  <a:txBody>
                    <a:bodyPr/>
                    <a:lstStyle/>
                    <a:p>
                      <a:pPr marL="0" marR="0" lvl="0" indent="0" algn="l" rtl="0">
                        <a:lnSpc>
                          <a:spcPct val="100000"/>
                        </a:lnSpc>
                        <a:spcBef>
                          <a:spcPts val="0"/>
                        </a:spcBef>
                        <a:spcAft>
                          <a:spcPts val="0"/>
                        </a:spcAft>
                        <a:buClr>
                          <a:srgbClr val="000000"/>
                        </a:buClr>
                        <a:buSzPts val="2000"/>
                        <a:buFont typeface="Arial"/>
                        <a:buNone/>
                      </a:pPr>
                      <a:r>
                        <a:rPr lang="en-GB" sz="2000" b="1" i="1" u="none" strike="noStrike" cap="none">
                          <a:latin typeface="Arial"/>
                          <a:ea typeface="Arial"/>
                          <a:cs typeface="Arial"/>
                          <a:sym typeface="Arial"/>
                        </a:rPr>
                        <a:t>Baseline spider diagram to be completed before the start of unit to inform planning.</a:t>
                      </a:r>
                      <a:endParaRPr sz="2000" b="1" i="1"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u="none" strike="noStrike" cap="none">
                          <a:latin typeface="Arial"/>
                          <a:ea typeface="Arial"/>
                          <a:cs typeface="Arial"/>
                          <a:sym typeface="Arial"/>
                        </a:rPr>
                        <a:t>LAUNCH –</a:t>
                      </a:r>
                      <a:r>
                        <a:rPr lang="en-GB" sz="1800" b="1" u="none" strike="noStrike" cap="none">
                          <a:latin typeface="Arial"/>
                          <a:ea typeface="Arial"/>
                          <a:cs typeface="Arial"/>
                          <a:sym typeface="Arial"/>
                        </a:rPr>
                        <a:t> </a:t>
                      </a:r>
                      <a:r>
                        <a:rPr lang="en-GB" sz="1800" b="1" u="none" strike="noStrike" cap="none">
                          <a:solidFill>
                            <a:schemeClr val="dk1"/>
                          </a:solidFill>
                          <a:latin typeface="Calibri"/>
                          <a:ea typeface="Calibri"/>
                          <a:cs typeface="Calibri"/>
                          <a:sym typeface="Calibri"/>
                        </a:rPr>
                        <a:t>ENGAGE –Marine Engineering Activity. Pupils given paper, glue, sellotape and have to build a boat to carry a marble. Pupils test it in a tray of water..</a:t>
                      </a:r>
                      <a:endParaRPr sz="1800" b="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1800" b="1" u="none" strike="noStrike" cap="none">
                          <a:solidFill>
                            <a:schemeClr val="dk1"/>
                          </a:solidFill>
                          <a:latin typeface="Calibri"/>
                          <a:ea typeface="Calibri"/>
                          <a:cs typeface="Calibri"/>
                          <a:sym typeface="Calibri"/>
                        </a:rPr>
                        <a:t>Boxes of Delight (Anglo-Saxon and Viking artefacts from the Discovery Museum). Discussion about what they are, who may of used them, why, do we have anything similar today?</a:t>
                      </a:r>
                      <a:endParaRPr sz="2400" b="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165100" marR="0" lvl="0" indent="-165100" algn="l" rtl="0">
                        <a:lnSpc>
                          <a:spcPct val="100000"/>
                        </a:lnSpc>
                        <a:spcBef>
                          <a:spcPts val="0"/>
                        </a:spcBef>
                        <a:spcAft>
                          <a:spcPts val="0"/>
                        </a:spcAft>
                        <a:buClr>
                          <a:srgbClr val="000000"/>
                        </a:buClr>
                        <a:buSzPts val="1500"/>
                        <a:buFont typeface="Arial"/>
                        <a:buChar char="•"/>
                      </a:pPr>
                      <a:r>
                        <a:rPr lang="en-GB" sz="1500" b="1" u="none" strike="noStrike" cap="none">
                          <a:latin typeface="Arial"/>
                          <a:ea typeface="Arial"/>
                          <a:cs typeface="Arial"/>
                          <a:sym typeface="Arial"/>
                        </a:rPr>
                        <a:t>Chronology – </a:t>
                      </a:r>
                      <a:r>
                        <a:rPr lang="en-GB" sz="1500" b="0" u="none" strike="noStrike" cap="none">
                          <a:latin typeface="Arial"/>
                          <a:ea typeface="Arial"/>
                          <a:cs typeface="Arial"/>
                          <a:sym typeface="Arial"/>
                        </a:rPr>
                        <a:t>at the start of the topic, display a timeline with dates on that pupils have learnt about in previous year groups. Add the </a:t>
                      </a:r>
                      <a:r>
                        <a:rPr lang="en-GB" sz="1500" u="none" strike="noStrike" cap="none"/>
                        <a:t>Anglo-Saxon invasion</a:t>
                      </a:r>
                      <a:r>
                        <a:rPr lang="en-GB" sz="1500" b="0" u="none" strike="noStrike" cap="none">
                          <a:latin typeface="Arial"/>
                          <a:ea typeface="Arial"/>
                          <a:cs typeface="Arial"/>
                          <a:sym typeface="Arial"/>
                        </a:rPr>
                        <a:t> to this timeline and continue to refer to it throughout the unit of work, adding further relevant dates.  </a:t>
                      </a:r>
                      <a:endParaRPr sz="1500" b="0" u="none" strike="noStrike" cap="none">
                        <a:latin typeface="Arial"/>
                        <a:ea typeface="Arial"/>
                        <a:cs typeface="Arial"/>
                        <a:sym typeface="Arial"/>
                      </a:endParaRPr>
                    </a:p>
                  </a:txBody>
                  <a:tcPr marL="91475" marR="91475" marT="45725" marB="45725">
                    <a:lnB w="9525" cap="flat" cmpd="sng">
                      <a:solidFill>
                        <a:srgbClr val="0C0C0C"/>
                      </a:solidFill>
                      <a:prstDash val="solid"/>
                      <a:round/>
                      <a:headEnd type="none" w="sm" len="sm"/>
                      <a:tailEnd type="none" w="sm" len="sm"/>
                    </a:lnB>
                    <a:solidFill>
                      <a:schemeClr val="lt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88400">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latin typeface="Arial"/>
                          <a:ea typeface="Arial"/>
                          <a:cs typeface="Arial"/>
                          <a:sym typeface="Arial"/>
                        </a:rPr>
                        <a:t>1</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165100" marR="0" lvl="0" indent="-165100" algn="l" rtl="0">
                        <a:lnSpc>
                          <a:spcPct val="100000"/>
                        </a:lnSpc>
                        <a:spcBef>
                          <a:spcPts val="0"/>
                        </a:spcBef>
                        <a:spcAft>
                          <a:spcPts val="0"/>
                        </a:spcAft>
                        <a:buClr>
                          <a:srgbClr val="000000"/>
                        </a:buClr>
                        <a:buSzPts val="1500"/>
                        <a:buFont typeface="Arial"/>
                        <a:buChar char="•"/>
                      </a:pPr>
                      <a:r>
                        <a:rPr lang="en-GB" sz="1500" b="0" u="none" strike="noStrike" cap="none">
                          <a:highlight>
                            <a:srgbClr val="FFFF00"/>
                          </a:highlight>
                          <a:latin typeface="Arial"/>
                          <a:ea typeface="Arial"/>
                          <a:cs typeface="Arial"/>
                          <a:sym typeface="Arial"/>
                        </a:rPr>
                        <a:t>NC OBJ: a study of an aspect or theme in British history that extends pupils’ chronological knowledge beyond 1066</a:t>
                      </a:r>
                      <a:r>
                        <a:rPr lang="en-GB" sz="1500" b="0" u="none" strike="noStrike" cap="none">
                          <a:latin typeface="Arial"/>
                          <a:ea typeface="Arial"/>
                          <a:cs typeface="Arial"/>
                          <a:sym typeface="Arial"/>
                        </a:rPr>
                        <a:t> </a:t>
                      </a: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b="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600" u="none" strike="noStrike" cap="none"/>
                        <a:t>LO: To </a:t>
                      </a:r>
                      <a:r>
                        <a:rPr lang="en-GB" sz="1600"/>
                        <a:t>locate Anglo-Saxon shore forts and the physical features of them.</a:t>
                      </a:r>
                      <a:endParaRPr sz="1600" u="none" strike="noStrike" cap="none"/>
                    </a:p>
                    <a:p>
                      <a:pPr marL="0" marR="0" lvl="0" indent="0" algn="l" rtl="0">
                        <a:lnSpc>
                          <a:spcPct val="100000"/>
                        </a:lnSpc>
                        <a:spcBef>
                          <a:spcPts val="0"/>
                        </a:spcBef>
                        <a:spcAft>
                          <a:spcPts val="0"/>
                        </a:spcAft>
                        <a:buClr>
                          <a:srgbClr val="000000"/>
                        </a:buClr>
                        <a:buSzPts val="700"/>
                        <a:buFont typeface="Arial"/>
                        <a:buNone/>
                      </a:pPr>
                      <a:endParaRPr sz="7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rgbClr val="000000"/>
                        </a:buClr>
                        <a:buSzPts val="1500"/>
                        <a:buFont typeface="Arial"/>
                        <a:buNone/>
                      </a:pPr>
                      <a:r>
                        <a:rPr lang="en-GB" sz="1500" b="1">
                          <a:solidFill>
                            <a:srgbClr val="00B050"/>
                          </a:solidFill>
                        </a:rPr>
                        <a:t>Teach History lesson 1 - Further develop an understanding of historical vocabulary.</a:t>
                      </a:r>
                      <a:endParaRPr sz="1500" b="1">
                        <a:solidFill>
                          <a:srgbClr val="00B050"/>
                        </a:solidFill>
                      </a:endParaRPr>
                    </a:p>
                    <a:p>
                      <a:pPr marL="0" marR="0" lvl="0" indent="0" algn="l" rtl="0">
                        <a:lnSpc>
                          <a:spcPct val="100000"/>
                        </a:lnSpc>
                        <a:spcBef>
                          <a:spcPts val="0"/>
                        </a:spcBef>
                        <a:spcAft>
                          <a:spcPts val="0"/>
                        </a:spcAft>
                        <a:buClr>
                          <a:srgbClr val="000000"/>
                        </a:buClr>
                        <a:buSzPts val="1500"/>
                        <a:buFont typeface="Arial"/>
                        <a:buNone/>
                      </a:pPr>
                      <a:r>
                        <a:rPr lang="en-GB" sz="1500" b="1">
                          <a:solidFill>
                            <a:srgbClr val="00B050"/>
                          </a:solidFill>
                        </a:rPr>
                        <a:t>History lesson 2- Order time periods chronologically on a timeline.</a:t>
                      </a:r>
                      <a:endParaRPr sz="1500" b="1">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500"/>
                    </a:p>
                    <a:p>
                      <a:pPr marL="0" marR="0" lvl="0" indent="0" algn="l" rtl="0">
                        <a:lnSpc>
                          <a:spcPct val="100000"/>
                        </a:lnSpc>
                        <a:spcBef>
                          <a:spcPts val="0"/>
                        </a:spcBef>
                        <a:spcAft>
                          <a:spcPts val="0"/>
                        </a:spcAft>
                        <a:buClr>
                          <a:srgbClr val="000000"/>
                        </a:buClr>
                        <a:buSzPts val="1500"/>
                        <a:buFont typeface="Arial"/>
                        <a:buNone/>
                      </a:pPr>
                      <a:r>
                        <a:rPr lang="en-GB" sz="1600"/>
                        <a:t>Use maps to locate Anglo-Saxon shore forts that were built by the Romans to repel the seabourne raiders. Discuss why they were on the coastline in relation to how the invaders were travelling to Britain and where from.</a:t>
                      </a:r>
                      <a:endParaRPr sz="1600"/>
                    </a:p>
                    <a:p>
                      <a:pPr marL="0" marR="0" lvl="0" indent="0" algn="l" rtl="0">
                        <a:lnSpc>
                          <a:spcPct val="100000"/>
                        </a:lnSpc>
                        <a:spcBef>
                          <a:spcPts val="0"/>
                        </a:spcBef>
                        <a:spcAft>
                          <a:spcPts val="0"/>
                        </a:spcAft>
                        <a:buClr>
                          <a:srgbClr val="000000"/>
                        </a:buClr>
                        <a:buSzPts val="1500"/>
                        <a:buFont typeface="Arial"/>
                        <a:buNone/>
                      </a:pPr>
                      <a:r>
                        <a:rPr lang="en-GB" sz="1600"/>
                        <a:t>A- Use a simple map to locate some shore forts and make a sketch map of them.</a:t>
                      </a:r>
                      <a:endParaRPr sz="1600"/>
                    </a:p>
                    <a:p>
                      <a:pPr marL="0" marR="0" lvl="0" indent="0" algn="l" rtl="0">
                        <a:lnSpc>
                          <a:spcPct val="100000"/>
                        </a:lnSpc>
                        <a:spcBef>
                          <a:spcPts val="0"/>
                        </a:spcBef>
                        <a:spcAft>
                          <a:spcPts val="0"/>
                        </a:spcAft>
                        <a:buClr>
                          <a:srgbClr val="000000"/>
                        </a:buClr>
                        <a:buSzPts val="1500"/>
                        <a:buFont typeface="Arial"/>
                        <a:buNone/>
                      </a:pPr>
                      <a:r>
                        <a:rPr lang="en-GB" sz="1600"/>
                        <a:t>B- Include some key features that would need to be near a shore fort (towns, rivers, forests)</a:t>
                      </a:r>
                      <a:endParaRPr sz="1600"/>
                    </a:p>
                    <a:p>
                      <a:pPr marL="0" marR="0" lvl="0" indent="0" algn="l" rtl="0">
                        <a:lnSpc>
                          <a:spcPct val="100000"/>
                        </a:lnSpc>
                        <a:spcBef>
                          <a:spcPts val="0"/>
                        </a:spcBef>
                        <a:spcAft>
                          <a:spcPts val="0"/>
                        </a:spcAft>
                        <a:buClr>
                          <a:srgbClr val="000000"/>
                        </a:buClr>
                        <a:buSzPts val="1500"/>
                        <a:buFont typeface="Arial"/>
                        <a:buNone/>
                      </a:pPr>
                      <a:r>
                        <a:rPr lang="en-GB" sz="1600"/>
                        <a:t>C- Explain the importance of locating a shore fort near these features.  </a:t>
                      </a:r>
                      <a:endParaRPr sz="1600" i="1" u="none" strike="noStrike" cap="none"/>
                    </a:p>
                    <a:p>
                      <a:pPr marL="0" lvl="0" indent="0" algn="l" rtl="0">
                        <a:spcBef>
                          <a:spcPts val="0"/>
                        </a:spcBef>
                        <a:spcAft>
                          <a:spcPts val="0"/>
                        </a:spcAft>
                        <a:buClr>
                          <a:schemeClr val="dk1"/>
                        </a:buClr>
                        <a:buSzPts val="1100"/>
                        <a:buFont typeface="Arial"/>
                        <a:buNone/>
                      </a:pPr>
                      <a:r>
                        <a:rPr lang="en-GB" sz="1500" b="1">
                          <a:solidFill>
                            <a:srgbClr val="00B050"/>
                          </a:solidFill>
                        </a:rPr>
                        <a:t>Teach History lessons 3/4 - Why did the Anglo-Saxons invade?</a:t>
                      </a:r>
                      <a:endParaRPr sz="1500" i="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r h="24986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latin typeface="Arial"/>
                          <a:ea typeface="Arial"/>
                          <a:cs typeface="Arial"/>
                          <a:sym typeface="Arial"/>
                        </a:rPr>
                        <a:t>2</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1600" u="none" strike="noStrike" cap="none">
                          <a:solidFill>
                            <a:schemeClr val="dk1"/>
                          </a:solidFill>
                        </a:rPr>
                        <a:t>L.O. To </a:t>
                      </a:r>
                      <a:r>
                        <a:rPr lang="en-GB" sz="1600">
                          <a:solidFill>
                            <a:schemeClr val="dk1"/>
                          </a:solidFill>
                        </a:rPr>
                        <a:t>identify the location of the Anglo-Saxon kingdoms and settlements. </a:t>
                      </a:r>
                      <a:endParaRPr sz="1600" u="none" strike="noStrike" cap="none">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GB" sz="1600">
                          <a:solidFill>
                            <a:schemeClr val="dk1"/>
                          </a:solidFill>
                        </a:rPr>
                        <a:t>A- Identify and label the 7 main Anglo-Saxon kingdoms.</a:t>
                      </a:r>
                      <a:endParaRPr sz="1600">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GB" sz="1600">
                          <a:solidFill>
                            <a:schemeClr val="dk1"/>
                          </a:solidFill>
                        </a:rPr>
                        <a:t>B- Identify settlements/towns/cities derived from Anglo-Saxon words.</a:t>
                      </a:r>
                      <a:endParaRPr sz="1600">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GB" sz="1600">
                          <a:solidFill>
                            <a:schemeClr val="dk1"/>
                          </a:solidFill>
                        </a:rPr>
                        <a:t>C- Use grid references to locate these settlements.</a:t>
                      </a:r>
                      <a:endParaRPr sz="16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en-GB" sz="1500" b="1">
                          <a:solidFill>
                            <a:srgbClr val="00B050"/>
                          </a:solidFill>
                        </a:rPr>
                        <a:t>Teach History lessons 5/6 - What was daily life like for the Anglo-Saxons?</a:t>
                      </a:r>
                      <a:endParaRPr sz="1500" b="1">
                        <a:solidFill>
                          <a:srgbClr val="00B050"/>
                        </a:solidFill>
                      </a:endParaRPr>
                    </a:p>
                    <a:p>
                      <a:pPr marL="0" lvl="0" indent="0" algn="l" rtl="0">
                        <a:spcBef>
                          <a:spcPts val="0"/>
                        </a:spcBef>
                        <a:spcAft>
                          <a:spcPts val="0"/>
                        </a:spcAft>
                        <a:buClr>
                          <a:schemeClr val="dk1"/>
                        </a:buClr>
                        <a:buSzPts val="1100"/>
                        <a:buFont typeface="Arial"/>
                        <a:buNone/>
                      </a:pPr>
                      <a:r>
                        <a:rPr lang="en-GB" sz="1500" b="1">
                          <a:solidFill>
                            <a:srgbClr val="00B050"/>
                          </a:solidFill>
                        </a:rPr>
                        <a:t>Teach History lessons 7/8 - Explain who Alfred the Great was.</a:t>
                      </a:r>
                      <a:endParaRPr sz="1500" b="1">
                        <a:solidFill>
                          <a:srgbClr val="00B050"/>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38" name="Google Shape;238;p6"/>
          <p:cNvSpPr txBox="1"/>
          <p:nvPr/>
        </p:nvSpPr>
        <p:spPr>
          <a:xfrm>
            <a:off x="284125" y="264875"/>
            <a:ext cx="117528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39" name="Google Shape;239;p6"/>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40" name="Google Shape;240;p6"/>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44"/>
        <p:cNvGrpSpPr/>
        <p:nvPr/>
      </p:nvGrpSpPr>
      <p:grpSpPr>
        <a:xfrm>
          <a:off x="0" y="0"/>
          <a:ext cx="0" cy="0"/>
          <a:chOff x="0" y="0"/>
          <a:chExt cx="0" cy="0"/>
        </a:xfrm>
      </p:grpSpPr>
      <p:graphicFrame>
        <p:nvGraphicFramePr>
          <p:cNvPr id="245" name="Google Shape;245;p7"/>
          <p:cNvGraphicFramePr/>
          <p:nvPr/>
        </p:nvGraphicFramePr>
        <p:xfrm>
          <a:off x="452492" y="1344383"/>
          <a:ext cx="3000000" cy="3000000"/>
        </p:xfrm>
        <a:graphic>
          <a:graphicData uri="http://schemas.openxmlformats.org/drawingml/2006/table">
            <a:tbl>
              <a:tblPr firstRow="1" bandRow="1">
                <a:noFill/>
                <a:tableStyleId>{A80FFC58-1832-4D13-AC57-967BB817BEAC}</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t>3 </a:t>
                      </a:r>
                      <a:endParaRPr sz="4000" b="1" u="none" strike="noStrike" cap="none"/>
                    </a:p>
                    <a:p>
                      <a:pPr marL="0" marR="0" lvl="0" indent="0" algn="l" rtl="0">
                        <a:lnSpc>
                          <a:spcPct val="100000"/>
                        </a:lnSpc>
                        <a:spcBef>
                          <a:spcPts val="0"/>
                        </a:spcBef>
                        <a:spcAft>
                          <a:spcPts val="0"/>
                        </a:spcAft>
                        <a:buClr>
                          <a:schemeClr val="dk1"/>
                        </a:buClr>
                        <a:buSzPts val="6700"/>
                        <a:buFont typeface="Arial"/>
                        <a:buNone/>
                      </a:pPr>
                      <a:r>
                        <a:rPr lang="en-GB" sz="3600" b="1" u="none" strike="noStrike" cap="none">
                          <a:solidFill>
                            <a:schemeClr val="dk1"/>
                          </a:solidFill>
                        </a:rPr>
                        <a:t>  </a:t>
                      </a:r>
                      <a:endParaRPr sz="4000" b="1" u="none" strike="noStrike" cap="none"/>
                    </a:p>
                    <a:p>
                      <a:pPr marL="0" marR="0" lvl="0" indent="0" algn="ctr" rtl="0">
                        <a:lnSpc>
                          <a:spcPct val="100000"/>
                        </a:lnSpc>
                        <a:spcBef>
                          <a:spcPts val="0"/>
                        </a:spcBef>
                        <a:spcAft>
                          <a:spcPts val="0"/>
                        </a:spcAft>
                        <a:buClr>
                          <a:srgbClr val="000000"/>
                        </a:buClr>
                        <a:buSzPts val="4000"/>
                        <a:buFont typeface="Arial"/>
                        <a:buNone/>
                      </a:pPr>
                      <a:endParaRPr sz="4000" b="1" u="none" strike="noStrike" cap="none"/>
                    </a:p>
                    <a:p>
                      <a:pPr marL="0" marR="0" lvl="0" indent="0" algn="ctr" rtl="0">
                        <a:lnSpc>
                          <a:spcPct val="100000"/>
                        </a:lnSpc>
                        <a:spcBef>
                          <a:spcPts val="0"/>
                        </a:spcBef>
                        <a:spcAft>
                          <a:spcPts val="0"/>
                        </a:spcAft>
                        <a:buClr>
                          <a:srgbClr val="000000"/>
                        </a:buClr>
                        <a:buSzPts val="4000"/>
                        <a:buFont typeface="Arial"/>
                        <a:buNone/>
                      </a:pPr>
                      <a:endParaRPr sz="4000" b="1" u="none" strike="noStrike" cap="none"/>
                    </a:p>
                    <a:p>
                      <a:pPr marL="0" marR="0" lvl="0" indent="0" algn="ctr" rtl="0">
                        <a:lnSpc>
                          <a:spcPct val="100000"/>
                        </a:lnSpc>
                        <a:spcBef>
                          <a:spcPts val="0"/>
                        </a:spcBef>
                        <a:spcAft>
                          <a:spcPts val="0"/>
                        </a:spcAft>
                        <a:buClr>
                          <a:srgbClr val="000000"/>
                        </a:buClr>
                        <a:buSzPts val="4000"/>
                        <a:buFont typeface="Arial"/>
                        <a:buNone/>
                      </a:pPr>
                      <a:r>
                        <a:rPr lang="en-GB" sz="4000" b="1" u="none" strike="noStrike" cap="none"/>
                        <a:t> </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u="none" strike="noStrike" cap="none">
                          <a:solidFill>
                            <a:schemeClr val="dk1"/>
                          </a:solidFill>
                        </a:rPr>
                        <a:t>LO: To </a:t>
                      </a:r>
                      <a:r>
                        <a:rPr lang="en-GB" sz="1500">
                          <a:solidFill>
                            <a:schemeClr val="dk1"/>
                          </a:solidFill>
                        </a:rPr>
                        <a:t>locate countries that the Vikings invaded and came from.</a:t>
                      </a: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GB" sz="1500">
                          <a:solidFill>
                            <a:schemeClr val="dk1"/>
                          </a:solidFill>
                        </a:rPr>
                        <a:t>Recap continents and focus on Europe. Discuss why Britain was targeted by the Vikings in relation to in position Geographically and possible resources it had.</a:t>
                      </a:r>
                      <a:endParaRPr sz="15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500">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GB" sz="1500" u="none" strike="noStrike" cap="none">
                          <a:solidFill>
                            <a:schemeClr val="dk1"/>
                          </a:solidFill>
                        </a:rPr>
                        <a:t>A- </a:t>
                      </a:r>
                      <a:r>
                        <a:rPr lang="en-GB" sz="1500">
                          <a:solidFill>
                            <a:schemeClr val="dk1"/>
                          </a:solidFill>
                        </a:rPr>
                        <a:t>Identify countries in Europe that the Vikings came from and invaded.</a:t>
                      </a:r>
                      <a:endParaRPr sz="1500">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GB" sz="1500">
                          <a:solidFill>
                            <a:schemeClr val="dk1"/>
                          </a:solidFill>
                        </a:rPr>
                        <a:t>B- Identify capital cities in Europe that the Vikings came from and invaded.</a:t>
                      </a:r>
                      <a:endParaRPr sz="1500">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GB" sz="1500">
                          <a:solidFill>
                            <a:schemeClr val="dk1"/>
                          </a:solidFill>
                        </a:rPr>
                        <a:t>C- Create grid references for countries and their capital cities in Europe that the Vikings came from and invaded. </a:t>
                      </a:r>
                      <a:endParaRPr sz="15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900" b="1" u="none" strike="noStrike" cap="none">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900" b="1" u="none" strike="noStrike" cap="none">
                        <a:solidFill>
                          <a:srgbClr val="00B050"/>
                        </a:solidFill>
                      </a:endParaRPr>
                    </a:p>
                    <a:p>
                      <a:pPr marL="0" lvl="0" indent="0" algn="l" rtl="0">
                        <a:spcBef>
                          <a:spcPts val="0"/>
                        </a:spcBef>
                        <a:spcAft>
                          <a:spcPts val="0"/>
                        </a:spcAft>
                        <a:buClr>
                          <a:schemeClr val="dk1"/>
                        </a:buClr>
                        <a:buSzPts val="1100"/>
                        <a:buFont typeface="Arial"/>
                        <a:buNone/>
                      </a:pPr>
                      <a:r>
                        <a:rPr lang="en-GB" sz="1500" b="1">
                          <a:solidFill>
                            <a:srgbClr val="00B050"/>
                          </a:solidFill>
                        </a:rPr>
                        <a:t>Teach History lesson 9/10 - Has History been fair in its portrayal of the Vikings?</a:t>
                      </a:r>
                      <a:endParaRPr sz="1500" b="1" u="none" strike="noStrike" cap="none">
                        <a:solidFill>
                          <a:srgbClr val="00B050"/>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r>
                        <a:rPr lang="en-GB" sz="4000" b="1" u="none" strike="noStrike" cap="none">
                          <a:solidFill>
                            <a:schemeClr val="dk1"/>
                          </a:solidFill>
                        </a:rPr>
                        <a:t> </a:t>
                      </a:r>
                      <a:r>
                        <a:rPr lang="en-GB" sz="4000" b="1">
                          <a:solidFill>
                            <a:schemeClr val="dk1"/>
                          </a:solidFill>
                        </a:rPr>
                        <a:t>4</a:t>
                      </a:r>
                      <a:endParaRPr sz="4000" b="1" u="none" strike="noStrike" cap="none">
                        <a:solidFill>
                          <a:schemeClr val="dk1"/>
                        </a:solidFill>
                      </a:endParaRPr>
                    </a:p>
                    <a:p>
                      <a:pPr marL="0" marR="0" lvl="0" indent="0" algn="l" rtl="0">
                        <a:lnSpc>
                          <a:spcPct val="100000"/>
                        </a:lnSpc>
                        <a:spcBef>
                          <a:spcPts val="0"/>
                        </a:spcBef>
                        <a:spcAft>
                          <a:spcPts val="0"/>
                        </a:spcAft>
                        <a:buClr>
                          <a:srgbClr val="000000"/>
                        </a:buClr>
                        <a:buSzPts val="6700"/>
                        <a:buFont typeface="Arial"/>
                        <a:buNone/>
                      </a:pPr>
                      <a:r>
                        <a:rPr lang="en-GB" sz="3600" b="1" u="none" strike="noStrike" cap="none">
                          <a:solidFill>
                            <a:schemeClr val="dk1"/>
                          </a:solidFill>
                        </a:rPr>
                        <a:t>  </a:t>
                      </a:r>
                      <a:endParaRPr sz="3600" b="1" u="none" strike="noStrike" cap="none"/>
                    </a:p>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endParaRPr sz="3600" b="1" u="none" strike="noStrike" cap="none"/>
                    </a:p>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endParaRPr sz="3600" b="1" u="none" strike="noStrike" cap="none"/>
                    </a:p>
                  </a:txBody>
                  <a:tcPr marL="91475" marR="914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chemeClr val="dk1"/>
                        </a:buClr>
                        <a:buSzPts val="1500"/>
                        <a:buFont typeface="Arial"/>
                        <a:buNone/>
                      </a:pPr>
                      <a:r>
                        <a:rPr lang="en-GB" sz="1500" u="none" strike="noStrike" cap="none">
                          <a:solidFill>
                            <a:schemeClr val="dk1"/>
                          </a:solidFill>
                        </a:rPr>
                        <a:t>LO: To </a:t>
                      </a:r>
                      <a:r>
                        <a:rPr lang="en-GB" sz="1500">
                          <a:solidFill>
                            <a:schemeClr val="dk1"/>
                          </a:solidFill>
                        </a:rPr>
                        <a:t>compare Anglo-Saxon and Viking settlements.</a:t>
                      </a:r>
                      <a:endParaRPr sz="1500" u="none" strike="noStrike" cap="none"/>
                    </a:p>
                  </a:txBody>
                  <a:tcPr marL="91475" marR="91475" marT="45725" marB="45725">
                    <a:lnL w="9525" cap="flat" cmpd="sng">
                      <a:solidFill>
                        <a:srgbClr val="000000"/>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GB" sz="1500">
                          <a:solidFill>
                            <a:schemeClr val="dk1"/>
                          </a:solidFill>
                        </a:rPr>
                        <a:t>Explain what is similar and different between the settlements</a:t>
                      </a:r>
                      <a:endParaRPr sz="15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500" u="none" strike="noStrike" cap="none">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46" name="Google Shape;246;p7"/>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47" name="Google Shape;247;p7"/>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48" name="Google Shape;248;p7"/>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1901</Words>
  <Application>Microsoft Office PowerPoint</Application>
  <PresentationFormat>Custom</PresentationFormat>
  <Paragraphs>172</Paragraphs>
  <Slides>7</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vt:i4>
      </vt:variant>
    </vt:vector>
  </HeadingPairs>
  <TitlesOfParts>
    <vt:vector size="11" baseType="lpstr">
      <vt:lpstr>Arial</vt:lpstr>
      <vt:lpstr>Calibri</vt:lpstr>
      <vt:lpstr>1_Custom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 Brown</dc:creator>
  <cp:lastModifiedBy>Rose Alexander</cp:lastModifiedBy>
  <cp:revision>1</cp:revision>
  <dcterms:modified xsi:type="dcterms:W3CDTF">2019-09-03T20:36:51Z</dcterms:modified>
</cp:coreProperties>
</file>