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9144000"/>
  <p:notesSz cx="6858000" cy="9144000"/>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9294D9-DA1C-4807-8152-3533FD698324}">
  <a:tblStyle styleId="{D19294D9-DA1C-4807-8152-3533FD69832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c121cb65d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5c121cb65d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c121cb65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5c121cb65d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p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9" name="Google Shape;19;p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 name="Google Shape;21;p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11"/>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8" name="Google Shape;78;p1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1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1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97" name="Google Shape;97;p1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103" name="Google Shape;103;p1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9" name="Google Shape;109;p16"/>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1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body" idx="1"/>
          </p:nvPr>
        </p:nvSpPr>
        <p:spPr>
          <a:xfrm>
            <a:off x="839789" y="2241551"/>
            <a:ext cx="51579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6" name="Google Shape;116;p17"/>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6172201" y="2241551"/>
            <a:ext cx="51831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8" name="Google Shape;118;p17"/>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1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130" name="Google Shape;130;p19"/>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1" name="Google Shape;131;p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0"/>
          <p:cNvSpPr>
            <a:spLocks noGrp="1"/>
          </p:cNvSpPr>
          <p:nvPr>
            <p:ph type="pic" idx="2"/>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8" name="Google Shape;138;p2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1"/>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2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p3"/>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25" name="Google Shape;25;p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rot="5400000">
            <a:off x="6164851" y="3046885"/>
            <a:ext cx="77490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rot="5400000">
            <a:off x="830851" y="494185"/>
            <a:ext cx="77490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4"/>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31" name="Google Shape;31;p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5"/>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7" name="Google Shape;37;p5"/>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8" name="Google Shape;38;p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6"/>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4" name="Google Shape;44;p6"/>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5" name="Google Shape;45;p6"/>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6" name="Google Shape;46;p6"/>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7" name="Google Shape;47;p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8"/>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58" name="Google Shape;58;p8"/>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59" name="Google Shape;59;p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9"/>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6" name="Google Shape;66;p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10"/>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2" name="Google Shape;72;p1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1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1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1" i="0" u="sng" strike="noStrike" cap="none">
                <a:solidFill>
                  <a:srgbClr val="000000"/>
                </a:solidFill>
                <a:latin typeface="Arial"/>
                <a:ea typeface="Arial"/>
                <a:cs typeface="Arial"/>
                <a:sym typeface="Arial"/>
              </a:rPr>
              <a:t>Transferable Knowledge</a:t>
            </a:r>
            <a:endParaRPr sz="16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600"/>
              <a:t>Chronology, concept of invasion, </a:t>
            </a:r>
            <a:endParaRPr sz="1600"/>
          </a:p>
          <a:p>
            <a:pPr marL="0" marR="0" lvl="0" indent="0" algn="ctr" rtl="0">
              <a:lnSpc>
                <a:spcPct val="100000"/>
              </a:lnSpc>
              <a:spcBef>
                <a:spcPts val="0"/>
              </a:spcBef>
              <a:spcAft>
                <a:spcPts val="0"/>
              </a:spcAft>
              <a:buClr>
                <a:srgbClr val="000000"/>
              </a:buClr>
              <a:buSzPts val="1800"/>
              <a:buFont typeface="Arial"/>
              <a:buNone/>
            </a:pPr>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3"/>
          <p:cNvSpPr txBox="1"/>
          <p:nvPr/>
        </p:nvSpPr>
        <p:spPr>
          <a:xfrm>
            <a:off x="806825" y="3655817"/>
            <a:ext cx="10693800" cy="5314012"/>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National Curriculum Overview of Programme of Study</a:t>
            </a:r>
            <a:endParaRPr/>
          </a:p>
          <a:p>
            <a:pPr marL="0" marR="0" lvl="0" indent="0" algn="l" rtl="0">
              <a:lnSpc>
                <a:spcPct val="100000"/>
              </a:lnSpc>
              <a:spcBef>
                <a:spcPts val="0"/>
              </a:spcBef>
              <a:spcAft>
                <a:spcPts val="0"/>
              </a:spcAft>
              <a:buNone/>
            </a:pPr>
            <a:r>
              <a:rPr lang="en-GB" sz="1200"/>
              <a:t>A high-quality history education will help pupils gain a coherent knowledge and understanding of Britain’s past and that of the wider world. It should inspire pupils’ curiosity to know more about the past. Teaching should equip pupils to ask perceptive questions, think critically, weigh evidence, sift arguments, and develop perspective and judgement. History helps pupils to understand the complexity of people’s lives, the process of change, the diversity of societies and relationships between different groups, as well as their own identity and the challenges of their time.</a:t>
            </a:r>
            <a:endParaRPr sz="1200"/>
          </a:p>
          <a:p>
            <a:pPr marL="0" marR="0" lvl="0" indent="0" algn="l" rtl="0">
              <a:lnSpc>
                <a:spcPct val="100000"/>
              </a:lnSpc>
              <a:spcBef>
                <a:spcPts val="0"/>
              </a:spcBef>
              <a:spcAft>
                <a:spcPts val="0"/>
              </a:spcAft>
              <a:buNone/>
            </a:pPr>
            <a:r>
              <a:rPr lang="en-GB" sz="1200"/>
              <a:t>The national curriculum for history aims to ensure that all pupils:  know and understand the history of these islands as a coherent, chronological narrative, from the earliest times to the present day: how people’s lives have shaped this nation and how Britain has influenced and been influenced by the wider world  know and understand significant aspects of the history of the wider world: the nature of ancient civilisations; the expansion and dissolution of empires; characteristic features of past non-European societies; achievements and follies of mankind  gain and deploy a historically grounded understanding of abstract terms such as ‘empire’, ‘civilisation’, ‘parliament’ and ‘peasantry’  understand historical concepts such as continuity and change, cause and consequence, similarity, difference and significance, and use them to make connections, draw contrasts, analyse trends, frame historically-valid questions and create their own structured accounts, including written narratives and analyses  understand the methods of historical enquiry, including how evidence is used rigorously to make historical claims, and discern how and why contrasting arguments and interpretations of the past have been constructed,  gain historical perspective by placing their growing knowledge into different contexts, understanding the connections between local, regional, national and international history; between cultural, economic, military, political, religious and social history; and between short- and long-term timescales</a:t>
            </a:r>
            <a:endParaRPr sz="1200" i="0" u="none" strike="noStrike" cap="none">
              <a:solidFill>
                <a:srgbClr val="000000"/>
              </a:solidFill>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sz="1200"/>
              <a:t>Pupils should continue to develop a chronologically secure knowledge and understanding of British, local and world history, establishing clear narratives within and across the periods they study. They should note connections, contrasts and trends over time and develop the appropriate use of historical terms. They should regularly address and sometimes devise historically valid questions about change, cause, similarity and difference, and significance. They should construct informed responses that involve thoughtful selection and organisation of relevant historical information. They should understand how our knowledge of the past is constructed from a range of sources.</a:t>
            </a:r>
            <a:endParaRPr sz="1200"/>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During this area of study students should be taught to:</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SzPts val="1200"/>
              <a:buChar char="●"/>
            </a:pPr>
            <a:r>
              <a:rPr lang="en-GB" sz="1200"/>
              <a:t>Britain’s settlement by Anglo-Saxons and Scots</a:t>
            </a:r>
            <a:endParaRPr/>
          </a:p>
          <a:p>
            <a:pPr marL="457200" marR="0" lvl="0" indent="-317500" algn="l" rtl="0">
              <a:lnSpc>
                <a:spcPct val="100000"/>
              </a:lnSpc>
              <a:spcBef>
                <a:spcPts val="0"/>
              </a:spcBef>
              <a:spcAft>
                <a:spcPts val="0"/>
              </a:spcAft>
              <a:buSzPts val="1400"/>
              <a:buChar char="●"/>
            </a:pPr>
            <a:r>
              <a:rPr lang="en-GB"/>
              <a:t>the Viking and Anglo-Saxon struggle for the Kingdom of England to the time of Edward the Confessor</a:t>
            </a:r>
            <a:endParaRPr/>
          </a:p>
          <a:p>
            <a:pPr marL="457200" marR="0" lvl="0" indent="-317500" algn="l" rtl="0">
              <a:lnSpc>
                <a:spcPct val="100000"/>
              </a:lnSpc>
              <a:spcBef>
                <a:spcPts val="0"/>
              </a:spcBef>
              <a:spcAft>
                <a:spcPts val="0"/>
              </a:spcAft>
              <a:buSzPts val="1400"/>
              <a:buChar char="●"/>
            </a:pPr>
            <a:r>
              <a:rPr lang="en-GB"/>
              <a:t>a local history study</a:t>
            </a:r>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Medium Term Plan: Global Enquirers- History</a:t>
            </a:r>
            <a:endParaRPr/>
          </a:p>
          <a:p>
            <a:pPr marL="0" marR="0" lvl="0" indent="0" algn="ctr" rtl="0">
              <a:lnSpc>
                <a:spcPct val="100000"/>
              </a:lnSpc>
              <a:spcBef>
                <a:spcPts val="0"/>
              </a:spcBef>
              <a:spcAft>
                <a:spcPts val="0"/>
              </a:spcAft>
              <a:buNone/>
            </a:pPr>
            <a:r>
              <a:rPr lang="en-GB" u="sng"/>
              <a:t>Traders and Raiders</a:t>
            </a:r>
            <a:endParaRPr/>
          </a:p>
          <a:p>
            <a:pPr marL="0" marR="0" lvl="0" indent="0" algn="ctr" rtl="0">
              <a:lnSpc>
                <a:spcPct val="100000"/>
              </a:lnSpc>
              <a:spcBef>
                <a:spcPts val="0"/>
              </a:spcBef>
              <a:spcAft>
                <a:spcPts val="0"/>
              </a:spcAft>
              <a:buNone/>
            </a:pPr>
            <a:r>
              <a:rPr lang="en-GB">
                <a:solidFill>
                  <a:schemeClr val="dk1"/>
                </a:solidFill>
              </a:rPr>
              <a:t>Who were the Anglo Saxons and why did they come to Britain?</a:t>
            </a:r>
            <a:endParaRPr>
              <a:solidFill>
                <a:schemeClr val="dk1"/>
              </a:solidFill>
            </a:endParaRPr>
          </a:p>
          <a:p>
            <a:pPr marL="0" marR="0" lvl="0" indent="0" algn="ctr" rtl="0">
              <a:lnSpc>
                <a:spcPct val="100000"/>
              </a:lnSpc>
              <a:spcBef>
                <a:spcPts val="0"/>
              </a:spcBef>
              <a:spcAft>
                <a:spcPts val="0"/>
              </a:spcAft>
              <a:buNone/>
            </a:pPr>
            <a:r>
              <a:rPr lang="en-GB">
                <a:solidFill>
                  <a:schemeClr val="dk1"/>
                </a:solidFill>
              </a:rPr>
              <a:t>Has history been fair in its portrayal of the Vikings?</a:t>
            </a:r>
            <a:endParaRPr>
              <a:solidFill>
                <a:schemeClr val="dk1"/>
              </a:solidFill>
            </a:endParaRPr>
          </a:p>
          <a:p>
            <a:pPr marL="0" marR="0" lvl="0" indent="0" algn="ctr" rtl="0">
              <a:lnSpc>
                <a:spcPct val="100000"/>
              </a:lnSpc>
              <a:spcBef>
                <a:spcPts val="0"/>
              </a:spcBef>
              <a:spcAft>
                <a:spcPts val="0"/>
              </a:spcAft>
              <a:buNone/>
            </a:pPr>
            <a:endParaRPr sz="1200">
              <a:solidFill>
                <a:schemeClr val="dk1"/>
              </a:solidFill>
              <a:latin typeface="Century Gothic"/>
              <a:ea typeface="Century Gothic"/>
              <a:cs typeface="Century Gothic"/>
              <a:sym typeface="Century Gothic"/>
            </a:endParaRPr>
          </a:p>
        </p:txBody>
      </p:sp>
      <p:sp>
        <p:nvSpPr>
          <p:cNvPr id="162" name="Google Shape;162;p23"/>
          <p:cNvSpPr txBox="1"/>
          <p:nvPr/>
        </p:nvSpPr>
        <p:spPr>
          <a:xfrm>
            <a:off x="806825" y="2410750"/>
            <a:ext cx="5271300" cy="113927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Chronology and change</a:t>
            </a:r>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Historical enquiry</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3" name="Google Shape;163;p23"/>
          <p:cNvPicPr preferRelativeResize="0"/>
          <p:nvPr/>
        </p:nvPicPr>
        <p:blipFill rotWithShape="1">
          <a:blip r:embed="rId4">
            <a:alphaModFix/>
          </a:blip>
          <a:srcRect/>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l="8376" t="7405" r="8376" b="6665"/>
          <a:stretch/>
        </p:blipFill>
        <p:spPr>
          <a:xfrm>
            <a:off x="1962273" y="89479"/>
            <a:ext cx="700803" cy="1023475"/>
          </a:xfrm>
          <a:prstGeom prst="rect">
            <a:avLst/>
          </a:prstGeom>
          <a:noFill/>
          <a:ln>
            <a:noFill/>
          </a:ln>
        </p:spPr>
      </p:pic>
      <p:pic>
        <p:nvPicPr>
          <p:cNvPr id="165" name="Google Shape;165;p23" descr="C:\Users\James\Desktop\Logos\Global Enquirers Large no border.jpg"/>
          <p:cNvPicPr preferRelativeResize="0"/>
          <p:nvPr/>
        </p:nvPicPr>
        <p:blipFill rotWithShape="1">
          <a:blip r:embed="rId6">
            <a:alphaModFix/>
          </a:blip>
          <a:srcRect l="7170" r="7567" b="6322"/>
          <a:stretch/>
        </p:blipFill>
        <p:spPr>
          <a:xfrm>
            <a:off x="2974957" y="89479"/>
            <a:ext cx="741770" cy="1035596"/>
          </a:xfrm>
          <a:prstGeom prst="rect">
            <a:avLst/>
          </a:prstGeom>
          <a:noFill/>
          <a:ln>
            <a:noFill/>
          </a:ln>
        </p:spPr>
      </p:pic>
      <p:pic>
        <p:nvPicPr>
          <p:cNvPr id="166" name="Google Shape;166;p23" descr="C:\Users\James\Desktop\Logos\Sustainability Ambassadors Large no border.jpg"/>
          <p:cNvPicPr preferRelativeResize="0"/>
          <p:nvPr/>
        </p:nvPicPr>
        <p:blipFill rotWithShape="1">
          <a:blip r:embed="rId7">
            <a:alphaModFix/>
          </a:blip>
          <a:srcRect b="7850"/>
          <a:stretch/>
        </p:blipFill>
        <p:spPr>
          <a:xfrm>
            <a:off x="8687704" y="92852"/>
            <a:ext cx="877679" cy="1032224"/>
          </a:xfrm>
          <a:prstGeom prst="rect">
            <a:avLst/>
          </a:prstGeom>
          <a:noFill/>
          <a:ln>
            <a:noFill/>
          </a:ln>
        </p:spPr>
      </p:pic>
      <p:pic>
        <p:nvPicPr>
          <p:cNvPr id="167" name="Google Shape;167;p23" descr="C:\Users\James\Desktop\Logos\Designers Large no border.jpg"/>
          <p:cNvPicPr preferRelativeResize="0"/>
          <p:nvPr/>
        </p:nvPicPr>
        <p:blipFill rotWithShape="1">
          <a:blip r:embed="rId8">
            <a:alphaModFix/>
          </a:blip>
          <a:srcRect l="8376" t="7196" r="8376" b="474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a:stretch/>
        </p:blipFill>
        <p:spPr>
          <a:xfrm>
            <a:off x="7738020" y="83430"/>
            <a:ext cx="877676" cy="1032186"/>
          </a:xfrm>
          <a:prstGeom prst="rect">
            <a:avLst/>
          </a:prstGeom>
          <a:noFill/>
          <a:ln>
            <a:noFill/>
          </a:ln>
        </p:spPr>
      </p:pic>
      <p:pic>
        <p:nvPicPr>
          <p:cNvPr id="170" name="Google Shape;170;p23" descr="C:\Users\James\Desktop\cultural explorers.jpg"/>
          <p:cNvPicPr preferRelativeResize="0"/>
          <p:nvPr/>
        </p:nvPicPr>
        <p:blipFill rotWithShape="1">
          <a:blip r:embed="rId11">
            <a:alphaModFix/>
          </a:blip>
          <a:srcRect l="7956" r="7309" b="5291"/>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3" name="Google Shape;173;p23" descr="C:\Users\James\Desktop\Logos\Global Enquirers Large no border.jpg"/>
          <p:cNvPicPr preferRelativeResize="0"/>
          <p:nvPr/>
        </p:nvPicPr>
        <p:blipFill rotWithShape="1">
          <a:blip r:embed="rId6">
            <a:alphaModFix/>
          </a:blip>
          <a:srcRect l="7170" r="7567" b="6322"/>
          <a:stretch/>
        </p:blipFill>
        <p:spPr>
          <a:xfrm>
            <a:off x="867406" y="1209194"/>
            <a:ext cx="741770" cy="1035596"/>
          </a:xfrm>
          <a:prstGeom prst="rect">
            <a:avLst/>
          </a:prstGeom>
          <a:noFill/>
          <a:ln>
            <a:noFill/>
          </a:ln>
        </p:spPr>
      </p:pic>
      <p:pic>
        <p:nvPicPr>
          <p:cNvPr id="174" name="Google Shape;174;p23" descr="C:\Users\James\Desktop\Logos\Global Enquirers Large no border.jpg"/>
          <p:cNvPicPr preferRelativeResize="0"/>
          <p:nvPr/>
        </p:nvPicPr>
        <p:blipFill rotWithShape="1">
          <a:blip r:embed="rId6">
            <a:alphaModFix/>
          </a:blip>
          <a:srcRect l="7170" r="7567" b="6322"/>
          <a:stretch/>
        </p:blipFill>
        <p:spPr>
          <a:xfrm>
            <a:off x="10655581" y="1205911"/>
            <a:ext cx="741770" cy="10355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sng" strike="noStrike" cap="none">
                <a:solidFill>
                  <a:srgbClr val="000000"/>
                </a:solidFill>
                <a:latin typeface="Arial"/>
                <a:ea typeface="Arial"/>
                <a:cs typeface="Arial"/>
                <a:sym typeface="Arial"/>
              </a:rPr>
              <a:t>D</a:t>
            </a:r>
            <a:r>
              <a:rPr lang="en-GB" b="1" u="sng"/>
              <a:t>eeper Knowledge</a:t>
            </a:r>
            <a:endParaRPr b="1" u="sng"/>
          </a:p>
          <a:p>
            <a:pPr marL="0" marR="0" lvl="0" indent="0" algn="ctr" rtl="0">
              <a:lnSpc>
                <a:spcPct val="100000"/>
              </a:lnSpc>
              <a:spcBef>
                <a:spcPts val="0"/>
              </a:spcBef>
              <a:spcAft>
                <a:spcPts val="0"/>
              </a:spcAft>
              <a:buNone/>
            </a:pPr>
            <a:endParaRPr>
              <a:solidFill>
                <a:srgbClr val="FF0000"/>
              </a:solidFill>
            </a:endParaRPr>
          </a:p>
          <a:p>
            <a:pPr marL="0" marR="0" lvl="0" indent="0" algn="l" rtl="0">
              <a:lnSpc>
                <a:spcPct val="100000"/>
              </a:lnSpc>
              <a:spcBef>
                <a:spcPts val="0"/>
              </a:spcBef>
              <a:spcAft>
                <a:spcPts val="0"/>
              </a:spcAft>
              <a:buNone/>
            </a:pPr>
            <a:r>
              <a:rPr lang="en-GB" sz="1600" b="0" i="0" u="none" strike="noStrike" cap="none">
                <a:latin typeface="Arial"/>
                <a:ea typeface="Arial"/>
                <a:cs typeface="Arial"/>
                <a:sym typeface="Arial"/>
              </a:rPr>
              <a:t>Chronology </a:t>
            </a:r>
            <a:endParaRPr/>
          </a:p>
          <a:p>
            <a:pPr marL="0" marR="0" lvl="0" indent="0" algn="l" rtl="0">
              <a:lnSpc>
                <a:spcPct val="100000"/>
              </a:lnSpc>
              <a:spcBef>
                <a:spcPts val="0"/>
              </a:spcBef>
              <a:spcAft>
                <a:spcPts val="0"/>
              </a:spcAft>
              <a:buNone/>
            </a:pPr>
            <a:r>
              <a:rPr lang="en-GB" sz="1600" b="0" i="0" u="none" strike="noStrike" cap="none">
                <a:latin typeface="Arial"/>
                <a:ea typeface="Arial"/>
                <a:cs typeface="Arial"/>
                <a:sym typeface="Arial"/>
              </a:rPr>
              <a:t>That cause and effect shapes history.</a:t>
            </a:r>
            <a:endParaRPr sz="1600"/>
          </a:p>
          <a:p>
            <a:pPr marL="0" marR="0" lvl="0" indent="0" algn="l" rtl="0">
              <a:lnSpc>
                <a:spcPct val="100000"/>
              </a:lnSpc>
              <a:spcBef>
                <a:spcPts val="0"/>
              </a:spcBef>
              <a:spcAft>
                <a:spcPts val="0"/>
              </a:spcAft>
              <a:buNone/>
            </a:pPr>
            <a:r>
              <a:rPr lang="en-GB" sz="1600"/>
              <a:t>How to use historical sources to find out information</a:t>
            </a:r>
            <a:endParaRPr sz="1600"/>
          </a:p>
          <a:p>
            <a:pPr marL="0" marR="0" lvl="0" indent="0" algn="l" rtl="0">
              <a:lnSpc>
                <a:spcPct val="100000"/>
              </a:lnSpc>
              <a:spcBef>
                <a:spcPts val="0"/>
              </a:spcBef>
              <a:spcAft>
                <a:spcPts val="0"/>
              </a:spcAft>
              <a:buNone/>
            </a:pPr>
            <a:r>
              <a:rPr lang="en-GB" sz="1600"/>
              <a:t>Show an understanding of the conflicting portrayals of the Vikings</a:t>
            </a:r>
            <a:endParaRPr sz="1600"/>
          </a:p>
          <a:p>
            <a:pPr marL="0" marR="0" lvl="0" indent="0" algn="l" rtl="0">
              <a:lnSpc>
                <a:spcPct val="100000"/>
              </a:lnSpc>
              <a:spcBef>
                <a:spcPts val="0"/>
              </a:spcBef>
              <a:spcAft>
                <a:spcPts val="0"/>
              </a:spcAft>
              <a:buNone/>
            </a:pPr>
            <a:r>
              <a:rPr lang="en-GB" sz="1600"/>
              <a:t>Compare daily life with other time periods studied, including previous year groups. </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181" name="Google Shape;181;p24"/>
          <p:cNvSpPr txBox="1"/>
          <p:nvPr/>
        </p:nvSpPr>
        <p:spPr>
          <a:xfrm>
            <a:off x="806825" y="1344706"/>
            <a:ext cx="5271300" cy="7082118"/>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0" i="0" u="sng" strike="noStrike" cap="none">
                <a:solidFill>
                  <a:srgbClr val="000000"/>
                </a:solidFill>
                <a:latin typeface="Arial"/>
                <a:ea typeface="Arial"/>
                <a:cs typeface="Arial"/>
                <a:sym typeface="Arial"/>
              </a:rPr>
              <a:t>Substantive Knowledge (subject-specific)</a:t>
            </a:r>
            <a:endParaRPr sz="16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u="sng"/>
          </a:p>
          <a:p>
            <a:pPr marL="0" marR="0" lvl="0" indent="0" algn="l" rtl="0">
              <a:lnSpc>
                <a:spcPct val="100000"/>
              </a:lnSpc>
              <a:spcBef>
                <a:spcPts val="0"/>
              </a:spcBef>
              <a:spcAft>
                <a:spcPts val="0"/>
              </a:spcAft>
              <a:buNone/>
            </a:pPr>
            <a:r>
              <a:rPr lang="en-GB" sz="1600"/>
              <a:t>Why the Anglo-Saxons invaded Britain.</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GB" sz="1600"/>
              <a:t>What daily life was like for the Anglo-Saxons.</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GB" sz="1600"/>
              <a:t>Key dates and events during the Anglo-Saxon and Viking periods.</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GB" sz="1600"/>
              <a:t>Who Alfred the Great was and what his achievements were.</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GB" sz="1600"/>
              <a:t>Who the Vikings were and why they invaded.</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GB" sz="1600"/>
              <a:t>Viking invasion of Lindisfarne. </a:t>
            </a:r>
            <a:endParaRPr sz="1600"/>
          </a:p>
          <a:p>
            <a:pPr marL="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None/>
            </a:pPr>
            <a:r>
              <a:rPr lang="en-GB" sz="1600"/>
              <a:t>What daily life was like for the Vikings. </a:t>
            </a:r>
            <a:endParaRPr sz="1600"/>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600"/>
          </a:p>
        </p:txBody>
      </p:sp>
      <p:pic>
        <p:nvPicPr>
          <p:cNvPr id="182" name="Google Shape;182;p24"/>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84" name="Google Shape;184;p24"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85" name="Google Shape;185;p24"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86" name="Google Shape;186;p24"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9" name="Google Shape;189;p24"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Communication </a:t>
            </a:r>
            <a:r>
              <a:rPr lang="en-GB" sz="1200" b="0" i="0" u="none" strike="noStrike" cap="none">
                <a:solidFill>
                  <a:srgbClr val="000000"/>
                </a:solidFill>
                <a:latin typeface="Arial"/>
                <a:ea typeface="Arial"/>
                <a:cs typeface="Arial"/>
                <a:sym typeface="Arial"/>
              </a:rPr>
              <a:t>– understand and respect that people have different views.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Team-working </a:t>
            </a:r>
            <a:r>
              <a:rPr lang="en-GB" sz="1200" b="0" i="0" u="none" strike="noStrike" cap="none">
                <a:solidFill>
                  <a:srgbClr val="000000"/>
                </a:solidFill>
                <a:latin typeface="Arial"/>
                <a:ea typeface="Arial"/>
                <a:cs typeface="Arial"/>
                <a:sym typeface="Arial"/>
              </a:rPr>
              <a:t>– respect and listen to others, use the strength and skills of others.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Opportunities to apply Skills for Life during enquiry learning lessons.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Influential Figures</a:t>
            </a: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800">
              <a:solidFill>
                <a:schemeClr val="dk1"/>
              </a:solidFill>
            </a:endParaRPr>
          </a:p>
          <a:p>
            <a:pPr marL="0" marR="0" lvl="0" indent="0" algn="ctr" rtl="0">
              <a:lnSpc>
                <a:spcPct val="100000"/>
              </a:lnSpc>
              <a:spcBef>
                <a:spcPts val="0"/>
              </a:spcBef>
              <a:spcAft>
                <a:spcPts val="0"/>
              </a:spcAft>
              <a:buClr>
                <a:srgbClr val="000000"/>
              </a:buClr>
              <a:buSzPts val="1200"/>
              <a:buFont typeface="Arial"/>
              <a:buNone/>
            </a:pPr>
            <a:r>
              <a:rPr lang="en-GB" sz="1800">
                <a:solidFill>
                  <a:schemeClr val="dk1"/>
                </a:solidFill>
              </a:rPr>
              <a:t>King Alfred the Great</a:t>
            </a:r>
            <a:endParaRPr sz="1800">
              <a:solidFill>
                <a:schemeClr val="dk1"/>
              </a:solidFill>
            </a:endParaRPr>
          </a:p>
          <a:p>
            <a:pPr marL="0" marR="0" lvl="0" indent="0" algn="ctr" rtl="0">
              <a:lnSpc>
                <a:spcPct val="100000"/>
              </a:lnSpc>
              <a:spcBef>
                <a:spcPts val="0"/>
              </a:spcBef>
              <a:spcAft>
                <a:spcPts val="0"/>
              </a:spcAft>
              <a:buClr>
                <a:srgbClr val="000000"/>
              </a:buClr>
              <a:buSzPts val="1200"/>
              <a:buFont typeface="Arial"/>
              <a:buNone/>
            </a:pPr>
            <a:r>
              <a:rPr lang="en-GB" sz="1800">
                <a:solidFill>
                  <a:schemeClr val="dk1"/>
                </a:solidFill>
              </a:rPr>
              <a:t>King Edward</a:t>
            </a:r>
            <a:endParaRPr sz="18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65100" marR="0" lvl="0" indent="-114300" algn="l" rtl="0">
              <a:lnSpc>
                <a:spcPct val="100000"/>
              </a:lnSpc>
              <a:spcBef>
                <a:spcPts val="0"/>
              </a:spcBef>
              <a:spcAft>
                <a:spcPts val="0"/>
              </a:spcAft>
              <a:buClr>
                <a:schemeClr val="dk1"/>
              </a:buClr>
              <a:buSzPts val="900"/>
              <a:buFont typeface="Arial"/>
              <a:buNone/>
            </a:pPr>
            <a:endParaRPr sz="1500" b="0" i="0" u="none" strike="noStrike" cap="none">
              <a:solidFill>
                <a:srgbClr val="000000"/>
              </a:solidFill>
              <a:latin typeface="Arial"/>
              <a:ea typeface="Arial"/>
              <a:cs typeface="Arial"/>
              <a:sym typeface="Arial"/>
            </a:endParaRPr>
          </a:p>
        </p:txBody>
      </p:sp>
      <p:sp>
        <p:nvSpPr>
          <p:cNvPr id="200" name="Google Shape;200;p25"/>
          <p:cNvSpPr txBox="1"/>
          <p:nvPr/>
        </p:nvSpPr>
        <p:spPr>
          <a:xfrm>
            <a:off x="771225" y="1520925"/>
            <a:ext cx="5309700" cy="3219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Real World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u="sng"/>
          </a:p>
          <a:p>
            <a:pPr marL="0" marR="0" lvl="0" indent="0" algn="ctr" rtl="0">
              <a:lnSpc>
                <a:spcPct val="100000"/>
              </a:lnSpc>
              <a:spcBef>
                <a:spcPts val="0"/>
              </a:spcBef>
              <a:spcAft>
                <a:spcPts val="0"/>
              </a:spcAft>
              <a:buClr>
                <a:srgbClr val="000000"/>
              </a:buClr>
              <a:buSzPts val="1900"/>
              <a:buFont typeface="Arial"/>
              <a:buNone/>
            </a:pPr>
            <a:r>
              <a:rPr lang="en-GB" sz="1900"/>
              <a:t>Local history - Lindisfarne</a:t>
            </a:r>
            <a:endParaRPr sz="1900"/>
          </a:p>
          <a:p>
            <a:pPr marL="0" marR="0" lvl="0" indent="0" algn="ctr" rtl="0">
              <a:lnSpc>
                <a:spcPct val="100000"/>
              </a:lnSpc>
              <a:spcBef>
                <a:spcPts val="0"/>
              </a:spcBef>
              <a:spcAft>
                <a:spcPts val="0"/>
              </a:spcAft>
              <a:buClr>
                <a:srgbClr val="000000"/>
              </a:buClr>
              <a:buSzPts val="1900"/>
              <a:buFont typeface="Arial"/>
              <a:buNone/>
            </a:pPr>
            <a:endParaRPr sz="1900"/>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1" name="Google Shape;201;p2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OPAL links</a:t>
            </a: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3" name="Google Shape;203;p25"/>
          <p:cNvPicPr preferRelativeResize="0"/>
          <p:nvPr/>
        </p:nvPicPr>
        <p:blipFill rotWithShape="1">
          <a:blip r:embed="rId4">
            <a:alphaModFix/>
          </a:blip>
          <a:srcRect/>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26"/>
          <p:cNvSpPr txBox="1"/>
          <p:nvPr/>
        </p:nvSpPr>
        <p:spPr>
          <a:xfrm>
            <a:off x="755800" y="34339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Arial"/>
              <a:buChar char="●"/>
            </a:pPr>
            <a:r>
              <a:rPr lang="en-GB" sz="1500" b="1" i="0" u="none" strike="noStrike" cap="none">
                <a:solidFill>
                  <a:srgbClr val="000000"/>
                </a:solidFill>
                <a:latin typeface="Arial"/>
                <a:ea typeface="Arial"/>
                <a:cs typeface="Arial"/>
                <a:sym typeface="Arial"/>
              </a:rPr>
              <a:t>Year </a:t>
            </a:r>
            <a:r>
              <a:rPr lang="en-GB" sz="1500" b="1"/>
              <a:t>3</a:t>
            </a:r>
            <a:r>
              <a:rPr lang="en-GB" sz="1500" b="1" i="0" u="none" strike="noStrike" cap="none">
                <a:solidFill>
                  <a:srgbClr val="000000"/>
                </a:solidFill>
                <a:latin typeface="Arial"/>
                <a:ea typeface="Arial"/>
                <a:cs typeface="Arial"/>
                <a:sym typeface="Arial"/>
              </a:rPr>
              <a:t> Autumn Term - </a:t>
            </a:r>
            <a:r>
              <a:rPr lang="en-GB" sz="1500"/>
              <a:t>changes in Britain from the Stone Age to the Iron Age</a:t>
            </a:r>
            <a:endParaRPr sz="1500"/>
          </a:p>
          <a:p>
            <a:pPr marL="457200" marR="0" lvl="0" indent="-323850" algn="l" rtl="0">
              <a:lnSpc>
                <a:spcPct val="100000"/>
              </a:lnSpc>
              <a:spcBef>
                <a:spcPts val="0"/>
              </a:spcBef>
              <a:spcAft>
                <a:spcPts val="0"/>
              </a:spcAft>
              <a:buSzPts val="1500"/>
              <a:buChar char="●"/>
            </a:pPr>
            <a:r>
              <a:rPr lang="en-GB" sz="1500" b="1"/>
              <a:t> </a:t>
            </a:r>
            <a:r>
              <a:rPr lang="en-GB" sz="1500"/>
              <a:t>the Roman Empire and its impact on Britain - </a:t>
            </a:r>
            <a:r>
              <a:rPr lang="en-GB" sz="1500" b="1"/>
              <a:t>Boudicca, What the Romans brought to Britain</a:t>
            </a:r>
            <a:endParaRPr sz="1500" b="1"/>
          </a:p>
        </p:txBody>
      </p:sp>
      <p:pic>
        <p:nvPicPr>
          <p:cNvPr id="211" name="Google Shape;211;p26"/>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323850" algn="l" rtl="0">
              <a:spcBef>
                <a:spcPts val="0"/>
              </a:spcBef>
              <a:spcAft>
                <a:spcPts val="0"/>
              </a:spcAft>
              <a:buClr>
                <a:schemeClr val="dk1"/>
              </a:buClr>
              <a:buSzPts val="1500"/>
              <a:buChar char="●"/>
            </a:pPr>
            <a:r>
              <a:rPr lang="en-GB" sz="1500" b="1">
                <a:solidFill>
                  <a:schemeClr val="dk1"/>
                </a:solidFill>
              </a:rPr>
              <a:t>Year 4 Autumn Term - </a:t>
            </a:r>
            <a:r>
              <a:rPr lang="en-GB" sz="1500">
                <a:solidFill>
                  <a:schemeClr val="dk1"/>
                </a:solidFill>
              </a:rPr>
              <a:t>the Viking and Anglo-Saxon struggle for the Kingdom of England to the time of Edward the Confessor </a:t>
            </a:r>
            <a:r>
              <a:rPr lang="en-GB" sz="1500" b="1" i="1">
                <a:solidFill>
                  <a:schemeClr val="dk1"/>
                </a:solidFill>
              </a:rPr>
              <a:t>(the impact of the reign of Alfred the Great, struggle for power, the portrayal of the Vikings through historical sources, daily life.)</a:t>
            </a:r>
            <a:endParaRPr>
              <a:solidFill>
                <a:schemeClr val="dk1"/>
              </a:solidFill>
            </a:endParaRPr>
          </a:p>
          <a:p>
            <a:pPr marL="215900" lvl="0" indent="-152400" algn="l" rtl="0">
              <a:spcBef>
                <a:spcPts val="0"/>
              </a:spcBef>
              <a:spcAft>
                <a:spcPts val="0"/>
              </a:spcAft>
              <a:buNone/>
            </a:pPr>
            <a:endParaRPr sz="1100" b="1" i="1">
              <a:solidFill>
                <a:schemeClr val="dk1"/>
              </a:solidFill>
            </a:endParaRPr>
          </a:p>
          <a:p>
            <a:pPr marL="0" marR="0" lvl="0" indent="0" algn="l" rtl="0">
              <a:lnSpc>
                <a:spcPct val="100000"/>
              </a:lnSpc>
              <a:spcBef>
                <a:spcPts val="0"/>
              </a:spcBef>
              <a:spcAft>
                <a:spcPts val="0"/>
              </a:spcAft>
              <a:buClr>
                <a:schemeClr val="dk1"/>
              </a:buClr>
              <a:buSzPts val="1900"/>
              <a:buFont typeface="Arial"/>
              <a:buNone/>
            </a:pPr>
            <a:endParaRPr sz="1900" b="1" i="1"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3" name="Google Shape;213;p26"/>
          <p:cNvSpPr txBox="1"/>
          <p:nvPr/>
        </p:nvSpPr>
        <p:spPr>
          <a:xfrm>
            <a:off x="78568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323850" algn="l" rtl="0">
              <a:spcBef>
                <a:spcPts val="0"/>
              </a:spcBef>
              <a:spcAft>
                <a:spcPts val="0"/>
              </a:spcAft>
              <a:buSzPts val="1500"/>
              <a:buChar char="●"/>
            </a:pPr>
            <a:r>
              <a:rPr lang="en-GB" sz="1500" b="1">
                <a:solidFill>
                  <a:schemeClr val="dk1"/>
                </a:solidFill>
              </a:rPr>
              <a:t>Year 5 Autumn Term </a:t>
            </a:r>
            <a:r>
              <a:rPr lang="en-GB" sz="1500">
                <a:solidFill>
                  <a:schemeClr val="dk1"/>
                </a:solidFill>
              </a:rPr>
              <a:t>- a study of an aspect or theme in British history that extends pupils’ chronological knowledge beyond 1066 </a:t>
            </a:r>
            <a:r>
              <a:rPr lang="en-GB" sz="1500" b="1" i="1">
                <a:solidFill>
                  <a:schemeClr val="dk1"/>
                </a:solidFill>
              </a:rPr>
              <a:t>(how and way crime and punishment has changed over time including the treatment of people of different genders and social classes, the success of the British Empire and the Industrial Revolution and how this impacted on population and a rise in crime levels).</a:t>
            </a:r>
            <a:endParaRPr sz="1500" b="0" i="0" u="none" strike="noStrike" cap="none">
              <a:solidFill>
                <a:srgbClr val="000000"/>
              </a:solidFill>
              <a:latin typeface="Arial"/>
              <a:ea typeface="Arial"/>
              <a:cs typeface="Arial"/>
              <a:sym typeface="Arial"/>
            </a:endParaRPr>
          </a:p>
        </p:txBody>
      </p:sp>
      <p:sp>
        <p:nvSpPr>
          <p:cNvPr id="214" name="Google Shape;214;p26"/>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Prior National Curriculum Coverage</a:t>
            </a:r>
            <a:endParaRPr sz="1500" b="0" i="0" u="none" strike="noStrike" cap="non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National Curriculum Coverage</a:t>
            </a:r>
            <a:endParaRPr sz="1500" b="0" i="0" u="none" strike="noStrike" cap="non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Subsequent</a:t>
            </a:r>
            <a:r>
              <a:rPr lang="en-GB" sz="1500" b="0" i="0" u="none" strike="noStrike" cap="none">
                <a:solidFill>
                  <a:srgbClr val="0C0C0C"/>
                </a:solidFill>
                <a:latin typeface="Arial"/>
                <a:ea typeface="Arial"/>
                <a:cs typeface="Arial"/>
                <a:sym typeface="Arial"/>
              </a:rPr>
              <a:t> </a:t>
            </a:r>
            <a:r>
              <a:rPr lang="en-GB" sz="1500" b="1" i="0" u="none" strike="noStrike" cap="none">
                <a:solidFill>
                  <a:srgbClr val="0C0C0C"/>
                </a:solidFill>
                <a:latin typeface="Arial"/>
                <a:ea typeface="Arial"/>
                <a:cs typeface="Arial"/>
                <a:sym typeface="Arial"/>
              </a:rPr>
              <a:t>National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Curriculum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Coverage</a:t>
            </a:r>
            <a:endParaRPr sz="1500" b="0" i="0" u="none" strike="noStrike" cap="non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20124D"/>
                </a:solidFill>
                <a:latin typeface="Arial"/>
                <a:ea typeface="Arial"/>
                <a:cs typeface="Arial"/>
                <a:sym typeface="Arial"/>
              </a:rPr>
              <a:t>Curriculum Coverage</a:t>
            </a:r>
            <a:endParaRPr sz="19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20124D"/>
                </a:solidFill>
                <a:latin typeface="Arial"/>
                <a:ea typeface="Arial"/>
                <a:cs typeface="Arial"/>
                <a:sym typeface="Arial"/>
              </a:rPr>
              <a:t>(Previous, expected and what follows on)</a:t>
            </a:r>
            <a:endParaRPr sz="19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0124D"/>
                </a:solidFill>
                <a:latin typeface="Arial"/>
                <a:ea typeface="Arial"/>
                <a:cs typeface="Arial"/>
                <a:sym typeface="Arial"/>
              </a:rPr>
              <a:t>Language Plan</a:t>
            </a:r>
            <a:endParaRPr sz="1800" b="0" i="0" u="none" strike="noStrike" cap="non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firstRow="1" bandRow="1">
                <a:noFill/>
                <a:tableStyleId>{D19294D9-DA1C-4807-8152-3533FD698324}</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490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Speaking and Listening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929625">
                <a:tc>
                  <a:txBody>
                    <a:bodyPr/>
                    <a:lstStyle/>
                    <a:p>
                      <a:pPr marL="0" lvl="0" indent="0" algn="l" rtl="0">
                        <a:spcBef>
                          <a:spcPts val="0"/>
                        </a:spcBef>
                        <a:spcAft>
                          <a:spcPts val="0"/>
                        </a:spcAft>
                        <a:buClr>
                          <a:schemeClr val="dk1"/>
                        </a:buClr>
                        <a:buSzPts val="1500"/>
                        <a:buFont typeface="Arial"/>
                        <a:buNone/>
                      </a:pPr>
                      <a:r>
                        <a:rPr lang="en-GB" sz="1500">
                          <a:solidFill>
                            <a:schemeClr val="dk1"/>
                          </a:solidFill>
                        </a:rPr>
                        <a:t>chronology</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AD/BC</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invader</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settler</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invasion</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settlement</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anglo-Saxon</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viking</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invade</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kingdoms</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defend</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army</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monastery </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monks</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trade</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raid</a:t>
                      </a: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longhouses</a:t>
                      </a:r>
                      <a:endParaRPr sz="1500">
                        <a:solidFill>
                          <a:schemeClr val="dk1"/>
                        </a:solidFill>
                      </a:endParaRPr>
                    </a:p>
                    <a:p>
                      <a:pPr marL="0" lvl="0" indent="0" algn="l" rtl="0">
                        <a:spcBef>
                          <a:spcPts val="0"/>
                        </a:spcBef>
                        <a:spcAft>
                          <a:spcPts val="0"/>
                        </a:spcAft>
                        <a:buClr>
                          <a:schemeClr val="dk1"/>
                        </a:buClr>
                        <a:buSzPts val="1500"/>
                        <a:buFont typeface="Arial"/>
                        <a:buNone/>
                      </a:pPr>
                      <a:endParaRPr sz="1500" i="1">
                        <a:solidFill>
                          <a:schemeClr val="dk1"/>
                        </a:solidFill>
                        <a:highlight>
                          <a:srgbClr val="FFFF00"/>
                        </a:highlight>
                      </a:endParaRPr>
                    </a:p>
                    <a:p>
                      <a:pPr marL="0" lvl="0" indent="0" algn="l" rtl="0">
                        <a:spcBef>
                          <a:spcPts val="0"/>
                        </a:spcBef>
                        <a:spcAft>
                          <a:spcPts val="0"/>
                        </a:spcAft>
                        <a:buClr>
                          <a:schemeClr val="dk1"/>
                        </a:buClr>
                        <a:buSzPts val="1500"/>
                        <a:buFont typeface="Arial"/>
                        <a:buNone/>
                      </a:pPr>
                      <a:endParaRPr sz="1500" i="1">
                        <a:solidFill>
                          <a:schemeClr val="dk1"/>
                        </a:solidFill>
                        <a:highlight>
                          <a:srgbClr val="FFFF00"/>
                        </a:highligh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500"/>
                        <a:t>invasion</a:t>
                      </a:r>
                      <a:endParaRPr sz="1500"/>
                    </a:p>
                    <a:p>
                      <a:pPr marL="0" marR="0" lvl="0" indent="0" algn="l" rtl="0">
                        <a:lnSpc>
                          <a:spcPct val="100000"/>
                        </a:lnSpc>
                        <a:spcBef>
                          <a:spcPts val="0"/>
                        </a:spcBef>
                        <a:spcAft>
                          <a:spcPts val="0"/>
                        </a:spcAft>
                        <a:buClr>
                          <a:srgbClr val="000000"/>
                        </a:buClr>
                        <a:buSzPts val="1400"/>
                        <a:buFont typeface="Arial"/>
                        <a:buNone/>
                      </a:pPr>
                      <a:r>
                        <a:rPr lang="en-GB" sz="1500"/>
                        <a:t>trade</a:t>
                      </a:r>
                      <a:endParaRPr sz="1500"/>
                    </a:p>
                    <a:p>
                      <a:pPr marL="0" marR="0" lvl="0" indent="0" algn="l" rtl="0">
                        <a:lnSpc>
                          <a:spcPct val="100000"/>
                        </a:lnSpc>
                        <a:spcBef>
                          <a:spcPts val="0"/>
                        </a:spcBef>
                        <a:spcAft>
                          <a:spcPts val="0"/>
                        </a:spcAft>
                        <a:buClr>
                          <a:srgbClr val="000000"/>
                        </a:buClr>
                        <a:buSzPts val="1400"/>
                        <a:buFont typeface="Arial"/>
                        <a:buNone/>
                      </a:pPr>
                      <a:r>
                        <a:rPr lang="en-GB" sz="1500"/>
                        <a:t>defend</a:t>
                      </a:r>
                      <a:endParaRPr sz="1500"/>
                    </a:p>
                    <a:p>
                      <a:pPr marL="0" marR="0" lvl="0" indent="0" algn="l" rtl="0">
                        <a:lnSpc>
                          <a:spcPct val="100000"/>
                        </a:lnSpc>
                        <a:spcBef>
                          <a:spcPts val="0"/>
                        </a:spcBef>
                        <a:spcAft>
                          <a:spcPts val="0"/>
                        </a:spcAft>
                        <a:buClr>
                          <a:srgbClr val="000000"/>
                        </a:buClr>
                        <a:buSzPts val="1400"/>
                        <a:buFont typeface="Arial"/>
                        <a:buNone/>
                      </a:pPr>
                      <a:r>
                        <a:rPr lang="en-GB" sz="1500"/>
                        <a:t>raid</a:t>
                      </a: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solidFill>
                            <a:srgbClr val="FF0000"/>
                          </a:solidFill>
                        </a:rPr>
                        <a:t>ORACY FRAMEWORK STRANDS </a:t>
                      </a:r>
                      <a:endParaRPr sz="1400" u="none" strike="noStrike" cap="none">
                        <a:solidFill>
                          <a:srgbClr val="FF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firstRow="1" bandRow="1">
                <a:noFill/>
                <a:tableStyleId>{D19294D9-DA1C-4807-8152-3533FD698324}</a:tableStyleId>
              </a:tblPr>
              <a:tblGrid>
                <a:gridCol w="1094025">
                  <a:extLst>
                    <a:ext uri="{9D8B030D-6E8A-4147-A177-3AD203B41FA5}">
                      <a16:colId xmlns:a16="http://schemas.microsoft.com/office/drawing/2014/main" val="20000"/>
                    </a:ext>
                  </a:extLst>
                </a:gridCol>
                <a:gridCol w="2522225">
                  <a:extLst>
                    <a:ext uri="{9D8B030D-6E8A-4147-A177-3AD203B41FA5}">
                      <a16:colId xmlns:a16="http://schemas.microsoft.com/office/drawing/2014/main" val="20001"/>
                    </a:ext>
                  </a:extLst>
                </a:gridCol>
                <a:gridCol w="5848700">
                  <a:extLst>
                    <a:ext uri="{9D8B030D-6E8A-4147-A177-3AD203B41FA5}">
                      <a16:colId xmlns:a16="http://schemas.microsoft.com/office/drawing/2014/main" val="20002"/>
                    </a:ext>
                  </a:extLst>
                </a:gridCol>
                <a:gridCol w="2287825">
                  <a:extLst>
                    <a:ext uri="{9D8B030D-6E8A-4147-A177-3AD203B41FA5}">
                      <a16:colId xmlns:a16="http://schemas.microsoft.com/office/drawing/2014/main" val="20003"/>
                    </a:ext>
                  </a:extLst>
                </a:gridCol>
              </a:tblGrid>
              <a:tr h="1874375">
                <a:tc gridSpan="4">
                  <a:txBody>
                    <a:bodyPr/>
                    <a:lstStyle/>
                    <a:p>
                      <a:pPr marL="0" marR="0" lvl="0" indent="0" algn="l" rtl="0">
                        <a:lnSpc>
                          <a:spcPct val="100000"/>
                        </a:lnSpc>
                        <a:spcBef>
                          <a:spcPts val="0"/>
                        </a:spcBef>
                        <a:spcAft>
                          <a:spcPts val="0"/>
                        </a:spcAft>
                        <a:buClr>
                          <a:srgbClr val="000000"/>
                        </a:buClr>
                        <a:buSzPts val="2000"/>
                        <a:buFont typeface="Arial"/>
                        <a:buNone/>
                      </a:pPr>
                      <a:r>
                        <a:rPr lang="en-GB" sz="2000" b="1" i="1" u="none" strike="noStrike" cap="none">
                          <a:latin typeface="Arial"/>
                          <a:ea typeface="Arial"/>
                          <a:cs typeface="Arial"/>
                          <a:sym typeface="Arial"/>
                        </a:rPr>
                        <a:t>Baseline spider diagram to be completed before the start of unit to inform planning.</a:t>
                      </a:r>
                      <a:endParaRPr sz="2000" b="1" i="1"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u="none" strike="noStrike" cap="none">
                          <a:latin typeface="Arial"/>
                          <a:ea typeface="Arial"/>
                          <a:cs typeface="Arial"/>
                          <a:sym typeface="Arial"/>
                        </a:rPr>
                        <a:t>LAUNCH –</a:t>
                      </a:r>
                      <a:r>
                        <a:rPr lang="en-GB" sz="1800" b="1" u="none" strike="noStrike" cap="none">
                          <a:latin typeface="Arial"/>
                          <a:ea typeface="Arial"/>
                          <a:cs typeface="Arial"/>
                          <a:sym typeface="Arial"/>
                        </a:rPr>
                        <a:t> </a:t>
                      </a:r>
                      <a:r>
                        <a:rPr lang="en-GB" sz="1800" b="1">
                          <a:solidFill>
                            <a:schemeClr val="dk1"/>
                          </a:solidFill>
                          <a:latin typeface="Calibri"/>
                          <a:ea typeface="Calibri"/>
                          <a:cs typeface="Calibri"/>
                          <a:sym typeface="Calibri"/>
                        </a:rPr>
                        <a:t>ENGAGE –Marine Engineering Activity. Pupils given paper, glue, sellotape and have to build a boat to carry a marble. Pupils test it in a tray of water..</a:t>
                      </a:r>
                      <a:endParaRPr sz="18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1800" b="1">
                          <a:solidFill>
                            <a:schemeClr val="dk1"/>
                          </a:solidFill>
                          <a:latin typeface="Calibri"/>
                          <a:ea typeface="Calibri"/>
                          <a:cs typeface="Calibri"/>
                          <a:sym typeface="Calibri"/>
                        </a:rPr>
                        <a:t>Boxes of Delight (Anglo-Saxon and Viking artefacts from the Discovery Museum). Discussion about what they are, who may of used them, why, do we have anything similar today?</a:t>
                      </a:r>
                      <a:endParaRPr sz="24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165100" marR="0" lvl="0" indent="-165100" algn="l" rtl="0">
                        <a:lnSpc>
                          <a:spcPct val="100000"/>
                        </a:lnSpc>
                        <a:spcBef>
                          <a:spcPts val="0"/>
                        </a:spcBef>
                        <a:spcAft>
                          <a:spcPts val="0"/>
                        </a:spcAft>
                        <a:buClr>
                          <a:srgbClr val="000000"/>
                        </a:buClr>
                        <a:buSzPts val="1500"/>
                        <a:buFont typeface="Arial"/>
                        <a:buChar char="•"/>
                      </a:pPr>
                      <a:r>
                        <a:rPr lang="en-GB" sz="1500" b="1" u="none" strike="noStrike" cap="none">
                          <a:latin typeface="Arial"/>
                          <a:ea typeface="Arial"/>
                          <a:cs typeface="Arial"/>
                          <a:sym typeface="Arial"/>
                        </a:rPr>
                        <a:t>Chronology – </a:t>
                      </a:r>
                      <a:r>
                        <a:rPr lang="en-GB" sz="1500" b="0" u="none" strike="noStrike" cap="none">
                          <a:latin typeface="Arial"/>
                          <a:ea typeface="Arial"/>
                          <a:cs typeface="Arial"/>
                          <a:sym typeface="Arial"/>
                        </a:rPr>
                        <a:t>at the start of the topic, display a timeline with dates on that pupils have learnt about in previous year groups. Add the </a:t>
                      </a:r>
                      <a:r>
                        <a:rPr lang="en-GB" sz="1500"/>
                        <a:t>Anglo-Saxon invasion</a:t>
                      </a:r>
                      <a:r>
                        <a:rPr lang="en-GB" sz="1500" b="0" u="none" strike="noStrike" cap="none">
                          <a:latin typeface="Arial"/>
                          <a:ea typeface="Arial"/>
                          <a:cs typeface="Arial"/>
                          <a:sym typeface="Arial"/>
                        </a:rPr>
                        <a:t> to this timeline and continue to refer to it throughout the unit of work, adding further relevant dates.  </a:t>
                      </a:r>
                      <a:endParaRPr sz="1500" b="0" u="none" strike="noStrike" cap="none">
                        <a:latin typeface="Arial"/>
                        <a:ea typeface="Arial"/>
                        <a:cs typeface="Arial"/>
                        <a:sym typeface="Arial"/>
                      </a:endParaRPr>
                    </a:p>
                  </a:txBody>
                  <a:tcPr marL="91475" marR="91475" marT="45725" marB="45725">
                    <a:lnB w="9525" cap="flat" cmpd="sng">
                      <a:solidFill>
                        <a:srgbClr val="0C0C0C"/>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840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n-GB" sz="1500" b="1" u="none" strike="noStrike" cap="none">
                          <a:latin typeface="Arial"/>
                          <a:ea typeface="Arial"/>
                          <a:cs typeface="Arial"/>
                          <a:sym typeface="Arial"/>
                        </a:rPr>
                        <a:t>LO: To further develop an understanding of historical vocabulary. </a:t>
                      </a:r>
                      <a:endParaRPr sz="1500" u="none" strike="noStrike" cap="none"/>
                    </a:p>
                    <a:p>
                      <a:pPr marL="0" marR="0" lvl="0" indent="0" algn="l" rtl="0">
                        <a:lnSpc>
                          <a:spcPct val="100000"/>
                        </a:lnSpc>
                        <a:spcBef>
                          <a:spcPts val="0"/>
                        </a:spcBef>
                        <a:spcAft>
                          <a:spcPts val="0"/>
                        </a:spcAft>
                        <a:buClr>
                          <a:srgbClr val="000000"/>
                        </a:buClr>
                        <a:buSzPts val="700"/>
                        <a:buFont typeface="Arial"/>
                        <a:buNone/>
                      </a:pPr>
                      <a:endParaRPr sz="7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u="none" strike="noStrike" cap="none"/>
                        <a:t>Discuss and use dictionaries to look up the meaning of words linked to the topic. Pupils to copy agreed definitions into their books. This vocabulary should be revisited frequently and applied in the work throughout the unit.</a:t>
                      </a: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r>
                        <a:rPr lang="en-GB" sz="1500" i="1"/>
                        <a:t>Chronology</a:t>
                      </a:r>
                      <a:endParaRPr sz="1500" i="1"/>
                    </a:p>
                    <a:p>
                      <a:pPr marL="0" marR="0" lvl="0" indent="0" algn="l" rtl="0">
                        <a:lnSpc>
                          <a:spcPct val="100000"/>
                        </a:lnSpc>
                        <a:spcBef>
                          <a:spcPts val="0"/>
                        </a:spcBef>
                        <a:spcAft>
                          <a:spcPts val="0"/>
                        </a:spcAft>
                        <a:buClr>
                          <a:srgbClr val="000000"/>
                        </a:buClr>
                        <a:buSzPts val="1500"/>
                        <a:buFont typeface="Arial"/>
                        <a:buNone/>
                      </a:pPr>
                      <a:r>
                        <a:rPr lang="en-GB" sz="1500" i="1"/>
                        <a:t>AD/BC</a:t>
                      </a:r>
                      <a:endParaRPr sz="1500" i="1"/>
                    </a:p>
                    <a:p>
                      <a:pPr marL="0" marR="0" lvl="0" indent="0" algn="l" rtl="0">
                        <a:lnSpc>
                          <a:spcPct val="100000"/>
                        </a:lnSpc>
                        <a:spcBef>
                          <a:spcPts val="0"/>
                        </a:spcBef>
                        <a:spcAft>
                          <a:spcPts val="0"/>
                        </a:spcAft>
                        <a:buClr>
                          <a:srgbClr val="000000"/>
                        </a:buClr>
                        <a:buSzPts val="1500"/>
                        <a:buFont typeface="Arial"/>
                        <a:buNone/>
                      </a:pPr>
                      <a:r>
                        <a:rPr lang="en-GB" sz="1500" i="1"/>
                        <a:t>Invader</a:t>
                      </a:r>
                      <a:endParaRPr sz="1500" i="1"/>
                    </a:p>
                    <a:p>
                      <a:pPr marL="0" marR="0" lvl="0" indent="0" algn="l" rtl="0">
                        <a:lnSpc>
                          <a:spcPct val="100000"/>
                        </a:lnSpc>
                        <a:spcBef>
                          <a:spcPts val="0"/>
                        </a:spcBef>
                        <a:spcAft>
                          <a:spcPts val="0"/>
                        </a:spcAft>
                        <a:buClr>
                          <a:srgbClr val="000000"/>
                        </a:buClr>
                        <a:buSzPts val="1500"/>
                        <a:buFont typeface="Arial"/>
                        <a:buNone/>
                      </a:pPr>
                      <a:r>
                        <a:rPr lang="en-GB" sz="1500" i="1"/>
                        <a:t>Settler</a:t>
                      </a:r>
                      <a:endParaRPr sz="1500" i="1"/>
                    </a:p>
                    <a:p>
                      <a:pPr marL="0" marR="0" lvl="0" indent="0" algn="l" rtl="0">
                        <a:lnSpc>
                          <a:spcPct val="100000"/>
                        </a:lnSpc>
                        <a:spcBef>
                          <a:spcPts val="0"/>
                        </a:spcBef>
                        <a:spcAft>
                          <a:spcPts val="0"/>
                        </a:spcAft>
                        <a:buClr>
                          <a:srgbClr val="000000"/>
                        </a:buClr>
                        <a:buSzPts val="1500"/>
                        <a:buFont typeface="Arial"/>
                        <a:buNone/>
                      </a:pPr>
                      <a:r>
                        <a:rPr lang="en-GB" sz="1500" i="1"/>
                        <a:t>Invasion</a:t>
                      </a:r>
                      <a:endParaRPr sz="1500" i="1"/>
                    </a:p>
                    <a:p>
                      <a:pPr marL="0" marR="0" lvl="0" indent="0" algn="l" rtl="0">
                        <a:lnSpc>
                          <a:spcPct val="100000"/>
                        </a:lnSpc>
                        <a:spcBef>
                          <a:spcPts val="0"/>
                        </a:spcBef>
                        <a:spcAft>
                          <a:spcPts val="0"/>
                        </a:spcAft>
                        <a:buClr>
                          <a:srgbClr val="000000"/>
                        </a:buClr>
                        <a:buSzPts val="1500"/>
                        <a:buFont typeface="Arial"/>
                        <a:buNone/>
                      </a:pPr>
                      <a:r>
                        <a:rPr lang="en-GB" sz="1500" i="1"/>
                        <a:t>S</a:t>
                      </a:r>
                      <a:r>
                        <a:rPr lang="en-GB" sz="1500" i="1" u="none" strike="noStrike" cap="none"/>
                        <a:t>ettlement</a:t>
                      </a:r>
                      <a:endParaRPr sz="1500" i="1"/>
                    </a:p>
                    <a:p>
                      <a:pPr marL="0" marR="0" lvl="0" indent="0" algn="l" rtl="0">
                        <a:lnSpc>
                          <a:spcPct val="100000"/>
                        </a:lnSpc>
                        <a:spcBef>
                          <a:spcPts val="0"/>
                        </a:spcBef>
                        <a:spcAft>
                          <a:spcPts val="0"/>
                        </a:spcAft>
                        <a:buClr>
                          <a:srgbClr val="000000"/>
                        </a:buClr>
                        <a:buSzPts val="1500"/>
                        <a:buFont typeface="Arial"/>
                        <a:buNone/>
                      </a:pPr>
                      <a:r>
                        <a:rPr lang="en-GB" sz="1500" i="1"/>
                        <a:t>Fort</a:t>
                      </a:r>
                      <a:endParaRPr sz="1500" i="1"/>
                    </a:p>
                    <a:p>
                      <a:pPr marL="0" marR="0" lvl="0" indent="0" algn="l" rtl="0">
                        <a:lnSpc>
                          <a:spcPct val="100000"/>
                        </a:lnSpc>
                        <a:spcBef>
                          <a:spcPts val="0"/>
                        </a:spcBef>
                        <a:spcAft>
                          <a:spcPts val="0"/>
                        </a:spcAft>
                        <a:buClr>
                          <a:srgbClr val="000000"/>
                        </a:buClr>
                        <a:buSzPts val="1500"/>
                        <a:buFont typeface="Arial"/>
                        <a:buNone/>
                      </a:pPr>
                      <a:r>
                        <a:rPr lang="en-GB" sz="1500" i="1"/>
                        <a:t>Continent</a:t>
                      </a:r>
                      <a:endParaRPr sz="1500" i="1"/>
                    </a:p>
                    <a:p>
                      <a:pPr marL="0" marR="0" lvl="0" indent="0" algn="l" rtl="0">
                        <a:lnSpc>
                          <a:spcPct val="100000"/>
                        </a:lnSpc>
                        <a:spcBef>
                          <a:spcPts val="0"/>
                        </a:spcBef>
                        <a:spcAft>
                          <a:spcPts val="0"/>
                        </a:spcAft>
                        <a:buClr>
                          <a:srgbClr val="000000"/>
                        </a:buClr>
                        <a:buSzPts val="1500"/>
                        <a:buFont typeface="Arial"/>
                        <a:buNone/>
                      </a:pPr>
                      <a:endParaRPr sz="1500" i="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24986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2</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600">
                          <a:solidFill>
                            <a:schemeClr val="dk1"/>
                          </a:solidFill>
                        </a:rPr>
                        <a:t>L.O. To order time periods chronologically on a timeline.</a:t>
                      </a: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Recap on the time periods, key events from Year 3 and place them on the timeline. Also include any key influential figures that have been studied. (Prehistoric- Stone Age, Bronze Age, Iron Age, first Roman Invasion, Boudicca’s Rebellion).</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Introduce where the Anglo-Saxons fit in this time frame with emphasis on how long after the Romans this was as opposed to it being just the next day.</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Complete a timeline with pictures and key dates.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0" lvl="0" indent="0" algn="l" rtl="0">
                        <a:spcBef>
                          <a:spcPts val="0"/>
                        </a:spcBef>
                        <a:spcAft>
                          <a:spcPts val="0"/>
                        </a:spcAft>
                        <a:buClr>
                          <a:schemeClr val="dk1"/>
                        </a:buClr>
                        <a:buSzPts val="1500"/>
                        <a:buFont typeface="Arial"/>
                        <a:buNone/>
                      </a:pP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31" name="Google Shape;231;p28"/>
          <p:cNvSpPr txBox="1"/>
          <p:nvPr/>
        </p:nvSpPr>
        <p:spPr>
          <a:xfrm>
            <a:off x="284125" y="264875"/>
            <a:ext cx="117528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33" name="Google Shape;233;p28"/>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graphicFrame>
        <p:nvGraphicFramePr>
          <p:cNvPr id="238" name="Google Shape;238;p29"/>
          <p:cNvGraphicFramePr/>
          <p:nvPr/>
        </p:nvGraphicFramePr>
        <p:xfrm>
          <a:off x="452492" y="1344383"/>
          <a:ext cx="3000000" cy="3000000"/>
        </p:xfrm>
        <a:graphic>
          <a:graphicData uri="http://schemas.openxmlformats.org/drawingml/2006/table">
            <a:tbl>
              <a:tblPr firstRow="1" bandRow="1">
                <a:noFill/>
                <a:tableStyleId>{D19294D9-DA1C-4807-8152-3533FD698324}</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t>3</a:t>
                      </a:r>
                      <a:r>
                        <a:rPr lang="en-GB" sz="4000" b="1"/>
                        <a:t> </a:t>
                      </a:r>
                      <a:endParaRPr sz="4000" b="1"/>
                    </a:p>
                    <a:p>
                      <a:pPr marL="0" lvl="0" indent="0" algn="l" rtl="0">
                        <a:spcBef>
                          <a:spcPts val="0"/>
                        </a:spcBef>
                        <a:spcAft>
                          <a:spcPts val="0"/>
                        </a:spcAft>
                        <a:buClr>
                          <a:schemeClr val="dk1"/>
                        </a:buClr>
                        <a:buSzPts val="6700"/>
                        <a:buFont typeface="Arial"/>
                        <a:buNone/>
                      </a:pPr>
                      <a:r>
                        <a:rPr lang="en-GB" sz="3600" b="1">
                          <a:solidFill>
                            <a:schemeClr val="dk1"/>
                          </a:solidFill>
                        </a:rPr>
                        <a:t>  4</a:t>
                      </a:r>
                      <a:endParaRPr sz="4000" b="1"/>
                    </a:p>
                    <a:p>
                      <a:pPr marL="0" marR="0" lvl="0" indent="0" algn="ctr" rtl="0">
                        <a:lnSpc>
                          <a:spcPct val="100000"/>
                        </a:lnSpc>
                        <a:spcBef>
                          <a:spcPts val="0"/>
                        </a:spcBef>
                        <a:spcAft>
                          <a:spcPts val="0"/>
                        </a:spcAft>
                        <a:buClr>
                          <a:srgbClr val="000000"/>
                        </a:buClr>
                        <a:buSzPts val="4000"/>
                        <a:buFont typeface="Arial"/>
                        <a:buNone/>
                      </a:pPr>
                      <a:endParaRPr sz="4000" b="1"/>
                    </a:p>
                    <a:p>
                      <a:pPr marL="0" marR="0" lvl="0" indent="0" algn="ctr" rtl="0">
                        <a:lnSpc>
                          <a:spcPct val="100000"/>
                        </a:lnSpc>
                        <a:spcBef>
                          <a:spcPts val="0"/>
                        </a:spcBef>
                        <a:spcAft>
                          <a:spcPts val="0"/>
                        </a:spcAft>
                        <a:buClr>
                          <a:srgbClr val="000000"/>
                        </a:buClr>
                        <a:buSzPts val="4000"/>
                        <a:buFont typeface="Arial"/>
                        <a:buNone/>
                      </a:pPr>
                      <a:endParaRPr sz="4000" b="1"/>
                    </a:p>
                    <a:p>
                      <a:pPr marL="0" marR="0" lvl="0" indent="0" algn="ctr" rtl="0">
                        <a:lnSpc>
                          <a:spcPct val="100000"/>
                        </a:lnSpc>
                        <a:spcBef>
                          <a:spcPts val="0"/>
                        </a:spcBef>
                        <a:spcAft>
                          <a:spcPts val="0"/>
                        </a:spcAft>
                        <a:buClr>
                          <a:srgbClr val="000000"/>
                        </a:buClr>
                        <a:buSzPts val="4000"/>
                        <a:buFont typeface="Arial"/>
                        <a:buNone/>
                      </a:pPr>
                      <a:endParaRPr sz="4000" b="1"/>
                    </a:p>
                    <a:p>
                      <a:pPr marL="0" marR="0" lvl="0" indent="0" algn="ctr" rtl="0">
                        <a:lnSpc>
                          <a:spcPct val="100000"/>
                        </a:lnSpc>
                        <a:spcBef>
                          <a:spcPts val="0"/>
                        </a:spcBef>
                        <a:spcAft>
                          <a:spcPts val="0"/>
                        </a:spcAft>
                        <a:buClr>
                          <a:srgbClr val="000000"/>
                        </a:buClr>
                        <a:buSzPts val="4000"/>
                        <a:buFont typeface="Arial"/>
                        <a:buNone/>
                      </a:pPr>
                      <a:r>
                        <a:rPr lang="en-GB" sz="4000" b="1"/>
                        <a:t> </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a:solidFill>
                            <a:schemeClr val="dk1"/>
                          </a:solidFill>
                        </a:rPr>
                        <a:t>LO: To identify why the Anglo-Saxons invaded Britain.</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a:solidFill>
                            <a:schemeClr val="dk1"/>
                          </a:solidFill>
                        </a:rPr>
                        <a:t>Use simple and a range of  sources to identify the 4 main reasons why the Anglo-Saxons came to Britain. (Better land as theirs flooded, overcrowding, invited, to fight). Pupils also discuss the impact this had on Britain and whether it was good or bad.</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A- Use a simple source to identify why they invaded Britain and what they wanted.</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B- Use a range of sources to identify why they invaded Britain and what they wanted.</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C- Give an opinion on the impact the invasion had on Britain.</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900" b="1">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900" b="1">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900" b="1">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900" b="1">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endParaRPr sz="1500" b="1">
                        <a:solidFill>
                          <a:srgbClr val="00B050"/>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4000" b="1">
                          <a:solidFill>
                            <a:schemeClr val="dk1"/>
                          </a:solidFill>
                        </a:rPr>
                        <a:t> 5             6</a:t>
                      </a:r>
                      <a:endParaRPr sz="4000" b="1">
                        <a:solidFill>
                          <a:schemeClr val="dk1"/>
                        </a:solidFill>
                      </a:endParaRPr>
                    </a:p>
                    <a:p>
                      <a:pPr marL="0" marR="0" lvl="0" indent="0" algn="l" rtl="0">
                        <a:lnSpc>
                          <a:spcPct val="100000"/>
                        </a:lnSpc>
                        <a:spcBef>
                          <a:spcPts val="0"/>
                        </a:spcBef>
                        <a:spcAft>
                          <a:spcPts val="0"/>
                        </a:spcAft>
                        <a:buClr>
                          <a:srgbClr val="000000"/>
                        </a:buClr>
                        <a:buSzPts val="6700"/>
                        <a:buFont typeface="Arial"/>
                        <a:buNone/>
                      </a:pPr>
                      <a:r>
                        <a:rPr lang="en-GB" sz="3600" b="1">
                          <a:solidFill>
                            <a:schemeClr val="dk1"/>
                          </a:solidFill>
                        </a:rPr>
                        <a:t>  </a:t>
                      </a:r>
                      <a:endParaRPr sz="3600" b="1"/>
                    </a:p>
                    <a:p>
                      <a:pPr marL="0" marR="0" lvl="0" indent="0" algn="l" rtl="0">
                        <a:lnSpc>
                          <a:spcPct val="100000"/>
                        </a:lnSpc>
                        <a:spcBef>
                          <a:spcPts val="0"/>
                        </a:spcBef>
                        <a:spcAft>
                          <a:spcPts val="0"/>
                        </a:spcAft>
                        <a:buClr>
                          <a:srgbClr val="000000"/>
                        </a:buClr>
                        <a:buSzPts val="6700"/>
                        <a:buFont typeface="Arial"/>
                        <a:buNone/>
                      </a:pPr>
                      <a:r>
                        <a:rPr lang="en-GB" sz="3600" b="1"/>
                        <a:t>  </a:t>
                      </a:r>
                      <a:endParaRPr sz="3600" b="1"/>
                    </a:p>
                    <a:p>
                      <a:pPr marL="0" marR="0" lvl="0" indent="0" algn="l" rtl="0">
                        <a:lnSpc>
                          <a:spcPct val="100000"/>
                        </a:lnSpc>
                        <a:spcBef>
                          <a:spcPts val="0"/>
                        </a:spcBef>
                        <a:spcAft>
                          <a:spcPts val="0"/>
                        </a:spcAft>
                        <a:buClr>
                          <a:srgbClr val="000000"/>
                        </a:buClr>
                        <a:buSzPts val="6700"/>
                        <a:buFont typeface="Arial"/>
                        <a:buNone/>
                      </a:pPr>
                      <a:r>
                        <a:rPr lang="en-GB" sz="3600" b="1"/>
                        <a:t>  </a:t>
                      </a:r>
                      <a:endParaRPr sz="3600" b="1"/>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500">
                          <a:solidFill>
                            <a:schemeClr val="dk1"/>
                          </a:solidFill>
                        </a:rPr>
                        <a:t>LO: To explain what daily life was like for the Anglo-Saxons.</a:t>
                      </a:r>
                      <a:endParaRPr sz="1500" u="none" strike="noStrike" cap="none"/>
                    </a:p>
                  </a:txBody>
                  <a:tcPr marL="91475" marR="91475" marT="45725" marB="45725">
                    <a:lnL w="9525" cap="flat" cmpd="sng">
                      <a:solidFill>
                        <a:srgbClr val="000000"/>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a:solidFill>
                            <a:schemeClr val="dk1"/>
                          </a:solidFill>
                        </a:rPr>
                        <a:t>Use a range of historical sources and Anglo-Saxon artefacts from the Discovery Museum to research every-day life. Videos and pictures of reconstruction site should also be used. Areas to research should include; homes and what a typical Anglo-Saxon settlement should look like, clothing, education, jobs, clothing, food/diet. Pupils compare Anglo-Saxon life to our lives today and discuss the similarities and differences. Pupils use this discussion to  begin to think about whether Anglo-Saxons had an easy or difficult life.</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A- Use a range of sources to find out about Anglo-Saxon life.</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B- Compare Anglo-Saxon life to life today.</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C- Justify an opinion on whether the Anglo-Saxons had an easy or difficult life.</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39" name="Google Shape;239;p29"/>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0" name="Google Shape;240;p29"/>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1" name="Google Shape;241;p29"/>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graphicFrame>
        <p:nvGraphicFramePr>
          <p:cNvPr id="246" name="Google Shape;246;p30"/>
          <p:cNvGraphicFramePr/>
          <p:nvPr/>
        </p:nvGraphicFramePr>
        <p:xfrm>
          <a:off x="452492" y="1344383"/>
          <a:ext cx="3000000" cy="3000000"/>
        </p:xfrm>
        <a:graphic>
          <a:graphicData uri="http://schemas.openxmlformats.org/drawingml/2006/table">
            <a:tbl>
              <a:tblPr firstRow="1" bandRow="1">
                <a:noFill/>
                <a:tableStyleId>{D19294D9-DA1C-4807-8152-3533FD698324}</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lvl="0" indent="0" algn="l" rtl="0">
                        <a:spcBef>
                          <a:spcPts val="0"/>
                        </a:spcBef>
                        <a:spcAft>
                          <a:spcPts val="0"/>
                        </a:spcAft>
                        <a:buClr>
                          <a:schemeClr val="dk1"/>
                        </a:buClr>
                        <a:buSzPts val="6700"/>
                        <a:buFont typeface="Arial"/>
                        <a:buNone/>
                      </a:pPr>
                      <a:r>
                        <a:rPr lang="en-GB" sz="3600" b="1">
                          <a:solidFill>
                            <a:schemeClr val="dk1"/>
                          </a:solidFill>
                        </a:rPr>
                        <a:t>  7</a:t>
                      </a:r>
                      <a:endParaRPr sz="3600" b="1">
                        <a:solidFill>
                          <a:schemeClr val="dk1"/>
                        </a:solidFill>
                      </a:endParaRPr>
                    </a:p>
                    <a:p>
                      <a:pPr marL="0" lvl="0" indent="0" algn="l" rtl="0">
                        <a:spcBef>
                          <a:spcPts val="0"/>
                        </a:spcBef>
                        <a:spcAft>
                          <a:spcPts val="0"/>
                        </a:spcAft>
                        <a:buClr>
                          <a:schemeClr val="dk1"/>
                        </a:buClr>
                        <a:buSzPts val="6700"/>
                        <a:buFont typeface="Arial"/>
                        <a:buNone/>
                      </a:pPr>
                      <a:r>
                        <a:rPr lang="en-GB" sz="3600" b="1">
                          <a:solidFill>
                            <a:schemeClr val="dk1"/>
                          </a:solidFill>
                        </a:rPr>
                        <a:t>  8</a:t>
                      </a:r>
                      <a:endParaRPr sz="40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a:solidFill>
                            <a:schemeClr val="dk1"/>
                          </a:solidFill>
                        </a:rPr>
                        <a:t>LO: To explain who Alfred the Great was.</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Use a range of historical resource materials to find out about Arthus. Discuss whether they think he really existed and compare his role to monarchs today. Discuss how this role of the monarch has perhaps changed to their role today and public opinion of them.</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A- Use sources of information to find out about Alfred the Great and explain why he was one of the greatest Kings.</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Give an opinion on whether he deserved the title of ‘the Great’.</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 Explain how the role of the monarch has changed in comparison to today. Explain how and public perception/opinion of the monarch has also changed.</a:t>
                      </a:r>
                      <a:endParaRPr sz="16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4000" b="1">
                          <a:solidFill>
                            <a:schemeClr val="dk1"/>
                          </a:solidFill>
                        </a:rPr>
                        <a:t>9</a:t>
                      </a:r>
                      <a:endParaRPr sz="4000" b="1">
                        <a:solidFill>
                          <a:schemeClr val="dk1"/>
                        </a:solidFill>
                      </a:endParaRPr>
                    </a:p>
                    <a:p>
                      <a:pPr marL="0" lvl="0" indent="0" algn="l" rtl="0">
                        <a:spcBef>
                          <a:spcPts val="0"/>
                        </a:spcBef>
                        <a:spcAft>
                          <a:spcPts val="0"/>
                        </a:spcAft>
                        <a:buClr>
                          <a:schemeClr val="dk1"/>
                        </a:buClr>
                        <a:buSzPts val="6700"/>
                        <a:buFont typeface="Arial"/>
                        <a:buNone/>
                      </a:pPr>
                      <a:r>
                        <a:rPr lang="en-GB" sz="3600" b="1">
                          <a:solidFill>
                            <a:schemeClr val="dk1"/>
                          </a:solidFill>
                        </a:rPr>
                        <a:t> 10</a:t>
                      </a:r>
                      <a:endParaRPr sz="4000" b="1">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EQ: Has history been fair in its portrayal of the Vikings? </a:t>
                      </a:r>
                      <a:endParaRPr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600">
                          <a:solidFill>
                            <a:schemeClr val="dk1"/>
                          </a:solidFill>
                        </a:rPr>
                        <a:t>Use a range of primary and secondary sources to find out about the Viking invasion of Britain, looking at one of invasion in particular (Lindisfarne). This should include quotes, photographs, artists representations.</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Discuss what primary and secondary sources are and discuss their reliability and the perspective they were written from.</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Use pictures to infer where Lindisfarne is and what it is, starting with the bigger picture of the Uk, then North East, Northumberland, Priory.</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Spend time discussing why they invaded Lindisfarne in relation to where it is placed on the coast and lack of defense of the Monks. </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A- Explain some reasons why the Vikings invaded (treasure, land, trade)</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B- Explain whether they were traders or raiders.</a:t>
                      </a:r>
                      <a:endParaRPr sz="1600">
                        <a:solidFill>
                          <a:schemeClr val="dk1"/>
                        </a:solidFill>
                      </a:endParaRPr>
                    </a:p>
                    <a:p>
                      <a:pPr marL="0" lvl="0" indent="0" algn="l" rtl="0">
                        <a:spcBef>
                          <a:spcPts val="0"/>
                        </a:spcBef>
                        <a:spcAft>
                          <a:spcPts val="0"/>
                        </a:spcAft>
                        <a:buClr>
                          <a:schemeClr val="dk1"/>
                        </a:buClr>
                        <a:buSzPts val="1100"/>
                        <a:buFont typeface="Arial"/>
                        <a:buNone/>
                      </a:pPr>
                      <a:r>
                        <a:rPr lang="en-GB" sz="1600">
                          <a:solidFill>
                            <a:schemeClr val="dk1"/>
                          </a:solidFill>
                        </a:rPr>
                        <a:t>C- Consider whether history has been fair to the Vikings.</a:t>
                      </a: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47" name="Google Shape;247;p30"/>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8" name="Google Shape;248;p30"/>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9" name="Google Shape;249;p30"/>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graphicFrame>
        <p:nvGraphicFramePr>
          <p:cNvPr id="254" name="Google Shape;254;p31"/>
          <p:cNvGraphicFramePr/>
          <p:nvPr/>
        </p:nvGraphicFramePr>
        <p:xfrm>
          <a:off x="452492" y="1344383"/>
          <a:ext cx="3000000" cy="3000000"/>
        </p:xfrm>
        <a:graphic>
          <a:graphicData uri="http://schemas.openxmlformats.org/drawingml/2006/table">
            <a:tbl>
              <a:tblPr firstRow="1" bandRow="1">
                <a:noFill/>
                <a:tableStyleId>{D19294D9-DA1C-4807-8152-3533FD698324}</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11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500">
                          <a:solidFill>
                            <a:schemeClr val="dk1"/>
                          </a:solidFill>
                        </a:rPr>
                        <a:t>LO: To explain what daily life was like for the Anglo-Saxons.</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r>
                        <a:rPr lang="en-GB" sz="1500">
                          <a:solidFill>
                            <a:schemeClr val="dk1"/>
                          </a:solidFill>
                        </a:rPr>
                        <a:t>Use a range of historical sources and Viking artefacts from the Discovery Museum to research every-day life. Videos and pictures of reconstruction site should also be used. Areas to research should include; homes and what a typical Viking settlement should look like, clothing, education, jobs, clothing, food/diet. Pupils compare Viking life to our lives today and discuss the similarities and differences. Pupils use this discussion to  begin to think about whether Viking had an easy or difficult life.</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A- Recall key facts about the Vikings.</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B- Explain what daily life was like for the Vikings.</a:t>
                      </a: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C- Compare Viking to other time periods and consider why life was different (build on previous learning even year 3 Celts/Romans)</a:t>
                      </a:r>
                      <a:endParaRPr sz="16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rgbClr val="00B050"/>
                        </a:solidFill>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endParaRPr sz="36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100"/>
                        <a:buFont typeface="Arial"/>
                        <a:buNone/>
                      </a:pPr>
                      <a:endParaRPr sz="16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55" name="Google Shape;255;p31"/>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56" name="Google Shape;256;p31"/>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57" name="Google Shape;257;p31"/>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1918</Words>
  <Application>Microsoft Office PowerPoint</Application>
  <PresentationFormat>Custom</PresentationFormat>
  <Paragraphs>207</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Century Gothic</vt: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Alexander</dc:creator>
  <cp:lastModifiedBy>Rose Alexander</cp:lastModifiedBy>
  <cp:revision>1</cp:revision>
  <dcterms:modified xsi:type="dcterms:W3CDTF">2019-09-03T20:41:29Z</dcterms:modified>
</cp:coreProperties>
</file>