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8"/>
  </p:notesMasterIdLst>
  <p:sldIdLst>
    <p:sldId id="256" r:id="rId2"/>
    <p:sldId id="257" r:id="rId3"/>
    <p:sldId id="258" r:id="rId4"/>
    <p:sldId id="259" r:id="rId5"/>
    <p:sldId id="260" r:id="rId6"/>
    <p:sldId id="261"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DE4BBB-2623-45A2-B442-5765E2F19236}">
  <a:tblStyle styleId="{8FDE4BBB-2623-45A2-B442-5765E2F1923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a:t>Growth - the effects of increased population, cause and effect, using geographical sources, British Values.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43338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200" b="1" i="0" u="sng" strike="noStrike" cap="none">
                <a:solidFill>
                  <a:schemeClr val="dk1"/>
                </a:solidFill>
                <a:latin typeface="Arial"/>
                <a:ea typeface="Arial"/>
                <a:cs typeface="Arial"/>
                <a:sym typeface="Arial"/>
              </a:rPr>
              <a:t>During this area of study students should be taught to:</a:t>
            </a: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1" u="sng">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200">
                <a:solidFill>
                  <a:schemeClr val="dk1"/>
                </a:solidFill>
              </a:rPr>
              <a:t>A high-quality geography education should inspire in pupils a curiosity and fascination about the world and its people that will remain with them for the rest of their lives. Teaching should equip pupils with knowledge about diverse places, people, resources and natural and human environments, together with a deep understanding of the Earth’s key physical and human processes. As pupils progress, their growing knowledge about the world should help them to deepen their understanding of the interaction between physical and human processes, and of the formation and use of landscapes and environments. Geographical knowledge, understanding and skills provide the frameworks and approaches that explain how the Earth’s features at different scales are shaped, interconnected and change over time. </a:t>
            </a:r>
            <a:endParaRPr sz="12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200">
                <a:solidFill>
                  <a:schemeClr val="dk1"/>
                </a:solidFill>
              </a:rPr>
              <a:t> The national curriculum for geography aims to ensure that all pupils:  develop contextual knowledge of the location of globally significant places – both terrestrial and marine – including their defining physical and human characteristics and how these provide a geographical context for understanding the actions of processes  understand the processes that give rise to key physical and human geographical features of the world, how these are interdependent and how they bring about spatial variation and change over time  are competent in the geographical skills needed to:  collect, analyse and communicate with a range of data gathered through experiences of fieldwork that deepen their understanding of geographical processes  interpret a range of sources of geographical information, including maps, diagrams, globes, aerial photographs and Geographical Information Systems (GIS)  communicate geographical information in a variety of ways, including through maps, numerical and quantitative skills and writing at length.</a:t>
            </a:r>
            <a:endParaRPr sz="12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2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200" b="1" u="sng"/>
              <a:t>Objective coverage:</a:t>
            </a:r>
            <a:endParaRPr sz="1200" b="1" i="0" u="sng" strike="noStrike" cap="none">
              <a:solidFill>
                <a:srgbClr val="000000"/>
              </a:solidFill>
            </a:endParaRPr>
          </a:p>
          <a:p>
            <a:pPr marL="457200" lvl="0" indent="-304800" algn="l" rtl="0">
              <a:spcBef>
                <a:spcPts val="0"/>
              </a:spcBef>
              <a:spcAft>
                <a:spcPts val="0"/>
              </a:spcAft>
              <a:buClr>
                <a:schemeClr val="dk1"/>
              </a:buClr>
              <a:buSzPts val="1200"/>
              <a:buChar char="●"/>
            </a:pPr>
            <a:r>
              <a:rPr lang="en-GB" sz="1200">
                <a:solidFill>
                  <a:schemeClr val="dk1"/>
                </a:solidFill>
              </a:rPr>
              <a:t>locate the world’s countries, using maps to focus on Europe (including the location of Russia) and North and South America, concentrating on their environmental regions, key physical and human characteristics, countries, and major cities.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identify the position and significance of latitude, longitude, Equator, Northern Hemisphere, Southern Hemisphere, the Tropics of Cancer and Capricorn, Arctic and Antarctic Circle, the Prime/Greenwich Meridian and time zones (including day and night) </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describe and understand key aspects of  human geography, including: types of settlement and land use, economic activity including trade links, and the distribution of natural resources including energy, food, minerals and water</a:t>
            </a:r>
            <a:endParaRPr sz="12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2018-2019</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F5496"/>
                </a:solidFill>
              </a:rPr>
              <a:t>Geography - What is the British Empire and which countries have been part of it?</a:t>
            </a:r>
            <a:endParaRPr sz="1800" b="1">
              <a:solidFill>
                <a:srgbClr val="2F5496"/>
              </a:solidFill>
            </a:endParaRPr>
          </a:p>
          <a:p>
            <a:pPr marL="0" marR="0" lvl="0" indent="0" algn="ctr" rtl="0">
              <a:lnSpc>
                <a:spcPct val="100000"/>
              </a:lnSpc>
              <a:spcBef>
                <a:spcPts val="0"/>
              </a:spcBef>
              <a:spcAft>
                <a:spcPts val="0"/>
              </a:spcAft>
              <a:buClr>
                <a:srgbClr val="000000"/>
              </a:buClr>
              <a:buSzPts val="1800"/>
              <a:buFont typeface="Arial"/>
              <a:buNone/>
            </a:pPr>
            <a:r>
              <a:rPr lang="en-GB" sz="1800" b="1">
                <a:solidFill>
                  <a:srgbClr val="2F5496"/>
                </a:solidFill>
              </a:rPr>
              <a:t>How did the Industrial Revolution impact on the growth of settlements?</a:t>
            </a:r>
            <a:endParaRPr sz="1800" b="1">
              <a:solidFill>
                <a:srgbClr val="2F5496"/>
              </a:solidFil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a:t>Locational knowledge</a:t>
            </a:r>
            <a:endParaRPr sz="1800" b="1"/>
          </a:p>
          <a:p>
            <a:pPr marL="0" marR="0" lvl="0" indent="0" algn="l" rtl="0">
              <a:lnSpc>
                <a:spcPct val="100000"/>
              </a:lnSpc>
              <a:spcBef>
                <a:spcPts val="0"/>
              </a:spcBef>
              <a:spcAft>
                <a:spcPts val="0"/>
              </a:spcAft>
              <a:buClr>
                <a:srgbClr val="000000"/>
              </a:buClr>
              <a:buSzPts val="1800"/>
              <a:buFont typeface="Arial"/>
              <a:buNone/>
            </a:pPr>
            <a:r>
              <a:rPr lang="en-GB" sz="1800" b="1"/>
              <a:t>Human and physical geography</a:t>
            </a:r>
            <a:endParaRPr sz="1800" b="1"/>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Global Enquirers Large no border.jpg"/>
          <p:cNvPicPr preferRelativeResize="0"/>
          <p:nvPr/>
        </p:nvPicPr>
        <p:blipFill rotWithShape="1">
          <a:blip r:embed="rId5">
            <a:alphaModFix/>
          </a:blip>
          <a:srcRect l="7170" r="7570" b="6323"/>
          <a:stretch/>
        </p:blipFill>
        <p:spPr>
          <a:xfrm>
            <a:off x="830600" y="1245391"/>
            <a:ext cx="741769" cy="1035597"/>
          </a:xfrm>
          <a:prstGeom prst="rect">
            <a:avLst/>
          </a:prstGeom>
          <a:noFill/>
          <a:ln>
            <a:noFill/>
          </a:ln>
        </p:spPr>
      </p:pic>
      <p:pic>
        <p:nvPicPr>
          <p:cNvPr id="100" name="Google Shape;100;p12" descr="C:\Users\James\Desktop\Logos\Global Enquirers Large no border.jpg"/>
          <p:cNvPicPr preferRelativeResize="0"/>
          <p:nvPr/>
        </p:nvPicPr>
        <p:blipFill rotWithShape="1">
          <a:blip r:embed="rId5">
            <a:alphaModFix/>
          </a:blip>
          <a:srcRect l="7170" r="7570" b="6323"/>
          <a:stretch/>
        </p:blipFill>
        <p:spPr>
          <a:xfrm>
            <a:off x="10758850" y="1265391"/>
            <a:ext cx="741769" cy="1035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3"/>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see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u="sng">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rPr>
              <a:t>Horatio Nelson</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a:solidFill>
                  <a:schemeClr val="dk1"/>
                </a:solidFill>
              </a:rPr>
              <a:t>Lord Collingwood</a:t>
            </a:r>
            <a:endParaRPr sz="1800">
              <a:solidFill>
                <a:schemeClr val="dk1"/>
              </a:solidFill>
            </a:endParaRPr>
          </a:p>
          <a:p>
            <a:pPr marL="1828800" marR="0" lvl="0" indent="0" algn="l" rtl="0">
              <a:lnSpc>
                <a:spcPct val="100000"/>
              </a:lnSpc>
              <a:spcBef>
                <a:spcPts val="0"/>
              </a:spcBef>
              <a:spcAft>
                <a:spcPts val="0"/>
              </a:spcAft>
              <a:buClr>
                <a:srgbClr val="000000"/>
              </a:buClr>
              <a:buSzPts val="1800"/>
              <a:buFont typeface="Arial"/>
              <a:buNone/>
            </a:pPr>
            <a:r>
              <a:rPr lang="en-GB" sz="1800" b="1">
                <a:solidFill>
                  <a:schemeClr val="dk1"/>
                </a:solidFill>
              </a:rPr>
              <a:t> </a:t>
            </a:r>
            <a:endParaRPr sz="1800" b="1">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(Not set - to reflect world events)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a:t>Language use around the world - why do some countries speak the same language? </a:t>
            </a:r>
            <a:endParaRPr sz="1800"/>
          </a:p>
          <a:p>
            <a:pPr marL="0" marR="0" lvl="0" indent="0" algn="l" rtl="0">
              <a:lnSpc>
                <a:spcPct val="100000"/>
              </a:lnSpc>
              <a:spcBef>
                <a:spcPts val="0"/>
              </a:spcBef>
              <a:spcAft>
                <a:spcPts val="0"/>
              </a:spcAft>
              <a:buClr>
                <a:srgbClr val="000000"/>
              </a:buClr>
              <a:buSzPts val="1800"/>
              <a:buFont typeface="Arial"/>
              <a:buNone/>
            </a:pPr>
            <a:r>
              <a:rPr lang="en-GB" sz="1800"/>
              <a:t>Idea of independence - Scottish vote for independence.</a:t>
            </a:r>
            <a:endParaRPr sz="18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13"/>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u="sng"/>
          </a:p>
          <a:p>
            <a:pPr marL="0" marR="0" lvl="0" indent="0" algn="ctr" rtl="0">
              <a:lnSpc>
                <a:spcPct val="100000"/>
              </a:lnSpc>
              <a:spcBef>
                <a:spcPts val="0"/>
              </a:spcBef>
              <a:spcAft>
                <a:spcPts val="0"/>
              </a:spcAft>
              <a:buClr>
                <a:srgbClr val="000000"/>
              </a:buClr>
              <a:buSzPts val="1800"/>
              <a:buFont typeface="Arial"/>
              <a:buNone/>
            </a:pPr>
            <a:endParaRPr sz="1800" b="1" u="sng"/>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0" name="Google Shape;110;p13"/>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111" name="Google Shape;111;p13"/>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112" name="Google Shape;112;p13"/>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14"/>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85750" algn="l" rtl="0">
              <a:spcBef>
                <a:spcPts val="0"/>
              </a:spcBef>
              <a:spcAft>
                <a:spcPts val="0"/>
              </a:spcAft>
              <a:buClr>
                <a:schemeClr val="dk1"/>
              </a:buClr>
              <a:buSzPts val="900"/>
              <a:buChar char="●"/>
            </a:pPr>
            <a:r>
              <a:rPr lang="en-GB" sz="900">
                <a:solidFill>
                  <a:schemeClr val="dk1"/>
                </a:solidFill>
              </a:rPr>
              <a:t>locate the world’s countries, using maps to focus on Europe (including the location of Russia) and North and South America, concentrating on their environmental regions, key physical and human characteristics, countries, and major cities</a:t>
            </a:r>
            <a:r>
              <a:rPr lang="en-GB" sz="900" b="1">
                <a:solidFill>
                  <a:schemeClr val="dk1"/>
                </a:solidFill>
              </a:rPr>
              <a:t> - continents and oceans, the U.S.A (Year 4), Italy (Year 3)</a:t>
            </a:r>
            <a:endParaRPr sz="900" b="1">
              <a:solidFill>
                <a:schemeClr val="dk1"/>
              </a:solidFill>
            </a:endParaRPr>
          </a:p>
          <a:p>
            <a:pPr marL="45720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identify the position and significance of latitude, longitude, Equator, Northern Hemisphere, Southern Hemisphere, the Tropics of Cancer and Capricorn.</a:t>
            </a:r>
            <a:endParaRPr sz="900">
              <a:solidFill>
                <a:schemeClr val="dk1"/>
              </a:solidFill>
            </a:endParaRPr>
          </a:p>
          <a:p>
            <a:pPr marL="457200" lvl="0" indent="0" algn="l" rtl="0">
              <a:spcBef>
                <a:spcPts val="0"/>
              </a:spcBef>
              <a:spcAft>
                <a:spcPts val="0"/>
              </a:spcAft>
              <a:buNone/>
            </a:pPr>
            <a:endParaRPr sz="900">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human geography, including: types of settlement and land use, economic activity including trade links, and the distribution of natural resources including energy, food, minerals and water - </a:t>
            </a:r>
            <a:r>
              <a:rPr lang="en-GB" sz="900" b="1">
                <a:solidFill>
                  <a:schemeClr val="dk1"/>
                </a:solidFill>
              </a:rPr>
              <a:t>natural resources (Yr 4, and energy sources</a:t>
            </a:r>
            <a:endParaRPr sz="900" b="1">
              <a:solidFill>
                <a:schemeClr val="dk1"/>
              </a:solidFill>
            </a:endParaRPr>
          </a:p>
          <a:p>
            <a:pPr marL="0" lvl="0" indent="0" algn="l" rtl="0">
              <a:spcBef>
                <a:spcPts val="0"/>
              </a:spcBef>
              <a:spcAft>
                <a:spcPts val="0"/>
              </a:spcAft>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understand geographical similarities and differences through the study of human and physical geography of a region of the United Kingdom, a region in a European country, and a region within North or South America - </a:t>
            </a:r>
            <a:r>
              <a:rPr lang="en-GB" sz="900" b="1">
                <a:solidFill>
                  <a:schemeClr val="dk1"/>
                </a:solidFill>
              </a:rPr>
              <a:t>land in Norway/Denmark and comparing to the U.K, human and physical geography of the U.S.A including climate zones and biomes.</a:t>
            </a:r>
            <a:endParaRPr sz="900" b="1">
              <a:solidFill>
                <a:schemeClr val="dk1"/>
              </a:solidFill>
            </a:endParaRPr>
          </a:p>
          <a:p>
            <a:pPr marL="0" lvl="0" indent="0" algn="l" rtl="0">
              <a:spcBef>
                <a:spcPts val="0"/>
              </a:spcBef>
              <a:spcAft>
                <a:spcPts val="0"/>
              </a:spcAft>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 - </a:t>
            </a:r>
            <a:r>
              <a:rPr lang="en-GB" sz="900" b="1">
                <a:solidFill>
                  <a:schemeClr val="dk1"/>
                </a:solidFill>
              </a:rPr>
              <a:t>types of settlement, climate, biomes (yr 4) mountains (Yr 3)</a:t>
            </a:r>
            <a:endParaRPr sz="900" b="1">
              <a:solidFill>
                <a:schemeClr val="dk1"/>
              </a:solidFill>
            </a:endParaRPr>
          </a:p>
          <a:p>
            <a:pPr marL="0" lvl="0" indent="0" algn="l" rtl="0">
              <a:spcBef>
                <a:spcPts val="0"/>
              </a:spcBef>
              <a:spcAft>
                <a:spcPts val="0"/>
              </a:spcAft>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use maps, atlases, globes and digital/computer mapping to locate countries and describe features studied.</a:t>
            </a:r>
            <a:endParaRPr sz="9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900"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endParaRPr sz="900" b="0" i="0" u="none" strike="noStrike" cap="none">
              <a:solidFill>
                <a:srgbClr val="000000"/>
              </a:solidFill>
              <a:latin typeface="Arial"/>
              <a:ea typeface="Arial"/>
              <a:cs typeface="Arial"/>
              <a:sym typeface="Arial"/>
            </a:endParaRPr>
          </a:p>
        </p:txBody>
      </p:sp>
      <p:pic>
        <p:nvPicPr>
          <p:cNvPr id="119" name="Google Shape;119;p1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20" name="Google Shape;120;p14"/>
          <p:cNvSpPr txBox="1"/>
          <p:nvPr/>
        </p:nvSpPr>
        <p:spPr>
          <a:xfrm>
            <a:off x="43063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295275" algn="l" rtl="0">
              <a:lnSpc>
                <a:spcPct val="100000"/>
              </a:lnSpc>
              <a:spcBef>
                <a:spcPts val="0"/>
              </a:spcBef>
              <a:spcAft>
                <a:spcPts val="0"/>
              </a:spcAft>
              <a:buSzPts val="1050"/>
              <a:buChar char="●"/>
            </a:pPr>
            <a:r>
              <a:rPr lang="en-GB" sz="1050"/>
              <a:t>locate the world’s countries, using maps to focus on Europe (including the location of Russia) and North and South America, concentrating on their environmental regions, key physical and human characteristics, countries, and major cities</a:t>
            </a:r>
            <a:r>
              <a:rPr lang="en-GB" sz="1050" b="1"/>
              <a:t> - locating countries from the British Empire.</a:t>
            </a:r>
            <a:endParaRPr sz="1050" b="1"/>
          </a:p>
          <a:p>
            <a:pPr marL="457200" marR="0" lvl="0" indent="0" algn="l" rtl="0">
              <a:lnSpc>
                <a:spcPct val="100000"/>
              </a:lnSpc>
              <a:spcBef>
                <a:spcPts val="0"/>
              </a:spcBef>
              <a:spcAft>
                <a:spcPts val="0"/>
              </a:spcAft>
              <a:buNone/>
            </a:pPr>
            <a:endParaRPr sz="1050" b="1"/>
          </a:p>
          <a:p>
            <a:pPr marL="457200" marR="0" lvl="0" indent="-295275" algn="l" rtl="0">
              <a:lnSpc>
                <a:spcPct val="100000"/>
              </a:lnSpc>
              <a:spcBef>
                <a:spcPts val="0"/>
              </a:spcBef>
              <a:spcAft>
                <a:spcPts val="0"/>
              </a:spcAft>
              <a:buSzPts val="1050"/>
              <a:buChar char="●"/>
            </a:pPr>
            <a:r>
              <a:rPr lang="en-GB" sz="1050"/>
              <a:t>identify the position and significance of latitude, longitude, Equator, Northern Hemisphere, Southern Hemisphere, the Tropics of Cancer and Capricorn, Arctic and Antarctic Circle, the Prime/Greenwich Meridian and time zones (including day and night) - </a:t>
            </a:r>
            <a:r>
              <a:rPr lang="en-GB" sz="1050" b="1"/>
              <a:t>revision while locating countries from the British Empire.</a:t>
            </a:r>
            <a:endParaRPr sz="1050" b="1"/>
          </a:p>
          <a:p>
            <a:pPr marL="0" marR="0" lvl="0" indent="0" algn="l" rtl="0">
              <a:lnSpc>
                <a:spcPct val="100000"/>
              </a:lnSpc>
              <a:spcBef>
                <a:spcPts val="0"/>
              </a:spcBef>
              <a:spcAft>
                <a:spcPts val="0"/>
              </a:spcAft>
              <a:buNone/>
            </a:pPr>
            <a:endParaRPr sz="1050" b="1"/>
          </a:p>
          <a:p>
            <a:pPr marL="457200" marR="0" lvl="0" indent="-295275" algn="l" rtl="0">
              <a:lnSpc>
                <a:spcPct val="100000"/>
              </a:lnSpc>
              <a:spcBef>
                <a:spcPts val="0"/>
              </a:spcBef>
              <a:spcAft>
                <a:spcPts val="0"/>
              </a:spcAft>
              <a:buSzPts val="1050"/>
              <a:buChar char="●"/>
            </a:pPr>
            <a:r>
              <a:rPr lang="en-GB" sz="1050"/>
              <a:t>describe and understand key aspects of  human geography, including: types of settlement and land use, economic activity including trade links, and the distribution of natural resources including energy, food, minerals and water - </a:t>
            </a:r>
            <a:r>
              <a:rPr lang="en-GB" sz="1050" b="1"/>
              <a:t>settlement and land use, the development of London over time.</a:t>
            </a:r>
            <a:endParaRPr sz="1050" b="1"/>
          </a:p>
          <a:p>
            <a:pPr marL="0" marR="0" lvl="0" indent="0" algn="l" rtl="0">
              <a:lnSpc>
                <a:spcPct val="100000"/>
              </a:lnSpc>
              <a:spcBef>
                <a:spcPts val="0"/>
              </a:spcBef>
              <a:spcAft>
                <a:spcPts val="0"/>
              </a:spcAft>
              <a:buNone/>
            </a:pPr>
            <a:endParaRPr sz="1050" b="1"/>
          </a:p>
          <a:p>
            <a:pPr marL="457200" lvl="0" indent="-295275" algn="l" rtl="0">
              <a:spcBef>
                <a:spcPts val="0"/>
              </a:spcBef>
              <a:spcAft>
                <a:spcPts val="0"/>
              </a:spcAft>
              <a:buClr>
                <a:schemeClr val="dk1"/>
              </a:buClr>
              <a:buSzPts val="1050"/>
              <a:buChar char="●"/>
            </a:pPr>
            <a:r>
              <a:rPr lang="en-GB" sz="1050">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 </a:t>
            </a:r>
            <a:r>
              <a:rPr lang="en-GB" sz="1050" b="1">
                <a:solidFill>
                  <a:schemeClr val="dk1"/>
                </a:solidFill>
              </a:rPr>
              <a:t>the location of prisons</a:t>
            </a:r>
            <a:endParaRPr sz="1050" b="1"/>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 name="Google Shape;121;p14"/>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GB" sz="1200" b="1">
                <a:solidFill>
                  <a:schemeClr val="dk1"/>
                </a:solidFill>
              </a:rPr>
              <a:t>Year 5 Spring 2 - The role of the River Nile in the development of Egypt</a:t>
            </a:r>
            <a:r>
              <a:rPr lang="en-GB" sz="1200">
                <a:solidFill>
                  <a:schemeClr val="dk1"/>
                </a:solidFill>
              </a:rPr>
              <a:t>.describe and understand key aspects of:  physical geography, including: climate zones, biomes and vegetation belts, rivers and the water cycle  human geography, including: types of settlement and land use, economic activity including trade links, and the distribution of natural resources including energy, food, minerals and water.</a:t>
            </a:r>
            <a:r>
              <a:rPr lang="en-GB" sz="900">
                <a:solidFill>
                  <a:schemeClr val="dk1"/>
                </a:solidFill>
              </a:rPr>
              <a:t>-</a:t>
            </a:r>
            <a:endParaRPr sz="900">
              <a:solidFill>
                <a:schemeClr val="dk1"/>
              </a:solidFill>
            </a:endParaRPr>
          </a:p>
          <a:p>
            <a:pPr marL="457200" marR="0" lvl="0" indent="0" algn="l" rtl="0">
              <a:lnSpc>
                <a:spcPct val="100000"/>
              </a:lnSpc>
              <a:spcBef>
                <a:spcPts val="0"/>
              </a:spcBef>
              <a:spcAft>
                <a:spcPts val="0"/>
              </a:spcAft>
              <a:buNone/>
            </a:pPr>
            <a:endParaRPr sz="900">
              <a:solidFill>
                <a:schemeClr val="dk1"/>
              </a:solidFill>
            </a:endParaRPr>
          </a:p>
          <a:p>
            <a:pPr marL="457200" marR="0" lvl="0" indent="-304800" algn="l" rtl="0">
              <a:lnSpc>
                <a:spcPct val="100000"/>
              </a:lnSpc>
              <a:spcBef>
                <a:spcPts val="0"/>
              </a:spcBef>
              <a:spcAft>
                <a:spcPts val="0"/>
              </a:spcAft>
              <a:buClr>
                <a:schemeClr val="dk1"/>
              </a:buClr>
              <a:buSzPts val="1200"/>
              <a:buChar char="●"/>
            </a:pPr>
            <a:r>
              <a:rPr lang="en-GB" sz="1200" b="1">
                <a:solidFill>
                  <a:schemeClr val="dk1"/>
                </a:solidFill>
              </a:rPr>
              <a:t>Year 5 Summer 2 - The location of art galleries around the world and time zones </a:t>
            </a:r>
            <a:r>
              <a:rPr lang="en-GB" sz="1200">
                <a:solidFill>
                  <a:schemeClr val="dk1"/>
                </a:solidFill>
              </a:rPr>
              <a:t>identify the position and significance of latitude, longitude, Equator, Northern Hemisphere, Southern Hemisphere, the Tropics of Cancer and Capricorn, Arctic and Antarctic Circle, the Prime/Greenwich Meridian and time zones (including day and night)</a:t>
            </a:r>
            <a:endParaRPr sz="1200">
              <a:solidFill>
                <a:schemeClr val="dk1"/>
              </a:solidFill>
            </a:endParaRPr>
          </a:p>
          <a:p>
            <a:pPr marL="0" marR="0" lvl="0" indent="0" algn="l" rtl="0">
              <a:lnSpc>
                <a:spcPct val="100000"/>
              </a:lnSpc>
              <a:spcBef>
                <a:spcPts val="0"/>
              </a:spcBef>
              <a:spcAft>
                <a:spcPts val="0"/>
              </a:spcAft>
              <a:buNone/>
            </a:pPr>
            <a:endParaRPr sz="1200">
              <a:solidFill>
                <a:schemeClr val="dk1"/>
              </a:solidFill>
            </a:endParaRPr>
          </a:p>
          <a:p>
            <a:pPr marL="457200" lvl="0" indent="0" algn="l" rtl="0">
              <a:spcBef>
                <a:spcPts val="0"/>
              </a:spcBef>
              <a:spcAft>
                <a:spcPts val="0"/>
              </a:spcAft>
              <a:buNone/>
            </a:pPr>
            <a:endParaRPr sz="1200">
              <a:solidFill>
                <a:schemeClr val="dk1"/>
              </a:solidFill>
            </a:endParaRPr>
          </a:p>
        </p:txBody>
      </p:sp>
      <p:sp>
        <p:nvSpPr>
          <p:cNvPr id="122" name="Google Shape;122;p1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3000000" cy="3000000"/>
        </p:xfrm>
        <a:graphic>
          <a:graphicData uri="http://schemas.openxmlformats.org/drawingml/2006/table">
            <a:tbl>
              <a:tblPr firstRow="1" bandRow="1">
                <a:noFill/>
                <a:tableStyleId>{8FDE4BBB-2623-45A2-B442-5765E2F19236}</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a:t>continent</a:t>
                      </a:r>
                      <a:endParaRPr/>
                    </a:p>
                    <a:p>
                      <a:pPr marL="0" marR="0" lvl="0" indent="0" algn="l" rtl="0">
                        <a:lnSpc>
                          <a:spcPct val="100000"/>
                        </a:lnSpc>
                        <a:spcBef>
                          <a:spcPts val="0"/>
                        </a:spcBef>
                        <a:spcAft>
                          <a:spcPts val="0"/>
                        </a:spcAft>
                        <a:buClr>
                          <a:srgbClr val="000000"/>
                        </a:buClr>
                        <a:buSzPts val="1400"/>
                        <a:buFont typeface="Arial"/>
                        <a:buNone/>
                      </a:pPr>
                      <a:r>
                        <a:rPr lang="en-GB"/>
                        <a:t>country</a:t>
                      </a:r>
                      <a:endParaRPr/>
                    </a:p>
                    <a:p>
                      <a:pPr marL="0" marR="0" lvl="0" indent="0" algn="l" rtl="0">
                        <a:lnSpc>
                          <a:spcPct val="100000"/>
                        </a:lnSpc>
                        <a:spcBef>
                          <a:spcPts val="0"/>
                        </a:spcBef>
                        <a:spcAft>
                          <a:spcPts val="0"/>
                        </a:spcAft>
                        <a:buClr>
                          <a:srgbClr val="000000"/>
                        </a:buClr>
                        <a:buSzPts val="1400"/>
                        <a:buFont typeface="Arial"/>
                        <a:buNone/>
                      </a:pPr>
                      <a:r>
                        <a:rPr lang="en-GB"/>
                        <a:t>county</a:t>
                      </a:r>
                      <a:endParaRPr/>
                    </a:p>
                    <a:p>
                      <a:pPr marL="0" marR="0" lvl="0" indent="0" algn="l" rtl="0">
                        <a:lnSpc>
                          <a:spcPct val="100000"/>
                        </a:lnSpc>
                        <a:spcBef>
                          <a:spcPts val="0"/>
                        </a:spcBef>
                        <a:spcAft>
                          <a:spcPts val="0"/>
                        </a:spcAft>
                        <a:buClr>
                          <a:srgbClr val="000000"/>
                        </a:buClr>
                        <a:buSzPts val="1400"/>
                        <a:buFont typeface="Arial"/>
                        <a:buNone/>
                      </a:pPr>
                      <a:r>
                        <a:rPr lang="en-GB"/>
                        <a:t>city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town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village</a:t>
                      </a:r>
                      <a:endParaRPr/>
                    </a:p>
                    <a:p>
                      <a:pPr marL="0" marR="0" lvl="0" indent="0" algn="l" rtl="0">
                        <a:lnSpc>
                          <a:spcPct val="100000"/>
                        </a:lnSpc>
                        <a:spcBef>
                          <a:spcPts val="0"/>
                        </a:spcBef>
                        <a:spcAft>
                          <a:spcPts val="0"/>
                        </a:spcAft>
                        <a:buClr>
                          <a:srgbClr val="000000"/>
                        </a:buClr>
                        <a:buSzPts val="1400"/>
                        <a:buFont typeface="Arial"/>
                        <a:buNone/>
                      </a:pPr>
                      <a:r>
                        <a:rPr lang="en-GB"/>
                        <a:t>hamlet</a:t>
                      </a:r>
                      <a:endParaRPr/>
                    </a:p>
                    <a:p>
                      <a:pPr marL="0" marR="0" lvl="0" indent="0" algn="l" rtl="0">
                        <a:lnSpc>
                          <a:spcPct val="100000"/>
                        </a:lnSpc>
                        <a:spcBef>
                          <a:spcPts val="0"/>
                        </a:spcBef>
                        <a:spcAft>
                          <a:spcPts val="0"/>
                        </a:spcAft>
                        <a:buClr>
                          <a:srgbClr val="000000"/>
                        </a:buClr>
                        <a:buSzPts val="1400"/>
                        <a:buFont typeface="Arial"/>
                        <a:buNone/>
                      </a:pPr>
                      <a:r>
                        <a:rPr lang="en-GB"/>
                        <a:t>urban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rural</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weather</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climate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latitude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longitude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location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population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sparsely </a:t>
                      </a:r>
                      <a:endParaRPr/>
                    </a:p>
                    <a:p>
                      <a:pPr marL="0" marR="0" lvl="0" indent="0" algn="l" rtl="0">
                        <a:lnSpc>
                          <a:spcPct val="100000"/>
                        </a:lnSpc>
                        <a:spcBef>
                          <a:spcPts val="0"/>
                        </a:spcBef>
                        <a:spcAft>
                          <a:spcPts val="0"/>
                        </a:spcAft>
                        <a:buClr>
                          <a:srgbClr val="000000"/>
                        </a:buClr>
                        <a:buSzPts val="1400"/>
                        <a:buFont typeface="Arial"/>
                        <a:buNone/>
                      </a:pPr>
                      <a:r>
                        <a:rPr lang="en-GB"/>
                        <a:t>settlement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expansion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demise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a:t>time zones</a:t>
                      </a:r>
                      <a:endParaRPr/>
                    </a:p>
                    <a:p>
                      <a:pPr marL="0" marR="0" lvl="0" indent="0" algn="l" rtl="0">
                        <a:lnSpc>
                          <a:spcPct val="100000"/>
                        </a:lnSpc>
                        <a:spcBef>
                          <a:spcPts val="0"/>
                        </a:spcBef>
                        <a:spcAft>
                          <a:spcPts val="0"/>
                        </a:spcAft>
                        <a:buClr>
                          <a:srgbClr val="000000"/>
                        </a:buClr>
                        <a:buSzPts val="1400"/>
                        <a:buFont typeface="Arial"/>
                        <a:buNone/>
                      </a:pPr>
                      <a:r>
                        <a:rPr lang="en-GB"/>
                        <a:t>land use</a:t>
                      </a:r>
                      <a:endParaRPr/>
                    </a:p>
                    <a:p>
                      <a:pPr marL="0" marR="0" lvl="0" indent="0" algn="l" rtl="0">
                        <a:lnSpc>
                          <a:spcPct val="100000"/>
                        </a:lnSpc>
                        <a:spcBef>
                          <a:spcPts val="0"/>
                        </a:spcBef>
                        <a:spcAft>
                          <a:spcPts val="0"/>
                        </a:spcAft>
                        <a:buClr>
                          <a:srgbClr val="000000"/>
                        </a:buClr>
                        <a:buSzPts val="1400"/>
                        <a:buFont typeface="Arial"/>
                        <a:buNone/>
                      </a:pPr>
                      <a:r>
                        <a:rPr lang="en-GB"/>
                        <a:t>human characteristics</a:t>
                      </a:r>
                      <a:endParaRPr/>
                    </a:p>
                    <a:p>
                      <a:pPr marL="0" marR="0" lvl="0" indent="0" algn="l" rtl="0">
                        <a:lnSpc>
                          <a:spcPct val="100000"/>
                        </a:lnSpc>
                        <a:spcBef>
                          <a:spcPts val="0"/>
                        </a:spcBef>
                        <a:spcAft>
                          <a:spcPts val="0"/>
                        </a:spcAft>
                        <a:buClr>
                          <a:srgbClr val="000000"/>
                        </a:buClr>
                        <a:buSzPts val="1400"/>
                        <a:buFont typeface="Arial"/>
                        <a:buNone/>
                      </a:pPr>
                      <a:r>
                        <a:rPr lang="en-GB"/>
                        <a:t>physical characteristics</a:t>
                      </a:r>
                      <a:endParaRPr/>
                    </a:p>
                    <a:p>
                      <a:pPr marL="0" marR="0" lvl="0" indent="0" algn="l" rtl="0">
                        <a:lnSpc>
                          <a:spcPct val="100000"/>
                        </a:lnSpc>
                        <a:spcBef>
                          <a:spcPts val="0"/>
                        </a:spcBef>
                        <a:spcAft>
                          <a:spcPts val="0"/>
                        </a:spcAft>
                        <a:buClr>
                          <a:srgbClr val="000000"/>
                        </a:buClr>
                        <a:buSzPts val="1400"/>
                        <a:buFont typeface="Arial"/>
                        <a:buNone/>
                      </a:pPr>
                      <a:r>
                        <a:rPr lang="en-GB"/>
                        <a:t>similarities</a:t>
                      </a:r>
                      <a:endParaRPr/>
                    </a:p>
                    <a:p>
                      <a:pPr marL="0" marR="0" lvl="0" indent="0" algn="l" rtl="0">
                        <a:lnSpc>
                          <a:spcPct val="100000"/>
                        </a:lnSpc>
                        <a:spcBef>
                          <a:spcPts val="0"/>
                        </a:spcBef>
                        <a:spcAft>
                          <a:spcPts val="0"/>
                        </a:spcAft>
                        <a:buClr>
                          <a:srgbClr val="000000"/>
                        </a:buClr>
                        <a:buSzPts val="1400"/>
                        <a:buFont typeface="Arial"/>
                        <a:buNone/>
                      </a:pPr>
                      <a:r>
                        <a:rPr lang="en-GB"/>
                        <a:t>differences</a:t>
                      </a:r>
                      <a:endParaRPr/>
                    </a:p>
                    <a:p>
                      <a:pPr marL="0" marR="0" lvl="0" indent="0" algn="l" rtl="0">
                        <a:lnSpc>
                          <a:spcPct val="100000"/>
                        </a:lnSpc>
                        <a:spcBef>
                          <a:spcPts val="0"/>
                        </a:spcBef>
                        <a:spcAft>
                          <a:spcPts val="0"/>
                        </a:spcAft>
                        <a:buClr>
                          <a:srgbClr val="000000"/>
                        </a:buClr>
                        <a:buSzPts val="1400"/>
                        <a:buFont typeface="Arial"/>
                        <a:buNone/>
                      </a:pPr>
                      <a:r>
                        <a:rPr lang="en-GB"/>
                        <a:t>British Empire</a:t>
                      </a:r>
                      <a:endParaRPr/>
                    </a:p>
                    <a:p>
                      <a:pPr marL="0" marR="0" lvl="0" indent="0" algn="l" rtl="0">
                        <a:lnSpc>
                          <a:spcPct val="100000"/>
                        </a:lnSpc>
                        <a:spcBef>
                          <a:spcPts val="0"/>
                        </a:spcBef>
                        <a:spcAft>
                          <a:spcPts val="0"/>
                        </a:spcAft>
                        <a:buClr>
                          <a:srgbClr val="000000"/>
                        </a:buClr>
                        <a:buSzPts val="1400"/>
                        <a:buFont typeface="Arial"/>
                        <a:buNone/>
                      </a:pPr>
                      <a:r>
                        <a:rPr lang="en-GB"/>
                        <a:t>democracy</a:t>
                      </a:r>
                      <a:endParaRPr/>
                    </a:p>
                    <a:p>
                      <a:pPr marL="0" marR="0" lvl="0" indent="0" algn="l" rtl="0">
                        <a:lnSpc>
                          <a:spcPct val="100000"/>
                        </a:lnSpc>
                        <a:spcBef>
                          <a:spcPts val="0"/>
                        </a:spcBef>
                        <a:spcAft>
                          <a:spcPts val="0"/>
                        </a:spcAft>
                        <a:buClr>
                          <a:srgbClr val="000000"/>
                        </a:buClr>
                        <a:buSzPts val="1400"/>
                        <a:buFont typeface="Arial"/>
                        <a:buNone/>
                      </a:pPr>
                      <a:r>
                        <a:rPr lang="en-GB"/>
                        <a:t>rule of law</a:t>
                      </a:r>
                      <a:endParaRPr/>
                    </a:p>
                    <a:p>
                      <a:pPr marL="0" marR="0" lvl="0" indent="0" algn="l" rtl="0">
                        <a:lnSpc>
                          <a:spcPct val="100000"/>
                        </a:lnSpc>
                        <a:spcBef>
                          <a:spcPts val="0"/>
                        </a:spcBef>
                        <a:spcAft>
                          <a:spcPts val="0"/>
                        </a:spcAft>
                        <a:buClr>
                          <a:srgbClr val="000000"/>
                        </a:buClr>
                        <a:buSzPts val="1400"/>
                        <a:buFont typeface="Arial"/>
                        <a:buNone/>
                      </a:pPr>
                      <a:r>
                        <a:rPr lang="en-GB"/>
                        <a:t>individual liberty</a:t>
                      </a:r>
                      <a:endParaRPr/>
                    </a:p>
                    <a:p>
                      <a:pPr marL="0" marR="0" lvl="0" indent="0" algn="l" rtl="0">
                        <a:lnSpc>
                          <a:spcPct val="100000"/>
                        </a:lnSpc>
                        <a:spcBef>
                          <a:spcPts val="0"/>
                        </a:spcBef>
                        <a:spcAft>
                          <a:spcPts val="0"/>
                        </a:spcAft>
                        <a:buClr>
                          <a:srgbClr val="000000"/>
                        </a:buClr>
                        <a:buSzPts val="1400"/>
                        <a:buFont typeface="Arial"/>
                        <a:buNone/>
                      </a:pPr>
                      <a:r>
                        <a:rPr lang="en-GB"/>
                        <a:t>equality</a:t>
                      </a:r>
                      <a:endParaRPr/>
                    </a:p>
                    <a:p>
                      <a:pPr marL="0" marR="0" lvl="0" indent="0" algn="l" rtl="0">
                        <a:lnSpc>
                          <a:spcPct val="100000"/>
                        </a:lnSpc>
                        <a:spcBef>
                          <a:spcPts val="0"/>
                        </a:spcBef>
                        <a:spcAft>
                          <a:spcPts val="0"/>
                        </a:spcAft>
                        <a:buClr>
                          <a:srgbClr val="000000"/>
                        </a:buClr>
                        <a:buSzPts val="1400"/>
                        <a:buFont typeface="Arial"/>
                        <a:buNone/>
                      </a:pPr>
                      <a:r>
                        <a:rPr lang="en-GB"/>
                        <a:t>mutual respect and tolerance</a:t>
                      </a:r>
                      <a:endParaRPr/>
                    </a:p>
                    <a:p>
                      <a:pPr marL="0" marR="0" lvl="0" indent="0" algn="l" rtl="0">
                        <a:lnSpc>
                          <a:spcPct val="100000"/>
                        </a:lnSpc>
                        <a:spcBef>
                          <a:spcPts val="0"/>
                        </a:spcBef>
                        <a:spcAft>
                          <a:spcPts val="0"/>
                        </a:spcAft>
                        <a:buClr>
                          <a:srgbClr val="000000"/>
                        </a:buClr>
                        <a:buSzPts val="1400"/>
                        <a:buFont typeface="Arial"/>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a:solidFill>
                            <a:schemeClr val="dk1"/>
                          </a:solidFill>
                        </a:rPr>
                        <a:t>ORACY FRAMEWORK STRANDS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nvGraphicFramePr>
        <p:xfrm>
          <a:off x="755800" y="2267655"/>
          <a:ext cx="3000000" cy="3000000"/>
        </p:xfrm>
        <a:graphic>
          <a:graphicData uri="http://schemas.openxmlformats.org/drawingml/2006/table">
            <a:tbl>
              <a:tblPr firstRow="1" bandRow="1">
                <a:noFill/>
                <a:tableStyleId>{8FDE4BBB-2623-45A2-B442-5765E2F19236}</a:tableStyleId>
              </a:tblPr>
              <a:tblGrid>
                <a:gridCol w="443650">
                  <a:extLst>
                    <a:ext uri="{9D8B030D-6E8A-4147-A177-3AD203B41FA5}">
                      <a16:colId xmlns:a16="http://schemas.microsoft.com/office/drawing/2014/main" val="20000"/>
                    </a:ext>
                  </a:extLst>
                </a:gridCol>
                <a:gridCol w="3620350">
                  <a:extLst>
                    <a:ext uri="{9D8B030D-6E8A-4147-A177-3AD203B41FA5}">
                      <a16:colId xmlns:a16="http://schemas.microsoft.com/office/drawing/2014/main" val="20001"/>
                    </a:ext>
                  </a:extLst>
                </a:gridCol>
                <a:gridCol w="3220425">
                  <a:extLst>
                    <a:ext uri="{9D8B030D-6E8A-4147-A177-3AD203B41FA5}">
                      <a16:colId xmlns:a16="http://schemas.microsoft.com/office/drawing/2014/main" val="20002"/>
                    </a:ext>
                  </a:extLst>
                </a:gridCol>
                <a:gridCol w="3384375">
                  <a:extLst>
                    <a:ext uri="{9D8B030D-6E8A-4147-A177-3AD203B41FA5}">
                      <a16:colId xmlns:a16="http://schemas.microsoft.com/office/drawing/2014/main" val="20003"/>
                    </a:ext>
                  </a:extLst>
                </a:gridCol>
              </a:tblGrid>
              <a:tr h="495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gridSpan="2">
                  <a:txBody>
                    <a:bodyPr/>
                    <a:lstStyle/>
                    <a:p>
                      <a:pPr marL="0" lvl="0" indent="0" algn="ctr" rtl="0">
                        <a:spcBef>
                          <a:spcPts val="0"/>
                        </a:spcBef>
                        <a:spcAft>
                          <a:spcPts val="0"/>
                        </a:spcAft>
                        <a:buNone/>
                      </a:pPr>
                      <a:r>
                        <a:rPr lang="en-GB" b="1"/>
                        <a:t>Lesson ideas/differentiation</a:t>
                      </a:r>
                      <a:endParaRPr/>
                    </a:p>
                    <a:p>
                      <a:pPr marL="0" lvl="0" indent="0" algn="ctr"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3735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a:t>1</a:t>
                      </a:r>
                      <a:endParaRPr sz="4800" b="1"/>
                    </a:p>
                    <a:p>
                      <a:pPr marL="0" marR="0" lvl="0" indent="0" algn="ctr" rtl="0">
                        <a:lnSpc>
                          <a:spcPct val="100000"/>
                        </a:lnSpc>
                        <a:spcBef>
                          <a:spcPts val="0"/>
                        </a:spcBef>
                        <a:spcAft>
                          <a:spcPts val="0"/>
                        </a:spcAft>
                        <a:buClr>
                          <a:srgbClr val="000000"/>
                        </a:buClr>
                        <a:buSzPts val="4800"/>
                        <a:buFont typeface="Arial"/>
                        <a:buNone/>
                      </a:pPr>
                      <a:r>
                        <a:rPr lang="en-GB" sz="4800" b="1"/>
                        <a:t>2</a:t>
                      </a:r>
                      <a:endParaRPr sz="4800" b="1"/>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Char char="●"/>
                      </a:pPr>
                      <a:r>
                        <a:rPr lang="en-GB">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p>
                      <a:pPr marL="0" marR="0" lvl="0" indent="0" algn="l" rtl="0">
                        <a:lnSpc>
                          <a:spcPct val="100000"/>
                        </a:lnSpc>
                        <a:spcBef>
                          <a:spcPts val="0"/>
                        </a:spcBef>
                        <a:spcAft>
                          <a:spcPts val="0"/>
                        </a:spcAft>
                        <a:buClr>
                          <a:srgbClr val="000000"/>
                        </a:buClr>
                        <a:buSzPts val="1400"/>
                        <a:buFont typeface="Arial"/>
                        <a:buNone/>
                      </a:pPr>
                      <a:endParaRPr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a:t>Investigate the location of prisons in the U.K. What factors have to be taken into consideration when choosing a location for a prison? Look at a range of maps, digital maps and aerial photographs to find out about the human and physical characteristics of an area. Revise key counties and cities of the U.K. Purple Mash can be used for this. </a:t>
                      </a:r>
                      <a:endParaRPr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709625">
                <a:tc>
                  <a:txBody>
                    <a:bodyPr/>
                    <a:lstStyle/>
                    <a:p>
                      <a:pPr marL="0" marR="0" lvl="0" indent="0" algn="ctr" rtl="0">
                        <a:lnSpc>
                          <a:spcPct val="100000"/>
                        </a:lnSpc>
                        <a:spcBef>
                          <a:spcPts val="0"/>
                        </a:spcBef>
                        <a:spcAft>
                          <a:spcPts val="0"/>
                        </a:spcAft>
                        <a:buNone/>
                      </a:pPr>
                      <a:r>
                        <a:rPr lang="en-GB" sz="4800" b="1"/>
                        <a:t>3</a:t>
                      </a:r>
                      <a:endParaRPr sz="4800" b="1" i="0" u="none" strike="noStrike" cap="none">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Char char="●"/>
                      </a:pPr>
                      <a:r>
                        <a:rPr lang="en-GB">
                          <a:solidFill>
                            <a:schemeClr val="dk1"/>
                          </a:solidFill>
                        </a:rPr>
                        <a:t>describe and understand key aspects of  human geography, including: types of settlement and land use, economic activity including trade links, and the distribution of natural resources including energy, food, minerals and water</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gridSpan="2">
                  <a:txBody>
                    <a:bodyPr/>
                    <a:lstStyle/>
                    <a:p>
                      <a:pPr marL="0" lvl="0" indent="0" algn="l" rtl="0">
                        <a:spcBef>
                          <a:spcPts val="0"/>
                        </a:spcBef>
                        <a:spcAft>
                          <a:spcPts val="0"/>
                        </a:spcAft>
                        <a:buClr>
                          <a:schemeClr val="dk1"/>
                        </a:buClr>
                        <a:buSzPts val="1100"/>
                        <a:buFont typeface="Arial"/>
                        <a:buNone/>
                      </a:pPr>
                      <a:r>
                        <a:rPr lang="en-GB">
                          <a:solidFill>
                            <a:schemeClr val="dk1"/>
                          </a:solidFill>
                        </a:rPr>
                        <a:t>Compare maps of London in the Tudor/Victorian and modern times. Discover where most Tudor people settled and find out whether any features still remain today. </a:t>
                      </a:r>
                      <a:endParaRPr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17"/>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55" name="Google Shape;155;p17"/>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56" name="Google Shape;156;p17"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57" name="Google Shape;157;p17"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58" name="Google Shape;158;p17"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59" name="Google Shape;159;p17"/>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0" name="Google Shape;160;p17"/>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1" name="Google Shape;161;p17"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62" name="Google Shape;162;p17"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63" name="Google Shape;163;p17"/>
          <p:cNvGraphicFramePr/>
          <p:nvPr/>
        </p:nvGraphicFramePr>
        <p:xfrm>
          <a:off x="755800" y="2267655"/>
          <a:ext cx="3000000" cy="3000000"/>
        </p:xfrm>
        <a:graphic>
          <a:graphicData uri="http://schemas.openxmlformats.org/drawingml/2006/table">
            <a:tbl>
              <a:tblPr firstRow="1" bandRow="1">
                <a:noFill/>
                <a:tableStyleId>{8FDE4BBB-2623-45A2-B442-5765E2F19236}</a:tableStyleId>
              </a:tblPr>
              <a:tblGrid>
                <a:gridCol w="443650">
                  <a:extLst>
                    <a:ext uri="{9D8B030D-6E8A-4147-A177-3AD203B41FA5}">
                      <a16:colId xmlns:a16="http://schemas.microsoft.com/office/drawing/2014/main" val="20000"/>
                    </a:ext>
                  </a:extLst>
                </a:gridCol>
                <a:gridCol w="3620350">
                  <a:extLst>
                    <a:ext uri="{9D8B030D-6E8A-4147-A177-3AD203B41FA5}">
                      <a16:colId xmlns:a16="http://schemas.microsoft.com/office/drawing/2014/main" val="20001"/>
                    </a:ext>
                  </a:extLst>
                </a:gridCol>
                <a:gridCol w="3220425">
                  <a:extLst>
                    <a:ext uri="{9D8B030D-6E8A-4147-A177-3AD203B41FA5}">
                      <a16:colId xmlns:a16="http://schemas.microsoft.com/office/drawing/2014/main" val="20002"/>
                    </a:ext>
                  </a:extLst>
                </a:gridCol>
                <a:gridCol w="33843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gridSpan="2">
                  <a:txBody>
                    <a:bodyPr/>
                    <a:lstStyle/>
                    <a:p>
                      <a:pPr marL="0" lvl="0" indent="0" algn="ctr" rtl="0">
                        <a:spcBef>
                          <a:spcPts val="0"/>
                        </a:spcBef>
                        <a:spcAft>
                          <a:spcPts val="0"/>
                        </a:spcAft>
                        <a:buNone/>
                      </a:pPr>
                      <a:r>
                        <a:rPr lang="en-GB" b="1"/>
                        <a:t>Lesson ideas/differentiation</a:t>
                      </a:r>
                      <a:endParaRPr/>
                    </a:p>
                    <a:p>
                      <a:pPr marL="0" lvl="0" indent="0" algn="l"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794300">
                <a:tc>
                  <a:txBody>
                    <a:bodyPr/>
                    <a:lstStyle/>
                    <a:p>
                      <a:pPr marL="0" marR="0" lvl="0" indent="0" algn="l" rtl="0">
                        <a:lnSpc>
                          <a:spcPct val="100000"/>
                        </a:lnSpc>
                        <a:spcBef>
                          <a:spcPts val="0"/>
                        </a:spcBef>
                        <a:spcAft>
                          <a:spcPts val="0"/>
                        </a:spcAft>
                        <a:buClr>
                          <a:srgbClr val="000000"/>
                        </a:buClr>
                        <a:buSzPts val="4800"/>
                        <a:buFont typeface="Arial"/>
                        <a:buNone/>
                      </a:pPr>
                      <a:r>
                        <a:rPr lang="en-GB" sz="4800" b="1"/>
                        <a:t>45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Char char="●"/>
                      </a:pPr>
                      <a:r>
                        <a:rPr lang="en-GB">
                          <a:solidFill>
                            <a:schemeClr val="dk1"/>
                          </a:solidFill>
                        </a:rPr>
                        <a:t>l</a:t>
                      </a:r>
                      <a:r>
                        <a:rPr lang="en-GB" sz="1200">
                          <a:solidFill>
                            <a:schemeClr val="dk1"/>
                          </a:solidFill>
                        </a:rPr>
                        <a:t>ocate the world’s countries, using maps to focus on Europe (including the location of Russia) and North and South America, concentrating on their environmental regions, key physical and human characteristics, countries, and major cities</a:t>
                      </a:r>
                      <a:endParaRPr sz="1200">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identify the position and significance of latitude, longitude, Equator, Northern Hemisphere, Southern Hemisphere, the Tropics of Cancer and Capricorn, Arctic and Antarctic Circle, the Prime/Greenwich Meridian and time zones (including day and night)</a:t>
                      </a:r>
                      <a:endParaRPr sz="120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GB"/>
                        <a:t>Learn about the expansion and demise of the British Empire. Use maps to locate the countries that were in the British Empire and discuss their relationship between their position in the world and their climate/time zones.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Custom</PresentationFormat>
  <Paragraphs>168</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2019-09-03T20:44:28Z</dcterms:modified>
</cp:coreProperties>
</file>