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9144000"/>
  <p:notesSz cx="6858000" cy="9144000"/>
  <p:embeddedFontLs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7ImUVeuaxtAZcwcoPLxgXXbcc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843589-3815-4E58-A32A-147666CFF1A9}">
  <a:tblStyle styleId="{8D843589-3815-4E58-A32A-147666CFF1A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59"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 name="Google Shape;18;p11"/>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9" name="Google Shape;19;p1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1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 name="Google Shape;21;p1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p22"/>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8" name="Google Shape;78;p2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p2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2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23"/>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3"/>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97" name="Google Shape;97;p2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103" name="Google Shape;103;p2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5"/>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9" name="Google Shape;109;p25"/>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0" name="Google Shape;110;p2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6"/>
          <p:cNvSpPr txBox="1">
            <a:spLocks noGrp="1"/>
          </p:cNvSpPr>
          <p:nvPr>
            <p:ph type="body" idx="1"/>
          </p:nvPr>
        </p:nvSpPr>
        <p:spPr>
          <a:xfrm>
            <a:off x="839789" y="2241551"/>
            <a:ext cx="51579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6" name="Google Shape;116;p26"/>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26"/>
          <p:cNvSpPr txBox="1">
            <a:spLocks noGrp="1"/>
          </p:cNvSpPr>
          <p:nvPr>
            <p:ph type="body" idx="3"/>
          </p:nvPr>
        </p:nvSpPr>
        <p:spPr>
          <a:xfrm>
            <a:off x="6172201" y="2241551"/>
            <a:ext cx="51831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8" name="Google Shape;118;p26"/>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2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8"/>
          <p:cNvSpPr txBox="1">
            <a:spLocks noGrp="1"/>
          </p:cNvSpPr>
          <p:nvPr>
            <p:ph type="body" idx="1"/>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130" name="Google Shape;130;p28"/>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1" name="Google Shape;131;p2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9"/>
          <p:cNvSpPr>
            <a:spLocks noGrp="1"/>
          </p:cNvSpPr>
          <p:nvPr>
            <p:ph type="pic" idx="2"/>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37" name="Google Shape;137;p29"/>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8" name="Google Shape;138;p2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0"/>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4" name="Google Shape;144;p3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14"/>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 name="Google Shape;24;p14"/>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25" name="Google Shape;25;p1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1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p1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rot="5400000">
            <a:off x="6164851" y="3046885"/>
            <a:ext cx="77490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1"/>
          <p:cNvSpPr txBox="1">
            <a:spLocks noGrp="1"/>
          </p:cNvSpPr>
          <p:nvPr>
            <p:ph type="body" idx="1"/>
          </p:nvPr>
        </p:nvSpPr>
        <p:spPr>
          <a:xfrm rot="5400000">
            <a:off x="830851" y="494185"/>
            <a:ext cx="77490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3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 name="Google Shape;30;p15"/>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31" name="Google Shape;31;p1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1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1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16"/>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7" name="Google Shape;37;p16"/>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8" name="Google Shape;38;p1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1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1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17"/>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4" name="Google Shape;44;p17"/>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5" name="Google Shape;45;p17"/>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6" name="Google Shape;46;p17"/>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7" name="Google Shape;47;p1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1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1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 name="Google Shape;52;p1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1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p1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 name="Google Shape;57;p19"/>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58" name="Google Shape;58;p19"/>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59" name="Google Shape;59;p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20"/>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Google Shape;65;p20"/>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66" name="Google Shape;66;p2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2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2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21"/>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2" name="Google Shape;72;p2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2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2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0"/>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arcg.is/0C411P0" TargetMode="Externa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archive.teachfind.com/ttv/www.teachers.tv/videos/ks1-ks2-antarctica-teachers-in-the-freezer.html" TargetMode="External"/><Relationship Id="rId4" Type="http://schemas.openxmlformats.org/officeDocument/2006/relationships/hyperlink" Target="https://www.bas.ac.uk/data/our-data/images/webca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
          <p:cNvPicPr preferRelativeResize="0"/>
          <p:nvPr/>
        </p:nvPicPr>
        <p:blipFill rotWithShape="1">
          <a:blip r:embed="rId3">
            <a:alphaModFix/>
          </a:blip>
          <a:srcRect/>
          <a:stretch/>
        </p:blipFill>
        <p:spPr>
          <a:xfrm>
            <a:off x="10609943" y="55946"/>
            <a:ext cx="772765" cy="1064675"/>
          </a:xfrm>
          <a:prstGeom prst="rect">
            <a:avLst/>
          </a:prstGeom>
          <a:noFill/>
          <a:ln>
            <a:noFill/>
          </a:ln>
        </p:spPr>
      </p:pic>
      <p:sp>
        <p:nvSpPr>
          <p:cNvPr id="159" name="Google Shape;159;p1"/>
          <p:cNvSpPr txBox="1"/>
          <p:nvPr/>
        </p:nvSpPr>
        <p:spPr>
          <a:xfrm>
            <a:off x="6191250" y="2410725"/>
            <a:ext cx="5309400" cy="1139299"/>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1" i="0" u="sng" strike="noStrike" cap="none">
                <a:solidFill>
                  <a:srgbClr val="000000"/>
                </a:solidFill>
                <a:latin typeface="Arial"/>
                <a:ea typeface="Arial"/>
                <a:cs typeface="Arial"/>
                <a:sym typeface="Arial"/>
              </a:rPr>
              <a:t>Transferable Knowledge</a:t>
            </a:r>
            <a:endParaRPr sz="16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Migration, cause and effect, using geographical sources, British Values, complex vocabulary, time zones/time.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txBox="1"/>
          <p:nvPr/>
        </p:nvSpPr>
        <p:spPr>
          <a:xfrm>
            <a:off x="806825" y="3655817"/>
            <a:ext cx="10693800" cy="5314012"/>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300" b="1" i="0" u="sng" strike="noStrike" cap="none">
                <a:solidFill>
                  <a:schemeClr val="dk1"/>
                </a:solidFill>
                <a:latin typeface="Arial"/>
                <a:ea typeface="Arial"/>
                <a:cs typeface="Arial"/>
                <a:sym typeface="Arial"/>
              </a:rPr>
              <a:t>During this area of study students should be taught to:</a:t>
            </a:r>
            <a:endParaRPr/>
          </a:p>
          <a:p>
            <a:pPr marL="0" marR="0" lvl="0" indent="0" algn="l" rtl="0">
              <a:lnSpc>
                <a:spcPct val="100000"/>
              </a:lnSpc>
              <a:spcBef>
                <a:spcPts val="0"/>
              </a:spcBef>
              <a:spcAft>
                <a:spcPts val="0"/>
              </a:spcAft>
              <a:buNone/>
            </a:pPr>
            <a:endParaRPr sz="13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300" b="0" i="0" u="none" strike="noStrike" cap="none">
                <a:solidFill>
                  <a:schemeClr val="dk1"/>
                </a:solidFill>
                <a:latin typeface="Arial"/>
                <a:ea typeface="Arial"/>
                <a:cs typeface="Arial"/>
                <a:sym typeface="Arial"/>
              </a:rPr>
              <a:t>A high-quality geography education should inspire in pupils a curiosity and fascination about the world and its people that will remain with them for the rest of their lives. Teaching should equip pupils with knowledge about diverse places, people, resources and natural and human environments, together with a deep understanding of the Earth’s key physical and human processes. As pupils progress, their growing knowledge about the world should help them to deepen their understanding of the interaction between physical and human processes, and of the formation and use of landscapes and environments. Geographical knowledge, understanding and skills provide the frameworks and approaches that explain how the Earth’s features at different scales are shaped, interconnected and change over time. </a:t>
            </a:r>
            <a:endParaRPr/>
          </a:p>
          <a:p>
            <a:pPr marL="0" marR="0" lvl="0" indent="0" algn="l" rtl="0">
              <a:lnSpc>
                <a:spcPct val="100000"/>
              </a:lnSpc>
              <a:spcBef>
                <a:spcPts val="0"/>
              </a:spcBef>
              <a:spcAft>
                <a:spcPts val="0"/>
              </a:spcAft>
              <a:buNone/>
            </a:pPr>
            <a:r>
              <a:rPr lang="en-GB" sz="1300" b="0" i="0" u="none" strike="noStrike" cap="none">
                <a:solidFill>
                  <a:schemeClr val="dk1"/>
                </a:solidFill>
                <a:latin typeface="Arial"/>
                <a:ea typeface="Arial"/>
                <a:cs typeface="Arial"/>
                <a:sym typeface="Arial"/>
              </a:rPr>
              <a:t> The national curriculum for geography aims to ensure that all pupils:  develop contextual knowledge of the location of globally significant places – both terrestrial and marine – including their defining physical and human characteristics and how these provide a geographical context for understanding the actions of processes  understand the processes that give rise to key physical and human geographical features of the world, how these are interdependent and how they bring about spatial variation and change over time  are competent in the geographical skills needed to:  collect, analyse and communicate with a range of data gathered through experiences of fieldwork that deepen their understanding of geographical processes  interpret a range of sources of geographical information, including maps, diagrams, globes, aerial photographs and Geographical Information Systems (GIS)  communicate geographical information in a variety of ways, including through maps, numerical and quantitative skills and writing at length.</a:t>
            </a:r>
            <a:endParaRPr/>
          </a:p>
          <a:p>
            <a:pPr marL="0" marR="0" lvl="0" indent="0" algn="l" rtl="0">
              <a:lnSpc>
                <a:spcPct val="100000"/>
              </a:lnSpc>
              <a:spcBef>
                <a:spcPts val="0"/>
              </a:spcBef>
              <a:spcAft>
                <a:spcPts val="0"/>
              </a:spcAft>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300" b="1" i="0" u="sng" strike="noStrike" cap="none">
                <a:solidFill>
                  <a:srgbClr val="000000"/>
                </a:solidFill>
                <a:latin typeface="Arial"/>
                <a:ea typeface="Arial"/>
                <a:cs typeface="Arial"/>
                <a:sym typeface="Arial"/>
              </a:rPr>
              <a:t>Objective coverage:</a:t>
            </a:r>
            <a:endParaRPr/>
          </a:p>
          <a:p>
            <a:pPr marL="457200" marR="0" lvl="0" indent="-304800" algn="l" rtl="0">
              <a:lnSpc>
                <a:spcPct val="100000"/>
              </a:lnSpc>
              <a:spcBef>
                <a:spcPts val="0"/>
              </a:spcBef>
              <a:spcAft>
                <a:spcPts val="0"/>
              </a:spcAft>
              <a:buClr>
                <a:schemeClr val="dk1"/>
              </a:buClr>
              <a:buSzPts val="1200"/>
              <a:buFont typeface="Arial"/>
              <a:buChar char="●"/>
            </a:pPr>
            <a:r>
              <a:rPr lang="en-GB" sz="1300" b="0" i="0" u="none" strike="noStrike" cap="none">
                <a:solidFill>
                  <a:schemeClr val="dk1"/>
                </a:solidFill>
                <a:latin typeface="Arial"/>
                <a:ea typeface="Arial"/>
                <a:cs typeface="Arial"/>
                <a:sym typeface="Arial"/>
              </a:rPr>
              <a:t>locate the world’s countries, using maps to focus on Europe (including the location of Russia) and North and South America, concentrating on their environmental regions, key physical and human characteristics, countries, and major cities.</a:t>
            </a:r>
            <a:endParaRPr/>
          </a:p>
          <a:p>
            <a:pPr marL="457200" marR="0" lvl="0" indent="-304800" algn="l" rtl="0">
              <a:lnSpc>
                <a:spcPct val="100000"/>
              </a:lnSpc>
              <a:spcBef>
                <a:spcPts val="0"/>
              </a:spcBef>
              <a:spcAft>
                <a:spcPts val="0"/>
              </a:spcAft>
              <a:buClr>
                <a:schemeClr val="dk1"/>
              </a:buClr>
              <a:buSzPts val="1200"/>
              <a:buFont typeface="Arial"/>
              <a:buChar char="●"/>
            </a:pPr>
            <a:r>
              <a:rPr lang="en-GB" sz="1300" b="0" i="0" u="none" strike="noStrike" cap="none">
                <a:solidFill>
                  <a:schemeClr val="dk1"/>
                </a:solidFill>
                <a:latin typeface="Arial"/>
                <a:ea typeface="Arial"/>
                <a:cs typeface="Arial"/>
                <a:sym typeface="Arial"/>
              </a:rPr>
              <a:t>identify the position and significance of latitude, longitude, Equator, Northern Hemisphere, Southern Hemisphere, the Tropics of Cancer and Capricorn, Arctic and Antarctic Circle, the Prime/Greenwich Meridian and time zones (including day and night) </a:t>
            </a:r>
            <a:endParaRPr/>
          </a:p>
          <a:p>
            <a:pPr marL="457200" marR="0" lvl="0" indent="-304800" algn="l" rtl="0">
              <a:lnSpc>
                <a:spcPct val="100000"/>
              </a:lnSpc>
              <a:spcBef>
                <a:spcPts val="0"/>
              </a:spcBef>
              <a:spcAft>
                <a:spcPts val="0"/>
              </a:spcAft>
              <a:buClr>
                <a:schemeClr val="dk1"/>
              </a:buClr>
              <a:buSzPts val="1200"/>
              <a:buFont typeface="Arial"/>
              <a:buChar char="●"/>
            </a:pPr>
            <a:r>
              <a:rPr lang="en-GB" sz="1300" b="0" i="0" u="none" strike="noStrike" cap="none">
                <a:solidFill>
                  <a:schemeClr val="dk1"/>
                </a:solidFill>
                <a:latin typeface="Arial"/>
                <a:ea typeface="Arial"/>
                <a:cs typeface="Arial"/>
                <a:sym typeface="Arial"/>
              </a:rPr>
              <a:t>describe and understand key aspects of  human geography, including: types of settlement and land use, economic activity including trade links, and the distribution of natural resources including energy, food, minerals and water</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
          <p:cNvSpPr txBox="1"/>
          <p:nvPr/>
        </p:nvSpPr>
        <p:spPr>
          <a:xfrm>
            <a:off x="1654629" y="1152932"/>
            <a:ext cx="8955314" cy="1152000"/>
          </a:xfrm>
          <a:prstGeom prst="rect">
            <a:avLst/>
          </a:prstGeom>
          <a:solidFill>
            <a:srgbClr val="DDEAF6"/>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Medium Term Plan: Global Enquirers- Geography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rgbClr val="000000"/>
                </a:solidFill>
                <a:latin typeface="Arial"/>
                <a:ea typeface="Arial"/>
                <a:cs typeface="Arial"/>
                <a:sym typeface="Arial"/>
              </a:rPr>
              <a:t>Frozen Kingdom</a:t>
            </a:r>
            <a:endParaRPr sz="1400" b="0" i="0" u="none" strike="noStrike" cap="none">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a:solidFill>
                  <a:schemeClr val="dk1"/>
                </a:solidFill>
              </a:rPr>
              <a:t>Where was the Titanic travelling to and why were people on board?</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How do the human and physical features of the polar regions influence human settlement?</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What role did polar exploration play in our understanding of the world?</a:t>
            </a:r>
            <a:endParaRPr sz="1200" i="0" u="none" strike="noStrike" cap="none">
              <a:solidFill>
                <a:schemeClr val="dk1"/>
              </a:solidFil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entury Gothic"/>
              <a:ea typeface="Century Gothic"/>
              <a:cs typeface="Century Gothic"/>
              <a:sym typeface="Century Gothic"/>
            </a:endParaRPr>
          </a:p>
        </p:txBody>
      </p:sp>
      <p:sp>
        <p:nvSpPr>
          <p:cNvPr id="162" name="Google Shape;162;p1"/>
          <p:cNvSpPr txBox="1"/>
          <p:nvPr/>
        </p:nvSpPr>
        <p:spPr>
          <a:xfrm>
            <a:off x="806825" y="2410750"/>
            <a:ext cx="5271300" cy="113927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Locational knowledge</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Human and physical geography</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3" name="Google Shape;163;p1"/>
          <p:cNvPicPr preferRelativeResize="0"/>
          <p:nvPr/>
        </p:nvPicPr>
        <p:blipFill rotWithShape="1">
          <a:blip r:embed="rId4">
            <a:alphaModFix/>
          </a:blip>
          <a:srcRect/>
          <a:stretch/>
        </p:blipFill>
        <p:spPr>
          <a:xfrm>
            <a:off x="5300358" y="120036"/>
            <a:ext cx="1814680" cy="823455"/>
          </a:xfrm>
          <a:prstGeom prst="rect">
            <a:avLst/>
          </a:prstGeom>
          <a:noFill/>
          <a:ln>
            <a:noFill/>
          </a:ln>
        </p:spPr>
      </p:pic>
      <p:pic>
        <p:nvPicPr>
          <p:cNvPr id="164" name="Google Shape;164;p1"/>
          <p:cNvPicPr preferRelativeResize="0"/>
          <p:nvPr/>
        </p:nvPicPr>
        <p:blipFill rotWithShape="1">
          <a:blip r:embed="rId5">
            <a:alphaModFix/>
          </a:blip>
          <a:srcRect l="8376" t="7405" r="8376" b="6665"/>
          <a:stretch/>
        </p:blipFill>
        <p:spPr>
          <a:xfrm>
            <a:off x="1962273" y="89479"/>
            <a:ext cx="700803" cy="1023475"/>
          </a:xfrm>
          <a:prstGeom prst="rect">
            <a:avLst/>
          </a:prstGeom>
          <a:noFill/>
          <a:ln>
            <a:noFill/>
          </a:ln>
        </p:spPr>
      </p:pic>
      <p:pic>
        <p:nvPicPr>
          <p:cNvPr id="165" name="Google Shape;165;p1" descr="C:\Users\James\Desktop\Logos\Global Enquirers Large no border.jpg"/>
          <p:cNvPicPr preferRelativeResize="0"/>
          <p:nvPr/>
        </p:nvPicPr>
        <p:blipFill rotWithShape="1">
          <a:blip r:embed="rId6">
            <a:alphaModFix/>
          </a:blip>
          <a:srcRect l="7170" r="7567" b="6322"/>
          <a:stretch/>
        </p:blipFill>
        <p:spPr>
          <a:xfrm>
            <a:off x="2974957" y="89479"/>
            <a:ext cx="741770" cy="1035596"/>
          </a:xfrm>
          <a:prstGeom prst="rect">
            <a:avLst/>
          </a:prstGeom>
          <a:noFill/>
          <a:ln>
            <a:noFill/>
          </a:ln>
        </p:spPr>
      </p:pic>
      <p:pic>
        <p:nvPicPr>
          <p:cNvPr id="166" name="Google Shape;166;p1" descr="C:\Users\James\Desktop\Logos\Sustainability Ambassadors Large no border.jpg"/>
          <p:cNvPicPr preferRelativeResize="0"/>
          <p:nvPr/>
        </p:nvPicPr>
        <p:blipFill rotWithShape="1">
          <a:blip r:embed="rId7">
            <a:alphaModFix/>
          </a:blip>
          <a:srcRect b="7850"/>
          <a:stretch/>
        </p:blipFill>
        <p:spPr>
          <a:xfrm>
            <a:off x="8687704" y="92852"/>
            <a:ext cx="877679" cy="1032224"/>
          </a:xfrm>
          <a:prstGeom prst="rect">
            <a:avLst/>
          </a:prstGeom>
          <a:noFill/>
          <a:ln>
            <a:noFill/>
          </a:ln>
        </p:spPr>
      </p:pic>
      <p:pic>
        <p:nvPicPr>
          <p:cNvPr id="167" name="Google Shape;167;p1" descr="C:\Users\James\Desktop\Logos\Designers Large no border.jpg"/>
          <p:cNvPicPr preferRelativeResize="0"/>
          <p:nvPr/>
        </p:nvPicPr>
        <p:blipFill rotWithShape="1">
          <a:blip r:embed="rId8">
            <a:alphaModFix/>
          </a:blip>
          <a:srcRect l="8376" t="7196" r="8376" b="4746"/>
          <a:stretch/>
        </p:blipFill>
        <p:spPr>
          <a:xfrm>
            <a:off x="3935176" y="89479"/>
            <a:ext cx="742200" cy="1059571"/>
          </a:xfrm>
          <a:prstGeom prst="rect">
            <a:avLst/>
          </a:prstGeom>
          <a:noFill/>
          <a:ln>
            <a:noFill/>
          </a:ln>
        </p:spPr>
      </p:pic>
      <p:pic>
        <p:nvPicPr>
          <p:cNvPr id="168" name="Google Shape;168;p1"/>
          <p:cNvPicPr preferRelativeResize="0"/>
          <p:nvPr/>
        </p:nvPicPr>
        <p:blipFill rotWithShape="1">
          <a:blip r:embed="rId9">
            <a:alphaModFix/>
          </a:blip>
          <a:srcRect/>
          <a:stretch/>
        </p:blipFill>
        <p:spPr>
          <a:xfrm>
            <a:off x="949607" y="86818"/>
            <a:ext cx="700800" cy="1028798"/>
          </a:xfrm>
          <a:prstGeom prst="rect">
            <a:avLst/>
          </a:prstGeom>
          <a:noFill/>
          <a:ln>
            <a:noFill/>
          </a:ln>
        </p:spPr>
      </p:pic>
      <p:pic>
        <p:nvPicPr>
          <p:cNvPr id="169" name="Google Shape;169;p1"/>
          <p:cNvPicPr preferRelativeResize="0"/>
          <p:nvPr/>
        </p:nvPicPr>
        <p:blipFill rotWithShape="1">
          <a:blip r:embed="rId10">
            <a:alphaModFix/>
          </a:blip>
          <a:srcRect/>
          <a:stretch/>
        </p:blipFill>
        <p:spPr>
          <a:xfrm>
            <a:off x="7738020" y="83430"/>
            <a:ext cx="877676" cy="1032186"/>
          </a:xfrm>
          <a:prstGeom prst="rect">
            <a:avLst/>
          </a:prstGeom>
          <a:noFill/>
          <a:ln>
            <a:noFill/>
          </a:ln>
        </p:spPr>
      </p:pic>
      <p:pic>
        <p:nvPicPr>
          <p:cNvPr id="170" name="Google Shape;170;p1" descr="C:\Users\James\Desktop\cultural explorers.jpg"/>
          <p:cNvPicPr preferRelativeResize="0"/>
          <p:nvPr/>
        </p:nvPicPr>
        <p:blipFill rotWithShape="1">
          <a:blip r:embed="rId11">
            <a:alphaModFix/>
          </a:blip>
          <a:srcRect l="7956" r="7309" b="5291"/>
          <a:stretch/>
        </p:blipFill>
        <p:spPr>
          <a:xfrm>
            <a:off x="9695816" y="92851"/>
            <a:ext cx="723582" cy="1056199"/>
          </a:xfrm>
          <a:prstGeom prst="rect">
            <a:avLst/>
          </a:prstGeom>
          <a:noFill/>
          <a:ln>
            <a:noFill/>
          </a:ln>
        </p:spPr>
      </p:pic>
      <p:sp>
        <p:nvSpPr>
          <p:cNvPr id="171" name="Google Shape;171;p1"/>
          <p:cNvSpPr/>
          <p:nvPr/>
        </p:nvSpPr>
        <p:spPr>
          <a:xfrm>
            <a:off x="806175"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 name="Google Shape;172;p1"/>
          <p:cNvSpPr/>
          <p:nvPr/>
        </p:nvSpPr>
        <p:spPr>
          <a:xfrm>
            <a:off x="10613990"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3" name="Google Shape;173;p1" descr="C:\Users\James\Desktop\Logos\Global Enquirers Large no border.jpg"/>
          <p:cNvPicPr preferRelativeResize="0"/>
          <p:nvPr/>
        </p:nvPicPr>
        <p:blipFill rotWithShape="1">
          <a:blip r:embed="rId6">
            <a:alphaModFix/>
          </a:blip>
          <a:srcRect l="7170" r="7567" b="6322"/>
          <a:stretch/>
        </p:blipFill>
        <p:spPr>
          <a:xfrm>
            <a:off x="867406" y="1209194"/>
            <a:ext cx="741770" cy="1035596"/>
          </a:xfrm>
          <a:prstGeom prst="rect">
            <a:avLst/>
          </a:prstGeom>
          <a:noFill/>
          <a:ln>
            <a:noFill/>
          </a:ln>
        </p:spPr>
      </p:pic>
      <p:pic>
        <p:nvPicPr>
          <p:cNvPr id="174" name="Google Shape;174;p1" descr="C:\Users\James\Desktop\Logos\Global Enquirers Large no border.jpg"/>
          <p:cNvPicPr preferRelativeResize="0"/>
          <p:nvPr/>
        </p:nvPicPr>
        <p:blipFill rotWithShape="1">
          <a:blip r:embed="rId6">
            <a:alphaModFix/>
          </a:blip>
          <a:srcRect l="7170" r="7567" b="6322"/>
          <a:stretch/>
        </p:blipFill>
        <p:spPr>
          <a:xfrm>
            <a:off x="10655581" y="1205911"/>
            <a:ext cx="741770" cy="10355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
          <p:cNvSpPr txBox="1"/>
          <p:nvPr/>
        </p:nvSpPr>
        <p:spPr>
          <a:xfrm>
            <a:off x="6191250" y="1344706"/>
            <a:ext cx="5309400" cy="7082118"/>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Arial"/>
                <a:ea typeface="Arial"/>
                <a:cs typeface="Arial"/>
                <a:sym typeface="Arial"/>
              </a:rPr>
              <a:t>D</a:t>
            </a:r>
            <a:r>
              <a:rPr lang="en-GB" b="1" u="sng"/>
              <a:t>eeper </a:t>
            </a:r>
            <a:r>
              <a:rPr lang="en-GB" sz="1400" b="1" i="0" u="sng" strike="noStrike" cap="none">
                <a:solidFill>
                  <a:srgbClr val="000000"/>
                </a:solidFill>
                <a:latin typeface="Arial"/>
                <a:ea typeface="Arial"/>
                <a:cs typeface="Arial"/>
                <a:sym typeface="Arial"/>
              </a:rPr>
              <a:t>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Impact of modernisation on Inuit culture and society.</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Wider impact and implications of climate change on the Polar regions.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81" name="Google Shape;181;p2"/>
          <p:cNvSpPr txBox="1"/>
          <p:nvPr/>
        </p:nvSpPr>
        <p:spPr>
          <a:xfrm>
            <a:off x="863387" y="1308846"/>
            <a:ext cx="5271300" cy="7082118"/>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sng" strike="noStrike" cap="none">
                <a:solidFill>
                  <a:srgbClr val="000000"/>
                </a:solidFill>
                <a:latin typeface="Arial"/>
                <a:ea typeface="Arial"/>
                <a:cs typeface="Arial"/>
                <a:sym typeface="Arial"/>
              </a:rPr>
              <a:t>Substantive Knowledge (subject-specific)</a:t>
            </a:r>
            <a:endParaRPr/>
          </a:p>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Why people emigrate.</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The route taken by R.M.S Titanic (including latitude and longitude) and how the climate impacted on the disaster.</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The human and physical features of the Arctic.</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The human and physical features of the Antarctic.</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The similarities and differences between the human and physical features of the U.K and the Polar regions.</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Why the Antarctic is a continent and the Arctic is not.</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Why the Arctic has supported permanent human settlements but the Antarctic has not.</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How the Inuit people have survived in a hostile environment.</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The culture of the Inuit people.</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182" name="Google Shape;182;p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3" name="Google Shape;183;p2"/>
          <p:cNvPicPr preferRelativeResize="0"/>
          <p:nvPr/>
        </p:nvPicPr>
        <p:blipFill rotWithShape="1">
          <a:blip r:embed="rId4">
            <a:alphaModFix/>
          </a:blip>
          <a:srcRect l="8376" t="7405" r="8376" b="6665"/>
          <a:stretch/>
        </p:blipFill>
        <p:spPr>
          <a:xfrm>
            <a:off x="1818841" y="89479"/>
            <a:ext cx="700803" cy="1023475"/>
          </a:xfrm>
          <a:prstGeom prst="rect">
            <a:avLst/>
          </a:prstGeom>
          <a:noFill/>
          <a:ln>
            <a:noFill/>
          </a:ln>
        </p:spPr>
      </p:pic>
      <p:pic>
        <p:nvPicPr>
          <p:cNvPr id="184" name="Google Shape;184;p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85" name="Google Shape;185;p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86" name="Google Shape;186;p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87" name="Google Shape;187;p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8" name="Google Shape;188;p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9" name="Google Shape;189;p2" descr="C:\Users\James\Desktop\cultural explorers.jpg"/>
          <p:cNvPicPr preferRelativeResize="0"/>
          <p:nvPr/>
        </p:nvPicPr>
        <p:blipFill rotWithShape="1">
          <a:blip r:embed="rId10">
            <a:alphaModFix/>
          </a:blip>
          <a:srcRect l="7956" r="7309" b="5291"/>
          <a:stretch/>
        </p:blipFill>
        <p:spPr>
          <a:xfrm>
            <a:off x="9552384" y="92851"/>
            <a:ext cx="723582" cy="1056199"/>
          </a:xfrm>
          <a:prstGeom prst="rect">
            <a:avLst/>
          </a:prstGeom>
          <a:noFill/>
          <a:ln>
            <a:noFill/>
          </a:ln>
        </p:spPr>
      </p:pic>
      <p:sp>
        <p:nvSpPr>
          <p:cNvPr id="190" name="Google Shape;190;p2"/>
          <p:cNvSpPr/>
          <p:nvPr/>
        </p:nvSpPr>
        <p:spPr>
          <a:xfrm rot="10800000">
            <a:off x="5516867" y="972913"/>
            <a:ext cx="1089758" cy="355305"/>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91" name="Google Shape;191;p2"/>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2" name="Google Shape;192;p2"/>
          <p:cNvPicPr preferRelativeResize="0"/>
          <p:nvPr/>
        </p:nvPicPr>
        <p:blipFill rotWithShape="1">
          <a:blip r:embed="rId12">
            <a:alphaModFix/>
          </a:blip>
          <a:srcRect/>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3"/>
          <p:cNvSpPr txBox="1"/>
          <p:nvPr/>
        </p:nvSpPr>
        <p:spPr>
          <a:xfrm>
            <a:off x="6191250" y="1520925"/>
            <a:ext cx="5309700" cy="32199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Communication </a:t>
            </a:r>
            <a:r>
              <a:rPr lang="en-GB" sz="1200" b="0" i="0" u="none" strike="noStrike" cap="none">
                <a:solidFill>
                  <a:srgbClr val="000000"/>
                </a:solidFill>
                <a:latin typeface="Arial"/>
                <a:ea typeface="Arial"/>
                <a:cs typeface="Arial"/>
                <a:sym typeface="Arial"/>
              </a:rPr>
              <a:t>– understand and respect that people have different views.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Team-working </a:t>
            </a:r>
            <a:r>
              <a:rPr lang="en-GB" sz="1200" b="0" i="0" u="none" strike="noStrike" cap="none">
                <a:solidFill>
                  <a:srgbClr val="000000"/>
                </a:solidFill>
                <a:latin typeface="Arial"/>
                <a:ea typeface="Arial"/>
                <a:cs typeface="Arial"/>
                <a:sym typeface="Arial"/>
              </a:rPr>
              <a:t>– respect and listen to others, use the strength and skills of others.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Opportunities to apply Skills for Life during enquiry learning lessons.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99" name="Google Shape;199;p3"/>
          <p:cNvSpPr txBox="1"/>
          <p:nvPr/>
        </p:nvSpPr>
        <p:spPr>
          <a:xfrm>
            <a:off x="786300" y="4854825"/>
            <a:ext cx="53097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Influential Figures</a:t>
            </a:r>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Robert Falcon Scott</a:t>
            </a:r>
            <a:endParaRPr/>
          </a:p>
          <a:p>
            <a:pPr marL="0" marR="0" lvl="0" indent="0" algn="ctr"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Captain James Cook</a:t>
            </a:r>
            <a:endParaRPr/>
          </a:p>
          <a:p>
            <a:pPr marL="0" marR="0" lvl="0" indent="0" algn="ctr" rtl="0">
              <a:lnSpc>
                <a:spcPct val="100000"/>
              </a:lnSpc>
              <a:spcBef>
                <a:spcPts val="0"/>
              </a:spcBef>
              <a:spcAft>
                <a:spcPts val="0"/>
              </a:spcAft>
              <a:buNone/>
            </a:pPr>
            <a:endParaRPr sz="1900" b="0"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Sir Ranulph Fiennes</a:t>
            </a:r>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292100" marR="0" lvl="0" indent="-171450" algn="l" rtl="0">
              <a:lnSpc>
                <a:spcPct val="100000"/>
              </a:lnSpc>
              <a:spcBef>
                <a:spcPts val="0"/>
              </a:spcBef>
              <a:spcAft>
                <a:spcPts val="0"/>
              </a:spcAft>
              <a:buClr>
                <a:srgbClr val="000000"/>
              </a:buClr>
              <a:buSzPts val="19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65100" marR="0" lvl="0" indent="-114300" algn="l" rtl="0">
              <a:lnSpc>
                <a:spcPct val="100000"/>
              </a:lnSpc>
              <a:spcBef>
                <a:spcPts val="0"/>
              </a:spcBef>
              <a:spcAft>
                <a:spcPts val="0"/>
              </a:spcAft>
              <a:buClr>
                <a:schemeClr val="dk1"/>
              </a:buClr>
              <a:buSzPts val="900"/>
              <a:buFont typeface="Arial"/>
              <a:buNone/>
            </a:pPr>
            <a:endParaRPr sz="1500" b="0" i="0" u="none" strike="noStrike" cap="none">
              <a:solidFill>
                <a:srgbClr val="000000"/>
              </a:solidFill>
              <a:latin typeface="Arial"/>
              <a:ea typeface="Arial"/>
              <a:cs typeface="Arial"/>
              <a:sym typeface="Arial"/>
            </a:endParaRPr>
          </a:p>
        </p:txBody>
      </p:sp>
      <p:sp>
        <p:nvSpPr>
          <p:cNvPr id="200" name="Google Shape;200;p3"/>
          <p:cNvSpPr txBox="1"/>
          <p:nvPr/>
        </p:nvSpPr>
        <p:spPr>
          <a:xfrm>
            <a:off x="771225" y="1520925"/>
            <a:ext cx="5309700" cy="3219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Real World Links:</a:t>
            </a:r>
            <a:endParaRPr sz="19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Emigration</a:t>
            </a:r>
            <a:endParaRPr/>
          </a:p>
          <a:p>
            <a:pPr marL="0" marR="0" lvl="0" indent="0" algn="ctr"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Climate Change</a:t>
            </a:r>
            <a:endParaRPr/>
          </a:p>
          <a:p>
            <a:pPr marL="0" marR="0" lvl="0" indent="0" algn="ctr"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Sustainability</a:t>
            </a:r>
            <a:endParaRPr sz="2000" b="0" i="0" u="none" strike="noStrike" cap="none">
              <a:solidFill>
                <a:srgbClr val="000000"/>
              </a:solidFill>
              <a:latin typeface="Arial"/>
              <a:ea typeface="Arial"/>
              <a:cs typeface="Arial"/>
              <a:sym typeface="Arial"/>
            </a:endParaRPr>
          </a:p>
        </p:txBody>
      </p:sp>
      <p:pic>
        <p:nvPicPr>
          <p:cNvPr id="201" name="Google Shape;201;p3"/>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02" name="Google Shape;202;p3"/>
          <p:cNvSpPr txBox="1"/>
          <p:nvPr/>
        </p:nvSpPr>
        <p:spPr>
          <a:xfrm>
            <a:off x="6210300" y="48548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OPAL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a:t>Igloo building</a:t>
            </a:r>
            <a:endParaRPr sz="1900"/>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3" name="Google Shape;203;p3"/>
          <p:cNvPicPr preferRelativeResize="0"/>
          <p:nvPr/>
        </p:nvPicPr>
        <p:blipFill rotWithShape="1">
          <a:blip r:embed="rId4">
            <a:alphaModFix/>
          </a:blip>
          <a:srcRect/>
          <a:stretch/>
        </p:blipFill>
        <p:spPr>
          <a:xfrm>
            <a:off x="7538387" y="1557825"/>
            <a:ext cx="2615125" cy="1979400"/>
          </a:xfrm>
          <a:prstGeom prst="rect">
            <a:avLst/>
          </a:prstGeom>
          <a:noFill/>
          <a:ln>
            <a:noFill/>
          </a:ln>
        </p:spPr>
      </p:pic>
      <p:pic>
        <p:nvPicPr>
          <p:cNvPr id="204" name="Google Shape;204;p3"/>
          <p:cNvPicPr preferRelativeResize="0"/>
          <p:nvPr/>
        </p:nvPicPr>
        <p:blipFill rotWithShape="1">
          <a:blip r:embed="rId3">
            <a:alphaModFix/>
          </a:blip>
          <a:srcRect/>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
          <p:cNvSpPr txBox="1"/>
          <p:nvPr/>
        </p:nvSpPr>
        <p:spPr>
          <a:xfrm>
            <a:off x="755800" y="34339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285750" algn="l" rtl="0">
              <a:lnSpc>
                <a:spcPct val="100000"/>
              </a:lnSpc>
              <a:spcBef>
                <a:spcPts val="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locate the world’s countries, using maps to focus on Europe (including the location of Russia) and North and South America, concentrating on their environmental regions, key physical and human characteristics, countries, and major cities - continents and oceans, the U.S.A (Year 4), Italy (Year 3), Countries of the British Empire, Egypt (Y</a:t>
            </a:r>
            <a:r>
              <a:rPr lang="en-GB" sz="900" b="1"/>
              <a:t>r</a:t>
            </a:r>
            <a:r>
              <a:rPr lang="en-GB" sz="900" b="1" i="0" u="none" strike="noStrike" cap="none">
                <a:solidFill>
                  <a:srgbClr val="000000"/>
                </a:solidFill>
                <a:latin typeface="Arial"/>
                <a:ea typeface="Arial"/>
                <a:cs typeface="Arial"/>
                <a:sym typeface="Arial"/>
              </a:rPr>
              <a:t> 5)</a:t>
            </a:r>
            <a:endParaRPr sz="900" b="1" i="0" u="none" strike="noStrike" cap="none">
              <a:solidFill>
                <a:srgbClr val="000000"/>
              </a:solidFill>
              <a:latin typeface="Arial"/>
              <a:ea typeface="Arial"/>
              <a:cs typeface="Arial"/>
              <a:sym typeface="Arial"/>
            </a:endParaRPr>
          </a:p>
          <a:p>
            <a:pPr marL="457200" marR="0" lvl="0" indent="-285750" algn="l" rtl="0">
              <a:lnSpc>
                <a:spcPct val="100000"/>
              </a:lnSpc>
              <a:spcBef>
                <a:spcPts val="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identify the position and significance of latitude, longitude, Equator, Northern Hemisphere, Southern Hemisphere, the Tropics of Cancer and Capricorn.</a:t>
            </a:r>
            <a:endParaRPr sz="900" b="1" i="0" u="none" strike="noStrike" cap="none">
              <a:solidFill>
                <a:srgbClr val="000000"/>
              </a:solidFill>
              <a:latin typeface="Arial"/>
              <a:ea typeface="Arial"/>
              <a:cs typeface="Arial"/>
              <a:sym typeface="Arial"/>
            </a:endParaRPr>
          </a:p>
          <a:p>
            <a:pPr marL="457200" marR="0" lvl="0" indent="-285750" algn="l" rtl="0">
              <a:lnSpc>
                <a:spcPct val="100000"/>
              </a:lnSpc>
              <a:spcBef>
                <a:spcPts val="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describe and understand key aspects of  human geography, including: types of settlement and land use, economic activity including trade links, and the distribution of natural resources including energy, food, minerals and water - natural resources (Yr 4, and energy sources</a:t>
            </a:r>
            <a:endParaRPr sz="900"/>
          </a:p>
          <a:p>
            <a:pPr marL="457200" marR="0" lvl="0" indent="-285750" algn="l" rtl="0">
              <a:lnSpc>
                <a:spcPct val="100000"/>
              </a:lnSpc>
              <a:spcBef>
                <a:spcPts val="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understand geographical similarities and differences through the study of human and physical geography of a region of the United Kingdom, a region in a European country, and a region within North or South America - land in Norway/Denmark and comparing to the U.K, human and physical geography of the U.S.A including climate zones and biomes.</a:t>
            </a:r>
            <a:endParaRPr sz="900"/>
          </a:p>
          <a:p>
            <a:pPr marL="457200" marR="0" lvl="0" indent="-285750" algn="l" rtl="0">
              <a:lnSpc>
                <a:spcPct val="100000"/>
              </a:lnSpc>
              <a:spcBef>
                <a:spcPts val="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describe and understand key aspects of:  physical geography, including: climate zones, biomes and vegetation belts, rivers, mountains, volcanoes (Yr 3) and earthquakes, and the water cycle (yr 5)  human geography, including: types of settlement and land use(Yr 4), economic activity including trade links, and the distribution of natural resources including energy, food, minerals and water (Yr 4) </a:t>
            </a:r>
            <a:endParaRPr sz="900" b="1"/>
          </a:p>
          <a:p>
            <a:pPr marL="457200" marR="0" lvl="0" indent="-285750" algn="l" rtl="0">
              <a:lnSpc>
                <a:spcPct val="100000"/>
              </a:lnSpc>
              <a:spcBef>
                <a:spcPts val="0"/>
              </a:spcBef>
              <a:spcAft>
                <a:spcPts val="0"/>
              </a:spcAft>
              <a:buClr>
                <a:srgbClr val="000000"/>
              </a:buClr>
              <a:buSzPts val="900"/>
              <a:buFont typeface="Arial"/>
              <a:buChar char="●"/>
            </a:pPr>
            <a:r>
              <a:rPr lang="en-GB" sz="900" b="1" i="0" u="none" strike="noStrike" cap="none">
                <a:solidFill>
                  <a:srgbClr val="000000"/>
                </a:solidFill>
                <a:latin typeface="Arial"/>
                <a:ea typeface="Arial"/>
                <a:cs typeface="Arial"/>
                <a:sym typeface="Arial"/>
              </a:rPr>
              <a:t>use maps, atlases, globes and digital/computer mapping to locate countries and describe features studied.</a:t>
            </a:r>
            <a:endParaRPr sz="900"/>
          </a:p>
          <a:p>
            <a:pPr marL="457200" marR="0" lvl="0" indent="0" algn="l" rtl="0">
              <a:lnSpc>
                <a:spcPct val="100000"/>
              </a:lnSpc>
              <a:spcBef>
                <a:spcPts val="0"/>
              </a:spcBef>
              <a:spcAft>
                <a:spcPts val="0"/>
              </a:spcAft>
              <a:buNone/>
            </a:pPr>
            <a:endParaRPr sz="900" b="1" i="1" u="none" strike="noStrike" cap="none">
              <a:solidFill>
                <a:srgbClr val="000000"/>
              </a:solidFill>
              <a:latin typeface="Arial"/>
              <a:ea typeface="Arial"/>
              <a:cs typeface="Arial"/>
              <a:sym typeface="Arial"/>
            </a:endParaRPr>
          </a:p>
        </p:txBody>
      </p:sp>
      <p:pic>
        <p:nvPicPr>
          <p:cNvPr id="211" name="Google Shape;211;p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2" name="Google Shape;212;p4"/>
          <p:cNvSpPr txBox="1"/>
          <p:nvPr/>
        </p:nvSpPr>
        <p:spPr>
          <a:xfrm>
            <a:off x="43063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295275" algn="l" rtl="0">
              <a:lnSpc>
                <a:spcPct val="100000"/>
              </a:lnSpc>
              <a:spcBef>
                <a:spcPts val="0"/>
              </a:spcBef>
              <a:spcAft>
                <a:spcPts val="0"/>
              </a:spcAft>
              <a:buClr>
                <a:srgbClr val="000000"/>
              </a:buClr>
              <a:buSzPts val="1050"/>
              <a:buFont typeface="Arial"/>
              <a:buChar char="●"/>
            </a:pPr>
            <a:r>
              <a:rPr lang="en-GB" sz="1000" b="0" i="0" u="none" strike="noStrike" cap="none">
                <a:solidFill>
                  <a:srgbClr val="000000"/>
                </a:solidFill>
                <a:latin typeface="Arial"/>
                <a:ea typeface="Arial"/>
                <a:cs typeface="Arial"/>
                <a:sym typeface="Arial"/>
              </a:rPr>
              <a:t>locate the world’s countries, using maps to focus on Europe (including the location of Russia) and North and South America, concentrating on their environmental regions, key physical and human characteristics, countries, and major cities</a:t>
            </a:r>
            <a:r>
              <a:rPr lang="en-GB" sz="1000" b="1" i="0" u="none" strike="noStrike" cap="none">
                <a:solidFill>
                  <a:srgbClr val="000000"/>
                </a:solidFill>
                <a:latin typeface="Arial"/>
                <a:ea typeface="Arial"/>
                <a:cs typeface="Arial"/>
                <a:sym typeface="Arial"/>
              </a:rPr>
              <a:t> -</a:t>
            </a:r>
            <a:endParaRPr sz="1000" b="1" i="0" u="none" strike="noStrike" cap="none">
              <a:solidFill>
                <a:srgbClr val="000000"/>
              </a:solidFill>
              <a:latin typeface="Arial"/>
              <a:ea typeface="Arial"/>
              <a:cs typeface="Arial"/>
              <a:sym typeface="Arial"/>
            </a:endParaRPr>
          </a:p>
          <a:p>
            <a:pPr marL="457200" marR="0" lvl="0" indent="-295275" algn="l" rtl="0">
              <a:lnSpc>
                <a:spcPct val="100000"/>
              </a:lnSpc>
              <a:spcBef>
                <a:spcPts val="0"/>
              </a:spcBef>
              <a:spcAft>
                <a:spcPts val="0"/>
              </a:spcAft>
              <a:buClr>
                <a:srgbClr val="000000"/>
              </a:buClr>
              <a:buSzPts val="1050"/>
              <a:buFont typeface="Arial"/>
              <a:buChar char="●"/>
            </a:pPr>
            <a:r>
              <a:rPr lang="en-GB" sz="1000" b="0" i="0" u="none" strike="noStrike" cap="none">
                <a:solidFill>
                  <a:srgbClr val="000000"/>
                </a:solidFill>
                <a:latin typeface="Arial"/>
                <a:ea typeface="Arial"/>
                <a:cs typeface="Arial"/>
                <a:sym typeface="Arial"/>
              </a:rPr>
              <a:t>identify the position and significance of latitude, longitude, Equator, Northern Hemisphere, Southern Hemisphere, the Tropics of Cancer and Capricorn, Arctic and Antarctic Circle, the Prime/Greenwich Meridian and time zones (including day and night) -</a:t>
            </a:r>
            <a:endParaRPr sz="1000" b="1" i="0" u="none" strike="noStrike" cap="none">
              <a:solidFill>
                <a:srgbClr val="000000"/>
              </a:solidFill>
              <a:latin typeface="Arial"/>
              <a:ea typeface="Arial"/>
              <a:cs typeface="Arial"/>
              <a:sym typeface="Arial"/>
            </a:endParaRPr>
          </a:p>
          <a:p>
            <a:pPr marL="457200" marR="0" lvl="0" indent="-295275" algn="l" rtl="0">
              <a:lnSpc>
                <a:spcPct val="100000"/>
              </a:lnSpc>
              <a:spcBef>
                <a:spcPts val="0"/>
              </a:spcBef>
              <a:spcAft>
                <a:spcPts val="0"/>
              </a:spcAft>
              <a:buClr>
                <a:srgbClr val="000000"/>
              </a:buClr>
              <a:buSzPts val="1050"/>
              <a:buFont typeface="Arial"/>
              <a:buChar char="●"/>
            </a:pPr>
            <a:r>
              <a:rPr lang="en-GB" sz="1000" b="0" i="0" u="none" strike="noStrike" cap="none">
                <a:solidFill>
                  <a:srgbClr val="000000"/>
                </a:solidFill>
                <a:latin typeface="Arial"/>
                <a:ea typeface="Arial"/>
                <a:cs typeface="Arial"/>
                <a:sym typeface="Arial"/>
              </a:rPr>
              <a:t>describe and understand key aspects of  human geography, including: types of settlement and land use, economic activity including trade links, and the distribution of natural resources including energy, food, minerals and water</a:t>
            </a:r>
            <a:r>
              <a:rPr lang="en-GB" sz="1000" b="1" i="0" u="none" strike="noStrike" cap="none">
                <a:solidFill>
                  <a:srgbClr val="000000"/>
                </a:solidFill>
                <a:latin typeface="Arial"/>
                <a:ea typeface="Arial"/>
                <a:cs typeface="Arial"/>
                <a:sym typeface="Arial"/>
              </a:rPr>
              <a:t>.</a:t>
            </a:r>
            <a:endParaRPr sz="1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0" b="1" i="0" u="none" strike="noStrike" cap="none">
              <a:solidFill>
                <a:srgbClr val="000000"/>
              </a:solidFill>
              <a:latin typeface="Arial"/>
              <a:ea typeface="Arial"/>
              <a:cs typeface="Arial"/>
              <a:sym typeface="Arial"/>
            </a:endParaRPr>
          </a:p>
          <a:p>
            <a:pPr marL="457200" marR="0" lvl="0" indent="-295275" algn="l" rtl="0">
              <a:lnSpc>
                <a:spcPct val="100000"/>
              </a:lnSpc>
              <a:spcBef>
                <a:spcPts val="0"/>
              </a:spcBef>
              <a:spcAft>
                <a:spcPts val="0"/>
              </a:spcAft>
              <a:buClr>
                <a:schemeClr val="dk1"/>
              </a:buClr>
              <a:buSzPts val="1050"/>
              <a:buFont typeface="Arial"/>
              <a:buChar char="●"/>
            </a:pPr>
            <a:r>
              <a:rPr lang="en-GB" sz="1000" b="0" i="0" u="none" strike="noStrike" cap="none">
                <a:solidFill>
                  <a:schemeClr val="dk1"/>
                </a:solidFill>
                <a:latin typeface="Arial"/>
                <a:ea typeface="Arial"/>
                <a:cs typeface="Arial"/>
                <a:sym typeface="Arial"/>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 -</a:t>
            </a:r>
            <a:endParaRPr sz="11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Arial"/>
              <a:buNone/>
            </a:pPr>
            <a:endParaRPr sz="1900" b="1" i="1"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3" name="Google Shape;213;p4"/>
          <p:cNvSpPr txBox="1"/>
          <p:nvPr/>
        </p:nvSpPr>
        <p:spPr>
          <a:xfrm>
            <a:off x="78568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GB" sz="900" b="0" i="0" u="none" strike="noStrike" cap="none">
                <a:solidFill>
                  <a:srgbClr val="000000"/>
                </a:solidFill>
                <a:latin typeface="Arial"/>
                <a:ea typeface="Arial"/>
                <a:cs typeface="Arial"/>
                <a:sym typeface="Arial"/>
              </a:rPr>
              <a:t>extend their locational knowledge and deepen their spatial awareness of the world’s countries using maps of the world to focus on Africa, Russia, Asia (including China and India), and the Middle East, focusing on their environmental regions, including polar and hot deserts, key physical and human characteristics, countries and major cities.</a:t>
            </a:r>
            <a:endParaRPr/>
          </a:p>
          <a:p>
            <a:pPr marL="457200" marR="0" lvl="0" indent="-317500" algn="l" rtl="0">
              <a:lnSpc>
                <a:spcPct val="100000"/>
              </a:lnSpc>
              <a:spcBef>
                <a:spcPts val="0"/>
              </a:spcBef>
              <a:spcAft>
                <a:spcPts val="0"/>
              </a:spcAft>
              <a:buClr>
                <a:srgbClr val="000000"/>
              </a:buClr>
              <a:buSzPts val="1400"/>
              <a:buFont typeface="Arial"/>
              <a:buChar char="●"/>
            </a:pPr>
            <a:r>
              <a:rPr lang="en-GB" sz="900" b="0" i="0" u="none" strike="noStrike" cap="none">
                <a:solidFill>
                  <a:srgbClr val="000000"/>
                </a:solidFill>
                <a:latin typeface="Arial"/>
                <a:ea typeface="Arial"/>
                <a:cs typeface="Arial"/>
                <a:sym typeface="Arial"/>
              </a:rPr>
              <a:t>understand geographical similarities, differences and links between places through the study of human and physical geography of a region within Africa, and of a region within Asia.</a:t>
            </a:r>
            <a:endParaRPr/>
          </a:p>
          <a:p>
            <a:pPr marL="457200" marR="0" lvl="0" indent="-317500" algn="l" rtl="0">
              <a:lnSpc>
                <a:spcPct val="100000"/>
              </a:lnSpc>
              <a:spcBef>
                <a:spcPts val="0"/>
              </a:spcBef>
              <a:spcAft>
                <a:spcPts val="0"/>
              </a:spcAft>
              <a:buClr>
                <a:srgbClr val="000000"/>
              </a:buClr>
              <a:buSzPts val="1400"/>
              <a:buFont typeface="Arial"/>
              <a:buChar char="●"/>
            </a:pPr>
            <a:r>
              <a:rPr lang="en-GB" sz="900" b="0" i="0" u="none" strike="noStrike" cap="none">
                <a:solidFill>
                  <a:srgbClr val="000000"/>
                </a:solidFill>
                <a:latin typeface="Arial"/>
                <a:ea typeface="Arial"/>
                <a:cs typeface="Arial"/>
                <a:sym typeface="Arial"/>
              </a:rPr>
              <a:t>understand, through the use of detailed place-based exemplars at a variety of scales, the key processes in</a:t>
            </a:r>
            <a:r>
              <a:rPr lang="en-GB" sz="900"/>
              <a:t> </a:t>
            </a:r>
            <a:r>
              <a:rPr lang="en-GB" sz="900" b="0" i="0" u="none" strike="noStrike" cap="none">
                <a:solidFill>
                  <a:srgbClr val="000000"/>
                </a:solidFill>
                <a:latin typeface="Arial"/>
                <a:ea typeface="Arial"/>
                <a:cs typeface="Arial"/>
                <a:sym typeface="Arial"/>
              </a:rPr>
              <a:t>physical geography </a:t>
            </a:r>
            <a:r>
              <a:rPr lang="en-GB" sz="900"/>
              <a:t>and human geography</a:t>
            </a:r>
            <a:endParaRPr sz="900"/>
          </a:p>
          <a:p>
            <a:pPr marL="457200" marR="0" lvl="0" indent="-317500" algn="l" rtl="0">
              <a:lnSpc>
                <a:spcPct val="100000"/>
              </a:lnSpc>
              <a:spcBef>
                <a:spcPts val="0"/>
              </a:spcBef>
              <a:spcAft>
                <a:spcPts val="0"/>
              </a:spcAft>
              <a:buClr>
                <a:srgbClr val="000000"/>
              </a:buClr>
              <a:buSzPts val="1400"/>
              <a:buFont typeface="Arial"/>
              <a:buChar char="●"/>
            </a:pPr>
            <a:r>
              <a:rPr lang="en-GB" sz="900" b="0" i="0" u="none" strike="noStrike" cap="none">
                <a:solidFill>
                  <a:srgbClr val="000000"/>
                </a:solidFill>
                <a:latin typeface="Arial"/>
                <a:ea typeface="Arial"/>
                <a:cs typeface="Arial"/>
                <a:sym typeface="Arial"/>
              </a:rPr>
              <a:t> understand how human and physical processes interact to influence, and change landscapes, environments and the climate; and how human activity relies on effective functioning of natural systems.</a:t>
            </a:r>
            <a:endParaRPr sz="9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900" b="0" i="0" u="none" strike="noStrike" cap="none">
                <a:solidFill>
                  <a:srgbClr val="000000"/>
                </a:solidFill>
                <a:latin typeface="Arial"/>
                <a:ea typeface="Arial"/>
                <a:cs typeface="Arial"/>
                <a:sym typeface="Arial"/>
              </a:rPr>
              <a:t>build on their knowledge of globes, maps and atlases and apply and develop this knowledge routinely in the classroom and in the field </a:t>
            </a:r>
            <a:endParaRPr sz="9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900" b="0" i="0" u="none" strike="noStrike" cap="none">
                <a:solidFill>
                  <a:srgbClr val="000000"/>
                </a:solidFill>
                <a:latin typeface="Arial"/>
                <a:ea typeface="Arial"/>
                <a:cs typeface="Arial"/>
                <a:sym typeface="Arial"/>
              </a:rPr>
              <a:t> interpret Ordnance Survey maps in the classroom and the field, including using grid references and scale, topographical and other thematic mapping, and aerial and satellite photographs </a:t>
            </a:r>
            <a:endParaRPr sz="900"/>
          </a:p>
          <a:p>
            <a:pPr marL="457200" marR="0" lvl="0" indent="-317500" algn="l" rtl="0">
              <a:lnSpc>
                <a:spcPct val="100000"/>
              </a:lnSpc>
              <a:spcBef>
                <a:spcPts val="0"/>
              </a:spcBef>
              <a:spcAft>
                <a:spcPts val="0"/>
              </a:spcAft>
              <a:buClr>
                <a:srgbClr val="000000"/>
              </a:buClr>
              <a:buSzPts val="1400"/>
              <a:buFont typeface="Arial"/>
              <a:buChar char="●"/>
            </a:pPr>
            <a:r>
              <a:rPr lang="en-GB" sz="900" b="0" i="0" u="none" strike="noStrike" cap="none">
                <a:solidFill>
                  <a:srgbClr val="000000"/>
                </a:solidFill>
                <a:latin typeface="Arial"/>
                <a:ea typeface="Arial"/>
                <a:cs typeface="Arial"/>
                <a:sym typeface="Arial"/>
              </a:rPr>
              <a:t>use Geographical Information Systems (GIS) to view, analyse and interpret places and data </a:t>
            </a:r>
            <a:endParaRPr sz="900"/>
          </a:p>
          <a:p>
            <a:pPr marL="457200" marR="0" lvl="0" indent="-317500" algn="l" rtl="0">
              <a:lnSpc>
                <a:spcPct val="100000"/>
              </a:lnSpc>
              <a:spcBef>
                <a:spcPts val="0"/>
              </a:spcBef>
              <a:spcAft>
                <a:spcPts val="0"/>
              </a:spcAft>
              <a:buClr>
                <a:srgbClr val="000000"/>
              </a:buClr>
              <a:buSzPts val="1400"/>
              <a:buFont typeface="Arial"/>
              <a:buChar char="●"/>
            </a:pPr>
            <a:r>
              <a:rPr lang="en-GB" sz="900" b="0" i="0" u="none" strike="noStrike" cap="none">
                <a:solidFill>
                  <a:srgbClr val="000000"/>
                </a:solidFill>
                <a:latin typeface="Arial"/>
                <a:ea typeface="Arial"/>
                <a:cs typeface="Arial"/>
                <a:sym typeface="Arial"/>
              </a:rPr>
              <a:t> use fieldwork in contrasting locations to collect, analyse and draw conclusions from geographical data, using multiple sources of increasingly complex information. </a:t>
            </a:r>
            <a:endParaRPr sz="900" b="0" i="0" u="none" strike="noStrike" cap="none">
              <a:solidFill>
                <a:srgbClr val="000000"/>
              </a:solidFill>
              <a:latin typeface="Arial"/>
              <a:ea typeface="Arial"/>
              <a:cs typeface="Arial"/>
              <a:sym typeface="Arial"/>
            </a:endParaRPr>
          </a:p>
        </p:txBody>
      </p:sp>
      <p:sp>
        <p:nvSpPr>
          <p:cNvPr id="214" name="Google Shape;214;p4"/>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Prior National Curriculum Coverage</a:t>
            </a:r>
            <a:endParaRPr sz="1500" b="0" i="0" u="none" strike="noStrike" cap="none">
              <a:solidFill>
                <a:srgbClr val="000000"/>
              </a:solidFill>
              <a:latin typeface="Arial"/>
              <a:ea typeface="Arial"/>
              <a:cs typeface="Arial"/>
              <a:sym typeface="Arial"/>
            </a:endParaRPr>
          </a:p>
        </p:txBody>
      </p:sp>
      <p:sp>
        <p:nvSpPr>
          <p:cNvPr id="215" name="Google Shape;215;p4"/>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National Curriculum Coverage</a:t>
            </a:r>
            <a:endParaRPr sz="1500" b="0" i="0" u="none" strike="noStrike" cap="none">
              <a:solidFill>
                <a:srgbClr val="000000"/>
              </a:solidFill>
              <a:latin typeface="Arial"/>
              <a:ea typeface="Arial"/>
              <a:cs typeface="Arial"/>
              <a:sym typeface="Arial"/>
            </a:endParaRPr>
          </a:p>
        </p:txBody>
      </p:sp>
      <p:sp>
        <p:nvSpPr>
          <p:cNvPr id="216" name="Google Shape;216;p4"/>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Subsequent</a:t>
            </a:r>
            <a:r>
              <a:rPr lang="en-GB" sz="1500" b="0" i="0" u="none" strike="noStrike" cap="none">
                <a:solidFill>
                  <a:srgbClr val="0C0C0C"/>
                </a:solidFill>
                <a:latin typeface="Arial"/>
                <a:ea typeface="Arial"/>
                <a:cs typeface="Arial"/>
                <a:sym typeface="Arial"/>
              </a:rPr>
              <a:t> </a:t>
            </a:r>
            <a:r>
              <a:rPr lang="en-GB" sz="1500" b="1" i="0" u="none" strike="noStrike" cap="none">
                <a:solidFill>
                  <a:srgbClr val="0C0C0C"/>
                </a:solidFill>
                <a:latin typeface="Arial"/>
                <a:ea typeface="Arial"/>
                <a:cs typeface="Arial"/>
                <a:sym typeface="Arial"/>
              </a:rPr>
              <a:t>National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Curriculum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Coverage</a:t>
            </a:r>
            <a:endParaRPr sz="1500" b="0" i="0" u="none" strike="noStrike" cap="none">
              <a:solidFill>
                <a:srgbClr val="000000"/>
              </a:solidFill>
              <a:latin typeface="Arial"/>
              <a:ea typeface="Arial"/>
              <a:cs typeface="Arial"/>
              <a:sym typeface="Arial"/>
            </a:endParaRPr>
          </a:p>
        </p:txBody>
      </p:sp>
      <p:sp>
        <p:nvSpPr>
          <p:cNvPr id="217" name="Google Shape;217;p4"/>
          <p:cNvSpPr txBox="1"/>
          <p:nvPr/>
        </p:nvSpPr>
        <p:spPr>
          <a:xfrm>
            <a:off x="755800" y="1442800"/>
            <a:ext cx="106515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20124D"/>
                </a:solidFill>
                <a:latin typeface="Arial"/>
                <a:ea typeface="Arial"/>
                <a:cs typeface="Arial"/>
                <a:sym typeface="Arial"/>
              </a:rPr>
              <a:t>Curriculum Coverage</a:t>
            </a:r>
            <a:endParaRPr sz="19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1" i="0" u="none" strike="noStrike" cap="none">
                <a:solidFill>
                  <a:srgbClr val="20124D"/>
                </a:solidFill>
                <a:latin typeface="Arial"/>
                <a:ea typeface="Arial"/>
                <a:cs typeface="Arial"/>
                <a:sym typeface="Arial"/>
              </a:rPr>
              <a:t>(Previous, expected and what follows on)</a:t>
            </a:r>
            <a:endParaRPr sz="19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pic>
        <p:nvPicPr>
          <p:cNvPr id="223" name="Google Shape;223;p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4" name="Google Shape;224;p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20124D"/>
                </a:solidFill>
                <a:latin typeface="Arial"/>
                <a:ea typeface="Arial"/>
                <a:cs typeface="Arial"/>
                <a:sym typeface="Arial"/>
              </a:rPr>
              <a:t>Language Plan</a:t>
            </a:r>
            <a:endParaRPr sz="1800" b="0" i="0" u="none" strike="noStrike" cap="none">
              <a:solidFill>
                <a:srgbClr val="20124D"/>
              </a:solidFill>
              <a:latin typeface="Arial"/>
              <a:ea typeface="Arial"/>
              <a:cs typeface="Arial"/>
              <a:sym typeface="Arial"/>
            </a:endParaRPr>
          </a:p>
        </p:txBody>
      </p:sp>
      <p:graphicFrame>
        <p:nvGraphicFramePr>
          <p:cNvPr id="225" name="Google Shape;225;p5"/>
          <p:cNvGraphicFramePr/>
          <p:nvPr/>
        </p:nvGraphicFramePr>
        <p:xfrm>
          <a:off x="775768" y="2482672"/>
          <a:ext cx="3000000" cy="3000000"/>
        </p:xfrm>
        <a:graphic>
          <a:graphicData uri="http://schemas.openxmlformats.org/drawingml/2006/table">
            <a:tbl>
              <a:tblPr firstRow="1" bandRow="1">
                <a:noFill/>
                <a:tableStyleId>{8D843589-3815-4E58-A32A-147666CFF1A9}</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4908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Speaking and Listening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9296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Inuit</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Arctic</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Antarctic</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Antarctica</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Belfast</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United Kingdom</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continent</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country</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county</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city</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town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village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urban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rural</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weather</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climate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latitude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longitude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location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population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sparsely </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settlement</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expansion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d</a:t>
                      </a:r>
                      <a:r>
                        <a:rPr lang="en-GB" sz="1400" u="none" strike="noStrike" cap="none"/>
                        <a:t>emise</a:t>
                      </a:r>
                      <a:endParaRPr/>
                    </a:p>
                    <a:p>
                      <a:pPr marL="0" marR="0" lvl="0" indent="0" algn="l" rtl="0">
                        <a:lnSpc>
                          <a:spcPct val="100000"/>
                        </a:lnSpc>
                        <a:spcBef>
                          <a:spcPts val="0"/>
                        </a:spcBef>
                        <a:spcAft>
                          <a:spcPts val="0"/>
                        </a:spcAft>
                        <a:buClr>
                          <a:srgbClr val="000000"/>
                        </a:buClr>
                        <a:buSzPts val="1400"/>
                        <a:buFont typeface="Arial"/>
                        <a:buNone/>
                      </a:pPr>
                      <a:r>
                        <a:rPr lang="en-GB"/>
                        <a:t>m</a:t>
                      </a:r>
                      <a:r>
                        <a:rPr lang="en-GB" sz="1400" u="none" strike="noStrike" cap="none"/>
                        <a:t>igrate</a:t>
                      </a:r>
                      <a:endParaRPr/>
                    </a:p>
                    <a:p>
                      <a:pPr marL="0" marR="0" lvl="0" indent="0" algn="l" rtl="0">
                        <a:lnSpc>
                          <a:spcPct val="100000"/>
                        </a:lnSpc>
                        <a:spcBef>
                          <a:spcPts val="0"/>
                        </a:spcBef>
                        <a:spcAft>
                          <a:spcPts val="0"/>
                        </a:spcAft>
                        <a:buClr>
                          <a:srgbClr val="000000"/>
                        </a:buClr>
                        <a:buSzPts val="1400"/>
                        <a:buFont typeface="Arial"/>
                        <a:buNone/>
                      </a:pPr>
                      <a:r>
                        <a:rPr lang="en-GB"/>
                        <a:t>e</a:t>
                      </a:r>
                      <a:r>
                        <a:rPr lang="en-GB" sz="1400" u="none" strike="noStrike" cap="none"/>
                        <a:t>migrate</a:t>
                      </a:r>
                      <a:endParaRPr/>
                    </a:p>
                    <a:p>
                      <a:pPr marL="0" marR="0" lvl="0" indent="0" algn="l" rtl="0">
                        <a:lnSpc>
                          <a:spcPct val="100000"/>
                        </a:lnSpc>
                        <a:spcBef>
                          <a:spcPts val="0"/>
                        </a:spcBef>
                        <a:spcAft>
                          <a:spcPts val="0"/>
                        </a:spcAft>
                        <a:buClr>
                          <a:srgbClr val="000000"/>
                        </a:buClr>
                        <a:buSzPts val="1400"/>
                        <a:buFont typeface="Arial"/>
                        <a:buNone/>
                      </a:pPr>
                      <a:r>
                        <a:rPr lang="en-GB"/>
                        <a:t>i</a:t>
                      </a:r>
                      <a:r>
                        <a:rPr lang="en-GB" sz="1400" u="none" strike="noStrike" cap="none"/>
                        <a:t>mmigration</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time zones</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emigration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land use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human characteristics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physical characteristics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similarities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differences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British Empire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democracy</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rule of law</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individual liberty</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equality</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mutual respect and tolerance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GB" sz="1400" u="none" strike="noStrike" cap="none">
                          <a:solidFill>
                            <a:schemeClr val="dk1"/>
                          </a:solidFill>
                        </a:rPr>
                        <a:t>ORACY FRAMEWORK STRANDS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graphicFrame>
        <p:nvGraphicFramePr>
          <p:cNvPr id="230" name="Google Shape;230;p6"/>
          <p:cNvGraphicFramePr/>
          <p:nvPr/>
        </p:nvGraphicFramePr>
        <p:xfrm>
          <a:off x="284191" y="1344384"/>
          <a:ext cx="3000000" cy="3000000"/>
        </p:xfrm>
        <a:graphic>
          <a:graphicData uri="http://schemas.openxmlformats.org/drawingml/2006/table">
            <a:tbl>
              <a:tblPr firstRow="1" bandRow="1">
                <a:noFill/>
                <a:tableStyleId>{8D843589-3815-4E58-A32A-147666CFF1A9}</a:tableStyleId>
              </a:tblPr>
              <a:tblGrid>
                <a:gridCol w="1094025">
                  <a:extLst>
                    <a:ext uri="{9D8B030D-6E8A-4147-A177-3AD203B41FA5}">
                      <a16:colId xmlns:a16="http://schemas.microsoft.com/office/drawing/2014/main" val="20000"/>
                    </a:ext>
                  </a:extLst>
                </a:gridCol>
                <a:gridCol w="2522225">
                  <a:extLst>
                    <a:ext uri="{9D8B030D-6E8A-4147-A177-3AD203B41FA5}">
                      <a16:colId xmlns:a16="http://schemas.microsoft.com/office/drawing/2014/main" val="20001"/>
                    </a:ext>
                  </a:extLst>
                </a:gridCol>
                <a:gridCol w="8136525">
                  <a:extLst>
                    <a:ext uri="{9D8B030D-6E8A-4147-A177-3AD203B41FA5}">
                      <a16:colId xmlns:a16="http://schemas.microsoft.com/office/drawing/2014/main" val="20002"/>
                    </a:ext>
                  </a:extLst>
                </a:gridCol>
              </a:tblGrid>
              <a:tr h="1874375">
                <a:tc gridSpan="3">
                  <a:txBody>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latin typeface="Arial"/>
                          <a:ea typeface="Arial"/>
                          <a:cs typeface="Arial"/>
                          <a:sym typeface="Arial"/>
                        </a:rPr>
                        <a:t>Baseline spider diagram to be completed before the start of unit to inform planning.</a:t>
                      </a:r>
                      <a:endParaRPr sz="2000" b="1" i="1"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GB" sz="2400" b="1" u="none" strike="noStrike" cap="none">
                          <a:latin typeface="Arial"/>
                          <a:ea typeface="Arial"/>
                          <a:cs typeface="Arial"/>
                          <a:sym typeface="Arial"/>
                        </a:rPr>
                        <a:t>LAUNCH –</a:t>
                      </a:r>
                      <a:r>
                        <a:rPr lang="en-GB" sz="1800" b="1" u="none" strike="noStrike" cap="none">
                          <a:latin typeface="Arial"/>
                          <a:ea typeface="Arial"/>
                          <a:cs typeface="Arial"/>
                          <a:sym typeface="Arial"/>
                        </a:rPr>
                        <a:t> </a:t>
                      </a:r>
                      <a:r>
                        <a:rPr lang="en-GB" sz="1800" b="1" u="none" strike="noStrike" cap="none">
                          <a:solidFill>
                            <a:schemeClr val="dk1"/>
                          </a:solidFill>
                          <a:latin typeface="Calibri"/>
                          <a:ea typeface="Calibri"/>
                          <a:cs typeface="Calibri"/>
                          <a:sym typeface="Calibri"/>
                        </a:rPr>
                        <a:t>ENGAGE – </a:t>
                      </a:r>
                      <a:r>
                        <a:rPr lang="en-GB" sz="1400" b="0" i="0" u="none" strike="noStrike" cap="none">
                          <a:solidFill>
                            <a:srgbClr val="000000"/>
                          </a:solidFill>
                          <a:latin typeface="Arial"/>
                          <a:ea typeface="Arial"/>
                          <a:cs typeface="Arial"/>
                          <a:sym typeface="Arial"/>
                        </a:rPr>
                        <a:t>Igloo Challenge- inter-class challenge in sports hall. Pupils/staff to bring in cardboard boxes over Autumn term. Work in groups to builds a large-scale igloo that can fit a person inside.</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Resilience </a:t>
                      </a:r>
                      <a:endParaRPr/>
                    </a:p>
                    <a:p>
                      <a:pPr marL="0" marR="0" lvl="0" indent="0" algn="l" rtl="0">
                        <a:lnSpc>
                          <a:spcPct val="100000"/>
                        </a:lnSpc>
                        <a:spcBef>
                          <a:spcPts val="0"/>
                        </a:spcBef>
                        <a:spcAft>
                          <a:spcPts val="0"/>
                        </a:spcAft>
                        <a:buClr>
                          <a:srgbClr val="000000"/>
                        </a:buClr>
                        <a:buSzPts val="2400"/>
                        <a:buFont typeface="Arial"/>
                        <a:buNone/>
                      </a:pPr>
                      <a:r>
                        <a:rPr lang="en-GB" sz="1200" b="0" u="none" strike="noStrike" cap="none"/>
                        <a:t>Teamwork</a:t>
                      </a:r>
                      <a:endParaRPr/>
                    </a:p>
                    <a:p>
                      <a:pPr marL="0" marR="0" lvl="0" indent="0" algn="l" rtl="0">
                        <a:lnSpc>
                          <a:spcPct val="100000"/>
                        </a:lnSpc>
                        <a:spcBef>
                          <a:spcPts val="0"/>
                        </a:spcBef>
                        <a:spcAft>
                          <a:spcPts val="0"/>
                        </a:spcAft>
                        <a:buClr>
                          <a:srgbClr val="000000"/>
                        </a:buClr>
                        <a:buSzPts val="2400"/>
                        <a:buFont typeface="Arial"/>
                        <a:buNone/>
                      </a:pPr>
                      <a:r>
                        <a:rPr lang="en-GB" sz="1200" b="0" u="none" strike="noStrike" cap="none"/>
                        <a:t>Problem solving</a:t>
                      </a:r>
                      <a:endParaRPr sz="1200" b="0" u="none" strike="noStrike" cap="none"/>
                    </a:p>
                  </a:txBody>
                  <a:tcPr marL="91475" marR="91475" marT="45725" marB="45725">
                    <a:lnB w="9525" cap="flat" cmpd="sng">
                      <a:solidFill>
                        <a:srgbClr val="0C0C0C"/>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88400">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Arial"/>
                          <a:ea typeface="Arial"/>
                          <a:cs typeface="Arial"/>
                          <a:sym typeface="Arial"/>
                        </a:rPr>
                        <a:t>LO: To further develop an understanding of geographical vocabulary. </a:t>
                      </a:r>
                      <a:endParaRPr sz="1500" u="none" strike="noStrike" cap="none"/>
                    </a:p>
                    <a:p>
                      <a:pPr marL="0" marR="0" lvl="0" indent="0" algn="l" rtl="0">
                        <a:lnSpc>
                          <a:spcPct val="100000"/>
                        </a:lnSpc>
                        <a:spcBef>
                          <a:spcPts val="0"/>
                        </a:spcBef>
                        <a:spcAft>
                          <a:spcPts val="0"/>
                        </a:spcAft>
                        <a:buClr>
                          <a:srgbClr val="000000"/>
                        </a:buClr>
                        <a:buSzPts val="700"/>
                        <a:buFont typeface="Arial"/>
                        <a:buNone/>
                      </a:pPr>
                      <a:endParaRPr sz="7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t>Discuss and use dictionaries to look up the meaning of words linked to the topic. Pupils to copy agreed definitions into their books. This vocabulary should be revisited frequently and applied in the work throughout the unit.</a:t>
                      </a: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 For 2019, words to be selected from language plan according to cohort needs)</a:t>
                      </a: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4986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2</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600" b="1" u="none" strike="noStrike" cap="none">
                          <a:solidFill>
                            <a:schemeClr val="dk1"/>
                          </a:solidFill>
                        </a:rPr>
                        <a:t>EQ: How did the climate of the regions R.M.S Titanic sailed through on her maiden voyage, impact on the disaster?</a:t>
                      </a:r>
                      <a:endParaRPr sz="1600" b="1"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Using Latitude and Longitude, map out and plot the voyage of the il-fated Titanic (opportunity to consolidate locational knowledge objectives)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Opportunity to recap and use ArcGIS  </a:t>
                      </a:r>
                      <a:r>
                        <a:rPr lang="en-GB" sz="1400" u="none" strike="noStrike" cap="none"/>
                        <a:t>Geographical Information Systems (GIS) to view, analyse and interpret the voyage of R.M.S. and the place she sank. Cause and effect.</a:t>
                      </a:r>
                      <a:endParaRPr sz="1400" b="0" i="0" u="none" strike="noStrike" cap="none">
                        <a:solidFill>
                          <a:srgbClr val="000000"/>
                        </a:solidFill>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231" name="Google Shape;231;p6"/>
          <p:cNvSpPr txBox="1"/>
          <p:nvPr/>
        </p:nvSpPr>
        <p:spPr>
          <a:xfrm>
            <a:off x="284125" y="264875"/>
            <a:ext cx="117528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32" name="Google Shape;232;p6"/>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33" name="Google Shape;233;p6"/>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graphicFrame>
        <p:nvGraphicFramePr>
          <p:cNvPr id="238" name="Google Shape;238;p7"/>
          <p:cNvGraphicFramePr/>
          <p:nvPr/>
        </p:nvGraphicFramePr>
        <p:xfrm>
          <a:off x="452492" y="1344383"/>
          <a:ext cx="3000000" cy="3000000"/>
        </p:xfrm>
        <a:graphic>
          <a:graphicData uri="http://schemas.openxmlformats.org/drawingml/2006/table">
            <a:tbl>
              <a:tblPr firstRow="1" bandRow="1">
                <a:noFill/>
                <a:tableStyleId>{8D843589-3815-4E58-A32A-147666CFF1A9}</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7868250">
                  <a:extLst>
                    <a:ext uri="{9D8B030D-6E8A-4147-A177-3AD203B41FA5}">
                      <a16:colId xmlns:a16="http://schemas.microsoft.com/office/drawing/2014/main" val="20002"/>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3</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solidFill>
                            <a:schemeClr val="dk1"/>
                          </a:solidFill>
                        </a:rPr>
                        <a:t>LO: Why do people emigrate?</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500" u="none" strike="noStrike" cap="none">
                          <a:solidFill>
                            <a:schemeClr val="dk1"/>
                          </a:solidFill>
                        </a:rPr>
                        <a:t>Investigate the reasons people emigrate. Why were people emigrating from Ireland (mainly from modern day Republic of Ireland) to the USA?</a:t>
                      </a:r>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500" u="none" strike="noStrike" cap="none">
                          <a:solidFill>
                            <a:schemeClr val="dk1"/>
                          </a:solidFill>
                        </a:rPr>
                        <a:t>Push and pull factors : Ireland to ‘America’</a:t>
                      </a:r>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500" u="none" strike="noStrike" cap="none">
                          <a:solidFill>
                            <a:schemeClr val="dk1"/>
                          </a:solidFill>
                        </a:rPr>
                        <a:t>Migrate</a:t>
                      </a:r>
                      <a:endParaRPr/>
                    </a:p>
                    <a:p>
                      <a:pPr marL="0" marR="0" lvl="0" indent="0" algn="l" rtl="0">
                        <a:lnSpc>
                          <a:spcPct val="100000"/>
                        </a:lnSpc>
                        <a:spcBef>
                          <a:spcPts val="0"/>
                        </a:spcBef>
                        <a:spcAft>
                          <a:spcPts val="0"/>
                        </a:spcAft>
                        <a:buClr>
                          <a:schemeClr val="dk1"/>
                        </a:buClr>
                        <a:buSzPts val="1100"/>
                        <a:buFont typeface="Arial"/>
                        <a:buNone/>
                      </a:pPr>
                      <a:r>
                        <a:rPr lang="en-GB" sz="1500" u="none" strike="noStrike" cap="none">
                          <a:solidFill>
                            <a:schemeClr val="dk1"/>
                          </a:solidFill>
                        </a:rPr>
                        <a:t>Emigrate</a:t>
                      </a:r>
                      <a:endParaRPr/>
                    </a:p>
                    <a:p>
                      <a:pPr marL="0" marR="0" lvl="0" indent="0" algn="l" rtl="0">
                        <a:lnSpc>
                          <a:spcPct val="100000"/>
                        </a:lnSpc>
                        <a:spcBef>
                          <a:spcPts val="0"/>
                        </a:spcBef>
                        <a:spcAft>
                          <a:spcPts val="0"/>
                        </a:spcAft>
                        <a:buClr>
                          <a:schemeClr val="dk1"/>
                        </a:buClr>
                        <a:buSzPts val="1100"/>
                        <a:buFont typeface="Arial"/>
                        <a:buNone/>
                      </a:pPr>
                      <a:r>
                        <a:rPr lang="en-GB" sz="1500" u="none" strike="noStrike" cap="none">
                          <a:solidFill>
                            <a:schemeClr val="dk1"/>
                          </a:solidFill>
                        </a:rPr>
                        <a:t>Immigration</a:t>
                      </a:r>
                      <a:endParaRPr sz="15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4</a:t>
                      </a:r>
                      <a:endParaRPr/>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t>  5</a:t>
                      </a:r>
                      <a:endParaRPr sz="3600" b="1" u="none" strike="noStrike" cap="none"/>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endParaRPr sz="36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t>LO: To research the human and physical features of the Polar regions. </a:t>
                      </a: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500" u="none" strike="noStrike" cap="none">
                          <a:solidFill>
                            <a:schemeClr val="dk1"/>
                          </a:solidFill>
                        </a:rPr>
                        <a:t>Work in research teams to identify the similarities and differences between the Arctic and the Antarctic. Record data and information in simple charts, tables or spreadsheets using headings such as: climate, population, settlements, animal life, plant life and seasonal change. Present their findings to a research team who have been looking at the other pole.</a:t>
                      </a:r>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The human and physical features of the Arctic.</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The human and physical features of the Antarctic.</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The similarities and differences between the human and physical features of the U.K and the Polar regions.</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Why the Antarctic is a continent and the Arctic is not.</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39" name="Google Shape;239;p7"/>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0" name="Google Shape;240;p7"/>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1" name="Google Shape;241;p7"/>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graphicFrame>
        <p:nvGraphicFramePr>
          <p:cNvPr id="246" name="Google Shape;246;p8"/>
          <p:cNvGraphicFramePr/>
          <p:nvPr/>
        </p:nvGraphicFramePr>
        <p:xfrm>
          <a:off x="452492" y="1344383"/>
          <a:ext cx="3000000" cy="3000000"/>
        </p:xfrm>
        <a:graphic>
          <a:graphicData uri="http://schemas.openxmlformats.org/drawingml/2006/table">
            <a:tbl>
              <a:tblPr firstRow="1" bandRow="1">
                <a:noFill/>
                <a:tableStyleId>{8D843589-3815-4E58-A32A-147666CFF1A9}</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7868250">
                  <a:extLst>
                    <a:ext uri="{9D8B030D-6E8A-4147-A177-3AD203B41FA5}">
                      <a16:colId xmlns:a16="http://schemas.microsoft.com/office/drawing/2014/main" val="20002"/>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6</a:t>
                      </a:r>
                      <a:endParaRPr sz="40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solidFill>
                            <a:schemeClr val="dk1"/>
                          </a:solidFill>
                        </a:rPr>
                        <a:t>LO: To use GiS to analyse and interpret information.</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ArcGiS</a:t>
                      </a:r>
                      <a:endParaRPr sz="1600" u="none" strike="noStrike" cap="none"/>
                    </a:p>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3"/>
                        </a:rPr>
                        <a:t>http://arcg.is/0C411P0  </a:t>
                      </a:r>
                      <a:endParaRPr sz="16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p>
                      <a:pPr marL="0" marR="0" lvl="0" indent="0" algn="l" rtl="0">
                        <a:lnSpc>
                          <a:spcPct val="100000"/>
                        </a:lnSpc>
                        <a:spcBef>
                          <a:spcPts val="0"/>
                        </a:spcBef>
                        <a:spcAft>
                          <a:spcPts val="0"/>
                        </a:spcAft>
                        <a:buClr>
                          <a:srgbClr val="000000"/>
                        </a:buClr>
                        <a:buSzPts val="1600"/>
                        <a:buFont typeface="Arial"/>
                        <a:buNone/>
                      </a:pPr>
                      <a:r>
                        <a:rPr lang="en-GB" sz="1600" u="none" strike="noStrike" cap="none"/>
                        <a:t>British Antarctic Survey live webcams.</a:t>
                      </a:r>
                      <a:endParaRPr sz="1600" u="none" strike="noStrike" cap="none"/>
                    </a:p>
                    <a:p>
                      <a:pPr marL="0" marR="0" lvl="0" indent="0" algn="l" rtl="0">
                        <a:lnSpc>
                          <a:spcPct val="100000"/>
                        </a:lnSpc>
                        <a:spcBef>
                          <a:spcPts val="0"/>
                        </a:spcBef>
                        <a:spcAft>
                          <a:spcPts val="0"/>
                        </a:spcAft>
                        <a:buClr>
                          <a:srgbClr val="000000"/>
                        </a:buClr>
                        <a:buSzPts val="1600"/>
                        <a:buFont typeface="Arial"/>
                        <a:buNone/>
                      </a:pPr>
                      <a:r>
                        <a:rPr lang="en-GB" sz="1600" u="sng" strike="noStrike" cap="none">
                          <a:solidFill>
                            <a:schemeClr val="hlink"/>
                          </a:solidFill>
                          <a:hlinkClick r:id="rId4"/>
                        </a:rPr>
                        <a:t>https://www.bas.ac.uk/data/our-data/images/webcams/</a:t>
                      </a:r>
                      <a:endParaRPr sz="1600" u="none" strike="noStrike" cap="none"/>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7</a:t>
                      </a:r>
                      <a:endParaRPr sz="3600" b="1" u="none" strike="noStrike" cap="none"/>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t>  8</a:t>
                      </a:r>
                      <a:endParaRPr sz="36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EQ: Why has the Arctic has supported permanent human settlements but the Antarctic has not?</a:t>
                      </a:r>
                      <a:endParaRPr sz="14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500" u="none" strike="noStrike" cap="none">
                          <a:solidFill>
                            <a:schemeClr val="dk1"/>
                          </a:solidFill>
                        </a:rPr>
                        <a:t>Investigate why the Artic is more suited to permanent human settlements.</a:t>
                      </a:r>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rgbClr val="000000"/>
                          </a:solidFill>
                          <a:latin typeface="Arial"/>
                          <a:ea typeface="Arial"/>
                          <a:cs typeface="Arial"/>
                          <a:sym typeface="Arial"/>
                        </a:rPr>
                        <a:t>Antarctica - Teachers in the Freezer : </a:t>
                      </a:r>
                      <a:r>
                        <a:rPr lang="en-GB" sz="1400" b="0" i="0" u="none" strike="noStrike" cap="none">
                          <a:solidFill>
                            <a:srgbClr val="000000"/>
                          </a:solidFill>
                          <a:latin typeface="Arial"/>
                          <a:ea typeface="Arial"/>
                          <a:cs typeface="Arial"/>
                          <a:sym typeface="Arial"/>
                        </a:rPr>
                        <a:t>A group of British teachers embark on a four-week expedition to Antarctica and demonstrate how humans are able to live on the South Pole.</a:t>
                      </a:r>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rgbClr val="000000"/>
                          </a:solidFill>
                          <a:latin typeface="Arial"/>
                          <a:ea typeface="Arial"/>
                          <a:cs typeface="Arial"/>
                          <a:sym typeface="Arial"/>
                          <a:hlinkClick r:id="rId5"/>
                        </a:rPr>
                        <a:t>http://archive.teachfind.com/ttv/www.teachers.tv/videos/ks1-ks2-antarctica-teachers-in-the-freezer.html</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47" name="Google Shape;247;p8"/>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8" name="Google Shape;248;p8"/>
          <p:cNvPicPr preferRelativeResize="0"/>
          <p:nvPr/>
        </p:nvPicPr>
        <p:blipFill rotWithShape="1">
          <a:blip r:embed="rId6">
            <a:alphaModFix/>
          </a:blip>
          <a:srcRect/>
          <a:stretch/>
        </p:blipFill>
        <p:spPr>
          <a:xfrm>
            <a:off x="5431300" y="700663"/>
            <a:ext cx="1272400" cy="511737"/>
          </a:xfrm>
          <a:prstGeom prst="rect">
            <a:avLst/>
          </a:prstGeom>
          <a:noFill/>
          <a:ln>
            <a:noFill/>
          </a:ln>
        </p:spPr>
      </p:pic>
      <p:pic>
        <p:nvPicPr>
          <p:cNvPr id="249" name="Google Shape;249;p8"/>
          <p:cNvPicPr preferRelativeResize="0"/>
          <p:nvPr/>
        </p:nvPicPr>
        <p:blipFill rotWithShape="1">
          <a:blip r:embed="rId7">
            <a:alphaModFix/>
          </a:blip>
          <a:srcRect/>
          <a:stretch/>
        </p:blipFill>
        <p:spPr>
          <a:xfrm>
            <a:off x="10087767" y="8293647"/>
            <a:ext cx="1454015" cy="6035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graphicFrame>
        <p:nvGraphicFramePr>
          <p:cNvPr id="254" name="Google Shape;254;p9"/>
          <p:cNvGraphicFramePr/>
          <p:nvPr/>
        </p:nvGraphicFramePr>
        <p:xfrm>
          <a:off x="452492" y="1344383"/>
          <a:ext cx="3000000" cy="3000000"/>
        </p:xfrm>
        <a:graphic>
          <a:graphicData uri="http://schemas.openxmlformats.org/drawingml/2006/table">
            <a:tbl>
              <a:tblPr firstRow="1" bandRow="1">
                <a:noFill/>
                <a:tableStyleId>{8D843589-3815-4E58-A32A-147666CFF1A9}</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7868250">
                  <a:extLst>
                    <a:ext uri="{9D8B030D-6E8A-4147-A177-3AD203B41FA5}">
                      <a16:colId xmlns:a16="http://schemas.microsoft.com/office/drawing/2014/main" val="20002"/>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9</a:t>
                      </a:r>
                      <a:endParaRPr/>
                    </a:p>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10</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solidFill>
                            <a:schemeClr val="dk1"/>
                          </a:solidFill>
                        </a:rPr>
                        <a:t>EQ: How has modernisation impacted on Inuit culture and society?</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600" u="none" strike="noStrike" cap="none">
                          <a:solidFill>
                            <a:schemeClr val="dk1"/>
                          </a:solidFill>
                        </a:rPr>
                        <a:t>Explore and investigate traditional Inuit culture.</a:t>
                      </a:r>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600" u="none" strike="noStrike" cap="none">
                          <a:solidFill>
                            <a:schemeClr val="dk1"/>
                          </a:solidFill>
                        </a:rPr>
                        <a:t>How did the Canadian government’s resettlement and ‘High Arctic relocations’ impact on the Inuit people?</a:t>
                      </a:r>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600" u="none" strike="noStrike" cap="none"/>
                        <a:t>How the Inuit people have survived in a hostile environment.</a:t>
                      </a:r>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600" u="none" strike="noStrike" cap="none">
                          <a:solidFill>
                            <a:schemeClr val="dk1"/>
                          </a:solidFill>
                        </a:rPr>
                        <a:t>What impact did the relocation have on the future of Inuit culture and society.</a:t>
                      </a:r>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11</a:t>
                      </a:r>
                      <a:endParaRPr sz="36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500" u="none" strike="noStrike" cap="none"/>
                        <a:t>LO: To compare U.K. culture with Arctic and Inuit culture</a:t>
                      </a:r>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sz="16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55" name="Google Shape;255;p9"/>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56" name="Google Shape;256;p9"/>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57" name="Google Shape;257;p9"/>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2071</Words>
  <Application>Microsoft Office PowerPoint</Application>
  <PresentationFormat>Custom</PresentationFormat>
  <Paragraphs>245</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Century Gothic</vt:lpstr>
      <vt:lpstr>Arial</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Palmer</dc:creator>
  <cp:lastModifiedBy>Rose Alexander</cp:lastModifiedBy>
  <cp:revision>1</cp:revision>
  <dcterms:modified xsi:type="dcterms:W3CDTF">2019-09-03T20:46:16Z</dcterms:modified>
</cp:coreProperties>
</file>