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8"/>
  </p:notesMasterIdLst>
  <p:sldIdLst>
    <p:sldId id="256" r:id="rId3"/>
    <p:sldId id="257" r:id="rId4"/>
    <p:sldId id="258" r:id="rId5"/>
    <p:sldId id="259" r:id="rId6"/>
    <p:sldId id="260" r:id="rId7"/>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pgaKAUXUsk2JNS5sgnFwi4Ma/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928675-3AB6-4CFA-820F-0968A0DEDDDB}">
  <a:tblStyle styleId="{53928675-3AB6-4CFA-820F-0968A0DEDDD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59"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customschemas.google.com/relationships/presentationmetadata" Target="metadata"/><Relationship Id="rId19" Type="http://schemas.openxmlformats.org/officeDocument/2006/relationships/tableStyles" Target="tableStyles.xml"/><Relationship Id="rId4"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c5386b573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5c5386b573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5c5386b573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g5c5386b573_0_2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0" name="Google Shape;90;g5c5386b573_0_26"/>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91" name="Google Shape;91;g5c5386b573_0_2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2" name="Google Shape;92;g5c5386b573_0_2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3" name="Google Shape;93;g5c5386b573_0_2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5c5386b573_0_32"/>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6" name="Google Shape;96;g5c5386b573_0_32"/>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97" name="Google Shape;97;g5c5386b573_0_3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8" name="Google Shape;98;g5c5386b573_0_3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9" name="Google Shape;99;g5c5386b573_0_3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g5c5386b573_0_38"/>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2" name="Google Shape;102;g5c5386b573_0_38"/>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103" name="Google Shape;103;g5c5386b573_0_3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4" name="Google Shape;104;g5c5386b573_0_3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5" name="Google Shape;105;g5c5386b573_0_3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g5c5386b573_0_44"/>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8" name="Google Shape;108;g5c5386b573_0_44"/>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09" name="Google Shape;109;g5c5386b573_0_44"/>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0" name="Google Shape;110;g5c5386b573_0_4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1" name="Google Shape;111;g5c5386b573_0_4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2" name="Google Shape;112;g5c5386b573_0_4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g5c5386b573_0_51"/>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5" name="Google Shape;115;g5c5386b573_0_51"/>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116" name="Google Shape;116;g5c5386b573_0_51"/>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7" name="Google Shape;117;g5c5386b573_0_51"/>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118" name="Google Shape;118;g5c5386b573_0_51"/>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9" name="Google Shape;119;g5c5386b573_0_5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0" name="Google Shape;120;g5c5386b573_0_5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1" name="Google Shape;121;g5c5386b573_0_5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g5c5386b573_0_6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4" name="Google Shape;124;g5c5386b573_0_6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5" name="Google Shape;125;g5c5386b573_0_6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6" name="Google Shape;126;g5c5386b573_0_6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g5c5386b573_0_65"/>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9" name="Google Shape;129;g5c5386b573_0_65"/>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130" name="Google Shape;130;g5c5386b573_0_65"/>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131" name="Google Shape;131;g5c5386b573_0_6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2" name="Google Shape;132;g5c5386b573_0_6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3" name="Google Shape;133;g5c5386b573_0_6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g5c5386b573_0_72"/>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6" name="Google Shape;136;g5c5386b573_0_72"/>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37" name="Google Shape;137;g5c5386b573_0_72"/>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138" name="Google Shape;138;g5c5386b573_0_7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9" name="Google Shape;139;g5c5386b573_0_7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0" name="Google Shape;140;g5c5386b573_0_7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g5c5386b573_0_79"/>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3" name="Google Shape;143;g5c5386b573_0_79"/>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44" name="Google Shape;144;g5c5386b573_0_7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5" name="Google Shape;145;g5c5386b573_0_7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6" name="Google Shape;146;g5c5386b573_0_7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g5c5386b573_0_85"/>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9" name="Google Shape;149;g5c5386b573_0_85"/>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50" name="Google Shape;150;g5c5386b573_0_8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1" name="Google Shape;151;g5c5386b573_0_8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2" name="Google Shape;152;g5c5386b573_0_8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12"/>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1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13"/>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13"/>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13"/>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1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15"/>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1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16"/>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1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8"/>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g5c5386b573_0_19"/>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83" name="Google Shape;83;g5c5386b573_0_19"/>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g5c5386b573_0_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5" name="Google Shape;85;g5c5386b573_0_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6" name="Google Shape;86;g5c5386b573_0_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g5c5386b573_0_19"/>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jpg"/><Relationship Id="rId11" Type="http://schemas.openxmlformats.org/officeDocument/2006/relationships/image" Target="../media/image11.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1"/>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Using technology safely and responsibly. Understand how to identify if information is reliable, know how to report concerns.</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
          <p:cNvSpPr txBox="1"/>
          <p:nvPr/>
        </p:nvSpPr>
        <p:spPr>
          <a:xfrm>
            <a:off x="806825" y="4262550"/>
            <a:ext cx="10693800" cy="452331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0B0C0C"/>
                </a:solidFill>
                <a:highlight>
                  <a:srgbClr val="FFFFFF"/>
                </a:highlight>
                <a:latin typeface="Arial"/>
                <a:ea typeface="Arial"/>
                <a:cs typeface="Arial"/>
                <a:sym typeface="Arial"/>
              </a:rPr>
              <a:t>A high-quality computing education equips pupils to use computational thinking and creativity to understand and change the world. Computing has deep links with mathematics, science and design and technology, and provides insights into both natural and artificial systems. The core of computing is computer science, in which pupils are taught the principles of information and computation, how digital systems work and how to put this knowledge to use through programming. Building on this knowledge and understanding, pupils are equipped to use information technology to create programs, systems and a range of content. Computing also ensures that pupils become digitally literate – able to use, and express themselves and develop their ideas through, information and communication technology – at a level suitable for the future workplace and as active participants in a digital world.</a:t>
            </a:r>
            <a:endParaRPr sz="14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400" b="1" i="0" u="sng" strike="noStrike" cap="none" dirty="0">
                <a:solidFill>
                  <a:schemeClr val="dk1"/>
                </a:solidFill>
                <a:latin typeface="Arial"/>
                <a:ea typeface="Arial"/>
                <a:cs typeface="Arial"/>
                <a:sym typeface="Arial"/>
              </a:rPr>
              <a:t>During this area of study students should be taught to: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Use technology responsibly and understand that communication online may be seen by others</a:t>
            </a:r>
            <a:endParaRPr dirty="0"/>
          </a:p>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
            </a:r>
            <a:br>
              <a:rPr lang="en-GB" sz="1400" b="1" i="0" u="none" strike="noStrike" cap="none" dirty="0">
                <a:solidFill>
                  <a:srgbClr val="000000"/>
                </a:solidFill>
                <a:latin typeface="Arial"/>
                <a:ea typeface="Arial"/>
                <a:cs typeface="Arial"/>
                <a:sym typeface="Arial"/>
              </a:rPr>
            </a:br>
            <a:r>
              <a:rPr lang="en-GB" sz="1400" b="1" i="0" u="none" strike="noStrike" cap="none" dirty="0">
                <a:solidFill>
                  <a:srgbClr val="000000"/>
                </a:solidFill>
                <a:latin typeface="Arial"/>
                <a:ea typeface="Arial"/>
                <a:cs typeface="Arial"/>
                <a:sym typeface="Arial"/>
              </a:rPr>
              <a:t>Understand where to go for help and support when he/she has concerns about content or contact on the internet or other online technologies </a:t>
            </a:r>
            <a:endParaRPr dirty="0"/>
          </a:p>
          <a:p>
            <a:pPr marL="0" marR="0" lvl="0" indent="0" algn="l"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
            </a:r>
            <a:br>
              <a:rPr lang="en-GB" sz="1400" b="0" i="0" u="none" strike="noStrike" cap="none" dirty="0">
                <a:solidFill>
                  <a:srgbClr val="000000"/>
                </a:solidFill>
                <a:latin typeface="Arial"/>
                <a:ea typeface="Arial"/>
                <a:cs typeface="Arial"/>
                <a:sym typeface="Arial"/>
              </a:rPr>
            </a:br>
            <a:r>
              <a:rPr lang="en-GB" sz="1400" b="0" i="0" u="none" strike="noStrike" cap="none" dirty="0">
                <a:solidFill>
                  <a:srgbClr val="000000"/>
                </a:solidFill>
                <a:latin typeface="Arial"/>
                <a:ea typeface="Arial"/>
                <a:cs typeface="Arial"/>
                <a:sym typeface="Arial"/>
              </a:rPr>
              <a:t>This year we are introducing the “Be Internet Legends” resources which have been produced by Google and </a:t>
            </a:r>
            <a:r>
              <a:rPr lang="en-GB" sz="1400" b="0" i="0" u="none" strike="noStrike" cap="none" dirty="0" err="1">
                <a:solidFill>
                  <a:srgbClr val="000000"/>
                </a:solidFill>
                <a:latin typeface="Arial"/>
                <a:ea typeface="Arial"/>
                <a:cs typeface="Arial"/>
                <a:sym typeface="Arial"/>
              </a:rPr>
              <a:t>Parentzone</a:t>
            </a:r>
            <a:r>
              <a:rPr lang="en-GB" sz="1400" b="0" i="0" u="none" strike="noStrike" cap="none" dirty="0">
                <a:solidFill>
                  <a:srgbClr val="000000"/>
                </a:solidFill>
                <a:latin typeface="Arial"/>
                <a:ea typeface="Arial"/>
                <a:cs typeface="Arial"/>
                <a:sym typeface="Arial"/>
              </a:rPr>
              <a:t>. Two lesson plans and any accompanying worksheets provided by “Be Internet Legends” are available in the drive folder. </a:t>
            </a:r>
            <a:r>
              <a:rPr lang="en-GB" sz="1400" b="0" i="0" u="none" strike="noStrike" cap="none" dirty="0" smtClean="0">
                <a:solidFill>
                  <a:srgbClr val="000000"/>
                </a:solidFill>
                <a:latin typeface="Arial"/>
                <a:ea typeface="Arial"/>
                <a:cs typeface="Arial"/>
                <a:sym typeface="Arial"/>
              </a:rPr>
              <a:t>Additional material will be used from the </a:t>
            </a:r>
            <a:r>
              <a:rPr lang="en-GB" sz="1400" b="0" i="0" u="none" strike="noStrike" cap="none" dirty="0" err="1" smtClean="0">
                <a:solidFill>
                  <a:srgbClr val="000000"/>
                </a:solidFill>
                <a:latin typeface="Arial"/>
                <a:ea typeface="Arial"/>
                <a:cs typeface="Arial"/>
                <a:sym typeface="Arial"/>
              </a:rPr>
              <a:t>Thinkuknow</a:t>
            </a:r>
            <a:r>
              <a:rPr lang="en-GB" sz="1400" b="0" i="0" u="none" strike="noStrike" cap="none" dirty="0" smtClean="0">
                <a:solidFill>
                  <a:srgbClr val="000000"/>
                </a:solidFill>
                <a:latin typeface="Arial"/>
                <a:ea typeface="Arial"/>
                <a:cs typeface="Arial"/>
                <a:sym typeface="Arial"/>
              </a:rPr>
              <a:t> website in order to support understanding of using technology responsibly and sharing of information online. </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dirty="0">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dirty="0">
              <a:solidFill>
                <a:srgbClr val="000000"/>
              </a:solidFill>
              <a:latin typeface="Arial"/>
              <a:ea typeface="Arial"/>
              <a:cs typeface="Arial"/>
              <a:sym typeface="Arial"/>
            </a:endParaRPr>
          </a:p>
        </p:txBody>
      </p:sp>
      <p:sp>
        <p:nvSpPr>
          <p:cNvPr id="160" name="Google Shape;160;p1"/>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Medium Term Plan Digital Learners </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200" b="1" i="0" u="none" strike="noStrike" cap="none">
                <a:solidFill>
                  <a:srgbClr val="2F5496"/>
                </a:solidFill>
                <a:latin typeface="Arial"/>
                <a:ea typeface="Arial"/>
                <a:cs typeface="Arial"/>
                <a:sym typeface="Arial"/>
              </a:rPr>
              <a:t>Using the K,S,U you have learnt in this unit, how can people be responsible online? </a:t>
            </a:r>
            <a:endParaRPr sz="12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2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161" name="Google Shape;161;p1"/>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E-safety</a:t>
            </a:r>
            <a:endParaRPr sz="1800" b="0" i="0" u="none" strike="noStrike" cap="none">
              <a:solidFill>
                <a:srgbClr val="000000"/>
              </a:solidFill>
              <a:latin typeface="Arial"/>
              <a:ea typeface="Arial"/>
              <a:cs typeface="Arial"/>
              <a:sym typeface="Arial"/>
            </a:endParaRPr>
          </a:p>
        </p:txBody>
      </p:sp>
      <p:pic>
        <p:nvPicPr>
          <p:cNvPr id="162" name="Google Shape;162;p1"/>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63" name="Google Shape;163;p1"/>
          <p:cNvPicPr preferRelativeResize="0"/>
          <p:nvPr/>
        </p:nvPicPr>
        <p:blipFill rotWithShape="1">
          <a:blip r:embed="rId4">
            <a:alphaModFix/>
          </a:blip>
          <a:srcRect l="8376" t="7405" r="8376" b="6665"/>
          <a:stretch/>
        </p:blipFill>
        <p:spPr>
          <a:xfrm>
            <a:off x="1818841" y="89479"/>
            <a:ext cx="700803" cy="1023475"/>
          </a:xfrm>
          <a:prstGeom prst="rect">
            <a:avLst/>
          </a:prstGeom>
          <a:noFill/>
          <a:ln>
            <a:noFill/>
          </a:ln>
        </p:spPr>
      </p:pic>
      <p:pic>
        <p:nvPicPr>
          <p:cNvPr id="164" name="Google Shape;164;p1"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65" name="Google Shape;165;p1"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66" name="Google Shape;166;p1"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67" name="Google Shape;167;p1"/>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68" name="Google Shape;168;p1"/>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69" name="Google Shape;169;p1" descr="C:\Users\James\Desktop\cultural explorers.jpg"/>
          <p:cNvPicPr preferRelativeResize="0"/>
          <p:nvPr/>
        </p:nvPicPr>
        <p:blipFill rotWithShape="1">
          <a:blip r:embed="rId10">
            <a:alphaModFix/>
          </a:blip>
          <a:srcRect l="7956" r="7309" b="5291"/>
          <a:stretch/>
        </p:blipFill>
        <p:spPr>
          <a:xfrm>
            <a:off x="9552384" y="92851"/>
            <a:ext cx="723582" cy="1056199"/>
          </a:xfrm>
          <a:prstGeom prst="rect">
            <a:avLst/>
          </a:prstGeom>
          <a:noFill/>
          <a:ln>
            <a:noFill/>
          </a:ln>
        </p:spPr>
      </p:pic>
      <p:pic>
        <p:nvPicPr>
          <p:cNvPr id="170" name="Google Shape;170;p1"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171" name="Google Shape;171;p1"/>
          <p:cNvPicPr preferRelativeResize="0"/>
          <p:nvPr/>
        </p:nvPicPr>
        <p:blipFill rotWithShape="1">
          <a:blip r:embed="rId8">
            <a:alphaModFix/>
          </a:blip>
          <a:srcRect/>
          <a:stretch/>
        </p:blipFill>
        <p:spPr>
          <a:xfrm>
            <a:off x="830600" y="1187998"/>
            <a:ext cx="742200" cy="1089576"/>
          </a:xfrm>
          <a:prstGeom prst="rect">
            <a:avLst/>
          </a:prstGeom>
          <a:noFill/>
          <a:ln w="9525" cap="flat" cmpd="sng">
            <a:solidFill>
              <a:srgbClr val="000000"/>
            </a:solidFill>
            <a:prstDash val="solid"/>
            <a:round/>
            <a:headEnd type="none" w="sm" len="sm"/>
            <a:tailEnd type="none" w="sm" len="sm"/>
          </a:ln>
        </p:spPr>
      </p:pic>
      <p:pic>
        <p:nvPicPr>
          <p:cNvPr id="172" name="Google Shape;172;p1"/>
          <p:cNvPicPr preferRelativeResize="0"/>
          <p:nvPr/>
        </p:nvPicPr>
        <p:blipFill rotWithShape="1">
          <a:blip r:embed="rId8">
            <a:alphaModFix/>
          </a:blip>
          <a:srcRect/>
          <a:stretch/>
        </p:blipFill>
        <p:spPr>
          <a:xfrm>
            <a:off x="10715903" y="1149001"/>
            <a:ext cx="784722" cy="11520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5c5386b573_0_2"/>
          <p:cNvSpPr txBox="1"/>
          <p:nvPr/>
        </p:nvSpPr>
        <p:spPr>
          <a:xfrm>
            <a:off x="6191250" y="1344706"/>
            <a:ext cx="5309400" cy="708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Arial"/>
                <a:ea typeface="Arial"/>
                <a:cs typeface="Arial"/>
                <a:sym typeface="Arial"/>
              </a:rPr>
              <a:t>Disciplinary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79" name="Google Shape;179;g5c5386b573_0_2"/>
          <p:cNvSpPr txBox="1"/>
          <p:nvPr/>
        </p:nvSpPr>
        <p:spPr>
          <a:xfrm>
            <a:off x="806825" y="1344706"/>
            <a:ext cx="5271300" cy="708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rgbClr val="000000"/>
                </a:solidFill>
                <a:latin typeface="Arial"/>
                <a:ea typeface="Arial"/>
                <a:cs typeface="Arial"/>
                <a:sym typeface="Arial"/>
              </a:rPr>
              <a:t>Substantive Knowledge (subject-specific) Links with PSHE - keeping themselves safe. </a:t>
            </a: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Evaluating online content – profiles, communicating with others online in a responsible manner.</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Understanding what may be spam </a:t>
            </a:r>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Setting passwords and protecting private information</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180" name="Google Shape;180;g5c5386b573_0_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1" name="Google Shape;181;g5c5386b573_0_2"/>
          <p:cNvPicPr preferRelativeResize="0"/>
          <p:nvPr/>
        </p:nvPicPr>
        <p:blipFill rotWithShape="1">
          <a:blip r:embed="rId4">
            <a:alphaModFix/>
          </a:blip>
          <a:srcRect l="8374" t="7406" r="8374" b="6667"/>
          <a:stretch/>
        </p:blipFill>
        <p:spPr>
          <a:xfrm>
            <a:off x="1818841" y="89479"/>
            <a:ext cx="700803" cy="1023477"/>
          </a:xfrm>
          <a:prstGeom prst="rect">
            <a:avLst/>
          </a:prstGeom>
          <a:noFill/>
          <a:ln>
            <a:noFill/>
          </a:ln>
        </p:spPr>
      </p:pic>
      <p:pic>
        <p:nvPicPr>
          <p:cNvPr id="182" name="Google Shape;182;g5c5386b573_0_2" descr="C:\Users\James\Desktop\Logos\Global Enquirers Large no border.jpg"/>
          <p:cNvPicPr preferRelativeResize="0"/>
          <p:nvPr/>
        </p:nvPicPr>
        <p:blipFill rotWithShape="1">
          <a:blip r:embed="rId5">
            <a:alphaModFix/>
          </a:blip>
          <a:srcRect l="7170" r="7560" b="6322"/>
          <a:stretch/>
        </p:blipFill>
        <p:spPr>
          <a:xfrm>
            <a:off x="2831525" y="89479"/>
            <a:ext cx="741769" cy="1035597"/>
          </a:xfrm>
          <a:prstGeom prst="rect">
            <a:avLst/>
          </a:prstGeom>
          <a:noFill/>
          <a:ln>
            <a:noFill/>
          </a:ln>
        </p:spPr>
      </p:pic>
      <p:pic>
        <p:nvPicPr>
          <p:cNvPr id="183" name="Google Shape;183;g5c5386b573_0_2" descr="C:\Users\James\Desktop\Logos\Sustainability Ambassadors Large no border.jpg"/>
          <p:cNvPicPr preferRelativeResize="0"/>
          <p:nvPr/>
        </p:nvPicPr>
        <p:blipFill rotWithShape="1">
          <a:blip r:embed="rId6">
            <a:alphaModFix/>
          </a:blip>
          <a:srcRect b="7851"/>
          <a:stretch/>
        </p:blipFill>
        <p:spPr>
          <a:xfrm>
            <a:off x="8544272" y="92852"/>
            <a:ext cx="877678" cy="1032225"/>
          </a:xfrm>
          <a:prstGeom prst="rect">
            <a:avLst/>
          </a:prstGeom>
          <a:noFill/>
          <a:ln>
            <a:noFill/>
          </a:ln>
        </p:spPr>
      </p:pic>
      <p:pic>
        <p:nvPicPr>
          <p:cNvPr id="184" name="Google Shape;184;g5c5386b573_0_2" descr="C:\Users\James\Desktop\Logos\Designers Large no border.jpg"/>
          <p:cNvPicPr preferRelativeResize="0"/>
          <p:nvPr/>
        </p:nvPicPr>
        <p:blipFill rotWithShape="1">
          <a:blip r:embed="rId7">
            <a:alphaModFix/>
          </a:blip>
          <a:srcRect l="8374" t="7194" r="8374" b="4746"/>
          <a:stretch/>
        </p:blipFill>
        <p:spPr>
          <a:xfrm>
            <a:off x="3791744" y="89479"/>
            <a:ext cx="742200" cy="1059571"/>
          </a:xfrm>
          <a:prstGeom prst="rect">
            <a:avLst/>
          </a:prstGeom>
          <a:noFill/>
          <a:ln>
            <a:noFill/>
          </a:ln>
        </p:spPr>
      </p:pic>
      <p:pic>
        <p:nvPicPr>
          <p:cNvPr id="185" name="Google Shape;185;g5c5386b573_0_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6" name="Google Shape;186;g5c5386b573_0_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7" name="Google Shape;187;g5c5386b573_0_2" descr="C:\Users\James\Desktop\cultural explorers.jpg"/>
          <p:cNvPicPr preferRelativeResize="0"/>
          <p:nvPr/>
        </p:nvPicPr>
        <p:blipFill rotWithShape="1">
          <a:blip r:embed="rId10">
            <a:alphaModFix/>
          </a:blip>
          <a:srcRect l="7956" r="7309" b="5293"/>
          <a:stretch/>
        </p:blipFill>
        <p:spPr>
          <a:xfrm>
            <a:off x="9552384" y="92851"/>
            <a:ext cx="723583" cy="1056200"/>
          </a:xfrm>
          <a:prstGeom prst="rect">
            <a:avLst/>
          </a:prstGeom>
          <a:noFill/>
          <a:ln>
            <a:noFill/>
          </a:ln>
        </p:spPr>
      </p:pic>
      <p:sp>
        <p:nvSpPr>
          <p:cNvPr id="188" name="Google Shape;188;g5c5386b573_0_2"/>
          <p:cNvSpPr/>
          <p:nvPr/>
        </p:nvSpPr>
        <p:spPr>
          <a:xfrm rot="10800000">
            <a:off x="5516725" y="973018"/>
            <a:ext cx="1089900" cy="355200"/>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89" name="Google Shape;189;g5c5386b573_0_2"/>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0" name="Google Shape;190;g5c5386b573_0_2"/>
          <p:cNvPicPr preferRelativeResize="0"/>
          <p:nvPr/>
        </p:nvPicPr>
        <p:blipFill rotWithShape="1">
          <a:blip r:embed="rId12">
            <a:alphaModFix/>
          </a:blip>
          <a:srcRect/>
          <a:stretch/>
        </p:blipFill>
        <p:spPr>
          <a:xfrm>
            <a:off x="10583321" y="60400"/>
            <a:ext cx="772765" cy="1064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sp>
        <p:nvSpPr>
          <p:cNvPr id="196" name="Google Shape;196;p2"/>
          <p:cNvSpPr txBox="1"/>
          <p:nvPr/>
        </p:nvSpPr>
        <p:spPr>
          <a:xfrm>
            <a:off x="6191250" y="1520925"/>
            <a:ext cx="5309400" cy="3220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Opportunity for Skills for Life - linked to progression framework.</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
          <p:cNvSpPr txBox="1"/>
          <p:nvPr/>
        </p:nvSpPr>
        <p:spPr>
          <a:xfrm>
            <a:off x="768725" y="4883325"/>
            <a:ext cx="53094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Influential Figures</a:t>
            </a:r>
            <a:endParaRPr sz="1800" b="1" i="0" u="sng" strike="noStrike" cap="none">
              <a:solidFill>
                <a:schemeClr val="dk1"/>
              </a:solidFill>
              <a:latin typeface="Arial"/>
              <a:ea typeface="Arial"/>
              <a:cs typeface="Arial"/>
              <a:sym typeface="Arial"/>
            </a:endParaRPr>
          </a:p>
          <a:p>
            <a:pPr marL="1828800" marR="0" lvl="0" indent="0" algn="ctr"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1828800" marR="0" lvl="0" indent="0" algn="l"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1828800" marR="0" lvl="0" indent="0" algn="ctr"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
          <p:cNvSpPr txBox="1"/>
          <p:nvPr/>
        </p:nvSpPr>
        <p:spPr>
          <a:xfrm>
            <a:off x="771225" y="1520925"/>
            <a:ext cx="5309400" cy="32202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Real World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Considering the information that they are sharing with others online and indeed what other’s are sharing. Can it be trusted? Is it reliable? Links in to personal relationships, keeping themselves safe.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9" name="Google Shape;199;p2"/>
          <p:cNvSpPr txBox="1"/>
          <p:nvPr/>
        </p:nvSpPr>
        <p:spPr>
          <a:xfrm>
            <a:off x="6191250" y="48833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OPAL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Links to opportunities linked to OPAL </a:t>
            </a:r>
            <a:endParaRPr sz="1800" b="0" i="0" u="none" strike="noStrike" cap="none">
              <a:solidFill>
                <a:srgbClr val="000000"/>
              </a:solidFill>
              <a:latin typeface="Arial"/>
              <a:ea typeface="Arial"/>
              <a:cs typeface="Arial"/>
              <a:sym typeface="Arial"/>
            </a:endParaRPr>
          </a:p>
        </p:txBody>
      </p:sp>
      <p:pic>
        <p:nvPicPr>
          <p:cNvPr id="200" name="Google Shape;200;p2"/>
          <p:cNvPicPr preferRelativeResize="0"/>
          <p:nvPr/>
        </p:nvPicPr>
        <p:blipFill rotWithShape="1">
          <a:blip r:embed="rId3">
            <a:alphaModFix/>
          </a:blip>
          <a:srcRect/>
          <a:stretch/>
        </p:blipFill>
        <p:spPr>
          <a:xfrm>
            <a:off x="7538387" y="1557825"/>
            <a:ext cx="2615125" cy="1979400"/>
          </a:xfrm>
          <a:prstGeom prst="rect">
            <a:avLst/>
          </a:prstGeom>
          <a:noFill/>
          <a:ln>
            <a:noFill/>
          </a:ln>
        </p:spPr>
      </p:pic>
      <p:pic>
        <p:nvPicPr>
          <p:cNvPr id="201" name="Google Shape;201;p2"/>
          <p:cNvPicPr preferRelativeResize="0"/>
          <p:nvPr/>
        </p:nvPicPr>
        <p:blipFill rotWithShape="1">
          <a:blip r:embed="rId4">
            <a:alphaModFix/>
          </a:blip>
          <a:srcRect/>
          <a:stretch/>
        </p:blipFill>
        <p:spPr>
          <a:xfrm>
            <a:off x="8636125" y="3265075"/>
            <a:ext cx="419650" cy="196200"/>
          </a:xfrm>
          <a:prstGeom prst="rect">
            <a:avLst/>
          </a:prstGeom>
          <a:noFill/>
          <a:ln>
            <a:noFill/>
          </a:ln>
        </p:spPr>
      </p:pic>
      <p:pic>
        <p:nvPicPr>
          <p:cNvPr id="202" name="Google Shape;202;p2"/>
          <p:cNvPicPr preferRelativeResize="0"/>
          <p:nvPr/>
        </p:nvPicPr>
        <p:blipFill rotWithShape="1">
          <a:blip r:embed="rId4">
            <a:alphaModFix/>
          </a:blip>
          <a:srcRect/>
          <a:stretch/>
        </p:blipFill>
        <p:spPr>
          <a:xfrm>
            <a:off x="5001400" y="230700"/>
            <a:ext cx="2189200" cy="102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Google Shape;208;p3"/>
          <p:cNvSpPr txBox="1"/>
          <p:nvPr/>
        </p:nvSpPr>
        <p:spPr>
          <a:xfrm>
            <a:off x="755800" y="34339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a:solidFill>
                  <a:schemeClr val="dk1"/>
                </a:solidFill>
                <a:latin typeface="Arial"/>
                <a:ea typeface="Arial"/>
                <a:cs typeface="Arial"/>
                <a:sym typeface="Arial"/>
              </a:rPr>
              <a:t>Year 2: </a:t>
            </a:r>
            <a:r>
              <a:rPr lang="en-GB" sz="1200" b="0" i="0" u="none" strike="noStrike" cap="none">
                <a:solidFill>
                  <a:srgbClr val="0B0C0C"/>
                </a:solidFill>
                <a:latin typeface="Arial"/>
                <a:ea typeface="Arial"/>
                <a:cs typeface="Arial"/>
                <a:sym typeface="Arial"/>
              </a:rPr>
              <a:t>Use technology safely and keep personal information private </a:t>
            </a:r>
            <a:endParaRPr sz="1200" b="0" i="0" u="none" strike="noStrike" cap="none">
              <a:solidFill>
                <a:srgbClr val="0B0C0C"/>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B0C0C"/>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Use technology purposefully to create, organise, store, manipulate and retrieve digital content</a:t>
            </a:r>
            <a:endParaRPr/>
          </a:p>
          <a:p>
            <a:pPr marL="0" marR="0" lvl="0" indent="0" algn="l" rtl="0">
              <a:lnSpc>
                <a:spcPct val="100000"/>
              </a:lnSpc>
              <a:spcBef>
                <a:spcPts val="0"/>
              </a:spcBef>
              <a:spcAft>
                <a:spcPts val="0"/>
              </a:spcAft>
              <a:buClr>
                <a:schemeClr val="dk1"/>
              </a:buClr>
              <a:buSzPts val="12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a:solidFill>
                  <a:schemeClr val="dk1"/>
                </a:solidFill>
                <a:latin typeface="Arial"/>
                <a:ea typeface="Arial"/>
                <a:cs typeface="Arial"/>
                <a:sym typeface="Arial"/>
              </a:rPr>
              <a:t>Year 3: </a:t>
            </a:r>
            <a:r>
              <a:rPr lang="en-GB" sz="1200" b="0" i="0" u="none" strike="noStrike" cap="none">
                <a:solidFill>
                  <a:schemeClr val="dk1"/>
                </a:solidFill>
                <a:latin typeface="Arial"/>
                <a:ea typeface="Arial"/>
                <a:cs typeface="Arial"/>
                <a:sym typeface="Arial"/>
              </a:rPr>
              <a:t>Use technology safely and recognise acceptable and unacceptable behaviour</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None/>
            </a:pPr>
            <a:r>
              <a:rPr lang="en-GB" sz="1200" b="0" i="0" u="none" strike="noStrike" cap="none">
                <a:solidFill>
                  <a:schemeClr val="dk1"/>
                </a:solidFill>
                <a:latin typeface="Arial"/>
                <a:ea typeface="Arial"/>
                <a:cs typeface="Arial"/>
                <a:sym typeface="Arial"/>
              </a:rPr>
              <a:t>Use technology safely and respectfully, keeping personal information private </a:t>
            </a:r>
            <a:endParaRPr/>
          </a:p>
          <a:p>
            <a:pPr marL="0" marR="0" lvl="0" indent="0" algn="l" rtl="0">
              <a:lnSpc>
                <a:spcPct val="100000"/>
              </a:lnSpc>
              <a:spcBef>
                <a:spcPts val="1000"/>
              </a:spcBef>
              <a:spcAft>
                <a:spcPts val="0"/>
              </a:spcAft>
              <a:buNone/>
            </a:pPr>
            <a:r>
              <a:rPr lang="en-GB" sz="1200" b="0" i="0" u="none" strike="noStrike" cap="none">
                <a:solidFill>
                  <a:schemeClr val="dk1"/>
                </a:solidFill>
                <a:latin typeface="Arial"/>
                <a:ea typeface="Arial"/>
                <a:cs typeface="Arial"/>
                <a:sym typeface="Arial"/>
              </a:rPr>
              <a:t>With support, select and use a variety of software to accomplish given goals. </a:t>
            </a:r>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09" name="Google Shape;209;p3"/>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0" name="Google Shape;210;p3"/>
          <p:cNvSpPr txBox="1"/>
          <p:nvPr/>
        </p:nvSpPr>
        <p:spPr>
          <a:xfrm>
            <a:off x="4320750" y="3433700"/>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Arial"/>
                <a:ea typeface="Arial"/>
                <a:cs typeface="Arial"/>
                <a:sym typeface="Arial"/>
              </a:rPr>
              <a:t>Use technology responsibly and understand that communication online may be seen by others </a:t>
            </a:r>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Arial"/>
                <a:ea typeface="Arial"/>
                <a:cs typeface="Arial"/>
                <a:sym typeface="Arial"/>
              </a:rPr>
              <a:t>Understand where to go for help and support when he/she has concerns about content or contact on the internet or other online technologies</a:t>
            </a:r>
            <a:endParaRPr/>
          </a:p>
          <a:p>
            <a:pPr marL="0" marR="0" lvl="0" indent="0" algn="l" rtl="0">
              <a:lnSpc>
                <a:spcPct val="100000"/>
              </a:lnSpc>
              <a:spcBef>
                <a:spcPts val="0"/>
              </a:spcBef>
              <a:spcAft>
                <a:spcPts val="0"/>
              </a:spcAft>
              <a:buNone/>
            </a:pPr>
            <a:r>
              <a:rPr lang="en-GB" sz="1200" b="0" i="0" u="none" strike="noStrike" cap="none">
                <a:solidFill>
                  <a:schemeClr val="dk1"/>
                </a:solidFill>
                <a:latin typeface="Arial"/>
                <a:ea typeface="Arial"/>
                <a:cs typeface="Arial"/>
                <a:sym typeface="Arial"/>
              </a:rPr>
              <a:t/>
            </a:r>
            <a:br>
              <a:rPr lang="en-GB" sz="1200" b="0" i="0" u="none" strike="noStrike" cap="none">
                <a:solidFill>
                  <a:schemeClr val="dk1"/>
                </a:solidFill>
                <a:latin typeface="Arial"/>
                <a:ea typeface="Arial"/>
                <a:cs typeface="Arial"/>
                <a:sym typeface="Arial"/>
              </a:rPr>
            </a:br>
            <a:r>
              <a:rPr lang="en-GB" sz="1200" b="0" i="0" u="none" strike="noStrike" cap="none">
                <a:solidFill>
                  <a:schemeClr val="dk1"/>
                </a:solidFill>
                <a:latin typeface="Arial"/>
                <a:ea typeface="Arial"/>
                <a:cs typeface="Arial"/>
                <a:sym typeface="Arial"/>
              </a:rPr>
              <a:t>With support select and use a variety of software on  range of digital devices </a:t>
            </a:r>
            <a:endParaRPr/>
          </a:p>
        </p:txBody>
      </p:sp>
      <p:sp>
        <p:nvSpPr>
          <p:cNvPr id="211" name="Google Shape;211;p3"/>
          <p:cNvSpPr txBox="1"/>
          <p:nvPr/>
        </p:nvSpPr>
        <p:spPr>
          <a:xfrm>
            <a:off x="78568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0" i="0" u="none" strike="noStrike" cap="none">
              <a:solidFill>
                <a:srgbClr val="0B0C0C"/>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a:solidFill>
                  <a:srgbClr val="0B0C0C"/>
                </a:solidFill>
                <a:latin typeface="Arial"/>
                <a:ea typeface="Arial"/>
                <a:cs typeface="Arial"/>
                <a:sym typeface="Arial"/>
              </a:rPr>
              <a:t>Year 5: </a:t>
            </a:r>
            <a:r>
              <a:rPr lang="en-GB" sz="1200" b="0" i="0" u="none" strike="noStrike" cap="none">
                <a:solidFill>
                  <a:srgbClr val="0B0C0C"/>
                </a:solidFill>
                <a:latin typeface="Arial"/>
                <a:ea typeface="Arial"/>
                <a:cs typeface="Arial"/>
                <a:sym typeface="Arial"/>
              </a:rPr>
              <a:t>Understand the need to only select age appropriate content</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Understand the need to only select age appropriate content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 name="Google Shape;212;p3"/>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Prior National Curriculum Coverage</a:t>
            </a:r>
            <a:endParaRPr sz="1400" b="0" i="0" u="none" strike="noStrike" cap="none">
              <a:solidFill>
                <a:srgbClr val="000000"/>
              </a:solidFill>
              <a:latin typeface="Arial"/>
              <a:ea typeface="Arial"/>
              <a:cs typeface="Arial"/>
              <a:sym typeface="Arial"/>
            </a:endParaRPr>
          </a:p>
        </p:txBody>
      </p:sp>
      <p:sp>
        <p:nvSpPr>
          <p:cNvPr id="213" name="Google Shape;213;p3"/>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National Curriculum Coverage</a:t>
            </a:r>
            <a:endParaRPr sz="1400" b="0" i="0" u="none" strike="noStrike" cap="none">
              <a:solidFill>
                <a:srgbClr val="000000"/>
              </a:solidFill>
              <a:latin typeface="Arial"/>
              <a:ea typeface="Arial"/>
              <a:cs typeface="Arial"/>
              <a:sym typeface="Arial"/>
            </a:endParaRPr>
          </a:p>
        </p:txBody>
      </p:sp>
      <p:sp>
        <p:nvSpPr>
          <p:cNvPr id="214" name="Google Shape;214;p3"/>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Subsequent</a:t>
            </a:r>
            <a:r>
              <a:rPr lang="en-GB" sz="1400" b="0" i="0" u="none" strike="noStrike" cap="none">
                <a:solidFill>
                  <a:srgbClr val="0C0C0C"/>
                </a:solidFill>
                <a:latin typeface="Arial"/>
                <a:ea typeface="Arial"/>
                <a:cs typeface="Arial"/>
                <a:sym typeface="Arial"/>
              </a:rPr>
              <a:t> </a:t>
            </a:r>
            <a:r>
              <a:rPr lang="en-GB" sz="1400" b="1" i="0" u="none" strike="noStrike" cap="none">
                <a:solidFill>
                  <a:srgbClr val="0C0C0C"/>
                </a:solidFill>
                <a:latin typeface="Arial"/>
                <a:ea typeface="Arial"/>
                <a:cs typeface="Arial"/>
                <a:sym typeface="Arial"/>
              </a:rPr>
              <a:t>National </a:t>
            </a:r>
            <a:endParaRPr sz="14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Curriculum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Coverage</a:t>
            </a:r>
            <a:endParaRPr sz="1400" b="0" i="0" u="none" strike="noStrike" cap="none">
              <a:solidFill>
                <a:srgbClr val="000000"/>
              </a:solidFill>
              <a:latin typeface="Arial"/>
              <a:ea typeface="Arial"/>
              <a:cs typeface="Arial"/>
              <a:sym typeface="Arial"/>
            </a:endParaRPr>
          </a:p>
        </p:txBody>
      </p:sp>
      <p:sp>
        <p:nvSpPr>
          <p:cNvPr id="215" name="Google Shape;215;p3"/>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Curriculum Coverage</a:t>
            </a:r>
            <a:endParaRPr sz="18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0124D"/>
                </a:solidFill>
                <a:latin typeface="Arial"/>
                <a:ea typeface="Arial"/>
                <a:cs typeface="Arial"/>
                <a:sym typeface="Arial"/>
              </a:rPr>
              <a:t>(Previous, expected and what follows on)</a:t>
            </a:r>
            <a:endParaRPr sz="18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pic>
        <p:nvPicPr>
          <p:cNvPr id="221" name="Google Shape;221;p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2" name="Google Shape;222;p4"/>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223" name="Google Shape;223;p4"/>
          <p:cNvGraphicFramePr/>
          <p:nvPr/>
        </p:nvGraphicFramePr>
        <p:xfrm>
          <a:off x="775768" y="2482672"/>
          <a:ext cx="10631550" cy="5943620"/>
        </p:xfrm>
        <a:graphic>
          <a:graphicData uri="http://schemas.openxmlformats.org/drawingml/2006/table">
            <a:tbl>
              <a:tblPr firstRow="1" bandRow="1">
                <a:noFill/>
                <a:tableStyleId>{53928675-3AB6-4CFA-820F-0968A0DEDDDB}</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reputation</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online</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trusted</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reliable</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bias</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communication</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networks</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passwords</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secure</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a:t>private </a:t>
                      </a:r>
                      <a:endParaRPr/>
                    </a:p>
                    <a:p>
                      <a:pPr marL="0" marR="0" lvl="0" indent="0" algn="l" rtl="0">
                        <a:lnSpc>
                          <a:spcPct val="100000"/>
                        </a:lnSpc>
                        <a:spcBef>
                          <a:spcPts val="0"/>
                        </a:spcBef>
                        <a:spcAft>
                          <a:spcPts val="0"/>
                        </a:spcAft>
                        <a:buClr>
                          <a:srgbClr val="000000"/>
                        </a:buClr>
                        <a:buSzPts val="1400"/>
                        <a:buFont typeface="Arial"/>
                        <a:buNone/>
                      </a:pPr>
                      <a:r>
                        <a:rPr lang="en-GB"/>
                        <a:t>public </a:t>
                      </a:r>
                      <a:endParaRPr/>
                    </a:p>
                    <a:p>
                      <a:pPr marL="0" marR="0" lvl="0" indent="0" algn="l" rtl="0">
                        <a:lnSpc>
                          <a:spcPct val="100000"/>
                        </a:lnSpc>
                        <a:spcBef>
                          <a:spcPts val="0"/>
                        </a:spcBef>
                        <a:spcAft>
                          <a:spcPts val="0"/>
                        </a:spcAft>
                        <a:buClr>
                          <a:srgbClr val="000000"/>
                        </a:buClr>
                        <a:buSzPts val="1400"/>
                        <a:buFont typeface="Arial"/>
                        <a:buNone/>
                      </a:pPr>
                      <a:r>
                        <a:rPr lang="en-GB"/>
                        <a:t>digital footprint</a:t>
                      </a:r>
                      <a:endParaRPr/>
                    </a:p>
                    <a:p>
                      <a:pPr marL="0" marR="0" lvl="0" indent="0" algn="l" rtl="0">
                        <a:lnSpc>
                          <a:spcPct val="100000"/>
                        </a:lnSpc>
                        <a:spcBef>
                          <a:spcPts val="0"/>
                        </a:spcBef>
                        <a:spcAft>
                          <a:spcPts val="0"/>
                        </a:spcAft>
                        <a:buClr>
                          <a:srgbClr val="000000"/>
                        </a:buClr>
                        <a:buSzPts val="1400"/>
                        <a:buFont typeface="Arial"/>
                        <a:buNone/>
                      </a:pPr>
                      <a:r>
                        <a:rPr lang="en-GB"/>
                        <a:t>settings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Some online information is not accurate. People can lie about who they are.</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Keeping themselves safe</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485</Words>
  <Application>Microsoft Office PowerPoint</Application>
  <PresentationFormat>Custom</PresentationFormat>
  <Paragraphs>124</Paragraphs>
  <Slides>5</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1_Custom Design</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Heather Walker</cp:lastModifiedBy>
  <cp:revision>2</cp:revision>
  <dcterms:modified xsi:type="dcterms:W3CDTF">2019-09-03T19:40:01Z</dcterms:modified>
</cp:coreProperties>
</file>