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5"/>
  </p:notesMasterIdLst>
  <p:sldIdLst>
    <p:sldId id="278" r:id="rId5"/>
    <p:sldId id="280" r:id="rId6"/>
    <p:sldId id="281" r:id="rId7"/>
    <p:sldId id="282" r:id="rId8"/>
    <p:sldId id="283" r:id="rId9"/>
    <p:sldId id="284" r:id="rId10"/>
    <p:sldId id="285" r:id="rId11"/>
    <p:sldId id="286" r:id="rId12"/>
    <p:sldId id="287" r:id="rId13"/>
    <p:sldId id="27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70" d="100"/>
          <a:sy n="70" d="100"/>
        </p:scale>
        <p:origin x="53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70E138-43E6-4378-8BBC-044C8294DF92}" type="doc">
      <dgm:prSet loTypeId="urn:microsoft.com/office/officeart/2005/8/layout/list1" loCatId="list" qsTypeId="urn:microsoft.com/office/officeart/2005/8/quickstyle/simple4" qsCatId="simple" csTypeId="urn:microsoft.com/office/officeart/2005/8/colors/accent1_2" csCatId="accent1"/>
      <dgm:spPr/>
      <dgm:t>
        <a:bodyPr/>
        <a:lstStyle/>
        <a:p>
          <a:endParaRPr lang="en-US"/>
        </a:p>
      </dgm:t>
    </dgm:pt>
    <dgm:pt modelId="{BB1FBF9B-F81D-4BD9-87FC-1A8CC68D7539}">
      <dgm:prSet/>
      <dgm:spPr/>
      <dgm:t>
        <a:bodyPr/>
        <a:lstStyle/>
        <a:p>
          <a:r>
            <a:rPr lang="en-GB"/>
            <a:t>National Citizen Services (NCS)</a:t>
          </a:r>
          <a:endParaRPr lang="en-US"/>
        </a:p>
      </dgm:t>
    </dgm:pt>
    <dgm:pt modelId="{5CC8CF5E-8DA4-4960-9AAB-F80A7C109BE9}" type="parTrans" cxnId="{CCFC0A43-C7BB-47CC-BEB6-FC2855C15871}">
      <dgm:prSet/>
      <dgm:spPr/>
      <dgm:t>
        <a:bodyPr/>
        <a:lstStyle/>
        <a:p>
          <a:endParaRPr lang="en-US"/>
        </a:p>
      </dgm:t>
    </dgm:pt>
    <dgm:pt modelId="{8B65393C-CF73-45BF-9C5C-697403B54BF8}" type="sibTrans" cxnId="{CCFC0A43-C7BB-47CC-BEB6-FC2855C15871}">
      <dgm:prSet/>
      <dgm:spPr/>
      <dgm:t>
        <a:bodyPr/>
        <a:lstStyle/>
        <a:p>
          <a:endParaRPr lang="en-US"/>
        </a:p>
      </dgm:t>
    </dgm:pt>
    <dgm:pt modelId="{FD24FB53-142F-447A-B83C-C1E5D4840B20}">
      <dgm:prSet/>
      <dgm:spPr/>
      <dgm:t>
        <a:bodyPr/>
        <a:lstStyle/>
        <a:p>
          <a:r>
            <a:rPr lang="en-GB"/>
            <a:t>Youth Social Action </a:t>
          </a:r>
          <a:endParaRPr lang="en-US"/>
        </a:p>
      </dgm:t>
    </dgm:pt>
    <dgm:pt modelId="{96E654E0-3059-4337-BE3D-3902BAB9A5D3}" type="parTrans" cxnId="{24F251F8-09ED-43F7-88C8-6A51F728A5C7}">
      <dgm:prSet/>
      <dgm:spPr/>
      <dgm:t>
        <a:bodyPr/>
        <a:lstStyle/>
        <a:p>
          <a:endParaRPr lang="en-US"/>
        </a:p>
      </dgm:t>
    </dgm:pt>
    <dgm:pt modelId="{F5625ADE-1B04-4FE4-9655-32DAEC12D123}" type="sibTrans" cxnId="{24F251F8-09ED-43F7-88C8-6A51F728A5C7}">
      <dgm:prSet/>
      <dgm:spPr/>
      <dgm:t>
        <a:bodyPr/>
        <a:lstStyle/>
        <a:p>
          <a:endParaRPr lang="en-US"/>
        </a:p>
      </dgm:t>
    </dgm:pt>
    <dgm:pt modelId="{B52B39C8-6E2A-43FE-A2F7-288777862912}">
      <dgm:prSet/>
      <dgm:spPr/>
      <dgm:t>
        <a:bodyPr/>
        <a:lstStyle/>
        <a:p>
          <a:r>
            <a:rPr lang="en-GB"/>
            <a:t>Supported Internship</a:t>
          </a:r>
          <a:endParaRPr lang="en-US"/>
        </a:p>
      </dgm:t>
    </dgm:pt>
    <dgm:pt modelId="{A624628A-86EA-4B12-BC92-8FBC403F9C84}" type="parTrans" cxnId="{8ECEC284-DD9F-4935-AC22-3FCA5E0B2213}">
      <dgm:prSet/>
      <dgm:spPr/>
      <dgm:t>
        <a:bodyPr/>
        <a:lstStyle/>
        <a:p>
          <a:endParaRPr lang="en-US"/>
        </a:p>
      </dgm:t>
    </dgm:pt>
    <dgm:pt modelId="{D583C14E-61EB-4F98-BF66-E695142063A9}" type="sibTrans" cxnId="{8ECEC284-DD9F-4935-AC22-3FCA5E0B2213}">
      <dgm:prSet/>
      <dgm:spPr/>
      <dgm:t>
        <a:bodyPr/>
        <a:lstStyle/>
        <a:p>
          <a:endParaRPr lang="en-US"/>
        </a:p>
      </dgm:t>
    </dgm:pt>
    <dgm:pt modelId="{2795D639-7DD5-4D50-92D6-280D1CE0BA1E}">
      <dgm:prSet/>
      <dgm:spPr/>
      <dgm:t>
        <a:bodyPr/>
        <a:lstStyle/>
        <a:p>
          <a:r>
            <a:rPr lang="en-GB"/>
            <a:t>Traineeship </a:t>
          </a:r>
          <a:endParaRPr lang="en-US"/>
        </a:p>
      </dgm:t>
    </dgm:pt>
    <dgm:pt modelId="{A5435861-C898-4C50-9808-BE930BFA5265}" type="parTrans" cxnId="{40F07087-01DA-4ED8-B733-1096EBEAAD43}">
      <dgm:prSet/>
      <dgm:spPr/>
      <dgm:t>
        <a:bodyPr/>
        <a:lstStyle/>
        <a:p>
          <a:endParaRPr lang="en-US"/>
        </a:p>
      </dgm:t>
    </dgm:pt>
    <dgm:pt modelId="{960BB67D-B732-48CD-B4D5-783F08E0B870}" type="sibTrans" cxnId="{40F07087-01DA-4ED8-B733-1096EBEAAD43}">
      <dgm:prSet/>
      <dgm:spPr/>
      <dgm:t>
        <a:bodyPr/>
        <a:lstStyle/>
        <a:p>
          <a:endParaRPr lang="en-US"/>
        </a:p>
      </dgm:t>
    </dgm:pt>
    <dgm:pt modelId="{AAC87FDE-1BBE-4780-9B1F-80DAA86CE888}" type="pres">
      <dgm:prSet presAssocID="{6970E138-43E6-4378-8BBC-044C8294DF92}" presName="linear" presStyleCnt="0">
        <dgm:presLayoutVars>
          <dgm:dir/>
          <dgm:animLvl val="lvl"/>
          <dgm:resizeHandles val="exact"/>
        </dgm:presLayoutVars>
      </dgm:prSet>
      <dgm:spPr/>
    </dgm:pt>
    <dgm:pt modelId="{CFF20062-4C54-40F4-950C-157629CF8F71}" type="pres">
      <dgm:prSet presAssocID="{BB1FBF9B-F81D-4BD9-87FC-1A8CC68D7539}" presName="parentLin" presStyleCnt="0"/>
      <dgm:spPr/>
    </dgm:pt>
    <dgm:pt modelId="{7EEB67A2-3ACE-43BE-B8BB-0D04A5871092}" type="pres">
      <dgm:prSet presAssocID="{BB1FBF9B-F81D-4BD9-87FC-1A8CC68D7539}" presName="parentLeftMargin" presStyleLbl="node1" presStyleIdx="0" presStyleCnt="4"/>
      <dgm:spPr/>
    </dgm:pt>
    <dgm:pt modelId="{FD708E8D-2544-447D-BC2F-38F86750C7BD}" type="pres">
      <dgm:prSet presAssocID="{BB1FBF9B-F81D-4BD9-87FC-1A8CC68D7539}" presName="parentText" presStyleLbl="node1" presStyleIdx="0" presStyleCnt="4">
        <dgm:presLayoutVars>
          <dgm:chMax val="0"/>
          <dgm:bulletEnabled val="1"/>
        </dgm:presLayoutVars>
      </dgm:prSet>
      <dgm:spPr/>
    </dgm:pt>
    <dgm:pt modelId="{54A45FEB-D424-4CA2-A818-7F84066117FE}" type="pres">
      <dgm:prSet presAssocID="{BB1FBF9B-F81D-4BD9-87FC-1A8CC68D7539}" presName="negativeSpace" presStyleCnt="0"/>
      <dgm:spPr/>
    </dgm:pt>
    <dgm:pt modelId="{99CAC8B1-BA1D-4819-B271-9AD6705F9067}" type="pres">
      <dgm:prSet presAssocID="{BB1FBF9B-F81D-4BD9-87FC-1A8CC68D7539}" presName="childText" presStyleLbl="conFgAcc1" presStyleIdx="0" presStyleCnt="4">
        <dgm:presLayoutVars>
          <dgm:bulletEnabled val="1"/>
        </dgm:presLayoutVars>
      </dgm:prSet>
      <dgm:spPr/>
    </dgm:pt>
    <dgm:pt modelId="{3CCB8187-BE9A-495A-A931-2482AE5C9904}" type="pres">
      <dgm:prSet presAssocID="{8B65393C-CF73-45BF-9C5C-697403B54BF8}" presName="spaceBetweenRectangles" presStyleCnt="0"/>
      <dgm:spPr/>
    </dgm:pt>
    <dgm:pt modelId="{08DBD6B6-C1C4-42F7-A093-85DCD84992BE}" type="pres">
      <dgm:prSet presAssocID="{FD24FB53-142F-447A-B83C-C1E5D4840B20}" presName="parentLin" presStyleCnt="0"/>
      <dgm:spPr/>
    </dgm:pt>
    <dgm:pt modelId="{30C9E1DD-F2B0-4317-8FF9-5DBA3B3DAC15}" type="pres">
      <dgm:prSet presAssocID="{FD24FB53-142F-447A-B83C-C1E5D4840B20}" presName="parentLeftMargin" presStyleLbl="node1" presStyleIdx="0" presStyleCnt="4"/>
      <dgm:spPr/>
    </dgm:pt>
    <dgm:pt modelId="{69D8847E-DD74-4E1C-96E3-CADB3350BDE9}" type="pres">
      <dgm:prSet presAssocID="{FD24FB53-142F-447A-B83C-C1E5D4840B20}" presName="parentText" presStyleLbl="node1" presStyleIdx="1" presStyleCnt="4">
        <dgm:presLayoutVars>
          <dgm:chMax val="0"/>
          <dgm:bulletEnabled val="1"/>
        </dgm:presLayoutVars>
      </dgm:prSet>
      <dgm:spPr/>
    </dgm:pt>
    <dgm:pt modelId="{B5ED4D9D-5E5E-433F-9334-5D0E38D48DC4}" type="pres">
      <dgm:prSet presAssocID="{FD24FB53-142F-447A-B83C-C1E5D4840B20}" presName="negativeSpace" presStyleCnt="0"/>
      <dgm:spPr/>
    </dgm:pt>
    <dgm:pt modelId="{BE1DB030-E12A-4268-9B90-52B60BB1A1DA}" type="pres">
      <dgm:prSet presAssocID="{FD24FB53-142F-447A-B83C-C1E5D4840B20}" presName="childText" presStyleLbl="conFgAcc1" presStyleIdx="1" presStyleCnt="4">
        <dgm:presLayoutVars>
          <dgm:bulletEnabled val="1"/>
        </dgm:presLayoutVars>
      </dgm:prSet>
      <dgm:spPr/>
    </dgm:pt>
    <dgm:pt modelId="{6BEAD3DB-3436-4D93-BA17-28597CFBF37D}" type="pres">
      <dgm:prSet presAssocID="{F5625ADE-1B04-4FE4-9655-32DAEC12D123}" presName="spaceBetweenRectangles" presStyleCnt="0"/>
      <dgm:spPr/>
    </dgm:pt>
    <dgm:pt modelId="{32695CCF-66A5-41ED-A2FD-DD2F42769915}" type="pres">
      <dgm:prSet presAssocID="{B52B39C8-6E2A-43FE-A2F7-288777862912}" presName="parentLin" presStyleCnt="0"/>
      <dgm:spPr/>
    </dgm:pt>
    <dgm:pt modelId="{8645F14D-200A-417F-B04D-D4F8EAD03614}" type="pres">
      <dgm:prSet presAssocID="{B52B39C8-6E2A-43FE-A2F7-288777862912}" presName="parentLeftMargin" presStyleLbl="node1" presStyleIdx="1" presStyleCnt="4"/>
      <dgm:spPr/>
    </dgm:pt>
    <dgm:pt modelId="{D24F6E66-A6F1-426E-B108-A7E260C51E67}" type="pres">
      <dgm:prSet presAssocID="{B52B39C8-6E2A-43FE-A2F7-288777862912}" presName="parentText" presStyleLbl="node1" presStyleIdx="2" presStyleCnt="4">
        <dgm:presLayoutVars>
          <dgm:chMax val="0"/>
          <dgm:bulletEnabled val="1"/>
        </dgm:presLayoutVars>
      </dgm:prSet>
      <dgm:spPr/>
    </dgm:pt>
    <dgm:pt modelId="{E64D2895-7162-4478-8695-CBA9F42820B4}" type="pres">
      <dgm:prSet presAssocID="{B52B39C8-6E2A-43FE-A2F7-288777862912}" presName="negativeSpace" presStyleCnt="0"/>
      <dgm:spPr/>
    </dgm:pt>
    <dgm:pt modelId="{415A33DF-F187-42B3-87B1-403362C18508}" type="pres">
      <dgm:prSet presAssocID="{B52B39C8-6E2A-43FE-A2F7-288777862912}" presName="childText" presStyleLbl="conFgAcc1" presStyleIdx="2" presStyleCnt="4">
        <dgm:presLayoutVars>
          <dgm:bulletEnabled val="1"/>
        </dgm:presLayoutVars>
      </dgm:prSet>
      <dgm:spPr/>
    </dgm:pt>
    <dgm:pt modelId="{0F7857B7-AED8-4AE5-9F7F-46B1B1414299}" type="pres">
      <dgm:prSet presAssocID="{D583C14E-61EB-4F98-BF66-E695142063A9}" presName="spaceBetweenRectangles" presStyleCnt="0"/>
      <dgm:spPr/>
    </dgm:pt>
    <dgm:pt modelId="{BE37F47B-D051-46EC-BFE5-A05D15F26315}" type="pres">
      <dgm:prSet presAssocID="{2795D639-7DD5-4D50-92D6-280D1CE0BA1E}" presName="parentLin" presStyleCnt="0"/>
      <dgm:spPr/>
    </dgm:pt>
    <dgm:pt modelId="{E298719E-CAC9-491A-A481-DDB04278F843}" type="pres">
      <dgm:prSet presAssocID="{2795D639-7DD5-4D50-92D6-280D1CE0BA1E}" presName="parentLeftMargin" presStyleLbl="node1" presStyleIdx="2" presStyleCnt="4"/>
      <dgm:spPr/>
    </dgm:pt>
    <dgm:pt modelId="{9B125283-9BF8-4460-8BD5-EBB13D54FC0D}" type="pres">
      <dgm:prSet presAssocID="{2795D639-7DD5-4D50-92D6-280D1CE0BA1E}" presName="parentText" presStyleLbl="node1" presStyleIdx="3" presStyleCnt="4">
        <dgm:presLayoutVars>
          <dgm:chMax val="0"/>
          <dgm:bulletEnabled val="1"/>
        </dgm:presLayoutVars>
      </dgm:prSet>
      <dgm:spPr/>
    </dgm:pt>
    <dgm:pt modelId="{69D0FBC0-F614-4FCB-A428-D2BA4C0FF89A}" type="pres">
      <dgm:prSet presAssocID="{2795D639-7DD5-4D50-92D6-280D1CE0BA1E}" presName="negativeSpace" presStyleCnt="0"/>
      <dgm:spPr/>
    </dgm:pt>
    <dgm:pt modelId="{3140B8C0-750F-445D-8980-6E491073AA18}" type="pres">
      <dgm:prSet presAssocID="{2795D639-7DD5-4D50-92D6-280D1CE0BA1E}" presName="childText" presStyleLbl="conFgAcc1" presStyleIdx="3" presStyleCnt="4">
        <dgm:presLayoutVars>
          <dgm:bulletEnabled val="1"/>
        </dgm:presLayoutVars>
      </dgm:prSet>
      <dgm:spPr/>
    </dgm:pt>
  </dgm:ptLst>
  <dgm:cxnLst>
    <dgm:cxn modelId="{38770309-15C5-4540-8FAE-F79718D9FF45}" type="presOf" srcId="{FD24FB53-142F-447A-B83C-C1E5D4840B20}" destId="{30C9E1DD-F2B0-4317-8FF9-5DBA3B3DAC15}" srcOrd="0" destOrd="0" presId="urn:microsoft.com/office/officeart/2005/8/layout/list1"/>
    <dgm:cxn modelId="{6940DD1A-6BC4-46AA-B78C-63B0B7D00A8F}" type="presOf" srcId="{B52B39C8-6E2A-43FE-A2F7-288777862912}" destId="{8645F14D-200A-417F-B04D-D4F8EAD03614}" srcOrd="0" destOrd="0" presId="urn:microsoft.com/office/officeart/2005/8/layout/list1"/>
    <dgm:cxn modelId="{B1133440-44FB-4FED-AB09-B0D2E1BB05F1}" type="presOf" srcId="{6970E138-43E6-4378-8BBC-044C8294DF92}" destId="{AAC87FDE-1BBE-4780-9B1F-80DAA86CE888}" srcOrd="0" destOrd="0" presId="urn:microsoft.com/office/officeart/2005/8/layout/list1"/>
    <dgm:cxn modelId="{21715B5F-C140-4612-8FCA-CAA4E7C8B51C}" type="presOf" srcId="{2795D639-7DD5-4D50-92D6-280D1CE0BA1E}" destId="{E298719E-CAC9-491A-A481-DDB04278F843}" srcOrd="0" destOrd="0" presId="urn:microsoft.com/office/officeart/2005/8/layout/list1"/>
    <dgm:cxn modelId="{6EF92F41-89EF-4F33-A0A4-57DE9D455B6C}" type="presOf" srcId="{2795D639-7DD5-4D50-92D6-280D1CE0BA1E}" destId="{9B125283-9BF8-4460-8BD5-EBB13D54FC0D}" srcOrd="1" destOrd="0" presId="urn:microsoft.com/office/officeart/2005/8/layout/list1"/>
    <dgm:cxn modelId="{CCFC0A43-C7BB-47CC-BEB6-FC2855C15871}" srcId="{6970E138-43E6-4378-8BBC-044C8294DF92}" destId="{BB1FBF9B-F81D-4BD9-87FC-1A8CC68D7539}" srcOrd="0" destOrd="0" parTransId="{5CC8CF5E-8DA4-4960-9AAB-F80A7C109BE9}" sibTransId="{8B65393C-CF73-45BF-9C5C-697403B54BF8}"/>
    <dgm:cxn modelId="{2068DC64-3500-4B36-B54D-4BE19C27A646}" type="presOf" srcId="{B52B39C8-6E2A-43FE-A2F7-288777862912}" destId="{D24F6E66-A6F1-426E-B108-A7E260C51E67}" srcOrd="1" destOrd="0" presId="urn:microsoft.com/office/officeart/2005/8/layout/list1"/>
    <dgm:cxn modelId="{8ECEC284-DD9F-4935-AC22-3FCA5E0B2213}" srcId="{6970E138-43E6-4378-8BBC-044C8294DF92}" destId="{B52B39C8-6E2A-43FE-A2F7-288777862912}" srcOrd="2" destOrd="0" parTransId="{A624628A-86EA-4B12-BC92-8FBC403F9C84}" sibTransId="{D583C14E-61EB-4F98-BF66-E695142063A9}"/>
    <dgm:cxn modelId="{C34C4087-3FA8-44AF-835A-617827393A5B}" type="presOf" srcId="{FD24FB53-142F-447A-B83C-C1E5D4840B20}" destId="{69D8847E-DD74-4E1C-96E3-CADB3350BDE9}" srcOrd="1" destOrd="0" presId="urn:microsoft.com/office/officeart/2005/8/layout/list1"/>
    <dgm:cxn modelId="{40F07087-01DA-4ED8-B733-1096EBEAAD43}" srcId="{6970E138-43E6-4378-8BBC-044C8294DF92}" destId="{2795D639-7DD5-4D50-92D6-280D1CE0BA1E}" srcOrd="3" destOrd="0" parTransId="{A5435861-C898-4C50-9808-BE930BFA5265}" sibTransId="{960BB67D-B732-48CD-B4D5-783F08E0B870}"/>
    <dgm:cxn modelId="{34995E8F-A56B-4B26-803F-514C90DA3CAB}" type="presOf" srcId="{BB1FBF9B-F81D-4BD9-87FC-1A8CC68D7539}" destId="{FD708E8D-2544-447D-BC2F-38F86750C7BD}" srcOrd="1" destOrd="0" presId="urn:microsoft.com/office/officeart/2005/8/layout/list1"/>
    <dgm:cxn modelId="{F2626EBD-A52C-4A04-8C1A-B142258073AE}" type="presOf" srcId="{BB1FBF9B-F81D-4BD9-87FC-1A8CC68D7539}" destId="{7EEB67A2-3ACE-43BE-B8BB-0D04A5871092}" srcOrd="0" destOrd="0" presId="urn:microsoft.com/office/officeart/2005/8/layout/list1"/>
    <dgm:cxn modelId="{24F251F8-09ED-43F7-88C8-6A51F728A5C7}" srcId="{6970E138-43E6-4378-8BBC-044C8294DF92}" destId="{FD24FB53-142F-447A-B83C-C1E5D4840B20}" srcOrd="1" destOrd="0" parTransId="{96E654E0-3059-4337-BE3D-3902BAB9A5D3}" sibTransId="{F5625ADE-1B04-4FE4-9655-32DAEC12D123}"/>
    <dgm:cxn modelId="{2E383E03-07CA-4B8A-A0C5-72F53A09AD24}" type="presParOf" srcId="{AAC87FDE-1BBE-4780-9B1F-80DAA86CE888}" destId="{CFF20062-4C54-40F4-950C-157629CF8F71}" srcOrd="0" destOrd="0" presId="urn:microsoft.com/office/officeart/2005/8/layout/list1"/>
    <dgm:cxn modelId="{F0B2FE1D-93BD-4096-96A9-BFDDEB9C80CB}" type="presParOf" srcId="{CFF20062-4C54-40F4-950C-157629CF8F71}" destId="{7EEB67A2-3ACE-43BE-B8BB-0D04A5871092}" srcOrd="0" destOrd="0" presId="urn:microsoft.com/office/officeart/2005/8/layout/list1"/>
    <dgm:cxn modelId="{189814D4-CED1-4C4F-8825-F86B235A16AA}" type="presParOf" srcId="{CFF20062-4C54-40F4-950C-157629CF8F71}" destId="{FD708E8D-2544-447D-BC2F-38F86750C7BD}" srcOrd="1" destOrd="0" presId="urn:microsoft.com/office/officeart/2005/8/layout/list1"/>
    <dgm:cxn modelId="{767FD971-6048-4850-B3E4-3D1BFAAB8603}" type="presParOf" srcId="{AAC87FDE-1BBE-4780-9B1F-80DAA86CE888}" destId="{54A45FEB-D424-4CA2-A818-7F84066117FE}" srcOrd="1" destOrd="0" presId="urn:microsoft.com/office/officeart/2005/8/layout/list1"/>
    <dgm:cxn modelId="{0175018C-C24D-4E8C-9918-3CC9AD3457CD}" type="presParOf" srcId="{AAC87FDE-1BBE-4780-9B1F-80DAA86CE888}" destId="{99CAC8B1-BA1D-4819-B271-9AD6705F9067}" srcOrd="2" destOrd="0" presId="urn:microsoft.com/office/officeart/2005/8/layout/list1"/>
    <dgm:cxn modelId="{26EFCA42-4A0B-4D0C-B9E2-529C11C81D77}" type="presParOf" srcId="{AAC87FDE-1BBE-4780-9B1F-80DAA86CE888}" destId="{3CCB8187-BE9A-495A-A931-2482AE5C9904}" srcOrd="3" destOrd="0" presId="urn:microsoft.com/office/officeart/2005/8/layout/list1"/>
    <dgm:cxn modelId="{9D60179C-CE11-4AB5-AA6A-4EB503C0668D}" type="presParOf" srcId="{AAC87FDE-1BBE-4780-9B1F-80DAA86CE888}" destId="{08DBD6B6-C1C4-42F7-A093-85DCD84992BE}" srcOrd="4" destOrd="0" presId="urn:microsoft.com/office/officeart/2005/8/layout/list1"/>
    <dgm:cxn modelId="{3A39BC13-6F40-4A43-89E1-33C5C58F77D3}" type="presParOf" srcId="{08DBD6B6-C1C4-42F7-A093-85DCD84992BE}" destId="{30C9E1DD-F2B0-4317-8FF9-5DBA3B3DAC15}" srcOrd="0" destOrd="0" presId="urn:microsoft.com/office/officeart/2005/8/layout/list1"/>
    <dgm:cxn modelId="{FF9E0307-19D2-47ED-9592-92A7557BBB65}" type="presParOf" srcId="{08DBD6B6-C1C4-42F7-A093-85DCD84992BE}" destId="{69D8847E-DD74-4E1C-96E3-CADB3350BDE9}" srcOrd="1" destOrd="0" presId="urn:microsoft.com/office/officeart/2005/8/layout/list1"/>
    <dgm:cxn modelId="{D574F6A9-C41C-4979-81CA-678B57830FBE}" type="presParOf" srcId="{AAC87FDE-1BBE-4780-9B1F-80DAA86CE888}" destId="{B5ED4D9D-5E5E-433F-9334-5D0E38D48DC4}" srcOrd="5" destOrd="0" presId="urn:microsoft.com/office/officeart/2005/8/layout/list1"/>
    <dgm:cxn modelId="{65526834-D240-43F4-B047-B85E207ACF43}" type="presParOf" srcId="{AAC87FDE-1BBE-4780-9B1F-80DAA86CE888}" destId="{BE1DB030-E12A-4268-9B90-52B60BB1A1DA}" srcOrd="6" destOrd="0" presId="urn:microsoft.com/office/officeart/2005/8/layout/list1"/>
    <dgm:cxn modelId="{203B2777-BF69-4A43-AF31-5E720F3568B4}" type="presParOf" srcId="{AAC87FDE-1BBE-4780-9B1F-80DAA86CE888}" destId="{6BEAD3DB-3436-4D93-BA17-28597CFBF37D}" srcOrd="7" destOrd="0" presId="urn:microsoft.com/office/officeart/2005/8/layout/list1"/>
    <dgm:cxn modelId="{64676CF3-F8C8-4829-9658-54774644B28C}" type="presParOf" srcId="{AAC87FDE-1BBE-4780-9B1F-80DAA86CE888}" destId="{32695CCF-66A5-41ED-A2FD-DD2F42769915}" srcOrd="8" destOrd="0" presId="urn:microsoft.com/office/officeart/2005/8/layout/list1"/>
    <dgm:cxn modelId="{886FD8BC-9689-4E1D-AE6C-918BC6BE6971}" type="presParOf" srcId="{32695CCF-66A5-41ED-A2FD-DD2F42769915}" destId="{8645F14D-200A-417F-B04D-D4F8EAD03614}" srcOrd="0" destOrd="0" presId="urn:microsoft.com/office/officeart/2005/8/layout/list1"/>
    <dgm:cxn modelId="{3397F7B2-FAED-47F1-879B-F5F569D28C31}" type="presParOf" srcId="{32695CCF-66A5-41ED-A2FD-DD2F42769915}" destId="{D24F6E66-A6F1-426E-B108-A7E260C51E67}" srcOrd="1" destOrd="0" presId="urn:microsoft.com/office/officeart/2005/8/layout/list1"/>
    <dgm:cxn modelId="{EEADA381-7808-44EE-BF4E-E89EE80EAFC1}" type="presParOf" srcId="{AAC87FDE-1BBE-4780-9B1F-80DAA86CE888}" destId="{E64D2895-7162-4478-8695-CBA9F42820B4}" srcOrd="9" destOrd="0" presId="urn:microsoft.com/office/officeart/2005/8/layout/list1"/>
    <dgm:cxn modelId="{C7749380-96C0-4144-802C-557FDAFCFDFE}" type="presParOf" srcId="{AAC87FDE-1BBE-4780-9B1F-80DAA86CE888}" destId="{415A33DF-F187-42B3-87B1-403362C18508}" srcOrd="10" destOrd="0" presId="urn:microsoft.com/office/officeart/2005/8/layout/list1"/>
    <dgm:cxn modelId="{C3515802-D6BE-44C1-A8AB-E5D0D21A2EEC}" type="presParOf" srcId="{AAC87FDE-1BBE-4780-9B1F-80DAA86CE888}" destId="{0F7857B7-AED8-4AE5-9F7F-46B1B1414299}" srcOrd="11" destOrd="0" presId="urn:microsoft.com/office/officeart/2005/8/layout/list1"/>
    <dgm:cxn modelId="{1D0330B5-E38F-4F53-B7F3-E6FB66BA3E58}" type="presParOf" srcId="{AAC87FDE-1BBE-4780-9B1F-80DAA86CE888}" destId="{BE37F47B-D051-46EC-BFE5-A05D15F26315}" srcOrd="12" destOrd="0" presId="urn:microsoft.com/office/officeart/2005/8/layout/list1"/>
    <dgm:cxn modelId="{79DEDA20-C324-44BF-B788-A6A173861F35}" type="presParOf" srcId="{BE37F47B-D051-46EC-BFE5-A05D15F26315}" destId="{E298719E-CAC9-491A-A481-DDB04278F843}" srcOrd="0" destOrd="0" presId="urn:microsoft.com/office/officeart/2005/8/layout/list1"/>
    <dgm:cxn modelId="{C0FD3922-7D81-4148-94C0-A4970E652BC4}" type="presParOf" srcId="{BE37F47B-D051-46EC-BFE5-A05D15F26315}" destId="{9B125283-9BF8-4460-8BD5-EBB13D54FC0D}" srcOrd="1" destOrd="0" presId="urn:microsoft.com/office/officeart/2005/8/layout/list1"/>
    <dgm:cxn modelId="{597F0D2A-7B6C-4E51-8CDB-0D6505727947}" type="presParOf" srcId="{AAC87FDE-1BBE-4780-9B1F-80DAA86CE888}" destId="{69D0FBC0-F614-4FCB-A428-D2BA4C0FF89A}" srcOrd="13" destOrd="0" presId="urn:microsoft.com/office/officeart/2005/8/layout/list1"/>
    <dgm:cxn modelId="{BAA732B4-2487-40F9-8E2F-FA000F4C9F03}" type="presParOf" srcId="{AAC87FDE-1BBE-4780-9B1F-80DAA86CE888}" destId="{3140B8C0-750F-445D-8980-6E491073AA18}"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AC8B1-BA1D-4819-B271-9AD6705F9067}">
      <dsp:nvSpPr>
        <dsp:cNvPr id="0" name=""/>
        <dsp:cNvSpPr/>
      </dsp:nvSpPr>
      <dsp:spPr>
        <a:xfrm>
          <a:off x="0" y="318914"/>
          <a:ext cx="10353675" cy="5292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D708E8D-2544-447D-BC2F-38F86750C7BD}">
      <dsp:nvSpPr>
        <dsp:cNvPr id="0" name=""/>
        <dsp:cNvSpPr/>
      </dsp:nvSpPr>
      <dsp:spPr>
        <a:xfrm>
          <a:off x="517683" y="8954"/>
          <a:ext cx="7247572" cy="619920"/>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3941" tIns="0" rIns="273941" bIns="0" numCol="1" spcCol="1270" anchor="ctr" anchorCtr="0">
          <a:noAutofit/>
        </a:bodyPr>
        <a:lstStyle/>
        <a:p>
          <a:pPr marL="0" lvl="0" indent="0" algn="l" defTabSz="933450">
            <a:lnSpc>
              <a:spcPct val="90000"/>
            </a:lnSpc>
            <a:spcBef>
              <a:spcPct val="0"/>
            </a:spcBef>
            <a:spcAft>
              <a:spcPct val="35000"/>
            </a:spcAft>
            <a:buNone/>
          </a:pPr>
          <a:r>
            <a:rPr lang="en-GB" sz="2100" kern="1200"/>
            <a:t>National Citizen Services (NCS)</a:t>
          </a:r>
          <a:endParaRPr lang="en-US" sz="2100" kern="1200"/>
        </a:p>
      </dsp:txBody>
      <dsp:txXfrm>
        <a:off x="547945" y="39216"/>
        <a:ext cx="7187048" cy="559396"/>
      </dsp:txXfrm>
    </dsp:sp>
    <dsp:sp modelId="{BE1DB030-E12A-4268-9B90-52B60BB1A1DA}">
      <dsp:nvSpPr>
        <dsp:cNvPr id="0" name=""/>
        <dsp:cNvSpPr/>
      </dsp:nvSpPr>
      <dsp:spPr>
        <a:xfrm>
          <a:off x="0" y="1271474"/>
          <a:ext cx="10353675" cy="5292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9D8847E-DD74-4E1C-96E3-CADB3350BDE9}">
      <dsp:nvSpPr>
        <dsp:cNvPr id="0" name=""/>
        <dsp:cNvSpPr/>
      </dsp:nvSpPr>
      <dsp:spPr>
        <a:xfrm>
          <a:off x="517683" y="961514"/>
          <a:ext cx="7247572" cy="619920"/>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3941" tIns="0" rIns="273941" bIns="0" numCol="1" spcCol="1270" anchor="ctr" anchorCtr="0">
          <a:noAutofit/>
        </a:bodyPr>
        <a:lstStyle/>
        <a:p>
          <a:pPr marL="0" lvl="0" indent="0" algn="l" defTabSz="933450">
            <a:lnSpc>
              <a:spcPct val="90000"/>
            </a:lnSpc>
            <a:spcBef>
              <a:spcPct val="0"/>
            </a:spcBef>
            <a:spcAft>
              <a:spcPct val="35000"/>
            </a:spcAft>
            <a:buNone/>
          </a:pPr>
          <a:r>
            <a:rPr lang="en-GB" sz="2100" kern="1200"/>
            <a:t>Youth Social Action </a:t>
          </a:r>
          <a:endParaRPr lang="en-US" sz="2100" kern="1200"/>
        </a:p>
      </dsp:txBody>
      <dsp:txXfrm>
        <a:off x="547945" y="991776"/>
        <a:ext cx="7187048" cy="559396"/>
      </dsp:txXfrm>
    </dsp:sp>
    <dsp:sp modelId="{415A33DF-F187-42B3-87B1-403362C18508}">
      <dsp:nvSpPr>
        <dsp:cNvPr id="0" name=""/>
        <dsp:cNvSpPr/>
      </dsp:nvSpPr>
      <dsp:spPr>
        <a:xfrm>
          <a:off x="0" y="2224035"/>
          <a:ext cx="10353675" cy="5292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24F6E66-A6F1-426E-B108-A7E260C51E67}">
      <dsp:nvSpPr>
        <dsp:cNvPr id="0" name=""/>
        <dsp:cNvSpPr/>
      </dsp:nvSpPr>
      <dsp:spPr>
        <a:xfrm>
          <a:off x="517683" y="1914075"/>
          <a:ext cx="7247572" cy="619920"/>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3941" tIns="0" rIns="273941" bIns="0" numCol="1" spcCol="1270" anchor="ctr" anchorCtr="0">
          <a:noAutofit/>
        </a:bodyPr>
        <a:lstStyle/>
        <a:p>
          <a:pPr marL="0" lvl="0" indent="0" algn="l" defTabSz="933450">
            <a:lnSpc>
              <a:spcPct val="90000"/>
            </a:lnSpc>
            <a:spcBef>
              <a:spcPct val="0"/>
            </a:spcBef>
            <a:spcAft>
              <a:spcPct val="35000"/>
            </a:spcAft>
            <a:buNone/>
          </a:pPr>
          <a:r>
            <a:rPr lang="en-GB" sz="2100" kern="1200"/>
            <a:t>Supported Internship</a:t>
          </a:r>
          <a:endParaRPr lang="en-US" sz="2100" kern="1200"/>
        </a:p>
      </dsp:txBody>
      <dsp:txXfrm>
        <a:off x="547945" y="1944337"/>
        <a:ext cx="7187048" cy="559396"/>
      </dsp:txXfrm>
    </dsp:sp>
    <dsp:sp modelId="{3140B8C0-750F-445D-8980-6E491073AA18}">
      <dsp:nvSpPr>
        <dsp:cNvPr id="0" name=""/>
        <dsp:cNvSpPr/>
      </dsp:nvSpPr>
      <dsp:spPr>
        <a:xfrm>
          <a:off x="0" y="3176595"/>
          <a:ext cx="10353675" cy="5292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B125283-9BF8-4460-8BD5-EBB13D54FC0D}">
      <dsp:nvSpPr>
        <dsp:cNvPr id="0" name=""/>
        <dsp:cNvSpPr/>
      </dsp:nvSpPr>
      <dsp:spPr>
        <a:xfrm>
          <a:off x="517683" y="2866635"/>
          <a:ext cx="7247572" cy="619920"/>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3941" tIns="0" rIns="273941" bIns="0" numCol="1" spcCol="1270" anchor="ctr" anchorCtr="0">
          <a:noAutofit/>
        </a:bodyPr>
        <a:lstStyle/>
        <a:p>
          <a:pPr marL="0" lvl="0" indent="0" algn="l" defTabSz="933450">
            <a:lnSpc>
              <a:spcPct val="90000"/>
            </a:lnSpc>
            <a:spcBef>
              <a:spcPct val="0"/>
            </a:spcBef>
            <a:spcAft>
              <a:spcPct val="35000"/>
            </a:spcAft>
            <a:buNone/>
          </a:pPr>
          <a:r>
            <a:rPr lang="en-GB" sz="2100" kern="1200"/>
            <a:t>Traineeship </a:t>
          </a:r>
          <a:endParaRPr lang="en-US" sz="2100" kern="1200"/>
        </a:p>
      </dsp:txBody>
      <dsp:txXfrm>
        <a:off x="547945" y="2896897"/>
        <a:ext cx="7187048"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6/27/2022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6/27/2022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6/27/2022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6/27/2022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6/27/2022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6/27/2022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6/27/2022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6/27/2022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6/27/2022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6/27/2022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6/27/2022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6/27/2022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6/27/2022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6/27/2022</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8" Type="http://schemas.openxmlformats.org/officeDocument/2006/relationships/hyperlink" Target="http://www.hse.gov.uk/youngpeople/workexperience/" TargetMode="External"/><Relationship Id="rId13" Type="http://schemas.openxmlformats.org/officeDocument/2006/relationships/hyperlink" Target="https://www.gov.uk/government/publications/further-education-and-skills-inspection-handbook-eif" TargetMode="External"/><Relationship Id="rId3" Type="http://schemas.openxmlformats.org/officeDocument/2006/relationships/notesSlide" Target="../notesSlides/notesSlide1.xml"/><Relationship Id="rId7" Type="http://schemas.openxmlformats.org/officeDocument/2006/relationships/hyperlink" Target="https://traineeshipstaffsupportprogramme.wordpress.com/" TargetMode="External"/><Relationship Id="rId12" Type="http://schemas.openxmlformats.org/officeDocument/2006/relationships/hyperlink" Target="https://www.gov.uk/government/collections/ofsteds-autumn-2020-plans" TargetMode="Externa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14.png"/><Relationship Id="rId11" Type="http://schemas.openxmlformats.org/officeDocument/2006/relationships/hyperlink" Target="https://www.gov.uk/government/publications/national-citizen-service-guidance-for-schools-and-colleges" TargetMode="External"/><Relationship Id="rId5" Type="http://schemas.openxmlformats.org/officeDocument/2006/relationships/image" Target="../media/image13.jpeg"/><Relationship Id="rId15" Type="http://schemas.openxmlformats.org/officeDocument/2006/relationships/image" Target="../media/image7.png"/><Relationship Id="rId10" Type="http://schemas.openxmlformats.org/officeDocument/2006/relationships/hyperlink" Target="http://www.ncsyes.co.uk/ncs-for-your-students" TargetMode="External"/><Relationship Id="rId4" Type="http://schemas.openxmlformats.org/officeDocument/2006/relationships/image" Target="../media/image1.jpeg"/><Relationship Id="rId9" Type="http://schemas.openxmlformats.org/officeDocument/2006/relationships/hyperlink" Target="http://www.ncsyes.co.uk/about-us" TargetMode="External"/><Relationship Id="rId14" Type="http://schemas.openxmlformats.org/officeDocument/2006/relationships/hyperlink" Target="http://www.preparingforadulthood.org.uk/what-we-do/supported-internships/access-to-work-fun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10"/>
            <a:ext cx="12192001" cy="6857990"/>
          </a:xfrm>
          <a:prstGeom prst="rect">
            <a:avLst/>
          </a:prstGeom>
        </p:spPr>
      </p:pic>
      <p:sp useBgFill="1">
        <p:nvSpPr>
          <p:cNvPr id="103"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389962" y="1673524"/>
            <a:ext cx="3485073" cy="2420504"/>
          </a:xfrm>
        </p:spPr>
        <p:txBody>
          <a:bodyPr>
            <a:normAutofit/>
          </a:bodyPr>
          <a:lstStyle/>
          <a:p>
            <a:pPr algn="l"/>
            <a:r>
              <a:rPr lang="en-US" sz="4000" dirty="0"/>
              <a:t>KS5 / 16+ Provision </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389965" y="4157933"/>
            <a:ext cx="3485072" cy="1026544"/>
          </a:xfrm>
        </p:spPr>
        <p:txBody>
          <a:bodyPr>
            <a:normAutofit/>
          </a:bodyPr>
          <a:lstStyle/>
          <a:p>
            <a:pPr algn="l"/>
            <a:r>
              <a:rPr lang="en-US" sz="2300" dirty="0"/>
              <a:t>Clovelly house school</a:t>
            </a:r>
          </a:p>
        </p:txBody>
      </p:sp>
      <p:pic>
        <p:nvPicPr>
          <p:cNvPr id="6" name="Picture 5">
            <a:extLst>
              <a:ext uri="{FF2B5EF4-FFF2-40B4-BE49-F238E27FC236}">
                <a16:creationId xmlns:a16="http://schemas.microsoft.com/office/drawing/2014/main" id="{A10058DB-4AAE-300F-8D76-456E494AC44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6562" y="3853444"/>
            <a:ext cx="2408238" cy="2618794"/>
          </a:xfrm>
          <a:prstGeom prst="rect">
            <a:avLst/>
          </a:prstGeom>
          <a:noFill/>
          <a:ln>
            <a:noFill/>
          </a:ln>
        </p:spPr>
      </p:pic>
    </p:spTree>
    <p:extLst>
      <p:ext uri="{BB962C8B-B14F-4D97-AF65-F5344CB8AC3E}">
        <p14:creationId xmlns:p14="http://schemas.microsoft.com/office/powerpoint/2010/main" val="416788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202130" y="731530"/>
            <a:ext cx="4918509" cy="5533315"/>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5419023" y="609600"/>
            <a:ext cx="6772976" cy="970450"/>
          </a:xfrm>
        </p:spPr>
        <p:txBody>
          <a:bodyPr anchor="b">
            <a:normAutofit fontScale="90000"/>
          </a:bodyPr>
          <a:lstStyle/>
          <a:p>
            <a:r>
              <a:rPr lang="en-GB" sz="2800" b="1" i="0" dirty="0">
                <a:solidFill>
                  <a:schemeClr val="tx1"/>
                </a:solidFill>
                <a:effectLst/>
                <a:latin typeface="Forte" panose="03060902040502070203" pitchFamily="66" charset="0"/>
              </a:rPr>
              <a:t>Useful resources and external organisations</a:t>
            </a:r>
            <a:br>
              <a:rPr lang="en-GB" sz="1400" b="1" i="0" dirty="0">
                <a:solidFill>
                  <a:srgbClr val="0B0C0C"/>
                </a:solidFill>
                <a:effectLst/>
                <a:latin typeface="GDS Transport"/>
              </a:rPr>
            </a:br>
            <a:r>
              <a:rPr lang="en-US" sz="4000" dirty="0"/>
              <a:t>	</a:t>
            </a:r>
          </a:p>
        </p:txBody>
      </p:sp>
      <p:sp>
        <p:nvSpPr>
          <p:cNvPr id="8" name="Rectangle 3">
            <a:extLst>
              <a:ext uri="{FF2B5EF4-FFF2-40B4-BE49-F238E27FC236}">
                <a16:creationId xmlns:a16="http://schemas.microsoft.com/office/drawing/2014/main" id="{A9C72452-1A8D-BCE8-741B-335839351D1E}"/>
              </a:ext>
            </a:extLst>
          </p:cNvPr>
          <p:cNvSpPr>
            <a:spLocks noGrp="1" noChangeArrowheads="1"/>
          </p:cNvSpPr>
          <p:nvPr>
            <p:ph idx="1"/>
          </p:nvPr>
        </p:nvSpPr>
        <p:spPr bwMode="auto">
          <a:xfrm>
            <a:off x="4889634" y="2311580"/>
            <a:ext cx="6882063" cy="296483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6960" tIns="126960" rIns="9144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0B0C0C"/>
                </a:solidFill>
                <a:effectLst/>
                <a:latin typeface="GDS Transport"/>
              </a:rPr>
              <a:t>The Education &amp; Training Foundation (ETF) launched its </a:t>
            </a:r>
            <a:r>
              <a:rPr kumimoji="0" lang="en-US" altLang="en-US" sz="1400" b="0" i="0" u="none" strike="noStrike" cap="none" normalizeH="0" baseline="0" dirty="0">
                <a:ln>
                  <a:noFill/>
                </a:ln>
                <a:solidFill>
                  <a:srgbClr val="1D70B8"/>
                </a:solidFill>
                <a:effectLst/>
                <a:latin typeface="GDS Transport"/>
                <a:hlinkClick r:id="rId7"/>
              </a:rPr>
              <a:t>Traineeships Staff Support </a:t>
            </a:r>
            <a:r>
              <a:rPr kumimoji="0" lang="en-US" altLang="en-US" sz="1400" b="0" i="0" u="none" strike="noStrike" cap="none" normalizeH="0" baseline="0" dirty="0" err="1">
                <a:ln>
                  <a:noFill/>
                </a:ln>
                <a:solidFill>
                  <a:srgbClr val="1D70B8"/>
                </a:solidFill>
                <a:effectLst/>
                <a:latin typeface="GDS Transport"/>
                <a:hlinkClick r:id="rId7"/>
              </a:rPr>
              <a:t>Programme</a:t>
            </a:r>
            <a:r>
              <a:rPr kumimoji="0" lang="en-US" altLang="en-US" sz="1400" b="0" i="0" u="none" strike="noStrike" cap="none" normalizeH="0" baseline="0" dirty="0">
                <a:ln>
                  <a:noFill/>
                </a:ln>
                <a:solidFill>
                  <a:srgbClr val="0B0C0C"/>
                </a:solidFill>
                <a:effectLst/>
                <a:latin typeface="GDS Transport"/>
              </a:rPr>
              <a:t> (TSSP) to support the development and dissemination of good practice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0B0C0C"/>
                </a:solidFill>
                <a:effectLst/>
                <a:latin typeface="GDS Transport"/>
              </a:rPr>
              <a:t>Health and Safety Executive guidance: </a:t>
            </a:r>
            <a:r>
              <a:rPr kumimoji="0" lang="en-US" altLang="en-US" sz="1400" b="0" i="0" u="none" strike="noStrike" cap="none" normalizeH="0" baseline="0" dirty="0">
                <a:ln>
                  <a:noFill/>
                </a:ln>
                <a:solidFill>
                  <a:srgbClr val="1D70B8"/>
                </a:solidFill>
                <a:effectLst/>
                <a:latin typeface="GDS Transport"/>
                <a:hlinkClick r:id="rId8"/>
              </a:rPr>
              <a:t>Work experience</a:t>
            </a:r>
            <a:endParaRPr kumimoji="0" lang="en-US" altLang="en-US" sz="1400" b="0" i="0" u="none" strike="noStrike" cap="none" normalizeH="0" baseline="0" dirty="0">
              <a:ln>
                <a:noFill/>
              </a:ln>
              <a:solidFill>
                <a:srgbClr val="0B0C0C"/>
              </a:solidFill>
              <a:effectLst/>
              <a:latin typeface="GDS Transpor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0B0C0C"/>
                </a:solidFill>
                <a:effectLst/>
                <a:latin typeface="GDS Transport"/>
              </a:rPr>
              <a:t>National Citizen Service: </a:t>
            </a:r>
            <a:r>
              <a:rPr kumimoji="0" lang="en-US" altLang="en-US" sz="1400" b="0" i="0" u="none" strike="noStrike" cap="none" normalizeH="0" baseline="0" dirty="0">
                <a:ln>
                  <a:noFill/>
                </a:ln>
                <a:solidFill>
                  <a:srgbClr val="1D70B8"/>
                </a:solidFill>
                <a:effectLst/>
                <a:latin typeface="GDS Transport"/>
                <a:hlinkClick r:id="rId9"/>
              </a:rPr>
              <a:t>About NCS</a:t>
            </a:r>
            <a:r>
              <a:rPr kumimoji="0" lang="en-US" altLang="en-US" sz="1400" b="0" i="0" u="none" strike="noStrike" cap="none" normalizeH="0" baseline="0" dirty="0">
                <a:ln>
                  <a:noFill/>
                </a:ln>
                <a:solidFill>
                  <a:srgbClr val="0B0C0C"/>
                </a:solidFill>
                <a:effectLst/>
                <a:latin typeface="GDS Transport"/>
              </a:rPr>
              <a:t> and information for providers about the </a:t>
            </a:r>
            <a:r>
              <a:rPr kumimoji="0" lang="en-US" altLang="en-US" sz="1400" b="0" i="0" u="none" strike="noStrike" cap="none" normalizeH="0" baseline="0" dirty="0">
                <a:ln>
                  <a:noFill/>
                </a:ln>
                <a:solidFill>
                  <a:srgbClr val="1D70B8"/>
                </a:solidFill>
                <a:effectLst/>
                <a:latin typeface="GDS Transport"/>
                <a:hlinkClick r:id="rId10"/>
              </a:rPr>
              <a:t>benefits for students</a:t>
            </a:r>
            <a:r>
              <a:rPr kumimoji="0" lang="en-US" altLang="en-US" sz="1400" b="0" i="0" u="none" strike="noStrike" cap="none" normalizeH="0" baseline="0" dirty="0">
                <a:ln>
                  <a:noFill/>
                </a:ln>
                <a:solidFill>
                  <a:srgbClr val="0B0C0C"/>
                </a:solidFill>
                <a:effectLst/>
                <a:latin typeface="GDS Transport"/>
              </a:rPr>
              <a:t>. </a:t>
            </a:r>
            <a:r>
              <a:rPr kumimoji="0" lang="en-US" altLang="en-US" sz="1400" b="0" i="0" u="none" strike="noStrike" cap="none" normalizeH="0" baseline="0" dirty="0">
                <a:ln>
                  <a:noFill/>
                </a:ln>
                <a:solidFill>
                  <a:srgbClr val="1D70B8"/>
                </a:solidFill>
                <a:effectLst/>
                <a:latin typeface="GDS Transport"/>
                <a:hlinkClick r:id="rId11"/>
              </a:rPr>
              <a:t>Guidance for schools and colleges</a:t>
            </a:r>
            <a:r>
              <a:rPr kumimoji="0" lang="en-US" altLang="en-US" sz="1400" b="0" i="0" u="none" strike="noStrike" cap="none" normalizeH="0" baseline="0" dirty="0">
                <a:ln>
                  <a:noFill/>
                </a:ln>
                <a:solidFill>
                  <a:srgbClr val="0B0C0C"/>
                </a:solidFill>
                <a:effectLst/>
                <a:latin typeface="GDS Transport"/>
              </a:rPr>
              <a:t> on how best to engage with NCS and case studies specifically for colleges wanting to deliver NCS in term time are also available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err="1">
                <a:ln>
                  <a:noFill/>
                </a:ln>
                <a:solidFill>
                  <a:srgbClr val="0B0C0C"/>
                </a:solidFill>
                <a:effectLst/>
                <a:latin typeface="GDS Transport"/>
              </a:rPr>
              <a:t>Ofsted</a:t>
            </a:r>
            <a:r>
              <a:rPr kumimoji="0" lang="en-US" altLang="en-US" sz="1400" b="0" i="0" u="none" strike="noStrike" cap="none" normalizeH="0" baseline="0" dirty="0">
                <a:ln>
                  <a:noFill/>
                </a:ln>
                <a:solidFill>
                  <a:srgbClr val="0B0C0C"/>
                </a:solidFill>
                <a:effectLst/>
                <a:latin typeface="GDS Transport"/>
              </a:rPr>
              <a:t>: </a:t>
            </a:r>
            <a:r>
              <a:rPr kumimoji="0" lang="en-US" altLang="en-US" sz="1400" b="0" i="0" u="none" strike="noStrike" cap="none" normalizeH="0" baseline="0" dirty="0" err="1">
                <a:ln>
                  <a:noFill/>
                </a:ln>
                <a:solidFill>
                  <a:srgbClr val="1D70B8"/>
                </a:solidFill>
                <a:effectLst/>
                <a:latin typeface="GDS Transport"/>
                <a:hlinkClick r:id="rId12"/>
              </a:rPr>
              <a:t>Ofsted’s</a:t>
            </a:r>
            <a:r>
              <a:rPr kumimoji="0" lang="en-US" altLang="en-US" sz="1400" b="0" i="0" u="none" strike="noStrike" cap="none" normalizeH="0" baseline="0" dirty="0">
                <a:ln>
                  <a:noFill/>
                </a:ln>
                <a:solidFill>
                  <a:srgbClr val="1D70B8"/>
                </a:solidFill>
                <a:effectLst/>
                <a:latin typeface="GDS Transport"/>
                <a:hlinkClick r:id="rId12"/>
              </a:rPr>
              <a:t> autumn 2020 plans</a:t>
            </a:r>
            <a:endParaRPr kumimoji="0" lang="en-US" altLang="en-US" sz="1400" b="0" i="0" u="none" strike="noStrike" cap="none" normalizeH="0" baseline="0" dirty="0">
              <a:ln>
                <a:noFill/>
              </a:ln>
              <a:solidFill>
                <a:srgbClr val="0B0C0C"/>
              </a:solidFill>
              <a:effectLst/>
              <a:latin typeface="GDS Transpor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0B0C0C"/>
                </a:solidFill>
                <a:effectLst/>
                <a:latin typeface="GDS Transport"/>
              </a:rPr>
              <a:t>Handbook for </a:t>
            </a:r>
            <a:r>
              <a:rPr kumimoji="0" lang="en-US" altLang="en-US" sz="1400" b="0" i="0" u="none" strike="noStrike" cap="none" normalizeH="0" baseline="0" dirty="0" err="1">
                <a:ln>
                  <a:noFill/>
                </a:ln>
                <a:solidFill>
                  <a:srgbClr val="0B0C0C"/>
                </a:solidFill>
                <a:effectLst/>
                <a:latin typeface="GDS Transport"/>
              </a:rPr>
              <a:t>Ofsted</a:t>
            </a:r>
            <a:r>
              <a:rPr kumimoji="0" lang="en-US" altLang="en-US" sz="1400" b="0" i="0" u="none" strike="noStrike" cap="none" normalizeH="0" baseline="0" dirty="0">
                <a:ln>
                  <a:noFill/>
                </a:ln>
                <a:solidFill>
                  <a:srgbClr val="0B0C0C"/>
                </a:solidFill>
                <a:effectLst/>
                <a:latin typeface="GDS Transport"/>
              </a:rPr>
              <a:t> inspectors of further education and skills providers: </a:t>
            </a:r>
            <a:r>
              <a:rPr kumimoji="0" lang="en-US" altLang="en-US" sz="1400" b="0" i="0" u="none" strike="noStrike" cap="none" normalizeH="0" baseline="0" dirty="0">
                <a:ln>
                  <a:noFill/>
                </a:ln>
                <a:solidFill>
                  <a:srgbClr val="1D70B8"/>
                </a:solidFill>
                <a:effectLst/>
                <a:latin typeface="GDS Transport"/>
                <a:hlinkClick r:id="rId13"/>
              </a:rPr>
              <a:t>Further education and skills inspection handbook</a:t>
            </a:r>
            <a:endParaRPr kumimoji="0" lang="en-US" altLang="en-US" sz="1400" b="0" i="0" u="none" strike="noStrike" cap="none" normalizeH="0" baseline="0" dirty="0">
              <a:ln>
                <a:noFill/>
              </a:ln>
              <a:solidFill>
                <a:srgbClr val="0B0C0C"/>
              </a:solidFill>
              <a:effectLst/>
              <a:latin typeface="GDS Transpor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0B0C0C"/>
                </a:solidFill>
                <a:effectLst/>
                <a:latin typeface="GDS Transport"/>
              </a:rPr>
              <a:t>Preparing for Adulthood: </a:t>
            </a:r>
            <a:r>
              <a:rPr kumimoji="0" lang="en-US" altLang="en-US" sz="1400" b="0" i="0" u="none" strike="noStrike" cap="none" normalizeH="0" baseline="0" dirty="0">
                <a:ln>
                  <a:noFill/>
                </a:ln>
                <a:solidFill>
                  <a:srgbClr val="1D70B8"/>
                </a:solidFill>
                <a:effectLst/>
                <a:latin typeface="GDS Transport"/>
                <a:hlinkClick r:id="rId14"/>
              </a:rPr>
              <a:t>Access to Work fund for supported internships and traineeships</a:t>
            </a:r>
            <a:endParaRPr kumimoji="0" lang="en-US" altLang="en-US" sz="1400" b="0" i="0" u="none" strike="noStrike" cap="none" normalizeH="0" baseline="0" dirty="0">
              <a:ln>
                <a:noFill/>
              </a:ln>
              <a:solidFill>
                <a:srgbClr val="0B0C0C"/>
              </a:solidFill>
              <a:effectLst/>
              <a:latin typeface="GDS Transpor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2" name="Picture 11">
            <a:extLst>
              <a:ext uri="{FF2B5EF4-FFF2-40B4-BE49-F238E27FC236}">
                <a16:creationId xmlns:a16="http://schemas.microsoft.com/office/drawing/2014/main" id="{E4CC17DB-F25D-0695-319C-604DD602DAEB}"/>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156659" y="2452183"/>
            <a:ext cx="2408238" cy="2618794"/>
          </a:xfrm>
          <a:prstGeom prst="rect">
            <a:avLst/>
          </a:prstGeom>
          <a:noFill/>
          <a:ln>
            <a:noFill/>
          </a:ln>
        </p:spPr>
      </p:pic>
    </p:spTree>
    <p:extLst>
      <p:ext uri="{BB962C8B-B14F-4D97-AF65-F5344CB8AC3E}">
        <p14:creationId xmlns:p14="http://schemas.microsoft.com/office/powerpoint/2010/main" val="3220235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A7F5D76-1FEC-470A-B476-70574A89C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CBD876-01F7-996E-D70B-F0778BC80422}"/>
              </a:ext>
            </a:extLst>
          </p:cNvPr>
          <p:cNvSpPr>
            <a:spLocks noGrp="1"/>
          </p:cNvSpPr>
          <p:nvPr>
            <p:ph type="title"/>
          </p:nvPr>
        </p:nvSpPr>
        <p:spPr>
          <a:xfrm>
            <a:off x="913795" y="609600"/>
            <a:ext cx="10353762" cy="1257300"/>
          </a:xfrm>
        </p:spPr>
        <p:txBody>
          <a:bodyPr vert="horz" lIns="91440" tIns="45720" rIns="91440" bIns="45720" rtlCol="0" anchor="ctr">
            <a:normAutofit/>
          </a:bodyPr>
          <a:lstStyle/>
          <a:p>
            <a:r>
              <a:rPr lang="en-US" sz="4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rPr>
              <a:t>Provision at a glance </a:t>
            </a:r>
          </a:p>
        </p:txBody>
      </p:sp>
      <p:sp>
        <p:nvSpPr>
          <p:cNvPr id="4" name="TextBox 3">
            <a:extLst>
              <a:ext uri="{FF2B5EF4-FFF2-40B4-BE49-F238E27FC236}">
                <a16:creationId xmlns:a16="http://schemas.microsoft.com/office/drawing/2014/main" id="{24DDCBA2-08B3-445E-6CD9-EF95DE63D487}"/>
              </a:ext>
            </a:extLst>
          </p:cNvPr>
          <p:cNvSpPr txBox="1"/>
          <p:nvPr/>
        </p:nvSpPr>
        <p:spPr>
          <a:xfrm>
            <a:off x="283944" y="1287865"/>
            <a:ext cx="8041096" cy="5191760"/>
          </a:xfrm>
          <a:prstGeom prst="rect">
            <a:avLst/>
          </a:prstGeom>
        </p:spPr>
        <p:txBody>
          <a:bodyPr vert="horz" lIns="91440" tIns="45720" rIns="91440" bIns="45720" rtlCol="0" anchor="ctr">
            <a:normAutofit/>
          </a:bodyPr>
          <a:lstStyle/>
          <a:p>
            <a:pPr defTabSz="457200" fontAlgn="base">
              <a:lnSpc>
                <a:spcPct val="90000"/>
              </a:lnSpc>
              <a:spcBef>
                <a:spcPct val="20000"/>
              </a:spcBef>
              <a:spcAft>
                <a:spcPts val="600"/>
              </a:spcAft>
              <a:buClr>
                <a:schemeClr val="tx2"/>
              </a:buClr>
              <a:buSzPct val="70000"/>
              <a:buFont typeface="Wingdings 2" charset="2"/>
            </a:pP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The KS5 provision offers students a range of courses in three different pathways or areas. Students may choose all of their courses from one area, or combine courses from different ones, depending on their higher  education or career goals.</a:t>
            </a:r>
          </a:p>
          <a:p>
            <a:pPr defTabSz="457200" fontAlgn="base">
              <a:lnSpc>
                <a:spcPct val="90000"/>
              </a:lnSpc>
              <a:spcBef>
                <a:spcPct val="20000"/>
              </a:spcBef>
              <a:spcAft>
                <a:spcPts val="600"/>
              </a:spcAft>
              <a:buClr>
                <a:schemeClr val="tx2"/>
              </a:buClr>
              <a:buSzPct val="70000"/>
              <a:buFont typeface="Wingdings 2" charset="2"/>
            </a:pP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The provision follows guidelines </a:t>
            </a:r>
            <a:r>
              <a:rPr lang="en-US" sz="2800" dirty="0">
                <a:ln>
                  <a:solidFill>
                    <a:schemeClr val="bg1">
                      <a:lumMod val="75000"/>
                      <a:lumOff val="25000"/>
                      <a:alpha val="10000"/>
                    </a:schemeClr>
                  </a:solidFill>
                </a:ln>
                <a:effectLst>
                  <a:outerShdw blurRad="9525" dist="25400" dir="14640000" algn="tl" rotWithShape="0">
                    <a:schemeClr val="bg1">
                      <a:alpha val="30000"/>
                    </a:schemeClr>
                  </a:outerShdw>
                </a:effectLst>
              </a:rPr>
              <a:t>from </a:t>
            </a:r>
            <a:r>
              <a:rPr lang="en-GB" sz="2800" b="0" i="0" dirty="0">
                <a:effectLst/>
                <a:latin typeface="GDS Transport"/>
              </a:rPr>
              <a:t>The </a:t>
            </a:r>
            <a:r>
              <a:rPr lang="en-GB" sz="2800" b="0" i="0" dirty="0" err="1">
                <a:effectLst/>
                <a:latin typeface="GDS Transport"/>
              </a:rPr>
              <a:t>Sainbury</a:t>
            </a:r>
            <a:r>
              <a:rPr lang="en-GB" sz="2800" b="0" i="0" dirty="0">
                <a:effectLst/>
                <a:latin typeface="GDS Transport"/>
              </a:rPr>
              <a:t> Review published in 2016 and the T level plan.</a:t>
            </a:r>
            <a:endParaRPr lang="en-US" sz="2800" dirty="0">
              <a:ln>
                <a:solidFill>
                  <a:schemeClr val="bg1">
                    <a:lumMod val="75000"/>
                    <a:lumOff val="25000"/>
                    <a:alpha val="10000"/>
                  </a:schemeClr>
                </a:solidFill>
              </a:ln>
              <a:effectLst>
                <a:outerShdw blurRad="9525" dist="25400" dir="14640000" algn="tl" rotWithShape="0">
                  <a:schemeClr val="bg1">
                    <a:alpha val="30000"/>
                  </a:schemeClr>
                </a:outerShdw>
              </a:effectLst>
            </a:endParaRPr>
          </a:p>
          <a:p>
            <a:pPr defTabSz="457200">
              <a:lnSpc>
                <a:spcPct val="90000"/>
              </a:lnSpc>
              <a:spcBef>
                <a:spcPct val="20000"/>
              </a:spcBef>
              <a:spcAft>
                <a:spcPts val="600"/>
              </a:spcAft>
              <a:buClr>
                <a:schemeClr val="tx2"/>
              </a:buClr>
              <a:buSzPct val="70000"/>
              <a:buFont typeface="Wingdings 2" charset="2"/>
            </a:pP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p>
          <a:p>
            <a:pPr defTabSz="457200">
              <a:lnSpc>
                <a:spcPct val="90000"/>
              </a:lnSpc>
              <a:spcBef>
                <a:spcPct val="20000"/>
              </a:spcBef>
              <a:spcAft>
                <a:spcPts val="600"/>
              </a:spcAft>
              <a:buClr>
                <a:schemeClr val="tx2"/>
              </a:buClr>
              <a:buSzPct val="70000"/>
              <a:buFont typeface="Wingdings 2" charset="2"/>
            </a:pP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Therefore, we aim to provide the following to our young people</a:t>
            </a:r>
            <a:r>
              <a:rPr lang="en-US" sz="1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a:t>
            </a:r>
          </a:p>
          <a:p>
            <a:pPr defTabSz="457200">
              <a:lnSpc>
                <a:spcPct val="90000"/>
              </a:lnSpc>
              <a:spcBef>
                <a:spcPct val="20000"/>
              </a:spcBef>
              <a:spcAft>
                <a:spcPts val="600"/>
              </a:spcAft>
              <a:buClr>
                <a:schemeClr val="tx2"/>
              </a:buClr>
              <a:buSzPct val="70000"/>
              <a:buFont typeface="Wingdings 2" charset="2"/>
            </a:pPr>
            <a:r>
              <a:rPr lang="en-US" sz="11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p>
        </p:txBody>
      </p:sp>
      <p:pic>
        <p:nvPicPr>
          <p:cNvPr id="1026" name="Picture 2" descr="The 10 features of highly effective curriculum planning: A guest blog –  Reflections on Education">
            <a:extLst>
              <a:ext uri="{FF2B5EF4-FFF2-40B4-BE49-F238E27FC236}">
                <a16:creationId xmlns:a16="http://schemas.microsoft.com/office/drawing/2014/main" id="{4C505F53-B8E7-9148-C08A-B81E80F5864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08984" y="2254742"/>
            <a:ext cx="3421650" cy="3258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525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A7F5D76-1FEC-470A-B476-70574A89C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E7EFD3-412E-B2B4-C67A-B7D56C1ABBFA}"/>
              </a:ext>
            </a:extLst>
          </p:cNvPr>
          <p:cNvSpPr>
            <a:spLocks noGrp="1"/>
          </p:cNvSpPr>
          <p:nvPr>
            <p:ph type="title"/>
          </p:nvPr>
        </p:nvSpPr>
        <p:spPr>
          <a:xfrm>
            <a:off x="913795" y="609600"/>
            <a:ext cx="10353762" cy="1257300"/>
          </a:xfrm>
        </p:spPr>
        <p:txBody>
          <a:bodyPr vert="horz" lIns="91440" tIns="45720" rIns="91440" bIns="45720" rtlCol="0" anchor="ctr">
            <a:normAutofit/>
          </a:bodyPr>
          <a:lstStyle/>
          <a:p>
            <a:r>
              <a:rPr lang="en-US" sz="4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rPr>
              <a:t>1. </a:t>
            </a:r>
            <a:r>
              <a:rPr lang="en-US" sz="4000" b="1"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rPr>
              <a:t>Academic </a:t>
            </a:r>
            <a:br>
              <a:rPr lang="en-US" sz="4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rPr>
            </a:br>
            <a:endParaRPr lang="en-US" sz="4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endParaRPr>
          </a:p>
        </p:txBody>
      </p:sp>
      <p:sp>
        <p:nvSpPr>
          <p:cNvPr id="4" name="TextBox 3">
            <a:extLst>
              <a:ext uri="{FF2B5EF4-FFF2-40B4-BE49-F238E27FC236}">
                <a16:creationId xmlns:a16="http://schemas.microsoft.com/office/drawing/2014/main" id="{F4EB772B-1223-7E4A-1620-809ACCA63B8D}"/>
              </a:ext>
            </a:extLst>
          </p:cNvPr>
          <p:cNvSpPr txBox="1"/>
          <p:nvPr/>
        </p:nvSpPr>
        <p:spPr>
          <a:xfrm>
            <a:off x="115009" y="976684"/>
            <a:ext cx="5546272" cy="3658378"/>
          </a:xfrm>
          <a:prstGeom prst="rect">
            <a:avLst/>
          </a:prstGeom>
        </p:spPr>
        <p:txBody>
          <a:bodyPr vert="horz" lIns="91440" tIns="45720" rIns="91440" bIns="45720" rtlCol="0" anchor="ctr">
            <a:normAutofit/>
          </a:bodyPr>
          <a:lstStyle/>
          <a:p>
            <a:pPr defTabSz="457200" fontAlgn="base">
              <a:spcBef>
                <a:spcPct val="20000"/>
              </a:spcBef>
              <a:spcAft>
                <a:spcPts val="600"/>
              </a:spcAft>
              <a:buClr>
                <a:schemeClr val="tx2"/>
              </a:buClr>
              <a:buSzPct val="70000"/>
              <a:buFont typeface="Wingdings 2" charset="2"/>
            </a:pPr>
            <a:r>
              <a:rPr lang="en-US"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Clovelly at Enderby offers a wide range of GCSE, BTEC, A levels, AQAUA and functional skills that provide students with the opportunity to gain qualifications across the full academic spectrum. </a:t>
            </a:r>
          </a:p>
          <a:p>
            <a:pPr defTabSz="457200" fontAlgn="base">
              <a:spcBef>
                <a:spcPct val="20000"/>
              </a:spcBef>
              <a:spcAft>
                <a:spcPts val="600"/>
              </a:spcAft>
              <a:buClr>
                <a:schemeClr val="tx2"/>
              </a:buClr>
              <a:buSzPct val="70000"/>
              <a:buFont typeface="Wingdings 2" charset="2"/>
            </a:pPr>
            <a:r>
              <a:rPr lang="en-US"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Clovelly at Enderby offers a wide range of GCSE, BTEC, A levels, AQAUA and functional skills that provide students with the opportunity to gain qualifications across the full academic spectrum. </a:t>
            </a:r>
          </a:p>
          <a:p>
            <a:pPr defTabSz="457200" fontAlgn="base">
              <a:spcBef>
                <a:spcPct val="20000"/>
              </a:spcBef>
              <a:spcAft>
                <a:spcPts val="600"/>
              </a:spcAft>
              <a:buClr>
                <a:schemeClr val="tx2"/>
              </a:buClr>
              <a:buSzPct val="70000"/>
              <a:buFont typeface="Wingdings 2" charset="2"/>
            </a:pPr>
            <a:endParaRPr lang="en-US"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p:txBody>
      </p:sp>
      <p:sp>
        <p:nvSpPr>
          <p:cNvPr id="8" name="Rectangle 2">
            <a:extLst>
              <a:ext uri="{FF2B5EF4-FFF2-40B4-BE49-F238E27FC236}">
                <a16:creationId xmlns:a16="http://schemas.microsoft.com/office/drawing/2014/main" id="{E508FF55-0E33-E866-6B72-089B926D4CA5}"/>
              </a:ext>
            </a:extLst>
          </p:cNvPr>
          <p:cNvSpPr>
            <a:spLocks noChangeArrowheads="1"/>
          </p:cNvSpPr>
          <p:nvPr/>
        </p:nvSpPr>
        <p:spPr bwMode="auto">
          <a:xfrm>
            <a:off x="2133600" y="33083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7" name="Table 6">
            <a:extLst>
              <a:ext uri="{FF2B5EF4-FFF2-40B4-BE49-F238E27FC236}">
                <a16:creationId xmlns:a16="http://schemas.microsoft.com/office/drawing/2014/main" id="{D09E990D-8CAD-69EE-8755-2FE3A238FED3}"/>
              </a:ext>
            </a:extLst>
          </p:cNvPr>
          <p:cNvGraphicFramePr>
            <a:graphicFrameLocks noGrp="1"/>
          </p:cNvGraphicFramePr>
          <p:nvPr>
            <p:extLst>
              <p:ext uri="{D42A27DB-BD31-4B8C-83A1-F6EECF244321}">
                <p14:modId xmlns:p14="http://schemas.microsoft.com/office/powerpoint/2010/main" val="1462206662"/>
              </p:ext>
            </p:extLst>
          </p:nvPr>
        </p:nvGraphicFramePr>
        <p:xfrm>
          <a:off x="7212739" y="1409999"/>
          <a:ext cx="4065466" cy="2791748"/>
        </p:xfrm>
        <a:graphic>
          <a:graphicData uri="http://schemas.openxmlformats.org/drawingml/2006/table">
            <a:tbl>
              <a:tblPr firstRow="1" firstCol="1" bandRow="1">
                <a:solidFill>
                  <a:srgbClr val="F2F2F2">
                    <a:alpha val="30196"/>
                  </a:srgbClr>
                </a:solidFill>
                <a:tableStyleId>{5C22544A-7EE6-4342-B048-85BDC9FD1C3A}</a:tableStyleId>
              </a:tblPr>
              <a:tblGrid>
                <a:gridCol w="1123055">
                  <a:extLst>
                    <a:ext uri="{9D8B030D-6E8A-4147-A177-3AD203B41FA5}">
                      <a16:colId xmlns:a16="http://schemas.microsoft.com/office/drawing/2014/main" val="2600787877"/>
                    </a:ext>
                  </a:extLst>
                </a:gridCol>
                <a:gridCol w="1016366">
                  <a:extLst>
                    <a:ext uri="{9D8B030D-6E8A-4147-A177-3AD203B41FA5}">
                      <a16:colId xmlns:a16="http://schemas.microsoft.com/office/drawing/2014/main" val="628288032"/>
                    </a:ext>
                  </a:extLst>
                </a:gridCol>
                <a:gridCol w="855094">
                  <a:extLst>
                    <a:ext uri="{9D8B030D-6E8A-4147-A177-3AD203B41FA5}">
                      <a16:colId xmlns:a16="http://schemas.microsoft.com/office/drawing/2014/main" val="1808857874"/>
                    </a:ext>
                  </a:extLst>
                </a:gridCol>
                <a:gridCol w="1070951">
                  <a:extLst>
                    <a:ext uri="{9D8B030D-6E8A-4147-A177-3AD203B41FA5}">
                      <a16:colId xmlns:a16="http://schemas.microsoft.com/office/drawing/2014/main" val="966278775"/>
                    </a:ext>
                  </a:extLst>
                </a:gridCol>
              </a:tblGrid>
              <a:tr h="519696">
                <a:tc>
                  <a:txBody>
                    <a:bodyPr/>
                    <a:lstStyle/>
                    <a:p>
                      <a:pPr fontAlgn="base">
                        <a:lnSpc>
                          <a:spcPts val="1800"/>
                        </a:lnSpc>
                        <a:spcAft>
                          <a:spcPts val="750"/>
                        </a:spcAft>
                      </a:pPr>
                      <a:r>
                        <a:rPr lang="en-GB" sz="1100" b="0" u="sng" cap="none" spc="0">
                          <a:solidFill>
                            <a:schemeClr val="bg1"/>
                          </a:solidFill>
                          <a:effectLst/>
                        </a:rPr>
                        <a:t>Languages and Arts</a:t>
                      </a:r>
                      <a:endParaRPr lang="en-GB" sz="1100" b="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2893" marR="53592" marT="71456" marB="71456" anchor="ctr">
                    <a:lnL w="19050" cap="flat" cmpd="sng" algn="ctr">
                      <a:noFill/>
                      <a:prstDash val="solid"/>
                    </a:lnL>
                    <a:lnR w="12700" cmpd="sng">
                      <a:noFill/>
                    </a:lnR>
                    <a:lnT w="19050" cap="flat" cmpd="sng" algn="ctr">
                      <a:noFill/>
                      <a:prstDash val="solid"/>
                    </a:lnT>
                    <a:lnB w="38100" cmpd="sng">
                      <a:noFill/>
                    </a:lnB>
                    <a:solidFill>
                      <a:schemeClr val="accent1"/>
                    </a:solidFill>
                  </a:tcPr>
                </a:tc>
                <a:tc>
                  <a:txBody>
                    <a:bodyPr/>
                    <a:lstStyle/>
                    <a:p>
                      <a:pPr fontAlgn="base">
                        <a:lnSpc>
                          <a:spcPts val="1800"/>
                        </a:lnSpc>
                        <a:spcAft>
                          <a:spcPts val="750"/>
                        </a:spcAft>
                      </a:pPr>
                      <a:r>
                        <a:rPr lang="en-GB" sz="1100" b="0" u="sng" cap="none" spc="0">
                          <a:solidFill>
                            <a:schemeClr val="bg1"/>
                          </a:solidFill>
                          <a:effectLst/>
                        </a:rPr>
                        <a:t>Science and Maths</a:t>
                      </a:r>
                      <a:endParaRPr lang="en-GB" sz="1100" b="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2893" marR="53592" marT="71456" marB="71456" anchor="ctr">
                    <a:lnL w="12700" cmpd="sng">
                      <a:noFill/>
                    </a:lnL>
                    <a:lnR w="12700" cmpd="sng">
                      <a:noFill/>
                    </a:lnR>
                    <a:lnT w="19050" cap="flat" cmpd="sng" algn="ctr">
                      <a:noFill/>
                      <a:prstDash val="solid"/>
                    </a:lnT>
                    <a:lnB w="38100" cmpd="sng">
                      <a:noFill/>
                    </a:lnB>
                    <a:solidFill>
                      <a:schemeClr val="accent1"/>
                    </a:solidFill>
                  </a:tcPr>
                </a:tc>
                <a:tc>
                  <a:txBody>
                    <a:bodyPr/>
                    <a:lstStyle/>
                    <a:p>
                      <a:pPr fontAlgn="base">
                        <a:lnSpc>
                          <a:spcPts val="1800"/>
                        </a:lnSpc>
                        <a:spcAft>
                          <a:spcPts val="750"/>
                        </a:spcAft>
                      </a:pPr>
                      <a:r>
                        <a:rPr lang="en-GB" sz="1100" b="0" u="sng" cap="none" spc="0">
                          <a:solidFill>
                            <a:schemeClr val="bg1"/>
                          </a:solidFill>
                          <a:effectLst/>
                        </a:rPr>
                        <a:t>Sports </a:t>
                      </a:r>
                      <a:endParaRPr lang="en-GB" sz="1100" b="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2893" marR="53592" marT="71456" marB="71456" anchor="ctr">
                    <a:lnL w="12700" cmpd="sng">
                      <a:noFill/>
                    </a:lnL>
                    <a:lnR w="12700" cmpd="sng">
                      <a:noFill/>
                    </a:lnR>
                    <a:lnT w="19050" cap="flat" cmpd="sng" algn="ctr">
                      <a:noFill/>
                      <a:prstDash val="solid"/>
                    </a:lnT>
                    <a:lnB w="38100" cmpd="sng">
                      <a:noFill/>
                    </a:lnB>
                    <a:solidFill>
                      <a:schemeClr val="accent1"/>
                    </a:solidFill>
                  </a:tcPr>
                </a:tc>
                <a:tc>
                  <a:txBody>
                    <a:bodyPr/>
                    <a:lstStyle/>
                    <a:p>
                      <a:pPr fontAlgn="base">
                        <a:lnSpc>
                          <a:spcPts val="1800"/>
                        </a:lnSpc>
                        <a:spcAft>
                          <a:spcPts val="750"/>
                        </a:spcAft>
                      </a:pPr>
                      <a:r>
                        <a:rPr lang="en-GB" sz="1100" b="0" u="sng" cap="none" spc="0">
                          <a:solidFill>
                            <a:schemeClr val="bg1"/>
                          </a:solidFill>
                          <a:effectLst/>
                        </a:rPr>
                        <a:t>Business and Humanities</a:t>
                      </a:r>
                      <a:endParaRPr lang="en-GB" sz="1100" b="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2893" marR="53592" marT="71456" marB="71456"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701695669"/>
                  </a:ext>
                </a:extLst>
              </a:tr>
              <a:tr h="341056">
                <a:tc>
                  <a:txBody>
                    <a:bodyPr/>
                    <a:lstStyle/>
                    <a:p>
                      <a:pPr fontAlgn="base">
                        <a:lnSpc>
                          <a:spcPts val="1800"/>
                        </a:lnSpc>
                        <a:spcAft>
                          <a:spcPts val="750"/>
                        </a:spcAft>
                      </a:pPr>
                      <a:r>
                        <a:rPr lang="en-GB" sz="1100" cap="none" spc="0">
                          <a:solidFill>
                            <a:schemeClr val="tx1"/>
                          </a:solidFill>
                          <a:effectLst/>
                        </a:rPr>
                        <a:t>Art</a:t>
                      </a:r>
                      <a:endParaRPr lang="en-GB"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2893" marR="53592" marT="71456" marB="71456">
                    <a:lnL w="38100" cap="flat" cmpd="sng" algn="ctr">
                      <a:no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pPr fontAlgn="base">
                        <a:lnSpc>
                          <a:spcPts val="1800"/>
                        </a:lnSpc>
                        <a:spcAft>
                          <a:spcPts val="750"/>
                        </a:spcAft>
                      </a:pPr>
                      <a:r>
                        <a:rPr lang="en-GB" sz="1100" cap="none" spc="0">
                          <a:solidFill>
                            <a:schemeClr val="tx1"/>
                          </a:solidFill>
                          <a:effectLst/>
                        </a:rPr>
                        <a:t>Biology</a:t>
                      </a:r>
                      <a:endParaRPr lang="en-GB"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2893" marR="53592" marT="71456" marB="71456">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pPr fontAlgn="base">
                        <a:lnSpc>
                          <a:spcPts val="1800"/>
                        </a:lnSpc>
                        <a:spcAft>
                          <a:spcPts val="750"/>
                        </a:spcAft>
                      </a:pPr>
                      <a:r>
                        <a:rPr lang="en-GB" sz="1100" cap="none" spc="0">
                          <a:solidFill>
                            <a:schemeClr val="tx1"/>
                          </a:solidFill>
                          <a:effectLst/>
                        </a:rPr>
                        <a:t>Fitness </a:t>
                      </a:r>
                      <a:endParaRPr lang="en-GB"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2893" marR="53592" marT="71456" marB="71456">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pPr fontAlgn="base">
                        <a:lnSpc>
                          <a:spcPts val="1800"/>
                        </a:lnSpc>
                        <a:spcAft>
                          <a:spcPts val="750"/>
                        </a:spcAft>
                      </a:pPr>
                      <a:r>
                        <a:rPr lang="en-GB" sz="1100" cap="none" spc="0">
                          <a:solidFill>
                            <a:schemeClr val="tx1"/>
                          </a:solidFill>
                          <a:effectLst/>
                        </a:rPr>
                        <a:t>Sociology</a:t>
                      </a:r>
                      <a:endParaRPr lang="en-GB"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2893" marR="53592" marT="71456" marB="71456">
                    <a:lnL w="6350" cap="flat" cmpd="sng" algn="ctr">
                      <a:solidFill>
                        <a:schemeClr val="tx1">
                          <a:lumMod val="75000"/>
                          <a:lumOff val="25000"/>
                        </a:schemeClr>
                      </a:solidFill>
                      <a:prstDash val="solid"/>
                    </a:lnL>
                    <a:lnR w="38100" cap="flat" cmpd="sng" algn="ctr">
                      <a:noFill/>
                      <a:prstDash val="solid"/>
                    </a:lnR>
                    <a:lnT w="38100" cmpd="sng">
                      <a:noFill/>
                    </a:lnT>
                    <a:lnB w="6350" cap="flat" cmpd="sng" algn="ctr">
                      <a:noFill/>
                      <a:prstDash val="solid"/>
                    </a:lnB>
                    <a:solidFill>
                      <a:srgbClr val="F2F2F2">
                        <a:alpha val="30196"/>
                      </a:srgbClr>
                    </a:solidFill>
                  </a:tcPr>
                </a:tc>
                <a:extLst>
                  <a:ext uri="{0D108BD9-81ED-4DB2-BD59-A6C34878D82A}">
                    <a16:rowId xmlns:a16="http://schemas.microsoft.com/office/drawing/2014/main" val="2333174980"/>
                  </a:ext>
                </a:extLst>
              </a:tr>
              <a:tr h="698337">
                <a:tc>
                  <a:txBody>
                    <a:bodyPr/>
                    <a:lstStyle/>
                    <a:p>
                      <a:pPr fontAlgn="base">
                        <a:lnSpc>
                          <a:spcPts val="1800"/>
                        </a:lnSpc>
                        <a:spcAft>
                          <a:spcPts val="750"/>
                        </a:spcAft>
                      </a:pPr>
                      <a:r>
                        <a:rPr lang="en-GB" sz="1100" cap="none" spc="0">
                          <a:solidFill>
                            <a:schemeClr val="tx1"/>
                          </a:solidFill>
                          <a:effectLst/>
                        </a:rPr>
                        <a:t>English Language and literature </a:t>
                      </a:r>
                      <a:endParaRPr lang="en-GB"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2893" marR="53592" marT="71456" marB="71456">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fontAlgn="base">
                        <a:lnSpc>
                          <a:spcPts val="1800"/>
                        </a:lnSpc>
                        <a:spcAft>
                          <a:spcPts val="750"/>
                        </a:spcAft>
                      </a:pPr>
                      <a:r>
                        <a:rPr lang="en-GB" sz="1100" cap="none" spc="0">
                          <a:solidFill>
                            <a:schemeClr val="tx1"/>
                          </a:solidFill>
                          <a:effectLst/>
                        </a:rPr>
                        <a:t>Animal care</a:t>
                      </a:r>
                      <a:endParaRPr lang="en-GB"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2893" marR="53592" marT="71456" marB="71456">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fontAlgn="base">
                        <a:lnSpc>
                          <a:spcPts val="1800"/>
                        </a:lnSpc>
                        <a:spcAft>
                          <a:spcPts val="750"/>
                        </a:spcAft>
                      </a:pPr>
                      <a:r>
                        <a:rPr lang="en-GB" sz="1100" cap="none" spc="0" dirty="0">
                          <a:solidFill>
                            <a:schemeClr val="tx1"/>
                          </a:solidFill>
                          <a:effectLst/>
                        </a:rPr>
                        <a:t>Coaching </a:t>
                      </a:r>
                      <a:endParaRPr lang="en-GB"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2893" marR="53592" marT="71456" marB="71456">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fontAlgn="base">
                        <a:lnSpc>
                          <a:spcPts val="1800"/>
                        </a:lnSpc>
                        <a:spcAft>
                          <a:spcPts val="750"/>
                        </a:spcAft>
                      </a:pPr>
                      <a:r>
                        <a:rPr lang="en-GB" sz="1100" cap="none" spc="0">
                          <a:solidFill>
                            <a:schemeClr val="tx1"/>
                          </a:solidFill>
                          <a:effectLst/>
                        </a:rPr>
                        <a:t>Citizenship</a:t>
                      </a:r>
                      <a:endParaRPr lang="en-GB"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2893" marR="53592" marT="71456" marB="71456">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064782646"/>
                  </a:ext>
                </a:extLst>
              </a:tr>
              <a:tr h="341056">
                <a:tc>
                  <a:txBody>
                    <a:bodyPr/>
                    <a:lstStyle/>
                    <a:p>
                      <a:pPr fontAlgn="base">
                        <a:lnSpc>
                          <a:spcPts val="1800"/>
                        </a:lnSpc>
                        <a:spcAft>
                          <a:spcPts val="750"/>
                        </a:spcAft>
                      </a:pPr>
                      <a:r>
                        <a:rPr lang="en-GB" sz="1100" cap="none" spc="0">
                          <a:solidFill>
                            <a:schemeClr val="tx1"/>
                          </a:solidFill>
                          <a:effectLst/>
                        </a:rPr>
                        <a:t>Media</a:t>
                      </a:r>
                      <a:endParaRPr lang="en-GB"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2893" marR="53592" marT="71456" marB="71456">
                    <a:lnL w="38100" cap="flat" cmpd="sng" algn="ctr">
                      <a:no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fontAlgn="base">
                        <a:lnSpc>
                          <a:spcPts val="1800"/>
                        </a:lnSpc>
                        <a:spcAft>
                          <a:spcPts val="750"/>
                        </a:spcAft>
                      </a:pPr>
                      <a:r>
                        <a:rPr lang="en-GB" sz="1100" cap="none" spc="0">
                          <a:solidFill>
                            <a:schemeClr val="tx1"/>
                          </a:solidFill>
                          <a:effectLst/>
                        </a:rPr>
                        <a:t>Land studies</a:t>
                      </a:r>
                      <a:endParaRPr lang="en-GB"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2893" marR="53592" marT="71456" marB="71456">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fontAlgn="base">
                        <a:lnSpc>
                          <a:spcPts val="1800"/>
                        </a:lnSpc>
                        <a:spcAft>
                          <a:spcPts val="750"/>
                        </a:spcAft>
                      </a:pPr>
                      <a:r>
                        <a:rPr lang="en-GB" sz="1100" cap="none" spc="0">
                          <a:solidFill>
                            <a:schemeClr val="tx1"/>
                          </a:solidFill>
                          <a:effectLst/>
                        </a:rPr>
                        <a:t> </a:t>
                      </a:r>
                      <a:endParaRPr lang="en-GB"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2893" marR="53592" marT="71456" marB="71456">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fontAlgn="base">
                        <a:lnSpc>
                          <a:spcPts val="1800"/>
                        </a:lnSpc>
                        <a:spcAft>
                          <a:spcPts val="750"/>
                        </a:spcAft>
                      </a:pPr>
                      <a:r>
                        <a:rPr lang="en-GB" sz="1100" cap="none" spc="0">
                          <a:solidFill>
                            <a:schemeClr val="tx1"/>
                          </a:solidFill>
                          <a:effectLst/>
                        </a:rPr>
                        <a:t>Psychology</a:t>
                      </a:r>
                      <a:endParaRPr lang="en-GB"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2893" marR="53592" marT="71456" marB="71456">
                    <a:lnL w="6350" cap="flat" cmpd="sng" algn="ctr">
                      <a:solidFill>
                        <a:schemeClr val="tx1">
                          <a:lumMod val="75000"/>
                          <a:lumOff val="25000"/>
                        </a:schemeClr>
                      </a:solidFill>
                      <a:prstDash val="solid"/>
                    </a:lnL>
                    <a:lnR w="38100" cap="flat" cmpd="sng" algn="ctr">
                      <a:noFill/>
                      <a:prstDash val="solid"/>
                    </a:lnR>
                    <a:lnT w="12700" cmpd="sng">
                      <a:noFill/>
                      <a:prstDash val="solid"/>
                    </a:lnT>
                    <a:lnB w="6350" cap="flat" cmpd="sng" algn="ctr">
                      <a:noFill/>
                      <a:prstDash val="solid"/>
                    </a:lnB>
                    <a:solidFill>
                      <a:srgbClr val="F2F2F2">
                        <a:alpha val="30196"/>
                      </a:srgbClr>
                    </a:solidFill>
                  </a:tcPr>
                </a:tc>
                <a:extLst>
                  <a:ext uri="{0D108BD9-81ED-4DB2-BD59-A6C34878D82A}">
                    <a16:rowId xmlns:a16="http://schemas.microsoft.com/office/drawing/2014/main" val="1577084564"/>
                  </a:ext>
                </a:extLst>
              </a:tr>
              <a:tr h="341056">
                <a:tc>
                  <a:txBody>
                    <a:bodyPr/>
                    <a:lstStyle/>
                    <a:p>
                      <a:pPr fontAlgn="base">
                        <a:lnSpc>
                          <a:spcPts val="1800"/>
                        </a:lnSpc>
                        <a:spcAft>
                          <a:spcPts val="750"/>
                        </a:spcAft>
                      </a:pPr>
                      <a:r>
                        <a:rPr lang="en-GB" sz="1100" cap="none" spc="0">
                          <a:solidFill>
                            <a:schemeClr val="tx1"/>
                          </a:solidFill>
                          <a:effectLst/>
                        </a:rPr>
                        <a:t> Dance </a:t>
                      </a:r>
                      <a:endParaRPr lang="en-GB"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2893" marR="53592" marT="71456" marB="71456">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fontAlgn="base">
                        <a:lnSpc>
                          <a:spcPts val="1800"/>
                        </a:lnSpc>
                        <a:spcAft>
                          <a:spcPts val="750"/>
                        </a:spcAft>
                      </a:pPr>
                      <a:r>
                        <a:rPr lang="en-GB" sz="1100" cap="none" spc="0">
                          <a:solidFill>
                            <a:schemeClr val="tx1"/>
                          </a:solidFill>
                          <a:effectLst/>
                        </a:rPr>
                        <a:t>Maths</a:t>
                      </a:r>
                      <a:endParaRPr lang="en-GB"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2893" marR="53592" marT="71456" marB="71456">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fontAlgn="base">
                        <a:lnSpc>
                          <a:spcPts val="1800"/>
                        </a:lnSpc>
                        <a:spcAft>
                          <a:spcPts val="750"/>
                        </a:spcAft>
                      </a:pPr>
                      <a:r>
                        <a:rPr lang="en-GB" sz="1100" cap="none" spc="0">
                          <a:solidFill>
                            <a:schemeClr val="tx1"/>
                          </a:solidFill>
                          <a:effectLst/>
                        </a:rPr>
                        <a:t> </a:t>
                      </a:r>
                      <a:endParaRPr lang="en-GB"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2893" marR="53592" marT="71456" marB="71456">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fontAlgn="base">
                        <a:lnSpc>
                          <a:spcPts val="1800"/>
                        </a:lnSpc>
                        <a:spcAft>
                          <a:spcPts val="750"/>
                        </a:spcAft>
                      </a:pPr>
                      <a:r>
                        <a:rPr lang="en-GB" sz="1100" cap="none" spc="0">
                          <a:solidFill>
                            <a:schemeClr val="tx1"/>
                          </a:solidFill>
                          <a:effectLst/>
                        </a:rPr>
                        <a:t> MFL</a:t>
                      </a:r>
                      <a:endParaRPr lang="en-GB"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2893" marR="53592" marT="71456" marB="71456">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356421884"/>
                  </a:ext>
                </a:extLst>
              </a:tr>
              <a:tr h="341056">
                <a:tc>
                  <a:txBody>
                    <a:bodyPr/>
                    <a:lstStyle/>
                    <a:p>
                      <a:pPr fontAlgn="base">
                        <a:lnSpc>
                          <a:spcPts val="1800"/>
                        </a:lnSpc>
                        <a:spcAft>
                          <a:spcPts val="750"/>
                        </a:spcAft>
                      </a:pPr>
                      <a:r>
                        <a:rPr lang="en-GB" sz="1100" cap="none" spc="0">
                          <a:solidFill>
                            <a:schemeClr val="tx1"/>
                          </a:solidFill>
                          <a:effectLst/>
                        </a:rPr>
                        <a:t>Performing arts </a:t>
                      </a:r>
                      <a:endParaRPr lang="en-GB"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2893" marR="53592" marT="71456" marB="71456">
                    <a:lnL w="38100" cap="flat" cmpd="sng" algn="ctr">
                      <a:noFill/>
                      <a:prstDash val="solid"/>
                    </a:lnL>
                    <a:lnR w="6350" cap="flat" cmpd="sng" algn="ctr">
                      <a:solidFill>
                        <a:schemeClr val="tx1">
                          <a:lumMod val="75000"/>
                          <a:lumOff val="25000"/>
                        </a:schemeClr>
                      </a:solidFill>
                      <a:prstDash val="solid"/>
                    </a:lnR>
                    <a:lnT w="12700" cmpd="sng">
                      <a:noFill/>
                      <a:prstDash val="solid"/>
                    </a:lnT>
                    <a:lnB w="38100" cap="flat" cmpd="sng" algn="ctr">
                      <a:noFill/>
                      <a:prstDash val="solid"/>
                    </a:lnB>
                    <a:solidFill>
                      <a:srgbClr val="F2F2F2">
                        <a:alpha val="30196"/>
                      </a:srgbClr>
                    </a:solidFill>
                  </a:tcPr>
                </a:tc>
                <a:tc>
                  <a:txBody>
                    <a:bodyPr/>
                    <a:lstStyle/>
                    <a:p>
                      <a:pPr fontAlgn="base">
                        <a:lnSpc>
                          <a:spcPts val="1800"/>
                        </a:lnSpc>
                        <a:spcAft>
                          <a:spcPts val="750"/>
                        </a:spcAft>
                      </a:pPr>
                      <a:r>
                        <a:rPr lang="en-GB" sz="1100" cap="none" spc="0">
                          <a:solidFill>
                            <a:schemeClr val="tx1"/>
                          </a:solidFill>
                          <a:effectLst/>
                        </a:rPr>
                        <a:t> </a:t>
                      </a:r>
                      <a:endParaRPr lang="en-GB"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2893" marR="53592" marT="71456" marB="71456">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38100" cap="flat" cmpd="sng" algn="ctr">
                      <a:noFill/>
                      <a:prstDash val="solid"/>
                    </a:lnB>
                    <a:solidFill>
                      <a:srgbClr val="F2F2F2">
                        <a:alpha val="30196"/>
                      </a:srgbClr>
                    </a:solidFill>
                  </a:tcPr>
                </a:tc>
                <a:tc>
                  <a:txBody>
                    <a:bodyPr/>
                    <a:lstStyle/>
                    <a:p>
                      <a:pPr fontAlgn="base">
                        <a:lnSpc>
                          <a:spcPts val="1800"/>
                        </a:lnSpc>
                        <a:spcAft>
                          <a:spcPts val="750"/>
                        </a:spcAft>
                      </a:pPr>
                      <a:r>
                        <a:rPr lang="en-GB" sz="1100" cap="none" spc="0">
                          <a:solidFill>
                            <a:schemeClr val="tx1"/>
                          </a:solidFill>
                          <a:effectLst/>
                        </a:rPr>
                        <a:t> </a:t>
                      </a:r>
                      <a:endParaRPr lang="en-GB"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2893" marR="53592" marT="71456" marB="71456">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38100" cap="flat" cmpd="sng" algn="ctr">
                      <a:noFill/>
                      <a:prstDash val="solid"/>
                    </a:lnB>
                    <a:solidFill>
                      <a:srgbClr val="F2F2F2">
                        <a:alpha val="30196"/>
                      </a:srgbClr>
                    </a:solidFill>
                  </a:tcPr>
                </a:tc>
                <a:tc>
                  <a:txBody>
                    <a:bodyPr/>
                    <a:lstStyle/>
                    <a:p>
                      <a:pPr fontAlgn="base">
                        <a:lnSpc>
                          <a:spcPts val="1800"/>
                        </a:lnSpc>
                        <a:spcAft>
                          <a:spcPts val="750"/>
                        </a:spcAft>
                      </a:pPr>
                      <a:r>
                        <a:rPr lang="en-GB" sz="1100" cap="none" spc="0" dirty="0">
                          <a:solidFill>
                            <a:schemeClr val="tx1"/>
                          </a:solidFill>
                          <a:effectLst/>
                        </a:rPr>
                        <a:t>Music </a:t>
                      </a:r>
                      <a:endParaRPr lang="en-GB" sz="1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2893" marR="53592" marT="71456" marB="71456">
                    <a:lnL w="6350" cap="flat" cmpd="sng" algn="ctr">
                      <a:solidFill>
                        <a:schemeClr val="tx1">
                          <a:lumMod val="75000"/>
                          <a:lumOff val="25000"/>
                        </a:schemeClr>
                      </a:solidFill>
                      <a:prstDash val="solid"/>
                    </a:lnL>
                    <a:lnR w="38100" cap="flat" cmpd="sng" algn="ctr">
                      <a:noFill/>
                      <a:prstDash val="solid"/>
                    </a:lnR>
                    <a:lnT w="12700" cmpd="sng">
                      <a:noFill/>
                      <a:prstDash val="solid"/>
                    </a:lnT>
                    <a:lnB w="38100" cap="flat" cmpd="sng" algn="ctr">
                      <a:noFill/>
                      <a:prstDash val="solid"/>
                    </a:lnB>
                    <a:solidFill>
                      <a:srgbClr val="F2F2F2">
                        <a:alpha val="30196"/>
                      </a:srgbClr>
                    </a:solidFill>
                  </a:tcPr>
                </a:tc>
                <a:extLst>
                  <a:ext uri="{0D108BD9-81ED-4DB2-BD59-A6C34878D82A}">
                    <a16:rowId xmlns:a16="http://schemas.microsoft.com/office/drawing/2014/main" val="1115180847"/>
                  </a:ext>
                </a:extLst>
              </a:tr>
            </a:tbl>
          </a:graphicData>
        </a:graphic>
      </p:graphicFrame>
      <p:sp>
        <p:nvSpPr>
          <p:cNvPr id="11" name="TextBox 10">
            <a:extLst>
              <a:ext uri="{FF2B5EF4-FFF2-40B4-BE49-F238E27FC236}">
                <a16:creationId xmlns:a16="http://schemas.microsoft.com/office/drawing/2014/main" id="{888F1F06-0429-D056-9F7C-8940083DC62B}"/>
              </a:ext>
            </a:extLst>
          </p:cNvPr>
          <p:cNvSpPr txBox="1"/>
          <p:nvPr/>
        </p:nvSpPr>
        <p:spPr>
          <a:xfrm>
            <a:off x="115009" y="4364096"/>
            <a:ext cx="11961981" cy="1949252"/>
          </a:xfrm>
          <a:prstGeom prst="rect">
            <a:avLst/>
          </a:prstGeom>
          <a:noFill/>
        </p:spPr>
        <p:txBody>
          <a:bodyPr wrap="square">
            <a:spAutoFit/>
          </a:bodyPr>
          <a:lstStyle/>
          <a:p>
            <a:pPr fontAlgn="base">
              <a:lnSpc>
                <a:spcPts val="1800"/>
              </a:lnSpc>
              <a:spcAft>
                <a:spcPts val="750"/>
              </a:spcAft>
            </a:pPr>
            <a:r>
              <a:rPr lang="en-GB" sz="1800" dirty="0">
                <a:solidFill>
                  <a:srgbClr val="000000"/>
                </a:solidFill>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 </a:t>
            </a:r>
            <a:r>
              <a:rPr lang="en-GB" sz="1800" b="1" i="1" u="sng" dirty="0">
                <a:effectLst/>
                <a:latin typeface="Calibri" panose="020F0502020204030204" pitchFamily="34" charset="0"/>
                <a:ea typeface="Calibri" panose="020F0502020204030204" pitchFamily="34" charset="0"/>
              </a:rPr>
              <a:t>More upon request – depending on subject’s specialist </a:t>
            </a:r>
            <a:endParaRPr lang="en-GB" sz="1800" dirty="0">
              <a:effectLst/>
              <a:latin typeface="Calibri" panose="020F0502020204030204" pitchFamily="34" charset="0"/>
              <a:ea typeface="Calibri" panose="020F0502020204030204" pitchFamily="34" charset="0"/>
            </a:endParaRPr>
          </a:p>
          <a:p>
            <a:pPr fontAlgn="base">
              <a:lnSpc>
                <a:spcPts val="1800"/>
              </a:lnSpc>
              <a:spcAft>
                <a:spcPts val="750"/>
              </a:spcAft>
            </a:pPr>
            <a:r>
              <a:rPr lang="en-GB" sz="1800" b="1" i="1"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fontAlgn="base">
              <a:lnSpc>
                <a:spcPts val="1350"/>
              </a:lnSpc>
            </a:pPr>
            <a:r>
              <a:rPr lang="en-GB" sz="1800" dirty="0">
                <a:effectLst/>
                <a:latin typeface="Calibri" panose="020F0502020204030204" pitchFamily="34" charset="0"/>
                <a:ea typeface="Calibri" panose="020F0502020204030204" pitchFamily="34" charset="0"/>
              </a:rPr>
              <a:t>We run Non-linear KS5, which mean students take examinations at the end of Y13. This allows for a breadth of learning on each course to be delivered in a linear way, which allows for subjects to teach specifications in more depth. </a:t>
            </a:r>
          </a:p>
          <a:p>
            <a:r>
              <a:rPr lang="en-GB" sz="1800" dirty="0">
                <a:effectLst/>
                <a:latin typeface="Calibri" panose="020F0502020204030204" pitchFamily="34" charset="0"/>
                <a:ea typeface="Calibri" panose="020F0502020204030204" pitchFamily="34" charset="0"/>
              </a:rPr>
              <a:t>We ask students to select a maximum of x 4 subjects in their first year which allows for more flexibility over the year. At the end of Y12, students drop down to x 3 courses; students will be assessed and monitored throughout the year to ensure they are on track. </a:t>
            </a:r>
          </a:p>
        </p:txBody>
      </p:sp>
    </p:spTree>
    <p:extLst>
      <p:ext uri="{BB962C8B-B14F-4D97-AF65-F5344CB8AC3E}">
        <p14:creationId xmlns:p14="http://schemas.microsoft.com/office/powerpoint/2010/main" val="4168483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FF486E2F-D0C1-4083-88AE-1015B8F6E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3B8CD1-2FBE-2ACC-3F44-1E1A2608A291}"/>
              </a:ext>
            </a:extLst>
          </p:cNvPr>
          <p:cNvSpPr>
            <a:spLocks noGrp="1"/>
          </p:cNvSpPr>
          <p:nvPr>
            <p:ph type="title"/>
          </p:nvPr>
        </p:nvSpPr>
        <p:spPr>
          <a:xfrm>
            <a:off x="913795" y="609600"/>
            <a:ext cx="10353762" cy="1257300"/>
          </a:xfrm>
        </p:spPr>
        <p:txBody>
          <a:bodyPr vert="horz" lIns="91440" tIns="45720" rIns="91440" bIns="45720" rtlCol="0" anchor="ctr">
            <a:normAutofit/>
          </a:bodyPr>
          <a:lstStyle/>
          <a:p>
            <a:r>
              <a:rPr lang="en-US" sz="4000"/>
              <a:t>2. </a:t>
            </a:r>
            <a:r>
              <a:rPr lang="en-US" sz="4000" b="1"/>
              <a:t>Careers vocational </a:t>
            </a:r>
            <a:br>
              <a:rPr lang="en-US" sz="4000"/>
            </a:br>
            <a:endParaRPr lang="en-US" sz="4000"/>
          </a:p>
        </p:txBody>
      </p:sp>
      <p:sp>
        <p:nvSpPr>
          <p:cNvPr id="4" name="TextBox 3">
            <a:extLst>
              <a:ext uri="{FF2B5EF4-FFF2-40B4-BE49-F238E27FC236}">
                <a16:creationId xmlns:a16="http://schemas.microsoft.com/office/drawing/2014/main" id="{9680F857-C122-984A-406D-FF4A0AB65B5C}"/>
              </a:ext>
            </a:extLst>
          </p:cNvPr>
          <p:cNvSpPr txBox="1"/>
          <p:nvPr/>
        </p:nvSpPr>
        <p:spPr>
          <a:xfrm>
            <a:off x="182880" y="1338791"/>
            <a:ext cx="7325360" cy="5255049"/>
          </a:xfrm>
          <a:prstGeom prst="rect">
            <a:avLst/>
          </a:prstGeom>
        </p:spPr>
        <p:txBody>
          <a:bodyPr vert="horz" lIns="91440" tIns="45720" rIns="91440" bIns="45720" rtlCol="0" anchor="ctr">
            <a:normAutofit lnSpcReduction="10000"/>
          </a:bodyPr>
          <a:lstStyle/>
          <a:p>
            <a:pPr defTabSz="457200" fontAlgn="base">
              <a:lnSpc>
                <a:spcPct val="90000"/>
              </a:lnSpc>
              <a:spcBef>
                <a:spcPct val="20000"/>
              </a:spcBef>
              <a:spcAft>
                <a:spcPts val="600"/>
              </a:spcAft>
              <a:buClr>
                <a:schemeClr val="tx2"/>
              </a:buClr>
              <a:buSzPct val="70000"/>
              <a:buFont typeface="Wingdings 2" charset="2"/>
            </a:pP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CHS offers an exciting vocational curriculum including BTEC (Edexcel/Pearson), ASDAN and ABC qualifications.</a:t>
            </a:r>
          </a:p>
          <a:p>
            <a:pPr marL="628650" indent="-228600" defTabSz="457200" fontAlgn="base">
              <a:lnSpc>
                <a:spcPct val="90000"/>
              </a:lnSpc>
              <a:spcBef>
                <a:spcPct val="20000"/>
              </a:spcBef>
              <a:spcAft>
                <a:spcPts val="600"/>
              </a:spcAft>
              <a:buClr>
                <a:schemeClr val="tx2"/>
              </a:buClr>
              <a:buSzPct val="70000"/>
              <a:buFont typeface="Wingdings 2" charset="2"/>
            </a:pP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Engineering</a:t>
            </a:r>
          </a:p>
          <a:p>
            <a:pPr marL="628650" indent="-228600" defTabSz="457200" fontAlgn="base">
              <a:lnSpc>
                <a:spcPct val="90000"/>
              </a:lnSpc>
              <a:spcBef>
                <a:spcPct val="20000"/>
              </a:spcBef>
              <a:spcAft>
                <a:spcPts val="600"/>
              </a:spcAft>
              <a:buClr>
                <a:schemeClr val="tx2"/>
              </a:buClr>
              <a:buSzPct val="70000"/>
              <a:buFont typeface="Wingdings 2" charset="2"/>
            </a:pP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Sport</a:t>
            </a:r>
          </a:p>
          <a:p>
            <a:pPr marL="628650" indent="-228600" defTabSz="457200" fontAlgn="base">
              <a:lnSpc>
                <a:spcPct val="90000"/>
              </a:lnSpc>
              <a:spcBef>
                <a:spcPct val="20000"/>
              </a:spcBef>
              <a:spcAft>
                <a:spcPts val="600"/>
              </a:spcAft>
              <a:buClr>
                <a:schemeClr val="tx2"/>
              </a:buClr>
              <a:buSzPct val="70000"/>
              <a:buFont typeface="Wingdings 2" charset="2"/>
            </a:pP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Youth Work</a:t>
            </a:r>
          </a:p>
          <a:p>
            <a:pPr marL="628650" indent="-228600" defTabSz="457200" fontAlgn="base">
              <a:lnSpc>
                <a:spcPct val="90000"/>
              </a:lnSpc>
              <a:spcBef>
                <a:spcPct val="20000"/>
              </a:spcBef>
              <a:spcAft>
                <a:spcPts val="600"/>
              </a:spcAft>
              <a:buClr>
                <a:schemeClr val="tx2"/>
              </a:buClr>
              <a:buSzPct val="70000"/>
              <a:buFont typeface="Wingdings 2" charset="2"/>
            </a:pP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Hospitality</a:t>
            </a:r>
          </a:p>
          <a:p>
            <a:pPr marL="628650" indent="-228600" defTabSz="457200" fontAlgn="base">
              <a:lnSpc>
                <a:spcPct val="90000"/>
              </a:lnSpc>
              <a:spcBef>
                <a:spcPct val="20000"/>
              </a:spcBef>
              <a:spcAft>
                <a:spcPts val="600"/>
              </a:spcAft>
              <a:buClr>
                <a:schemeClr val="tx2"/>
              </a:buClr>
              <a:buSzPct val="70000"/>
              <a:buFont typeface="Wingdings 2" charset="2"/>
            </a:pP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Health and Social Care</a:t>
            </a:r>
          </a:p>
          <a:p>
            <a:pPr marL="628650" indent="-228600" defTabSz="457200" fontAlgn="base">
              <a:lnSpc>
                <a:spcPct val="90000"/>
              </a:lnSpc>
              <a:spcBef>
                <a:spcPct val="20000"/>
              </a:spcBef>
              <a:spcAft>
                <a:spcPts val="600"/>
              </a:spcAft>
              <a:buClr>
                <a:schemeClr val="tx2"/>
              </a:buClr>
              <a:buSzPct val="70000"/>
              <a:buFont typeface="Wingdings 2" charset="2"/>
            </a:pP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Business</a:t>
            </a:r>
          </a:p>
          <a:p>
            <a:pPr marL="628650" indent="-228600" defTabSz="457200" fontAlgn="base">
              <a:lnSpc>
                <a:spcPct val="90000"/>
              </a:lnSpc>
              <a:spcBef>
                <a:spcPct val="20000"/>
              </a:spcBef>
              <a:spcAft>
                <a:spcPts val="600"/>
              </a:spcAft>
              <a:buClr>
                <a:schemeClr val="tx2"/>
              </a:buClr>
              <a:buSzPct val="70000"/>
              <a:buFont typeface="Wingdings 2" charset="2"/>
            </a:pP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Music</a:t>
            </a:r>
          </a:p>
          <a:p>
            <a:pPr defTabSz="457200" fontAlgn="base">
              <a:lnSpc>
                <a:spcPct val="90000"/>
              </a:lnSpc>
              <a:spcBef>
                <a:spcPct val="20000"/>
              </a:spcBef>
              <a:spcAft>
                <a:spcPts val="600"/>
              </a:spcAft>
              <a:buClr>
                <a:schemeClr val="tx2"/>
              </a:buClr>
              <a:buSzPct val="70000"/>
              <a:buFont typeface="Wingdings 2" charset="2"/>
            </a:pP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Career Zone qualifications are suitable for those wishing to go from school directly into employment or apprenticeships but are also accepted by the vast majority of universities for a variety of vocationally based courses. In most cases students choosing a Career Zone subject would be expected to have passed a level 2 qualification in that subject with grade M.</a:t>
            </a:r>
          </a:p>
        </p:txBody>
      </p:sp>
      <p:pic>
        <p:nvPicPr>
          <p:cNvPr id="3081" name="Picture 3080">
            <a:extLst>
              <a:ext uri="{FF2B5EF4-FFF2-40B4-BE49-F238E27FC236}">
                <a16:creationId xmlns:a16="http://schemas.microsoft.com/office/drawing/2014/main" id="{AD661026-DE64-47F1-9F88-0847B5FB35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6934200" y="1998132"/>
            <a:ext cx="4333632" cy="3521077"/>
          </a:xfrm>
          <a:prstGeom prst="rect">
            <a:avLst/>
          </a:prstGeom>
        </p:spPr>
      </p:pic>
      <p:pic>
        <p:nvPicPr>
          <p:cNvPr id="3074" name="Picture 2" descr="Explainer: when should children start to think about their careers? |  Vocational school, Different careers, Career guidance">
            <a:extLst>
              <a:ext uri="{FF2B5EF4-FFF2-40B4-BE49-F238E27FC236}">
                <a16:creationId xmlns:a16="http://schemas.microsoft.com/office/drawing/2014/main" id="{85CC4C76-43CD-D1B7-7474-A5B80B75978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282" r="11474"/>
          <a:stretch/>
        </p:blipFill>
        <p:spPr bwMode="auto">
          <a:xfrm>
            <a:off x="7664452" y="2132822"/>
            <a:ext cx="4065464" cy="3258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208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A7F5D76-1FEC-470A-B476-70574A89C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AE6F81-F8E5-24AA-3759-417793CB9CB8}"/>
              </a:ext>
            </a:extLst>
          </p:cNvPr>
          <p:cNvSpPr>
            <a:spLocks noGrp="1"/>
          </p:cNvSpPr>
          <p:nvPr>
            <p:ph type="title"/>
          </p:nvPr>
        </p:nvSpPr>
        <p:spPr>
          <a:xfrm>
            <a:off x="919119" y="0"/>
            <a:ext cx="10353762" cy="1257300"/>
          </a:xfrm>
        </p:spPr>
        <p:txBody>
          <a:bodyPr vert="horz" lIns="91440" tIns="45720" rIns="91440" bIns="45720" rtlCol="0" anchor="ctr">
            <a:normAutofit/>
          </a:bodyPr>
          <a:lstStyle/>
          <a:p>
            <a:r>
              <a:rPr lang="en-US" sz="4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rPr>
              <a:t>3. Careers and Guidance </a:t>
            </a:r>
          </a:p>
        </p:txBody>
      </p:sp>
      <p:sp>
        <p:nvSpPr>
          <p:cNvPr id="5" name="TextBox 4">
            <a:extLst>
              <a:ext uri="{FF2B5EF4-FFF2-40B4-BE49-F238E27FC236}">
                <a16:creationId xmlns:a16="http://schemas.microsoft.com/office/drawing/2014/main" id="{39646344-EA95-424A-7672-075D249EB8B3}"/>
              </a:ext>
            </a:extLst>
          </p:cNvPr>
          <p:cNvSpPr txBox="1"/>
          <p:nvPr/>
        </p:nvSpPr>
        <p:spPr>
          <a:xfrm>
            <a:off x="0" y="1422400"/>
            <a:ext cx="7980960" cy="5212080"/>
          </a:xfrm>
          <a:prstGeom prst="rect">
            <a:avLst/>
          </a:prstGeom>
        </p:spPr>
        <p:txBody>
          <a:bodyPr vert="horz" lIns="91440" tIns="45720" rIns="91440" bIns="45720" rtlCol="0" anchor="ctr">
            <a:normAutofit fontScale="92500"/>
          </a:bodyPr>
          <a:lstStyle/>
          <a:p>
            <a:pPr defTabSz="457200">
              <a:lnSpc>
                <a:spcPct val="90000"/>
              </a:lnSpc>
              <a:spcBef>
                <a:spcPct val="20000"/>
              </a:spcBef>
              <a:spcAft>
                <a:spcPts val="600"/>
              </a:spcAft>
              <a:buClr>
                <a:schemeClr val="tx2"/>
              </a:buClr>
              <a:buSzPct val="70000"/>
              <a:buFont typeface="Wingdings 2" charset="2"/>
            </a:pPr>
            <a:r>
              <a:rPr lang="en-US" sz="1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Employability and Career development are important parts of being a Clovelly student.</a:t>
            </a:r>
          </a:p>
          <a:p>
            <a:pPr defTabSz="457200">
              <a:lnSpc>
                <a:spcPct val="90000"/>
              </a:lnSpc>
              <a:spcBef>
                <a:spcPct val="20000"/>
              </a:spcBef>
              <a:spcAft>
                <a:spcPts val="600"/>
              </a:spcAft>
              <a:buClr>
                <a:schemeClr val="tx2"/>
              </a:buClr>
              <a:buSzPct val="70000"/>
              <a:buFont typeface="Wingdings 2" charset="2"/>
            </a:pPr>
            <a:r>
              <a:rPr lang="en-US" sz="1400" b="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Career Opportunities</a:t>
            </a:r>
            <a:endParaRPr lang="en-US" sz="14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marL="742950" lvl="1" indent="-285750" defTabSz="457200">
              <a:lnSpc>
                <a:spcPct val="90000"/>
              </a:lnSpc>
              <a:spcBef>
                <a:spcPct val="20000"/>
              </a:spcBef>
              <a:spcAft>
                <a:spcPts val="600"/>
              </a:spcAft>
              <a:buClr>
                <a:schemeClr val="tx2"/>
              </a:buClr>
              <a:buSzPct val="70000"/>
              <a:buFont typeface="Wingdings 2" charset="2"/>
              <a:buAutoNum type="alphaLcPeriod"/>
              <a:tabLst>
                <a:tab pos="914400" algn="l"/>
              </a:tabLst>
            </a:pPr>
            <a:r>
              <a:rPr lang="en-US" sz="1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Attends Careers talks and activities</a:t>
            </a:r>
          </a:p>
          <a:p>
            <a:pPr defTabSz="457200">
              <a:lnSpc>
                <a:spcPct val="90000"/>
              </a:lnSpc>
              <a:spcBef>
                <a:spcPct val="20000"/>
              </a:spcBef>
              <a:spcAft>
                <a:spcPts val="600"/>
              </a:spcAft>
              <a:buClr>
                <a:schemeClr val="tx2"/>
              </a:buClr>
              <a:buSzPct val="70000"/>
              <a:buFont typeface="Wingdings 2" charset="2"/>
            </a:pPr>
            <a:r>
              <a:rPr lang="en-US" sz="1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Hear directly from local employers and work-related </a:t>
            </a:r>
            <a:r>
              <a:rPr lang="en-US" sz="14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organisations</a:t>
            </a:r>
            <a:r>
              <a:rPr lang="en-US" sz="1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such as the Department for Work and Pension in our careers talk events.</a:t>
            </a:r>
          </a:p>
          <a:p>
            <a:pPr defTabSz="457200">
              <a:lnSpc>
                <a:spcPct val="90000"/>
              </a:lnSpc>
              <a:spcBef>
                <a:spcPct val="20000"/>
              </a:spcBef>
              <a:spcAft>
                <a:spcPts val="600"/>
              </a:spcAft>
              <a:buClr>
                <a:schemeClr val="tx2"/>
              </a:buClr>
              <a:buSzPct val="70000"/>
              <a:buFont typeface="Wingdings 2" charset="2"/>
            </a:pPr>
            <a:r>
              <a:rPr lang="en-US" sz="1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p>
          <a:p>
            <a:pPr marL="742950" lvl="1" indent="-285750" defTabSz="457200">
              <a:lnSpc>
                <a:spcPct val="90000"/>
              </a:lnSpc>
              <a:spcBef>
                <a:spcPct val="20000"/>
              </a:spcBef>
              <a:spcAft>
                <a:spcPts val="600"/>
              </a:spcAft>
              <a:buClr>
                <a:schemeClr val="tx2"/>
              </a:buClr>
              <a:buSzPct val="70000"/>
              <a:buFont typeface="Wingdings 2" charset="2"/>
              <a:buAutoNum type="alphaLcPeriod" startAt="2"/>
              <a:tabLst>
                <a:tab pos="914400" algn="l"/>
              </a:tabLst>
            </a:pPr>
            <a:r>
              <a:rPr lang="en-US" sz="1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Go on work placements</a:t>
            </a:r>
          </a:p>
          <a:p>
            <a:pPr defTabSz="457200">
              <a:lnSpc>
                <a:spcPct val="90000"/>
              </a:lnSpc>
              <a:spcBef>
                <a:spcPct val="20000"/>
              </a:spcBef>
              <a:spcAft>
                <a:spcPts val="600"/>
              </a:spcAft>
              <a:buClr>
                <a:schemeClr val="tx2"/>
              </a:buClr>
              <a:buSzPct val="70000"/>
              <a:buFont typeface="Wingdings 2" charset="2"/>
            </a:pPr>
            <a:r>
              <a:rPr lang="en-US" sz="1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Experience work placements in a wide variety of sectors, including hospitality, grounds maintenance, animal care, care sector (ADT and CHD), hair and beauty, customer services.</a:t>
            </a:r>
          </a:p>
          <a:p>
            <a:pPr marL="742950" lvl="1" indent="-285750" defTabSz="457200">
              <a:lnSpc>
                <a:spcPct val="90000"/>
              </a:lnSpc>
              <a:spcBef>
                <a:spcPct val="20000"/>
              </a:spcBef>
              <a:spcAft>
                <a:spcPts val="600"/>
              </a:spcAft>
              <a:buClr>
                <a:schemeClr val="tx2"/>
              </a:buClr>
              <a:buSzPct val="70000"/>
              <a:buFont typeface="Wingdings 2" charset="2"/>
              <a:buAutoNum type="alphaLcPeriod" startAt="3"/>
              <a:tabLst>
                <a:tab pos="914400" algn="l"/>
              </a:tabLst>
            </a:pPr>
            <a:r>
              <a:rPr lang="en-US" sz="1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Gain Transferable skills</a:t>
            </a:r>
          </a:p>
          <a:p>
            <a:pPr defTabSz="457200">
              <a:lnSpc>
                <a:spcPct val="90000"/>
              </a:lnSpc>
              <a:spcBef>
                <a:spcPct val="20000"/>
              </a:spcBef>
              <a:spcAft>
                <a:spcPts val="600"/>
              </a:spcAft>
              <a:buClr>
                <a:schemeClr val="tx2"/>
              </a:buClr>
              <a:buSzPct val="70000"/>
              <a:buFont typeface="Wingdings 2" charset="2"/>
            </a:pPr>
            <a:r>
              <a:rPr lang="en-US" sz="1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Learn skills that you can use in a wide variety of setting whilst developing qualities that will help you be a valued employee and active citizen.</a:t>
            </a:r>
          </a:p>
          <a:p>
            <a:pPr marL="742950" lvl="1" indent="-285750" defTabSz="457200">
              <a:lnSpc>
                <a:spcPct val="90000"/>
              </a:lnSpc>
              <a:spcBef>
                <a:spcPct val="20000"/>
              </a:spcBef>
              <a:spcAft>
                <a:spcPts val="600"/>
              </a:spcAft>
              <a:buClr>
                <a:schemeClr val="tx2"/>
              </a:buClr>
              <a:buSzPct val="70000"/>
              <a:buFont typeface="Wingdings 2" charset="2"/>
              <a:buAutoNum type="alphaLcPeriod" startAt="4"/>
              <a:tabLst>
                <a:tab pos="914400" algn="l"/>
              </a:tabLst>
            </a:pPr>
            <a:r>
              <a:rPr lang="en-US" sz="1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Experience and Mock interviews</a:t>
            </a:r>
          </a:p>
          <a:p>
            <a:pPr defTabSz="457200">
              <a:lnSpc>
                <a:spcPct val="90000"/>
              </a:lnSpc>
              <a:spcBef>
                <a:spcPct val="20000"/>
              </a:spcBef>
              <a:spcAft>
                <a:spcPts val="600"/>
              </a:spcAft>
              <a:buClr>
                <a:schemeClr val="tx2"/>
              </a:buClr>
              <a:buSzPct val="70000"/>
              <a:buFont typeface="Wingdings 2" charset="2"/>
            </a:pPr>
            <a:r>
              <a:rPr lang="en-US" sz="1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Practice interview skills in a controlled setting and learn what employers are looking for during a successful interview.</a:t>
            </a:r>
          </a:p>
          <a:p>
            <a:pPr marL="742950" lvl="1" indent="-285750" defTabSz="457200">
              <a:lnSpc>
                <a:spcPct val="90000"/>
              </a:lnSpc>
              <a:spcBef>
                <a:spcPct val="20000"/>
              </a:spcBef>
              <a:spcAft>
                <a:spcPts val="600"/>
              </a:spcAft>
              <a:buClr>
                <a:schemeClr val="tx2"/>
              </a:buClr>
              <a:buSzPct val="70000"/>
              <a:buFont typeface="Wingdings 2" charset="2"/>
              <a:buAutoNum type="alphaLcPeriod" startAt="5"/>
              <a:tabLst>
                <a:tab pos="914400" algn="l"/>
              </a:tabLst>
            </a:pPr>
            <a:r>
              <a:rPr lang="en-US" sz="1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Plan your career journey </a:t>
            </a:r>
          </a:p>
          <a:p>
            <a:pPr defTabSz="457200">
              <a:lnSpc>
                <a:spcPct val="90000"/>
              </a:lnSpc>
              <a:spcBef>
                <a:spcPct val="20000"/>
              </a:spcBef>
              <a:spcAft>
                <a:spcPts val="600"/>
              </a:spcAft>
              <a:buClr>
                <a:schemeClr val="tx2"/>
              </a:buClr>
              <a:buSzPct val="70000"/>
              <a:buFont typeface="Wingdings 2" charset="2"/>
            </a:pPr>
            <a:r>
              <a:rPr lang="en-US" sz="1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Discuss future goals with our Careers Lead Aida Lockton and map out smart, realistic and practical actions to help make those goals a reality.</a:t>
            </a:r>
          </a:p>
          <a:p>
            <a:pPr defTabSz="457200">
              <a:lnSpc>
                <a:spcPct val="90000"/>
              </a:lnSpc>
              <a:spcBef>
                <a:spcPct val="20000"/>
              </a:spcBef>
              <a:spcAft>
                <a:spcPts val="600"/>
              </a:spcAft>
              <a:buClr>
                <a:schemeClr val="tx2"/>
              </a:buClr>
              <a:buSzPct val="70000"/>
              <a:buFont typeface="Wingdings 2" charset="2"/>
            </a:pPr>
            <a:r>
              <a:rPr lang="en-US" sz="1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To help students gain practical work experience in real working environments before moving on to external placements, we also operate two enterprises opportunities  – CHS Enterprise and in housework related learning and activities.</a:t>
            </a:r>
          </a:p>
        </p:txBody>
      </p:sp>
      <p:pic>
        <p:nvPicPr>
          <p:cNvPr id="6" name="Picture 2" descr="Provide careers advice and guidance to you by Cobbuk | Fiverr">
            <a:extLst>
              <a:ext uri="{FF2B5EF4-FFF2-40B4-BE49-F238E27FC236}">
                <a16:creationId xmlns:a16="http://schemas.microsoft.com/office/drawing/2014/main" id="{BAAE99C2-1F7F-2A4B-3422-D383CF59F07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80960" y="2363143"/>
            <a:ext cx="4065464" cy="3197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591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7F5D76-1FEC-470A-B476-70574A89C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FC0134-B85A-FA56-5654-298BCDE48B5B}"/>
              </a:ext>
            </a:extLst>
          </p:cNvPr>
          <p:cNvSpPr>
            <a:spLocks noGrp="1"/>
          </p:cNvSpPr>
          <p:nvPr>
            <p:ph type="title"/>
          </p:nvPr>
        </p:nvSpPr>
        <p:spPr>
          <a:xfrm>
            <a:off x="913795" y="609600"/>
            <a:ext cx="10353762" cy="1257300"/>
          </a:xfrm>
        </p:spPr>
        <p:txBody>
          <a:bodyPr vert="horz" lIns="91440" tIns="45720" rIns="91440" bIns="45720" rtlCol="0" anchor="ctr">
            <a:normAutofit/>
          </a:bodyPr>
          <a:lstStyle/>
          <a:p>
            <a:r>
              <a:rPr lang="en-US" sz="4000" b="1"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rPr>
              <a:t>4. Apprenticeship and independent skills </a:t>
            </a:r>
            <a:br>
              <a:rPr lang="en-US" sz="4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rPr>
            </a:br>
            <a:endParaRPr lang="en-US" sz="4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endParaRPr>
          </a:p>
        </p:txBody>
      </p:sp>
      <p:sp>
        <p:nvSpPr>
          <p:cNvPr id="4" name="Rectangle 1">
            <a:extLst>
              <a:ext uri="{FF2B5EF4-FFF2-40B4-BE49-F238E27FC236}">
                <a16:creationId xmlns:a16="http://schemas.microsoft.com/office/drawing/2014/main" id="{B8DBE6F5-29B4-F58B-AE5D-6AD5D10ACE59}"/>
              </a:ext>
            </a:extLst>
          </p:cNvPr>
          <p:cNvSpPr>
            <a:spLocks noChangeArrowheads="1"/>
          </p:cNvSpPr>
          <p:nvPr/>
        </p:nvSpPr>
        <p:spPr bwMode="auto">
          <a:xfrm>
            <a:off x="466754" y="1331142"/>
            <a:ext cx="11461086" cy="400271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defTabSz="457200" eaLnBrk="1" fontAlgn="base" hangingPunct="1">
              <a:spcBef>
                <a:spcPct val="20000"/>
              </a:spcBef>
              <a:spcAft>
                <a:spcPts val="600"/>
              </a:spcAft>
              <a:buClr>
                <a:schemeClr val="tx2"/>
              </a:buClr>
              <a:buSzPct val="70000"/>
              <a:buFont typeface="Wingdings 2" charset="2"/>
              <a:buNone/>
              <a:tabLst>
                <a:tab pos="457200" algn="l"/>
              </a:tabLst>
            </a:pPr>
            <a:r>
              <a:rPr kumimoji="0" lang="en-US" altLang="en-US" sz="2400" b="0" i="0" u="none" strike="noStrike" cap="none" normalizeH="0" baseline="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rPr>
              <a:t>All apprenticeships involve 80% of our student’s time to be spent within the workplace. To support the training and development, the amount of time spent learning and training can vary depending on the employer and type of apprenticeships. The most common types of study format:</a:t>
            </a:r>
          </a:p>
          <a:p>
            <a:pPr marL="0" marR="0" lvl="0" indent="0" defTabSz="457200" eaLnBrk="1" fontAlgn="base" hangingPunct="1">
              <a:spcBef>
                <a:spcPct val="20000"/>
              </a:spcBef>
              <a:spcAft>
                <a:spcPts val="600"/>
              </a:spcAft>
              <a:buClr>
                <a:schemeClr val="tx2"/>
              </a:buClr>
              <a:buSzPct val="70000"/>
              <a:buFont typeface="Wingdings 2" charset="2"/>
              <a:buChar char="•"/>
              <a:tabLst>
                <a:tab pos="457200" algn="l"/>
              </a:tabLst>
            </a:pPr>
            <a:r>
              <a:rPr kumimoji="0" lang="en-US" altLang="en-US" sz="2400" b="0" i="0" u="none" strike="noStrike" cap="none" normalizeH="0" baseline="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rPr>
              <a:t>Day release to attend Clovelly</a:t>
            </a:r>
          </a:p>
          <a:p>
            <a:pPr marL="0" marR="0" lvl="0" indent="0" defTabSz="457200" eaLnBrk="1" fontAlgn="base" hangingPunct="1">
              <a:spcBef>
                <a:spcPct val="20000"/>
              </a:spcBef>
              <a:spcAft>
                <a:spcPts val="600"/>
              </a:spcAft>
              <a:buClr>
                <a:schemeClr val="tx2"/>
              </a:buClr>
              <a:buSzPct val="70000"/>
              <a:buFont typeface="Wingdings 2" charset="2"/>
              <a:buChar char="•"/>
              <a:tabLst>
                <a:tab pos="457200" algn="l"/>
              </a:tabLst>
            </a:pPr>
            <a:r>
              <a:rPr kumimoji="0" lang="en-US" altLang="en-US" sz="2400" b="0" i="0" u="none" strike="noStrike" cap="none" normalizeH="0" baseline="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rPr>
              <a:t>Block release at Clovelly</a:t>
            </a:r>
          </a:p>
          <a:p>
            <a:pPr marL="0" marR="0" lvl="0" indent="0" defTabSz="457200" eaLnBrk="1" fontAlgn="base" hangingPunct="1">
              <a:spcBef>
                <a:spcPct val="20000"/>
              </a:spcBef>
              <a:spcAft>
                <a:spcPts val="600"/>
              </a:spcAft>
              <a:buClr>
                <a:schemeClr val="tx2"/>
              </a:buClr>
              <a:buSzPct val="70000"/>
              <a:buFont typeface="Wingdings 2" charset="2"/>
              <a:buNone/>
              <a:tabLst>
                <a:tab pos="457200" algn="l"/>
              </a:tabLst>
            </a:pPr>
            <a:r>
              <a:rPr kumimoji="0" lang="en-US" altLang="en-US" sz="2400" b="0" i="0" u="none" strike="noStrike" cap="none" normalizeH="0" baseline="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rPr>
              <a:t>The levels are:</a:t>
            </a:r>
          </a:p>
        </p:txBody>
      </p:sp>
      <p:graphicFrame>
        <p:nvGraphicFramePr>
          <p:cNvPr id="3" name="Table 2">
            <a:extLst>
              <a:ext uri="{FF2B5EF4-FFF2-40B4-BE49-F238E27FC236}">
                <a16:creationId xmlns:a16="http://schemas.microsoft.com/office/drawing/2014/main" id="{D3A44667-8D76-4778-AA8B-B43E6E97EF80}"/>
              </a:ext>
            </a:extLst>
          </p:cNvPr>
          <p:cNvGraphicFramePr>
            <a:graphicFrameLocks noGrp="1"/>
          </p:cNvGraphicFramePr>
          <p:nvPr>
            <p:extLst>
              <p:ext uri="{D42A27DB-BD31-4B8C-83A1-F6EECF244321}">
                <p14:modId xmlns:p14="http://schemas.microsoft.com/office/powerpoint/2010/main" val="2008539037"/>
              </p:ext>
            </p:extLst>
          </p:nvPr>
        </p:nvGraphicFramePr>
        <p:xfrm>
          <a:off x="701040" y="5524500"/>
          <a:ext cx="9469119" cy="1142858"/>
        </p:xfrm>
        <a:graphic>
          <a:graphicData uri="http://schemas.openxmlformats.org/drawingml/2006/table">
            <a:tbl>
              <a:tblPr firstRow="1" firstCol="1" bandRow="1">
                <a:tableStyleId>{5C22544A-7EE6-4342-B048-85BDC9FD1C3A}</a:tableStyleId>
              </a:tblPr>
              <a:tblGrid>
                <a:gridCol w="3479414">
                  <a:extLst>
                    <a:ext uri="{9D8B030D-6E8A-4147-A177-3AD203B41FA5}">
                      <a16:colId xmlns:a16="http://schemas.microsoft.com/office/drawing/2014/main" val="3642815079"/>
                    </a:ext>
                  </a:extLst>
                </a:gridCol>
                <a:gridCol w="5989705">
                  <a:extLst>
                    <a:ext uri="{9D8B030D-6E8A-4147-A177-3AD203B41FA5}">
                      <a16:colId xmlns:a16="http://schemas.microsoft.com/office/drawing/2014/main" val="1471246632"/>
                    </a:ext>
                  </a:extLst>
                </a:gridCol>
              </a:tblGrid>
              <a:tr h="571429">
                <a:tc>
                  <a:txBody>
                    <a:bodyPr/>
                    <a:lstStyle/>
                    <a:p>
                      <a:pPr>
                        <a:lnSpc>
                          <a:spcPct val="107000"/>
                        </a:lnSpc>
                      </a:pPr>
                      <a:r>
                        <a:rPr lang="en-GB" sz="1600" dirty="0">
                          <a:effectLst/>
                        </a:rPr>
                        <a:t>Intermediate apprenticeship</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en-GB" sz="1600" dirty="0">
                          <a:effectLst/>
                        </a:rPr>
                        <a:t>Level 2 – equal to five GCSEs at grade 4/C</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808050700"/>
                  </a:ext>
                </a:extLst>
              </a:tr>
              <a:tr h="571429">
                <a:tc>
                  <a:txBody>
                    <a:bodyPr/>
                    <a:lstStyle/>
                    <a:p>
                      <a:pPr>
                        <a:lnSpc>
                          <a:spcPct val="107000"/>
                        </a:lnSpc>
                      </a:pPr>
                      <a:r>
                        <a:rPr lang="en-GB" sz="1600">
                          <a:effectLst/>
                        </a:rPr>
                        <a:t>Advanced apprenticeship</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en-GB" sz="1600" dirty="0">
                          <a:effectLst/>
                        </a:rPr>
                        <a:t>Level 3 – equal to A-levels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64042835"/>
                  </a:ext>
                </a:extLst>
              </a:tr>
            </a:tbl>
          </a:graphicData>
        </a:graphic>
      </p:graphicFrame>
    </p:spTree>
    <p:extLst>
      <p:ext uri="{BB962C8B-B14F-4D97-AF65-F5344CB8AC3E}">
        <p14:creationId xmlns:p14="http://schemas.microsoft.com/office/powerpoint/2010/main" val="606077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F909F-0D1B-A506-186A-513FDFA924CD}"/>
              </a:ext>
            </a:extLst>
          </p:cNvPr>
          <p:cNvSpPr>
            <a:spLocks noGrp="1"/>
          </p:cNvSpPr>
          <p:nvPr>
            <p:ph type="title"/>
          </p:nvPr>
        </p:nvSpPr>
        <p:spPr>
          <a:xfrm>
            <a:off x="842675" y="162560"/>
            <a:ext cx="10353762" cy="1257300"/>
          </a:xfrm>
        </p:spPr>
        <p:txBody>
          <a:bodyPr/>
          <a:lstStyle/>
          <a:p>
            <a:r>
              <a:rPr lang="en-GB" dirty="0"/>
              <a:t>Routes …</a:t>
            </a:r>
          </a:p>
        </p:txBody>
      </p:sp>
      <p:sp>
        <p:nvSpPr>
          <p:cNvPr id="4" name="TextBox 3">
            <a:extLst>
              <a:ext uri="{FF2B5EF4-FFF2-40B4-BE49-F238E27FC236}">
                <a16:creationId xmlns:a16="http://schemas.microsoft.com/office/drawing/2014/main" id="{6B7C25AE-E896-5DD2-A4CC-BA353D2F49C5}"/>
              </a:ext>
            </a:extLst>
          </p:cNvPr>
          <p:cNvSpPr txBox="1"/>
          <p:nvPr/>
        </p:nvSpPr>
        <p:spPr>
          <a:xfrm>
            <a:off x="0" y="1166842"/>
            <a:ext cx="3759200" cy="4801314"/>
          </a:xfrm>
          <a:prstGeom prst="rect">
            <a:avLst/>
          </a:prstGeom>
          <a:noFill/>
        </p:spPr>
        <p:txBody>
          <a:bodyPr wrap="square">
            <a:spAutoFit/>
          </a:bodyPr>
          <a:lstStyle/>
          <a:p>
            <a:pPr>
              <a:spcBef>
                <a:spcPts val="1200"/>
              </a:spcBef>
            </a:pPr>
            <a:r>
              <a:rPr lang="en-GB" sz="1600" b="1" u="sng" dirty="0">
                <a:effectLst/>
                <a:latin typeface="Calibri" panose="020F0502020204030204" pitchFamily="34" charset="0"/>
                <a:ea typeface="Times New Roman" panose="02020603050405020304" pitchFamily="18" charset="0"/>
              </a:rPr>
              <a:t>ROUTE 1 for Independent skills</a:t>
            </a:r>
            <a:endParaRPr lang="en-GB" sz="2400" b="1" dirty="0">
              <a:effectLst/>
              <a:latin typeface="Calibri Light" panose="020F0302020204030204" pitchFamily="34" charset="0"/>
            </a:endParaRPr>
          </a:p>
          <a:p>
            <a:r>
              <a:rPr lang="en-GB" sz="1600" dirty="0">
                <a:effectLst/>
                <a:latin typeface="Calibri" panose="020F0502020204030204" pitchFamily="34" charset="0"/>
                <a:ea typeface="Calibri" panose="020F0502020204030204" pitchFamily="34" charset="0"/>
              </a:rPr>
              <a:t>Aimed at students with narrow interests and experiences. </a:t>
            </a:r>
          </a:p>
          <a:p>
            <a:r>
              <a:rPr lang="en-GB" sz="1600" dirty="0">
                <a:effectLst/>
                <a:latin typeface="Calibri" panose="020F0502020204030204" pitchFamily="34" charset="0"/>
                <a:ea typeface="Calibri" panose="020F0502020204030204" pitchFamily="34" charset="0"/>
              </a:rPr>
              <a:t>Students on this STEP UP ROUTE learn about:</a:t>
            </a:r>
          </a:p>
          <a:p>
            <a:pPr marL="342900" lvl="0" indent="-342900">
              <a:buSzPts val="1000"/>
              <a:buFont typeface="Symbol" panose="05050102010706020507" pitchFamily="18" charset="2"/>
              <a:buChar char=""/>
              <a:tabLst>
                <a:tab pos="457200" algn="l"/>
              </a:tabLst>
            </a:pPr>
            <a:r>
              <a:rPr lang="en-GB" sz="1600" dirty="0">
                <a:effectLst/>
                <a:latin typeface="Calibri" panose="020F0502020204030204" pitchFamily="34" charset="0"/>
                <a:ea typeface="Calibri" panose="020F0502020204030204" pitchFamily="34" charset="0"/>
              </a:rPr>
              <a:t>Personal care</a:t>
            </a:r>
          </a:p>
          <a:p>
            <a:pPr marL="342900" lvl="0" indent="-342900">
              <a:buSzPts val="1000"/>
              <a:buFont typeface="Symbol" panose="05050102010706020507" pitchFamily="18" charset="2"/>
              <a:buChar char=""/>
              <a:tabLst>
                <a:tab pos="457200" algn="l"/>
              </a:tabLst>
            </a:pPr>
            <a:r>
              <a:rPr lang="en-GB" sz="1600" dirty="0">
                <a:effectLst/>
                <a:latin typeface="Calibri" panose="020F0502020204030204" pitchFamily="34" charset="0"/>
                <a:ea typeface="Calibri" panose="020F0502020204030204" pitchFamily="34" charset="0"/>
              </a:rPr>
              <a:t>Social skills</a:t>
            </a:r>
          </a:p>
          <a:p>
            <a:pPr marL="342900" lvl="0" indent="-342900">
              <a:buSzPts val="1000"/>
              <a:buFont typeface="Symbol" panose="05050102010706020507" pitchFamily="18" charset="2"/>
              <a:buChar char=""/>
              <a:tabLst>
                <a:tab pos="457200" algn="l"/>
              </a:tabLst>
            </a:pPr>
            <a:r>
              <a:rPr lang="en-GB" sz="1600" dirty="0">
                <a:effectLst/>
                <a:latin typeface="Calibri" panose="020F0502020204030204" pitchFamily="34" charset="0"/>
                <a:ea typeface="Calibri" panose="020F0502020204030204" pitchFamily="34" charset="0"/>
              </a:rPr>
              <a:t>Wellbeing and self-care</a:t>
            </a:r>
          </a:p>
          <a:p>
            <a:pPr marL="342900" lvl="0" indent="-342900">
              <a:buSzPts val="1000"/>
              <a:buFont typeface="Symbol" panose="05050102010706020507" pitchFamily="18" charset="2"/>
              <a:buChar char=""/>
              <a:tabLst>
                <a:tab pos="457200" algn="l"/>
              </a:tabLst>
            </a:pPr>
            <a:r>
              <a:rPr lang="en-GB" sz="1600" dirty="0">
                <a:effectLst/>
                <a:latin typeface="Calibri" panose="020F0502020204030204" pitchFamily="34" charset="0"/>
                <a:ea typeface="Calibri" panose="020F0502020204030204" pitchFamily="34" charset="0"/>
              </a:rPr>
              <a:t>Cooking and shopping</a:t>
            </a:r>
          </a:p>
          <a:p>
            <a:pPr marL="342900" lvl="0" indent="-342900">
              <a:buSzPts val="1000"/>
              <a:buFont typeface="Symbol" panose="05050102010706020507" pitchFamily="18" charset="2"/>
              <a:buChar char=""/>
              <a:tabLst>
                <a:tab pos="457200" algn="l"/>
              </a:tabLst>
            </a:pPr>
            <a:r>
              <a:rPr lang="en-GB" sz="1600" dirty="0">
                <a:effectLst/>
                <a:latin typeface="Calibri" panose="020F0502020204030204" pitchFamily="34" charset="0"/>
                <a:ea typeface="Calibri" panose="020F0502020204030204" pitchFamily="34" charset="0"/>
              </a:rPr>
              <a:t>Domestic skills </a:t>
            </a:r>
          </a:p>
          <a:p>
            <a:pPr marL="342900" lvl="0" indent="-342900">
              <a:buSzPts val="1000"/>
              <a:buFont typeface="Symbol" panose="05050102010706020507" pitchFamily="18" charset="2"/>
              <a:buChar char=""/>
              <a:tabLst>
                <a:tab pos="457200" algn="l"/>
              </a:tabLst>
            </a:pPr>
            <a:r>
              <a:rPr lang="en-GB" sz="1600" dirty="0">
                <a:effectLst/>
                <a:latin typeface="Calibri" panose="020F0502020204030204" pitchFamily="34" charset="0"/>
                <a:ea typeface="Calibri" panose="020F0502020204030204" pitchFamily="34" charset="0"/>
              </a:rPr>
              <a:t>Road safety and personal safety</a:t>
            </a:r>
          </a:p>
          <a:p>
            <a:pPr marL="342900" lvl="0" indent="-342900">
              <a:buSzPts val="1000"/>
              <a:buFont typeface="Symbol" panose="05050102010706020507" pitchFamily="18" charset="2"/>
              <a:buChar char=""/>
              <a:tabLst>
                <a:tab pos="457200" algn="l"/>
              </a:tabLst>
            </a:pPr>
            <a:r>
              <a:rPr lang="en-GB" sz="1600" dirty="0">
                <a:effectLst/>
                <a:latin typeface="Calibri" panose="020F0502020204030204" pitchFamily="34" charset="0"/>
                <a:ea typeface="Calibri" panose="020F0502020204030204" pitchFamily="34" charset="0"/>
              </a:rPr>
              <a:t>Community integration</a:t>
            </a:r>
          </a:p>
          <a:p>
            <a:pPr marL="342900" lvl="0" indent="-342900">
              <a:buSzPts val="1000"/>
              <a:buFont typeface="Symbol" panose="05050102010706020507" pitchFamily="18" charset="2"/>
              <a:buChar char=""/>
              <a:tabLst>
                <a:tab pos="457200" algn="l"/>
              </a:tabLst>
            </a:pPr>
            <a:r>
              <a:rPr lang="en-GB" sz="1600" dirty="0">
                <a:effectLst/>
                <a:latin typeface="Calibri" panose="020F0502020204030204" pitchFamily="34" charset="0"/>
                <a:ea typeface="Calibri" panose="020F0502020204030204" pitchFamily="34" charset="0"/>
              </a:rPr>
              <a:t>E-safety and personal security</a:t>
            </a:r>
          </a:p>
          <a:p>
            <a:pPr marL="342900" lvl="0" indent="-342900">
              <a:buSzPts val="1000"/>
              <a:buFont typeface="Symbol" panose="05050102010706020507" pitchFamily="18" charset="2"/>
              <a:buChar char=""/>
              <a:tabLst>
                <a:tab pos="457200" algn="l"/>
              </a:tabLst>
            </a:pPr>
            <a:r>
              <a:rPr lang="en-GB" sz="1600" dirty="0">
                <a:effectLst/>
                <a:latin typeface="Calibri" panose="020F0502020204030204" pitchFamily="34" charset="0"/>
                <a:ea typeface="Calibri" panose="020F0502020204030204" pitchFamily="34" charset="0"/>
              </a:rPr>
              <a:t>Numeracy and Literacy </a:t>
            </a:r>
          </a:p>
          <a:p>
            <a:r>
              <a:rPr lang="en-GB" sz="1600" dirty="0">
                <a:effectLst/>
                <a:latin typeface="Calibri" panose="020F0502020204030204" pitchFamily="34" charset="0"/>
                <a:ea typeface="Calibri" panose="020F0502020204030204" pitchFamily="34" charset="0"/>
              </a:rPr>
              <a:t>By the time our Personal Development students finish the course, they will be equipped with coping strategies, a range of interests and improved communication skills, along with increased independence</a:t>
            </a:r>
            <a:r>
              <a:rPr lang="en-GB" sz="1800" dirty="0">
                <a:solidFill>
                  <a:srgbClr val="000000"/>
                </a:solidFill>
                <a:effectLst/>
                <a:latin typeface="Calibri" panose="020F0502020204030204" pitchFamily="34" charset="0"/>
                <a:ea typeface="Calibri" panose="020F0502020204030204" pitchFamily="34" charset="0"/>
              </a:rPr>
              <a:t>.</a:t>
            </a:r>
            <a:endParaRPr lang="en-GB" sz="1800" dirty="0">
              <a:effectLst/>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3141C2D7-BD77-EBAE-116E-B9D0207D9BCA}"/>
              </a:ext>
            </a:extLst>
          </p:cNvPr>
          <p:cNvSpPr txBox="1"/>
          <p:nvPr/>
        </p:nvSpPr>
        <p:spPr>
          <a:xfrm>
            <a:off x="4064001" y="1289952"/>
            <a:ext cx="3942079" cy="4801314"/>
          </a:xfrm>
          <a:prstGeom prst="rect">
            <a:avLst/>
          </a:prstGeom>
          <a:noFill/>
        </p:spPr>
        <p:txBody>
          <a:bodyPr wrap="square">
            <a:spAutoFit/>
          </a:bodyPr>
          <a:lstStyle/>
          <a:p>
            <a:r>
              <a:rPr lang="en-GB" sz="1600" b="1" u="sng" dirty="0">
                <a:effectLst/>
                <a:latin typeface="Calibri" panose="020F0502020204030204" pitchFamily="34" charset="0"/>
                <a:ea typeface="Calibri" panose="020F0502020204030204" pitchFamily="34" charset="0"/>
              </a:rPr>
              <a:t>ROUTE 2</a:t>
            </a:r>
            <a:endParaRPr lang="en-GB" sz="1600" dirty="0">
              <a:effectLst/>
              <a:latin typeface="Calibri" panose="020F0502020204030204" pitchFamily="34" charset="0"/>
              <a:ea typeface="Calibri" panose="020F0502020204030204" pitchFamily="34" charset="0"/>
            </a:endParaRPr>
          </a:p>
          <a:p>
            <a:r>
              <a:rPr lang="en-GB" sz="1600" dirty="0">
                <a:effectLst/>
                <a:latin typeface="Calibri" panose="020F0502020204030204" pitchFamily="34" charset="0"/>
                <a:ea typeface="Calibri" panose="020F0502020204030204" pitchFamily="34" charset="0"/>
              </a:rPr>
              <a:t>Aimed at students who want to be more independent in their lives, but lack the practical, living and work skills needed to progress.</a:t>
            </a:r>
          </a:p>
          <a:p>
            <a:r>
              <a:rPr lang="en-GB" sz="1600" dirty="0">
                <a:effectLst/>
                <a:latin typeface="Calibri" panose="020F0502020204030204" pitchFamily="34" charset="0"/>
                <a:ea typeface="Calibri" panose="020F0502020204030204" pitchFamily="34" charset="0"/>
              </a:rPr>
              <a:t>Students on this STEP UP ROUTE learn about:</a:t>
            </a:r>
          </a:p>
          <a:p>
            <a:pPr marL="342900" lvl="0" indent="-342900">
              <a:buSzPts val="1000"/>
              <a:buFont typeface="Symbol" panose="05050102010706020507" pitchFamily="18" charset="2"/>
              <a:buChar char=""/>
              <a:tabLst>
                <a:tab pos="457200" algn="l"/>
              </a:tabLst>
            </a:pPr>
            <a:r>
              <a:rPr lang="en-GB" sz="1600" dirty="0">
                <a:effectLst/>
                <a:latin typeface="Calibri" panose="020F0502020204030204" pitchFamily="34" charset="0"/>
                <a:ea typeface="Times New Roman" panose="02020603050405020304" pitchFamily="18" charset="0"/>
              </a:rPr>
              <a:t>Personal presentation and self-care</a:t>
            </a:r>
            <a:endParaRPr lang="en-GB" sz="16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600" dirty="0">
                <a:effectLst/>
                <a:latin typeface="Calibri" panose="020F0502020204030204" pitchFamily="34" charset="0"/>
                <a:ea typeface="Times New Roman" panose="02020603050405020304" pitchFamily="18" charset="0"/>
              </a:rPr>
              <a:t>Domestic skills including cooking, cleaning and budgeting</a:t>
            </a:r>
            <a:endParaRPr lang="en-GB" sz="16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600" dirty="0">
                <a:effectLst/>
                <a:latin typeface="Calibri" panose="020F0502020204030204" pitchFamily="34" charset="0"/>
                <a:ea typeface="Times New Roman" panose="02020603050405020304" pitchFamily="18" charset="0"/>
              </a:rPr>
              <a:t>Employability and career opportunities</a:t>
            </a:r>
            <a:endParaRPr lang="en-GB" sz="16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600" dirty="0">
                <a:effectLst/>
                <a:latin typeface="Calibri" panose="020F0502020204030204" pitchFamily="34" charset="0"/>
                <a:ea typeface="Times New Roman" panose="02020603050405020304" pitchFamily="18" charset="0"/>
              </a:rPr>
              <a:t>Social and communication skills</a:t>
            </a:r>
            <a:endParaRPr lang="en-GB" sz="16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600" dirty="0">
                <a:effectLst/>
                <a:latin typeface="Calibri" panose="020F0502020204030204" pitchFamily="34" charset="0"/>
                <a:ea typeface="Times New Roman" panose="02020603050405020304" pitchFamily="18" charset="0"/>
              </a:rPr>
              <a:t>Community integration</a:t>
            </a:r>
            <a:endParaRPr lang="en-GB" sz="16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600" dirty="0">
                <a:effectLst/>
                <a:latin typeface="Calibri" panose="020F0502020204030204" pitchFamily="34" charset="0"/>
                <a:ea typeface="Times New Roman" panose="02020603050405020304" pitchFamily="18" charset="0"/>
              </a:rPr>
              <a:t>Making informed choices</a:t>
            </a:r>
            <a:endParaRPr lang="en-GB" sz="16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600" dirty="0">
                <a:effectLst/>
                <a:latin typeface="Calibri" panose="020F0502020204030204" pitchFamily="34" charset="0"/>
                <a:ea typeface="Times New Roman" panose="02020603050405020304" pitchFamily="18" charset="0"/>
              </a:rPr>
              <a:t>E-safety and personal security</a:t>
            </a:r>
            <a:endParaRPr lang="en-GB" sz="16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600" dirty="0">
                <a:effectLst/>
                <a:latin typeface="Calibri" panose="020F0502020204030204" pitchFamily="34" charset="0"/>
                <a:ea typeface="Times New Roman" panose="02020603050405020304" pitchFamily="18" charset="0"/>
              </a:rPr>
              <a:t>Numeracy and Literacy </a:t>
            </a:r>
            <a:endParaRPr lang="en-GB" sz="1600" dirty="0">
              <a:effectLst/>
              <a:latin typeface="Calibri" panose="020F0502020204030204" pitchFamily="34" charset="0"/>
              <a:ea typeface="Calibri" panose="020F0502020204030204" pitchFamily="34" charset="0"/>
            </a:endParaRPr>
          </a:p>
          <a:p>
            <a:r>
              <a:rPr lang="en-GB" sz="1600" dirty="0">
                <a:effectLst/>
                <a:latin typeface="Calibri" panose="020F0502020204030204" pitchFamily="34" charset="0"/>
                <a:ea typeface="Calibri" panose="020F0502020204030204" pitchFamily="34" charset="0"/>
              </a:rPr>
              <a:t>By the time our Skills for Life &amp; Work students finish the course, they will have greater independence in the community, leisure activities </a:t>
            </a:r>
            <a:r>
              <a:rPr lang="en-GB" sz="1800" dirty="0">
                <a:solidFill>
                  <a:srgbClr val="000000"/>
                </a:solidFill>
                <a:effectLst/>
                <a:latin typeface="Calibri" panose="020F0502020204030204" pitchFamily="34" charset="0"/>
                <a:ea typeface="Calibri" panose="020F0502020204030204" pitchFamily="34" charset="0"/>
              </a:rPr>
              <a:t>and daily life. </a:t>
            </a:r>
            <a:endParaRPr lang="en-GB" sz="1800" dirty="0">
              <a:effectLst/>
              <a:latin typeface="Calibri" panose="020F050202020403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88138945-71C2-03AA-FC29-5360EA7AA13A}"/>
              </a:ext>
            </a:extLst>
          </p:cNvPr>
          <p:cNvSpPr txBox="1"/>
          <p:nvPr/>
        </p:nvSpPr>
        <p:spPr>
          <a:xfrm>
            <a:off x="8128000" y="940018"/>
            <a:ext cx="4064000" cy="5755422"/>
          </a:xfrm>
          <a:prstGeom prst="rect">
            <a:avLst/>
          </a:prstGeom>
          <a:noFill/>
        </p:spPr>
        <p:txBody>
          <a:bodyPr wrap="square">
            <a:spAutoFit/>
          </a:bodyPr>
          <a:lstStyle/>
          <a:p>
            <a:r>
              <a:rPr lang="en-GB" sz="1600" b="1" u="sng" dirty="0">
                <a:effectLst/>
                <a:latin typeface="Calibri" panose="020F0502020204030204" pitchFamily="34" charset="0"/>
                <a:ea typeface="Calibri" panose="020F0502020204030204" pitchFamily="34" charset="0"/>
              </a:rPr>
              <a:t>ROUTE 3</a:t>
            </a:r>
            <a:endParaRPr lang="en-GB" sz="1600" dirty="0">
              <a:effectLst/>
              <a:latin typeface="Calibri" panose="020F0502020204030204" pitchFamily="34" charset="0"/>
              <a:ea typeface="Calibri" panose="020F0502020204030204" pitchFamily="34" charset="0"/>
            </a:endParaRPr>
          </a:p>
          <a:p>
            <a:r>
              <a:rPr lang="en-GB" sz="1600" dirty="0">
                <a:effectLst/>
                <a:latin typeface="Calibri" panose="020F0502020204030204" pitchFamily="34" charset="0"/>
                <a:ea typeface="Calibri" panose="020F0502020204030204" pitchFamily="34" charset="0"/>
              </a:rPr>
              <a:t>This pathway is designed for young people with learning and communication difficulties who have work aspirations and are committed to achieving future goals. They have worked towards qualifications in Functional Skills, and are able to manage anxieties through coping skills. </a:t>
            </a:r>
          </a:p>
          <a:p>
            <a:r>
              <a:rPr lang="en-GB" sz="1600" dirty="0">
                <a:effectLst/>
                <a:latin typeface="Calibri" panose="020F0502020204030204" pitchFamily="34" charset="0"/>
                <a:ea typeface="Calibri" panose="020F0502020204030204" pitchFamily="34" charset="0"/>
              </a:rPr>
              <a:t>Students on this STEP UP ROUTE learn about:</a:t>
            </a:r>
          </a:p>
          <a:p>
            <a:pPr marL="342900" lvl="0" indent="-342900">
              <a:buSzPts val="1000"/>
              <a:buFont typeface="Symbol" panose="05050102010706020507" pitchFamily="18" charset="2"/>
              <a:buChar char=""/>
              <a:tabLst>
                <a:tab pos="457200" algn="l"/>
              </a:tabLst>
            </a:pPr>
            <a:r>
              <a:rPr lang="en-GB" sz="1600" dirty="0">
                <a:effectLst/>
                <a:latin typeface="Calibri" panose="020F0502020204030204" pitchFamily="34" charset="0"/>
                <a:ea typeface="Times New Roman" panose="02020603050405020304" pitchFamily="18" charset="0"/>
              </a:rPr>
              <a:t>Employability skills including job search, writing CVs and preparing for interviews</a:t>
            </a:r>
            <a:endParaRPr lang="en-GB" sz="16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600" dirty="0">
                <a:effectLst/>
                <a:latin typeface="Calibri" panose="020F0502020204030204" pitchFamily="34" charset="0"/>
                <a:ea typeface="Times New Roman" panose="02020603050405020304" pitchFamily="18" charset="0"/>
              </a:rPr>
              <a:t>Transferable work skills through vocational experiences</a:t>
            </a:r>
            <a:endParaRPr lang="en-GB" sz="16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600" dirty="0">
                <a:effectLst/>
                <a:latin typeface="Calibri" panose="020F0502020204030204" pitchFamily="34" charset="0"/>
                <a:ea typeface="Times New Roman" panose="02020603050405020304" pitchFamily="18" charset="0"/>
              </a:rPr>
              <a:t>Professional social interactions and communication</a:t>
            </a:r>
            <a:endParaRPr lang="en-GB" sz="16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600" dirty="0">
                <a:effectLst/>
                <a:latin typeface="Calibri" panose="020F0502020204030204" pitchFamily="34" charset="0"/>
                <a:ea typeface="Times New Roman" panose="02020603050405020304" pitchFamily="18" charset="0"/>
              </a:rPr>
              <a:t>Social and communication skills</a:t>
            </a:r>
            <a:endParaRPr lang="en-GB" sz="16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600" dirty="0">
                <a:effectLst/>
                <a:latin typeface="Calibri" panose="020F0502020204030204" pitchFamily="34" charset="0"/>
                <a:ea typeface="Times New Roman" panose="02020603050405020304" pitchFamily="18" charset="0"/>
              </a:rPr>
              <a:t>Community integration</a:t>
            </a:r>
            <a:endParaRPr lang="en-GB" sz="16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600" dirty="0">
                <a:effectLst/>
                <a:latin typeface="Calibri" panose="020F0502020204030204" pitchFamily="34" charset="0"/>
                <a:ea typeface="Times New Roman" panose="02020603050405020304" pitchFamily="18" charset="0"/>
              </a:rPr>
              <a:t>Making informed choices</a:t>
            </a:r>
            <a:endParaRPr lang="en-GB" sz="16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600" dirty="0">
                <a:effectLst/>
                <a:latin typeface="Calibri" panose="020F0502020204030204" pitchFamily="34" charset="0"/>
                <a:ea typeface="Times New Roman" panose="02020603050405020304" pitchFamily="18" charset="0"/>
              </a:rPr>
              <a:t>E-safety and personal security</a:t>
            </a:r>
            <a:endParaRPr lang="en-GB" sz="16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600" dirty="0">
                <a:effectLst/>
                <a:latin typeface="Calibri" panose="020F0502020204030204" pitchFamily="34" charset="0"/>
                <a:ea typeface="Times New Roman" panose="02020603050405020304" pitchFamily="18" charset="0"/>
              </a:rPr>
              <a:t>Maths and English qualifications</a:t>
            </a:r>
            <a:endParaRPr lang="en-GB" sz="16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600" dirty="0">
                <a:effectLst/>
                <a:latin typeface="Calibri" panose="020F0502020204030204" pitchFamily="34" charset="0"/>
                <a:ea typeface="Times New Roman" panose="02020603050405020304" pitchFamily="18" charset="0"/>
              </a:rPr>
              <a:t>Using public transport independently</a:t>
            </a:r>
            <a:endParaRPr lang="en-GB" sz="16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600" dirty="0">
                <a:effectLst/>
                <a:latin typeface="Calibri" panose="020F0502020204030204" pitchFamily="34" charset="0"/>
                <a:ea typeface="Times New Roman" panose="02020603050405020304" pitchFamily="18" charset="0"/>
              </a:rPr>
              <a:t>Budgeting and money-handling</a:t>
            </a:r>
            <a:endParaRPr lang="en-GB" sz="16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600" dirty="0">
                <a:effectLst/>
                <a:latin typeface="Calibri" panose="020F0502020204030204" pitchFamily="34" charset="0"/>
                <a:ea typeface="Times New Roman" panose="02020603050405020304" pitchFamily="18" charset="0"/>
              </a:rPr>
              <a:t>Safeguarding and e-safety</a:t>
            </a:r>
            <a:endParaRPr lang="en-GB"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964343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31A68-5AB7-0F81-78AF-8E3F029BE3AF}"/>
              </a:ext>
            </a:extLst>
          </p:cNvPr>
          <p:cNvSpPr>
            <a:spLocks noGrp="1"/>
          </p:cNvSpPr>
          <p:nvPr>
            <p:ph type="title"/>
          </p:nvPr>
        </p:nvSpPr>
        <p:spPr>
          <a:xfrm>
            <a:off x="919119" y="254000"/>
            <a:ext cx="10353762" cy="1257300"/>
          </a:xfrm>
        </p:spPr>
        <p:txBody>
          <a:bodyPr>
            <a:normAutofit fontScale="90000"/>
          </a:bodyPr>
          <a:lstStyle/>
          <a:p>
            <a:r>
              <a:rPr lang="en-GB" sz="4400" dirty="0"/>
              <a:t>5. </a:t>
            </a:r>
            <a:r>
              <a:rPr lang="en-GB" sz="4400" b="1" dirty="0">
                <a:effectLst/>
                <a:ea typeface="Times New Roman" panose="02020603050405020304" pitchFamily="18" charset="0"/>
              </a:rPr>
              <a:t>Catch up</a:t>
            </a:r>
            <a:br>
              <a:rPr lang="en-GB" sz="1800" dirty="0">
                <a:effectLst/>
                <a:latin typeface="Calibri" panose="020F0502020204030204" pitchFamily="34" charset="0"/>
                <a:ea typeface="Calibri" panose="020F0502020204030204" pitchFamily="34" charset="0"/>
              </a:rPr>
            </a:br>
            <a:endParaRPr lang="en-GB" dirty="0"/>
          </a:p>
        </p:txBody>
      </p:sp>
      <p:pic>
        <p:nvPicPr>
          <p:cNvPr id="6146" name="Picture 2" descr="Education catch-up – Find out more about what is on offer to help your  academic catch-up and physical, social and mental wellbeing">
            <a:extLst>
              <a:ext uri="{FF2B5EF4-FFF2-40B4-BE49-F238E27FC236}">
                <a16:creationId xmlns:a16="http://schemas.microsoft.com/office/drawing/2014/main" id="{CA6308ED-CFA7-587F-5FF1-5A11D80B2D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3839" y="882650"/>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7D5A46B-F00F-FCAF-FFA9-1514BD77296C}"/>
              </a:ext>
            </a:extLst>
          </p:cNvPr>
          <p:cNvSpPr txBox="1"/>
          <p:nvPr/>
        </p:nvSpPr>
        <p:spPr>
          <a:xfrm>
            <a:off x="436880" y="1263451"/>
            <a:ext cx="8554720" cy="646331"/>
          </a:xfrm>
          <a:prstGeom prst="rect">
            <a:avLst/>
          </a:prstGeom>
          <a:noFill/>
        </p:spPr>
        <p:txBody>
          <a:bodyPr wrap="square">
            <a:spAutoFit/>
          </a:bodyPr>
          <a:lstStyle/>
          <a:p>
            <a:r>
              <a:rPr lang="en-GB" sz="1800" dirty="0">
                <a:effectLst/>
                <a:latin typeface="Calibri" panose="020F0502020204030204" pitchFamily="34" charset="0"/>
                <a:ea typeface="Calibri" panose="020F0502020204030204" pitchFamily="34" charset="0"/>
              </a:rPr>
              <a:t>This programme is designed for our students who wishes to retake their core subjects or gain these (GCSE or Functional skills in Maths, English and Science)</a:t>
            </a:r>
          </a:p>
        </p:txBody>
      </p:sp>
      <p:sp>
        <p:nvSpPr>
          <p:cNvPr id="7" name="TextBox 6">
            <a:extLst>
              <a:ext uri="{FF2B5EF4-FFF2-40B4-BE49-F238E27FC236}">
                <a16:creationId xmlns:a16="http://schemas.microsoft.com/office/drawing/2014/main" id="{AAE7B342-E8C5-0D54-2B4C-572D22010458}"/>
              </a:ext>
            </a:extLst>
          </p:cNvPr>
          <p:cNvSpPr txBox="1"/>
          <p:nvPr/>
        </p:nvSpPr>
        <p:spPr>
          <a:xfrm>
            <a:off x="2895600" y="1917839"/>
            <a:ext cx="6096000" cy="707886"/>
          </a:xfrm>
          <a:prstGeom prst="rect">
            <a:avLst/>
          </a:prstGeom>
          <a:noFill/>
        </p:spPr>
        <p:txBody>
          <a:bodyPr wrap="square">
            <a:spAutoFit/>
          </a:bodyPr>
          <a:lstStyle/>
          <a:p>
            <a:pPr marL="342900" lvl="0" indent="-342900">
              <a:buFont typeface="+mj-lt"/>
              <a:buAutoNum type="arabicPeriod" startAt="6"/>
              <a:tabLst>
                <a:tab pos="457200" algn="l"/>
              </a:tabLst>
            </a:pPr>
            <a:r>
              <a:rPr lang="en-GB" sz="4000" b="1" dirty="0">
                <a:effectLst/>
                <a:latin typeface="+mj-lt"/>
                <a:ea typeface="Times New Roman" panose="02020603050405020304" pitchFamily="18" charset="0"/>
              </a:rPr>
              <a:t> Enrichment</a:t>
            </a:r>
            <a:r>
              <a:rPr lang="en-GB" sz="1800" b="1" dirty="0">
                <a:effectLst/>
                <a:latin typeface="Calibri" panose="020F0502020204030204" pitchFamily="34"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BE058FFA-FB1D-EFE3-7409-C7D8185C57E1}"/>
              </a:ext>
            </a:extLst>
          </p:cNvPr>
          <p:cNvSpPr txBox="1"/>
          <p:nvPr/>
        </p:nvSpPr>
        <p:spPr>
          <a:xfrm>
            <a:off x="90033" y="2520751"/>
            <a:ext cx="12011934" cy="4570482"/>
          </a:xfrm>
          <a:prstGeom prst="rect">
            <a:avLst/>
          </a:prstGeom>
          <a:noFill/>
        </p:spPr>
        <p:txBody>
          <a:bodyPr wrap="square">
            <a:spAutoFit/>
          </a:bodyPr>
          <a:lstStyle/>
          <a:p>
            <a:pPr fontAlgn="base">
              <a:lnSpc>
                <a:spcPts val="1800"/>
              </a:lnSpc>
              <a:spcAft>
                <a:spcPts val="750"/>
              </a:spcAft>
            </a:pPr>
            <a:r>
              <a:rPr lang="en-GB" sz="1600" dirty="0">
                <a:effectLst/>
                <a:latin typeface="Calibri" panose="020F0502020204030204" pitchFamily="34" charset="0"/>
                <a:ea typeface="Calibri" panose="020F0502020204030204" pitchFamily="34" charset="0"/>
              </a:rPr>
              <a:t>Students are encouraged to take part in a range of enrichment activities within the KS5 programme and the lower keys stages. Enrichment that students in KS5 from will be expected to take part in includes:</a:t>
            </a:r>
          </a:p>
          <a:p>
            <a:pPr marL="628650" indent="-228600" fontAlgn="base">
              <a:lnSpc>
                <a:spcPts val="1800"/>
              </a:lnSpc>
              <a:spcAft>
                <a:spcPts val="750"/>
              </a:spcAft>
            </a:pPr>
            <a:r>
              <a:rPr lang="en-GB" sz="1600" dirty="0">
                <a:effectLst/>
                <a:latin typeface="Wingdings" panose="05000000000000000000" pitchFamily="2" charset="2"/>
                <a:ea typeface="Calibri" panose="020F0502020204030204" pitchFamily="34" charset="0"/>
              </a:rPr>
              <a:t>§</a:t>
            </a:r>
            <a:r>
              <a:rPr lang="en-GB" sz="1600" dirty="0">
                <a:effectLst/>
                <a:latin typeface="Times New Roman" panose="02020603050405020304" pitchFamily="18" charset="0"/>
                <a:ea typeface="Calibri" panose="020F0502020204030204" pitchFamily="34" charset="0"/>
              </a:rPr>
              <a:t>  </a:t>
            </a:r>
            <a:r>
              <a:rPr lang="en-GB" sz="1600" dirty="0">
                <a:effectLst/>
                <a:latin typeface="Calibri" panose="020F0502020204030204" pitchFamily="34" charset="0"/>
                <a:ea typeface="Calibri" panose="020F0502020204030204" pitchFamily="34" charset="0"/>
              </a:rPr>
              <a:t>Use of public transport</a:t>
            </a:r>
          </a:p>
          <a:p>
            <a:pPr marL="628650" indent="-228600" fontAlgn="base">
              <a:lnSpc>
                <a:spcPts val="1800"/>
              </a:lnSpc>
              <a:spcAft>
                <a:spcPts val="750"/>
              </a:spcAft>
            </a:pPr>
            <a:r>
              <a:rPr lang="en-GB" sz="1600" dirty="0">
                <a:effectLst/>
                <a:latin typeface="Wingdings" panose="05000000000000000000" pitchFamily="2" charset="2"/>
                <a:ea typeface="Calibri" panose="020F0502020204030204" pitchFamily="34" charset="0"/>
              </a:rPr>
              <a:t>§</a:t>
            </a:r>
            <a:r>
              <a:rPr lang="en-GB" sz="1600" dirty="0">
                <a:effectLst/>
                <a:latin typeface="Times New Roman" panose="02020603050405020304" pitchFamily="18" charset="0"/>
                <a:ea typeface="Calibri" panose="020F0502020204030204" pitchFamily="34" charset="0"/>
              </a:rPr>
              <a:t>  </a:t>
            </a:r>
            <a:r>
              <a:rPr lang="en-GB" sz="1600" dirty="0">
                <a:effectLst/>
                <a:latin typeface="Calibri" panose="020F0502020204030204" pitchFamily="34" charset="0"/>
                <a:ea typeface="Calibri" panose="020F0502020204030204" pitchFamily="34" charset="0"/>
              </a:rPr>
              <a:t>Gardening </a:t>
            </a:r>
          </a:p>
          <a:p>
            <a:pPr marL="628650" indent="-228600" fontAlgn="base">
              <a:lnSpc>
                <a:spcPts val="1800"/>
              </a:lnSpc>
              <a:spcAft>
                <a:spcPts val="750"/>
              </a:spcAft>
            </a:pPr>
            <a:r>
              <a:rPr lang="en-GB" sz="1600" dirty="0">
                <a:effectLst/>
                <a:latin typeface="Wingdings" panose="05000000000000000000" pitchFamily="2" charset="2"/>
                <a:ea typeface="Calibri" panose="020F0502020204030204" pitchFamily="34" charset="0"/>
              </a:rPr>
              <a:t>§</a:t>
            </a:r>
            <a:r>
              <a:rPr lang="en-GB" sz="1600" dirty="0">
                <a:effectLst/>
                <a:latin typeface="Times New Roman" panose="02020603050405020304" pitchFamily="18" charset="0"/>
                <a:ea typeface="Calibri" panose="020F0502020204030204" pitchFamily="34" charset="0"/>
              </a:rPr>
              <a:t>  </a:t>
            </a:r>
            <a:r>
              <a:rPr lang="en-GB" sz="1600" dirty="0">
                <a:effectLst/>
                <a:latin typeface="Calibri" panose="020F0502020204030204" pitchFamily="34" charset="0"/>
                <a:ea typeface="Calibri" panose="020F0502020204030204" pitchFamily="34" charset="0"/>
              </a:rPr>
              <a:t>Arts and crafts </a:t>
            </a:r>
          </a:p>
          <a:p>
            <a:pPr marL="628650" indent="-228600" fontAlgn="base">
              <a:lnSpc>
                <a:spcPts val="1800"/>
              </a:lnSpc>
              <a:spcAft>
                <a:spcPts val="750"/>
              </a:spcAft>
            </a:pPr>
            <a:r>
              <a:rPr lang="en-GB" sz="1600" dirty="0">
                <a:effectLst/>
                <a:latin typeface="Wingdings" panose="05000000000000000000" pitchFamily="2" charset="2"/>
                <a:ea typeface="Calibri" panose="020F0502020204030204" pitchFamily="34" charset="0"/>
              </a:rPr>
              <a:t>§</a:t>
            </a:r>
            <a:r>
              <a:rPr lang="en-GB" sz="1600" dirty="0">
                <a:effectLst/>
                <a:latin typeface="Times New Roman" panose="02020603050405020304" pitchFamily="18" charset="0"/>
                <a:ea typeface="Calibri" panose="020F0502020204030204" pitchFamily="34" charset="0"/>
              </a:rPr>
              <a:t>  </a:t>
            </a:r>
            <a:r>
              <a:rPr lang="en-GB" sz="1600" dirty="0">
                <a:effectLst/>
                <a:latin typeface="Calibri" panose="020F0502020204030204" pitchFamily="34" charset="0"/>
                <a:ea typeface="Calibri" panose="020F0502020204030204" pitchFamily="34" charset="0"/>
              </a:rPr>
              <a:t>Peer mentoring</a:t>
            </a:r>
          </a:p>
          <a:p>
            <a:pPr marL="628650" indent="-228600" fontAlgn="base">
              <a:lnSpc>
                <a:spcPts val="1800"/>
              </a:lnSpc>
              <a:spcAft>
                <a:spcPts val="750"/>
              </a:spcAft>
            </a:pPr>
            <a:r>
              <a:rPr lang="en-GB" sz="1600" dirty="0">
                <a:effectLst/>
                <a:latin typeface="Wingdings" panose="05000000000000000000" pitchFamily="2" charset="2"/>
                <a:ea typeface="Calibri" panose="020F0502020204030204" pitchFamily="34" charset="0"/>
              </a:rPr>
              <a:t>§</a:t>
            </a:r>
            <a:r>
              <a:rPr lang="en-GB" sz="1600" dirty="0">
                <a:effectLst/>
                <a:latin typeface="Times New Roman" panose="02020603050405020304" pitchFamily="18" charset="0"/>
                <a:ea typeface="Calibri" panose="020F0502020204030204" pitchFamily="34" charset="0"/>
              </a:rPr>
              <a:t>  </a:t>
            </a:r>
            <a:r>
              <a:rPr lang="en-GB" sz="1600" dirty="0">
                <a:effectLst/>
                <a:latin typeface="Calibri" panose="020F0502020204030204" pitchFamily="34" charset="0"/>
                <a:ea typeface="Calibri" panose="020F0502020204030204" pitchFamily="34" charset="0"/>
              </a:rPr>
              <a:t>College and University trips/open days</a:t>
            </a:r>
          </a:p>
          <a:p>
            <a:pPr marL="628650" indent="-228600" fontAlgn="base">
              <a:lnSpc>
                <a:spcPts val="1800"/>
              </a:lnSpc>
              <a:spcAft>
                <a:spcPts val="750"/>
              </a:spcAft>
            </a:pPr>
            <a:r>
              <a:rPr lang="en-GB" sz="1600" dirty="0">
                <a:effectLst/>
                <a:latin typeface="Wingdings" panose="05000000000000000000" pitchFamily="2" charset="2"/>
                <a:ea typeface="Calibri" panose="020F0502020204030204" pitchFamily="34" charset="0"/>
              </a:rPr>
              <a:t>§</a:t>
            </a:r>
            <a:r>
              <a:rPr lang="en-GB" sz="1600" dirty="0">
                <a:effectLst/>
                <a:latin typeface="Times New Roman" panose="02020603050405020304" pitchFamily="18" charset="0"/>
                <a:ea typeface="Calibri" panose="020F0502020204030204" pitchFamily="34" charset="0"/>
              </a:rPr>
              <a:t>  </a:t>
            </a:r>
            <a:r>
              <a:rPr lang="en-GB" sz="1600" dirty="0">
                <a:effectLst/>
                <a:latin typeface="Calibri" panose="020F0502020204030204" pitchFamily="34" charset="0"/>
                <a:ea typeface="Calibri" panose="020F0502020204030204" pitchFamily="34" charset="0"/>
              </a:rPr>
              <a:t>Bowling</a:t>
            </a:r>
          </a:p>
          <a:p>
            <a:pPr marL="628650" indent="-228600" fontAlgn="base">
              <a:lnSpc>
                <a:spcPts val="1800"/>
              </a:lnSpc>
              <a:spcAft>
                <a:spcPts val="750"/>
              </a:spcAft>
            </a:pPr>
            <a:r>
              <a:rPr lang="en-GB" sz="1600" dirty="0">
                <a:effectLst/>
                <a:latin typeface="Wingdings" panose="05000000000000000000" pitchFamily="2" charset="2"/>
                <a:ea typeface="Calibri" panose="020F0502020204030204" pitchFamily="34" charset="0"/>
              </a:rPr>
              <a:t>§</a:t>
            </a:r>
            <a:r>
              <a:rPr lang="en-GB" sz="1600" dirty="0">
                <a:effectLst/>
                <a:latin typeface="Times New Roman" panose="02020603050405020304" pitchFamily="18" charset="0"/>
                <a:ea typeface="Calibri" panose="020F0502020204030204" pitchFamily="34" charset="0"/>
              </a:rPr>
              <a:t>  </a:t>
            </a:r>
            <a:r>
              <a:rPr lang="en-GB" sz="1600" dirty="0">
                <a:effectLst/>
                <a:latin typeface="Calibri" panose="020F0502020204030204" pitchFamily="34" charset="0"/>
                <a:ea typeface="Calibri" panose="020F0502020204030204" pitchFamily="34" charset="0"/>
              </a:rPr>
              <a:t>Christmas Meal</a:t>
            </a:r>
          </a:p>
          <a:p>
            <a:pPr marL="628650" indent="-228600" fontAlgn="base">
              <a:lnSpc>
                <a:spcPts val="1800"/>
              </a:lnSpc>
              <a:spcAft>
                <a:spcPts val="750"/>
              </a:spcAft>
            </a:pPr>
            <a:r>
              <a:rPr lang="en-GB" sz="1600" dirty="0">
                <a:effectLst/>
                <a:latin typeface="Wingdings" panose="05000000000000000000" pitchFamily="2" charset="2"/>
                <a:ea typeface="Calibri" panose="020F0502020204030204" pitchFamily="34" charset="0"/>
              </a:rPr>
              <a:t>§</a:t>
            </a:r>
            <a:r>
              <a:rPr lang="en-GB" sz="1600" dirty="0">
                <a:effectLst/>
                <a:latin typeface="Times New Roman" panose="02020603050405020304" pitchFamily="18" charset="0"/>
                <a:ea typeface="Calibri" panose="020F0502020204030204" pitchFamily="34" charset="0"/>
              </a:rPr>
              <a:t>  </a:t>
            </a:r>
            <a:r>
              <a:rPr lang="en-GB" sz="1600" dirty="0">
                <a:effectLst/>
                <a:latin typeface="Calibri" panose="020F0502020204030204" pitchFamily="34" charset="0"/>
                <a:ea typeface="Calibri" panose="020F0502020204030204" pitchFamily="34" charset="0"/>
              </a:rPr>
              <a:t>Ice Skating</a:t>
            </a:r>
          </a:p>
          <a:p>
            <a:pPr marL="628650" indent="-228600" fontAlgn="base">
              <a:lnSpc>
                <a:spcPts val="1800"/>
              </a:lnSpc>
              <a:spcAft>
                <a:spcPts val="750"/>
              </a:spcAft>
            </a:pPr>
            <a:r>
              <a:rPr lang="en-GB" sz="1600" dirty="0">
                <a:effectLst/>
                <a:latin typeface="Wingdings" panose="05000000000000000000" pitchFamily="2" charset="2"/>
                <a:ea typeface="Calibri" panose="020F0502020204030204" pitchFamily="34" charset="0"/>
              </a:rPr>
              <a:t>§</a:t>
            </a:r>
            <a:r>
              <a:rPr lang="en-GB" sz="1600" dirty="0">
                <a:effectLst/>
                <a:latin typeface="Times New Roman" panose="02020603050405020304" pitchFamily="18" charset="0"/>
                <a:ea typeface="Calibri" panose="020F0502020204030204" pitchFamily="34" charset="0"/>
              </a:rPr>
              <a:t>  </a:t>
            </a:r>
            <a:r>
              <a:rPr lang="en-GB" sz="1600" dirty="0">
                <a:effectLst/>
                <a:latin typeface="Calibri" panose="020F0502020204030204" pitchFamily="34" charset="0"/>
                <a:ea typeface="Calibri" panose="020F0502020204030204" pitchFamily="34" charset="0"/>
              </a:rPr>
              <a:t>British heritage trips </a:t>
            </a:r>
          </a:p>
          <a:p>
            <a:pPr marL="628650" indent="-228600" fontAlgn="base">
              <a:lnSpc>
                <a:spcPts val="1800"/>
              </a:lnSpc>
              <a:spcAft>
                <a:spcPts val="750"/>
              </a:spcAft>
            </a:pPr>
            <a:r>
              <a:rPr lang="en-GB" sz="1600" dirty="0">
                <a:effectLst/>
                <a:latin typeface="Wingdings" panose="05000000000000000000" pitchFamily="2" charset="2"/>
                <a:ea typeface="Calibri" panose="020F0502020204030204" pitchFamily="34" charset="0"/>
              </a:rPr>
              <a:t>§</a:t>
            </a:r>
            <a:r>
              <a:rPr lang="en-GB" sz="1600" dirty="0">
                <a:effectLst/>
                <a:latin typeface="Times New Roman" panose="02020603050405020304" pitchFamily="18" charset="0"/>
                <a:ea typeface="Calibri" panose="020F0502020204030204" pitchFamily="34" charset="0"/>
              </a:rPr>
              <a:t>  </a:t>
            </a:r>
            <a:r>
              <a:rPr lang="en-GB" sz="1600" dirty="0">
                <a:effectLst/>
                <a:latin typeface="Calibri" panose="020F0502020204030204" pitchFamily="34" charset="0"/>
                <a:ea typeface="Calibri" panose="020F0502020204030204" pitchFamily="34" charset="0"/>
              </a:rPr>
              <a:t>Cake Baking</a:t>
            </a:r>
          </a:p>
          <a:p>
            <a:pPr marL="628650" indent="-228600" fontAlgn="base">
              <a:lnSpc>
                <a:spcPts val="1800"/>
              </a:lnSpc>
              <a:spcAft>
                <a:spcPts val="750"/>
              </a:spcAft>
            </a:pPr>
            <a:r>
              <a:rPr lang="en-GB" sz="1600" dirty="0">
                <a:effectLst/>
                <a:latin typeface="Wingdings" panose="05000000000000000000" pitchFamily="2" charset="2"/>
                <a:ea typeface="Calibri" panose="020F0502020204030204" pitchFamily="34" charset="0"/>
              </a:rPr>
              <a:t>§</a:t>
            </a:r>
            <a:r>
              <a:rPr lang="en-GB" sz="1600" dirty="0">
                <a:effectLst/>
                <a:latin typeface="Times New Roman" panose="02020603050405020304" pitchFamily="18" charset="0"/>
                <a:ea typeface="Calibri" panose="020F0502020204030204" pitchFamily="34" charset="0"/>
              </a:rPr>
              <a:t>  </a:t>
            </a:r>
            <a:r>
              <a:rPr lang="en-GB" sz="1600" dirty="0">
                <a:effectLst/>
                <a:latin typeface="Calibri" panose="020F0502020204030204" pitchFamily="34" charset="0"/>
                <a:ea typeface="Calibri" panose="020F0502020204030204" pitchFamily="34" charset="0"/>
              </a:rPr>
              <a:t>Cooking </a:t>
            </a:r>
          </a:p>
          <a:p>
            <a:r>
              <a:rPr lang="en-GB" sz="1600" dirty="0">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223143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0B662-037A-FFF1-A30E-F92128B88DEF}"/>
              </a:ext>
            </a:extLst>
          </p:cNvPr>
          <p:cNvSpPr>
            <a:spLocks noGrp="1"/>
          </p:cNvSpPr>
          <p:nvPr>
            <p:ph type="title"/>
          </p:nvPr>
        </p:nvSpPr>
        <p:spPr>
          <a:xfrm>
            <a:off x="913795" y="609600"/>
            <a:ext cx="10353762" cy="1257300"/>
          </a:xfrm>
        </p:spPr>
        <p:txBody>
          <a:bodyPr vert="horz" lIns="91440" tIns="45720" rIns="91440" bIns="45720" rtlCol="0" anchor="ctr">
            <a:normAutofit/>
          </a:bodyPr>
          <a:lstStyle/>
          <a:p>
            <a:r>
              <a:rPr lang="en-US" sz="4000"/>
              <a:t>Additional services and provisions </a:t>
            </a:r>
          </a:p>
        </p:txBody>
      </p:sp>
      <p:graphicFrame>
        <p:nvGraphicFramePr>
          <p:cNvPr id="11" name="TextBox 8">
            <a:extLst>
              <a:ext uri="{FF2B5EF4-FFF2-40B4-BE49-F238E27FC236}">
                <a16:creationId xmlns:a16="http://schemas.microsoft.com/office/drawing/2014/main" id="{B59A6707-BAFC-02A7-7229-0EB930C8ACC7}"/>
              </a:ext>
            </a:extLst>
          </p:cNvPr>
          <p:cNvGraphicFramePr/>
          <p:nvPr>
            <p:extLst>
              <p:ext uri="{D42A27DB-BD31-4B8C-83A1-F6EECF244321}">
                <p14:modId xmlns:p14="http://schemas.microsoft.com/office/powerpoint/2010/main" val="4092618195"/>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70630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2.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{25BF6888-CD1C-4824-AD4E-84ECA94D5DB0}tf55705232_win32</Template>
  <TotalTime>48</TotalTime>
  <Words>1241</Words>
  <Application>Microsoft Office PowerPoint</Application>
  <PresentationFormat>Widescreen</PresentationFormat>
  <Paragraphs>143</Paragraphs>
  <Slides>10</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Arial</vt:lpstr>
      <vt:lpstr>Calibri</vt:lpstr>
      <vt:lpstr>Calibri Light</vt:lpstr>
      <vt:lpstr>Forte</vt:lpstr>
      <vt:lpstr>GDS Transport</vt:lpstr>
      <vt:lpstr>Goudy Old Style</vt:lpstr>
      <vt:lpstr>Symbol</vt:lpstr>
      <vt:lpstr>Times New Roman</vt:lpstr>
      <vt:lpstr>Wingdings</vt:lpstr>
      <vt:lpstr>Wingdings 2</vt:lpstr>
      <vt:lpstr>SlateVTI</vt:lpstr>
      <vt:lpstr>KS5 / 16+ Provision </vt:lpstr>
      <vt:lpstr>Provision at a glance </vt:lpstr>
      <vt:lpstr>1. Academic  </vt:lpstr>
      <vt:lpstr>2. Careers vocational  </vt:lpstr>
      <vt:lpstr>3. Careers and Guidance </vt:lpstr>
      <vt:lpstr>4. Apprenticeship and independent skills  </vt:lpstr>
      <vt:lpstr>Routes …</vt:lpstr>
      <vt:lpstr>5. Catch up </vt:lpstr>
      <vt:lpstr>Additional services and provisions </vt:lpstr>
      <vt:lpstr>Useful resources and external organisations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KS5 / 16+ Provision</dc:title>
  <dc:creator>Office Software</dc:creator>
  <cp:lastModifiedBy>Becca Thomas</cp:lastModifiedBy>
  <cp:revision>1</cp:revision>
  <dcterms:created xsi:type="dcterms:W3CDTF">2022-06-23T21:52:29Z</dcterms:created>
  <dcterms:modified xsi:type="dcterms:W3CDTF">2022-06-27T13:47:19Z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