
<file path=[Content_Types].xml><?xml version="1.0" encoding="utf-8"?>
<Types xmlns="http://schemas.openxmlformats.org/package/2006/content-types">
  <Default Extension="jpeg" ContentType="image/jpeg"/>
  <Default Extension="jpg" ContentType="image/pn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5.jpg" ContentType="image/jpeg"/>
  <Override PartName="/ppt/media/image7.jpg" ContentType="image/jpeg"/>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60" r:id="rId2"/>
    <p:sldId id="285" r:id="rId3"/>
    <p:sldId id="256" r:id="rId4"/>
    <p:sldId id="257" r:id="rId5"/>
    <p:sldId id="258" r:id="rId6"/>
    <p:sldId id="259" r:id="rId7"/>
    <p:sldId id="286" r:id="rId8"/>
    <p:sldId id="279" r:id="rId9"/>
    <p:sldId id="280" r:id="rId10"/>
    <p:sldId id="281" r:id="rId11"/>
    <p:sldId id="282" r:id="rId12"/>
    <p:sldId id="289" r:id="rId13"/>
    <p:sldId id="283" r:id="rId14"/>
    <p:sldId id="284" r:id="rId15"/>
    <p:sldId id="273" r:id="rId16"/>
    <p:sldId id="275" r:id="rId17"/>
    <p:sldId id="278" r:id="rId18"/>
    <p:sldId id="287" r:id="rId19"/>
    <p:sldId id="288" r:id="rId20"/>
    <p:sldId id="261" r:id="rId21"/>
    <p:sldId id="265" r:id="rId22"/>
    <p:sldId id="264" r:id="rId23"/>
    <p:sldId id="262" r:id="rId24"/>
    <p:sldId id="263" r:id="rId25"/>
    <p:sldId id="266" r:id="rId26"/>
    <p:sldId id="267" r:id="rId27"/>
    <p:sldId id="268" r:id="rId28"/>
    <p:sldId id="269" r:id="rId29"/>
    <p:sldId id="270" r:id="rId30"/>
    <p:sldId id="271" r:id="rId31"/>
    <p:sldId id="272" r:id="rId32"/>
    <p:sldId id="274" r:id="rId33"/>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0AD381-F2A1-436A-9BA7-8005624B7D83}" v="384" dt="2026-07-20T02:45:48.1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4" d="100"/>
          <a:sy n="74" d="100"/>
        </p:scale>
        <p:origin x="72" y="1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313974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4225" tIns="47113" rIns="94225" bIns="47113"/>
          <a:lstStyle/>
          <a:p>
            <a:r>
              <a:rPr lang="en-US" dirty="0"/>
              <a:t>Freq 444.550 + 5 </a:t>
            </a:r>
          </a:p>
        </p:txBody>
      </p:sp>
      <p:sp>
        <p:nvSpPr>
          <p:cNvPr id="4" name="Slide Number Placeholder 3"/>
          <p:cNvSpPr>
            <a:spLocks noGrp="1"/>
          </p:cNvSpPr>
          <p:nvPr>
            <p:ph type="sldNum" sz="quarter" idx="5"/>
          </p:nvPr>
        </p:nvSpPr>
        <p:spPr/>
        <p:txBody>
          <a:bodyPr lIns="94225" tIns="47113" rIns="94225" bIns="47113"/>
          <a:lstStyle/>
          <a:p>
            <a:fld id="{46C3C076-EC5A-4FAA-8528-45CC1BBDFE7F}" type="slidenum">
              <a:rPr lang="en-US" smtClean="0"/>
              <a:t>3</a:t>
            </a:fld>
            <a:endParaRPr lang="en-US"/>
          </a:p>
        </p:txBody>
      </p:sp>
    </p:spTree>
    <p:extLst>
      <p:ext uri="{BB962C8B-B14F-4D97-AF65-F5344CB8AC3E}">
        <p14:creationId xmlns:p14="http://schemas.microsoft.com/office/powerpoint/2010/main" val="23416206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A8EB8-BA75-EB24-FBB9-9EAA201D8DA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9688233-1DB0-8E17-B7D8-AE0F5819AA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20EAF0D-C137-E0F6-D00B-E198D409B1EC}"/>
              </a:ext>
            </a:extLst>
          </p:cNvPr>
          <p:cNvSpPr>
            <a:spLocks noGrp="1"/>
          </p:cNvSpPr>
          <p:nvPr>
            <p:ph type="dt" sz="half" idx="10"/>
          </p:nvPr>
        </p:nvSpPr>
        <p:spPr/>
        <p:txBody>
          <a:bodyPr/>
          <a:lstStyle/>
          <a:p>
            <a:fld id="{A2C49F7C-DDBB-4DF6-9BD1-A7921784D90E}" type="datetimeFigureOut">
              <a:rPr lang="en-US" smtClean="0"/>
              <a:t>7/20/2026</a:t>
            </a:fld>
            <a:endParaRPr lang="en-US"/>
          </a:p>
        </p:txBody>
      </p:sp>
      <p:sp>
        <p:nvSpPr>
          <p:cNvPr id="5" name="Footer Placeholder 4">
            <a:extLst>
              <a:ext uri="{FF2B5EF4-FFF2-40B4-BE49-F238E27FC236}">
                <a16:creationId xmlns:a16="http://schemas.microsoft.com/office/drawing/2014/main" id="{32185B2A-97AA-1A8B-A325-96D4A8D105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3C81E8-659D-0E2E-7B5A-E1DF6A1E41E3}"/>
              </a:ext>
            </a:extLst>
          </p:cNvPr>
          <p:cNvSpPr>
            <a:spLocks noGrp="1"/>
          </p:cNvSpPr>
          <p:nvPr>
            <p:ph type="sldNum" sz="quarter" idx="12"/>
          </p:nvPr>
        </p:nvSpPr>
        <p:spPr/>
        <p:txBody>
          <a:bodyPr/>
          <a:lstStyle/>
          <a:p>
            <a:fld id="{80B272C5-A938-461D-B221-63F6050162EB}" type="slidenum">
              <a:rPr lang="en-US" smtClean="0"/>
              <a:t>‹#›</a:t>
            </a:fld>
            <a:endParaRPr lang="en-US"/>
          </a:p>
        </p:txBody>
      </p:sp>
    </p:spTree>
    <p:extLst>
      <p:ext uri="{BB962C8B-B14F-4D97-AF65-F5344CB8AC3E}">
        <p14:creationId xmlns:p14="http://schemas.microsoft.com/office/powerpoint/2010/main" val="40353809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FE857-E549-A941-4563-05766E80EE1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A4DC413-2709-5F10-D9A8-7489B8CCCB7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A2F85F-8095-A0F7-C18E-5392DD637414}"/>
              </a:ext>
            </a:extLst>
          </p:cNvPr>
          <p:cNvSpPr>
            <a:spLocks noGrp="1"/>
          </p:cNvSpPr>
          <p:nvPr>
            <p:ph type="dt" sz="half" idx="10"/>
          </p:nvPr>
        </p:nvSpPr>
        <p:spPr/>
        <p:txBody>
          <a:bodyPr/>
          <a:lstStyle/>
          <a:p>
            <a:fld id="{A2C49F7C-DDBB-4DF6-9BD1-A7921784D90E}" type="datetimeFigureOut">
              <a:rPr lang="en-US" smtClean="0"/>
              <a:t>7/20/2026</a:t>
            </a:fld>
            <a:endParaRPr lang="en-US"/>
          </a:p>
        </p:txBody>
      </p:sp>
      <p:sp>
        <p:nvSpPr>
          <p:cNvPr id="5" name="Footer Placeholder 4">
            <a:extLst>
              <a:ext uri="{FF2B5EF4-FFF2-40B4-BE49-F238E27FC236}">
                <a16:creationId xmlns:a16="http://schemas.microsoft.com/office/drawing/2014/main" id="{23A2AF42-B91B-BECE-6A59-B477EB6761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150EE-CF5E-F12C-3ADD-A07E1C610D38}"/>
              </a:ext>
            </a:extLst>
          </p:cNvPr>
          <p:cNvSpPr>
            <a:spLocks noGrp="1"/>
          </p:cNvSpPr>
          <p:nvPr>
            <p:ph type="sldNum" sz="quarter" idx="12"/>
          </p:nvPr>
        </p:nvSpPr>
        <p:spPr/>
        <p:txBody>
          <a:bodyPr/>
          <a:lstStyle/>
          <a:p>
            <a:fld id="{80B272C5-A938-461D-B221-63F6050162EB}" type="slidenum">
              <a:rPr lang="en-US" smtClean="0"/>
              <a:t>‹#›</a:t>
            </a:fld>
            <a:endParaRPr lang="en-US"/>
          </a:p>
        </p:txBody>
      </p:sp>
    </p:spTree>
    <p:extLst>
      <p:ext uri="{BB962C8B-B14F-4D97-AF65-F5344CB8AC3E}">
        <p14:creationId xmlns:p14="http://schemas.microsoft.com/office/powerpoint/2010/main" val="5435946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1A05BE-D7EE-73A2-C3FA-25883EAEE33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05AA89E-405E-FC60-50AF-6A12F8A6555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4C8988-79CB-E54D-27A0-908CA86777F9}"/>
              </a:ext>
            </a:extLst>
          </p:cNvPr>
          <p:cNvSpPr>
            <a:spLocks noGrp="1"/>
          </p:cNvSpPr>
          <p:nvPr>
            <p:ph type="dt" sz="half" idx="10"/>
          </p:nvPr>
        </p:nvSpPr>
        <p:spPr/>
        <p:txBody>
          <a:bodyPr/>
          <a:lstStyle/>
          <a:p>
            <a:fld id="{A2C49F7C-DDBB-4DF6-9BD1-A7921784D90E}" type="datetimeFigureOut">
              <a:rPr lang="en-US" smtClean="0"/>
              <a:t>7/20/2026</a:t>
            </a:fld>
            <a:endParaRPr lang="en-US"/>
          </a:p>
        </p:txBody>
      </p:sp>
      <p:sp>
        <p:nvSpPr>
          <p:cNvPr id="5" name="Footer Placeholder 4">
            <a:extLst>
              <a:ext uri="{FF2B5EF4-FFF2-40B4-BE49-F238E27FC236}">
                <a16:creationId xmlns:a16="http://schemas.microsoft.com/office/drawing/2014/main" id="{E0C1BFD6-CE71-65AB-9E96-6F6297EDAE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4807D1-E183-39FB-A6B9-73A8A5244A95}"/>
              </a:ext>
            </a:extLst>
          </p:cNvPr>
          <p:cNvSpPr>
            <a:spLocks noGrp="1"/>
          </p:cNvSpPr>
          <p:nvPr>
            <p:ph type="sldNum" sz="quarter" idx="12"/>
          </p:nvPr>
        </p:nvSpPr>
        <p:spPr/>
        <p:txBody>
          <a:bodyPr/>
          <a:lstStyle/>
          <a:p>
            <a:fld id="{80B272C5-A938-461D-B221-63F6050162EB}" type="slidenum">
              <a:rPr lang="en-US" smtClean="0"/>
              <a:t>‹#›</a:t>
            </a:fld>
            <a:endParaRPr lang="en-US"/>
          </a:p>
        </p:txBody>
      </p:sp>
    </p:spTree>
    <p:extLst>
      <p:ext uri="{BB962C8B-B14F-4D97-AF65-F5344CB8AC3E}">
        <p14:creationId xmlns:p14="http://schemas.microsoft.com/office/powerpoint/2010/main" val="3529044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9A88B-707C-8BEB-683B-2E20BA1B76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869B2F7-5C88-FE3A-36BF-DDD8DAF5095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676FF7-6D69-DB4C-37CE-889A95857A65}"/>
              </a:ext>
            </a:extLst>
          </p:cNvPr>
          <p:cNvSpPr>
            <a:spLocks noGrp="1"/>
          </p:cNvSpPr>
          <p:nvPr>
            <p:ph type="dt" sz="half" idx="10"/>
          </p:nvPr>
        </p:nvSpPr>
        <p:spPr/>
        <p:txBody>
          <a:bodyPr/>
          <a:lstStyle/>
          <a:p>
            <a:fld id="{A2C49F7C-DDBB-4DF6-9BD1-A7921784D90E}" type="datetimeFigureOut">
              <a:rPr lang="en-US" smtClean="0"/>
              <a:t>7/20/2026</a:t>
            </a:fld>
            <a:endParaRPr lang="en-US"/>
          </a:p>
        </p:txBody>
      </p:sp>
      <p:sp>
        <p:nvSpPr>
          <p:cNvPr id="5" name="Footer Placeholder 4">
            <a:extLst>
              <a:ext uri="{FF2B5EF4-FFF2-40B4-BE49-F238E27FC236}">
                <a16:creationId xmlns:a16="http://schemas.microsoft.com/office/drawing/2014/main" id="{42D3E385-A6FA-6080-0E77-287FF7A4EB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AC3792-ED0E-F3B4-5E7F-BB9DD05D50E0}"/>
              </a:ext>
            </a:extLst>
          </p:cNvPr>
          <p:cNvSpPr>
            <a:spLocks noGrp="1"/>
          </p:cNvSpPr>
          <p:nvPr>
            <p:ph type="sldNum" sz="quarter" idx="12"/>
          </p:nvPr>
        </p:nvSpPr>
        <p:spPr/>
        <p:txBody>
          <a:bodyPr/>
          <a:lstStyle/>
          <a:p>
            <a:fld id="{80B272C5-A938-461D-B221-63F6050162EB}" type="slidenum">
              <a:rPr lang="en-US" smtClean="0"/>
              <a:t>‹#›</a:t>
            </a:fld>
            <a:endParaRPr lang="en-US"/>
          </a:p>
        </p:txBody>
      </p:sp>
    </p:spTree>
    <p:extLst>
      <p:ext uri="{BB962C8B-B14F-4D97-AF65-F5344CB8AC3E}">
        <p14:creationId xmlns:p14="http://schemas.microsoft.com/office/powerpoint/2010/main" val="36353059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497D4-3423-D551-86A0-FCEEB001FA3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E6F7764-03F2-D29C-66AB-1CE15936FAB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185CE13-54C6-1955-7AEC-2F84F62FA5D8}"/>
              </a:ext>
            </a:extLst>
          </p:cNvPr>
          <p:cNvSpPr>
            <a:spLocks noGrp="1"/>
          </p:cNvSpPr>
          <p:nvPr>
            <p:ph type="dt" sz="half" idx="10"/>
          </p:nvPr>
        </p:nvSpPr>
        <p:spPr/>
        <p:txBody>
          <a:bodyPr/>
          <a:lstStyle/>
          <a:p>
            <a:fld id="{A2C49F7C-DDBB-4DF6-9BD1-A7921784D90E}" type="datetimeFigureOut">
              <a:rPr lang="en-US" smtClean="0"/>
              <a:t>7/20/2026</a:t>
            </a:fld>
            <a:endParaRPr lang="en-US"/>
          </a:p>
        </p:txBody>
      </p:sp>
      <p:sp>
        <p:nvSpPr>
          <p:cNvPr id="5" name="Footer Placeholder 4">
            <a:extLst>
              <a:ext uri="{FF2B5EF4-FFF2-40B4-BE49-F238E27FC236}">
                <a16:creationId xmlns:a16="http://schemas.microsoft.com/office/drawing/2014/main" id="{E35E4310-3D87-D083-6ABC-C6108C15E1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29E9D3-2F92-C7AF-F1F4-07566E58A40B}"/>
              </a:ext>
            </a:extLst>
          </p:cNvPr>
          <p:cNvSpPr>
            <a:spLocks noGrp="1"/>
          </p:cNvSpPr>
          <p:nvPr>
            <p:ph type="sldNum" sz="quarter" idx="12"/>
          </p:nvPr>
        </p:nvSpPr>
        <p:spPr/>
        <p:txBody>
          <a:bodyPr/>
          <a:lstStyle/>
          <a:p>
            <a:fld id="{80B272C5-A938-461D-B221-63F6050162EB}" type="slidenum">
              <a:rPr lang="en-US" smtClean="0"/>
              <a:t>‹#›</a:t>
            </a:fld>
            <a:endParaRPr lang="en-US"/>
          </a:p>
        </p:txBody>
      </p:sp>
    </p:spTree>
    <p:extLst>
      <p:ext uri="{BB962C8B-B14F-4D97-AF65-F5344CB8AC3E}">
        <p14:creationId xmlns:p14="http://schemas.microsoft.com/office/powerpoint/2010/main" val="828728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B4652-99F5-123C-E522-39218EAF7D6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A0FF6D-F800-A484-F616-B1825895275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40C6BD4-FCFE-F848-BDBF-76F8952F27F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A1D7C19-FBE4-70EE-461E-324A33ED5FB2}"/>
              </a:ext>
            </a:extLst>
          </p:cNvPr>
          <p:cNvSpPr>
            <a:spLocks noGrp="1"/>
          </p:cNvSpPr>
          <p:nvPr>
            <p:ph type="dt" sz="half" idx="10"/>
          </p:nvPr>
        </p:nvSpPr>
        <p:spPr/>
        <p:txBody>
          <a:bodyPr/>
          <a:lstStyle/>
          <a:p>
            <a:fld id="{A2C49F7C-DDBB-4DF6-9BD1-A7921784D90E}" type="datetimeFigureOut">
              <a:rPr lang="en-US" smtClean="0"/>
              <a:t>7/20/2026</a:t>
            </a:fld>
            <a:endParaRPr lang="en-US"/>
          </a:p>
        </p:txBody>
      </p:sp>
      <p:sp>
        <p:nvSpPr>
          <p:cNvPr id="6" name="Footer Placeholder 5">
            <a:extLst>
              <a:ext uri="{FF2B5EF4-FFF2-40B4-BE49-F238E27FC236}">
                <a16:creationId xmlns:a16="http://schemas.microsoft.com/office/drawing/2014/main" id="{686DAAF9-2241-DD98-BA8E-0C04B74292B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5BB020B-0C88-559E-014E-CECAD1D2F4C1}"/>
              </a:ext>
            </a:extLst>
          </p:cNvPr>
          <p:cNvSpPr>
            <a:spLocks noGrp="1"/>
          </p:cNvSpPr>
          <p:nvPr>
            <p:ph type="sldNum" sz="quarter" idx="12"/>
          </p:nvPr>
        </p:nvSpPr>
        <p:spPr/>
        <p:txBody>
          <a:bodyPr/>
          <a:lstStyle/>
          <a:p>
            <a:fld id="{80B272C5-A938-461D-B221-63F6050162EB}" type="slidenum">
              <a:rPr lang="en-US" smtClean="0"/>
              <a:t>‹#›</a:t>
            </a:fld>
            <a:endParaRPr lang="en-US"/>
          </a:p>
        </p:txBody>
      </p:sp>
    </p:spTree>
    <p:extLst>
      <p:ext uri="{BB962C8B-B14F-4D97-AF65-F5344CB8AC3E}">
        <p14:creationId xmlns:p14="http://schemas.microsoft.com/office/powerpoint/2010/main" val="7724639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54B18-2F31-BD30-347A-58043279142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F5EB035-DEAF-1ABE-AB0E-322475D4F32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1758BC4-939B-E125-80A5-7CDA149269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87CDE1A-EB47-7D36-9E3D-C80E3D5F8F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8F7AC3C-F71E-7166-7CB9-ACCA472A595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5A33C16-0BE8-A17B-6DF8-3DAD507F290F}"/>
              </a:ext>
            </a:extLst>
          </p:cNvPr>
          <p:cNvSpPr>
            <a:spLocks noGrp="1"/>
          </p:cNvSpPr>
          <p:nvPr>
            <p:ph type="dt" sz="half" idx="10"/>
          </p:nvPr>
        </p:nvSpPr>
        <p:spPr/>
        <p:txBody>
          <a:bodyPr/>
          <a:lstStyle/>
          <a:p>
            <a:fld id="{A2C49F7C-DDBB-4DF6-9BD1-A7921784D90E}" type="datetimeFigureOut">
              <a:rPr lang="en-US" smtClean="0"/>
              <a:t>7/20/2026</a:t>
            </a:fld>
            <a:endParaRPr lang="en-US"/>
          </a:p>
        </p:txBody>
      </p:sp>
      <p:sp>
        <p:nvSpPr>
          <p:cNvPr id="8" name="Footer Placeholder 7">
            <a:extLst>
              <a:ext uri="{FF2B5EF4-FFF2-40B4-BE49-F238E27FC236}">
                <a16:creationId xmlns:a16="http://schemas.microsoft.com/office/drawing/2014/main" id="{0C7E60E8-2EE5-A1C0-008F-493741C63CD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FA04AC0-5276-62AA-BACF-81F004EF868B}"/>
              </a:ext>
            </a:extLst>
          </p:cNvPr>
          <p:cNvSpPr>
            <a:spLocks noGrp="1"/>
          </p:cNvSpPr>
          <p:nvPr>
            <p:ph type="sldNum" sz="quarter" idx="12"/>
          </p:nvPr>
        </p:nvSpPr>
        <p:spPr/>
        <p:txBody>
          <a:bodyPr/>
          <a:lstStyle/>
          <a:p>
            <a:fld id="{80B272C5-A938-461D-B221-63F6050162EB}" type="slidenum">
              <a:rPr lang="en-US" smtClean="0"/>
              <a:t>‹#›</a:t>
            </a:fld>
            <a:endParaRPr lang="en-US"/>
          </a:p>
        </p:txBody>
      </p:sp>
    </p:spTree>
    <p:extLst>
      <p:ext uri="{BB962C8B-B14F-4D97-AF65-F5344CB8AC3E}">
        <p14:creationId xmlns:p14="http://schemas.microsoft.com/office/powerpoint/2010/main" val="31156306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A0CC9-D0B3-67A0-B6B8-B65B7104C63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09F44F4-DCA3-2553-D0AE-F56D4A9E2A4F}"/>
              </a:ext>
            </a:extLst>
          </p:cNvPr>
          <p:cNvSpPr>
            <a:spLocks noGrp="1"/>
          </p:cNvSpPr>
          <p:nvPr>
            <p:ph type="dt" sz="half" idx="10"/>
          </p:nvPr>
        </p:nvSpPr>
        <p:spPr/>
        <p:txBody>
          <a:bodyPr/>
          <a:lstStyle/>
          <a:p>
            <a:fld id="{A2C49F7C-DDBB-4DF6-9BD1-A7921784D90E}" type="datetimeFigureOut">
              <a:rPr lang="en-US" smtClean="0"/>
              <a:t>7/20/2026</a:t>
            </a:fld>
            <a:endParaRPr lang="en-US"/>
          </a:p>
        </p:txBody>
      </p:sp>
      <p:sp>
        <p:nvSpPr>
          <p:cNvPr id="4" name="Footer Placeholder 3">
            <a:extLst>
              <a:ext uri="{FF2B5EF4-FFF2-40B4-BE49-F238E27FC236}">
                <a16:creationId xmlns:a16="http://schemas.microsoft.com/office/drawing/2014/main" id="{C8F58440-050F-4174-94FF-21FA56D59A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E78590C-B8C5-6CBF-2BED-FDB024DB4156}"/>
              </a:ext>
            </a:extLst>
          </p:cNvPr>
          <p:cNvSpPr>
            <a:spLocks noGrp="1"/>
          </p:cNvSpPr>
          <p:nvPr>
            <p:ph type="sldNum" sz="quarter" idx="12"/>
          </p:nvPr>
        </p:nvSpPr>
        <p:spPr/>
        <p:txBody>
          <a:bodyPr/>
          <a:lstStyle/>
          <a:p>
            <a:fld id="{80B272C5-A938-461D-B221-63F6050162EB}" type="slidenum">
              <a:rPr lang="en-US" smtClean="0"/>
              <a:t>‹#›</a:t>
            </a:fld>
            <a:endParaRPr lang="en-US"/>
          </a:p>
        </p:txBody>
      </p:sp>
    </p:spTree>
    <p:extLst>
      <p:ext uri="{BB962C8B-B14F-4D97-AF65-F5344CB8AC3E}">
        <p14:creationId xmlns:p14="http://schemas.microsoft.com/office/powerpoint/2010/main" val="28380138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55F4133-0663-0924-9650-73D17A083EEB}"/>
              </a:ext>
            </a:extLst>
          </p:cNvPr>
          <p:cNvSpPr>
            <a:spLocks noGrp="1"/>
          </p:cNvSpPr>
          <p:nvPr>
            <p:ph type="dt" sz="half" idx="10"/>
          </p:nvPr>
        </p:nvSpPr>
        <p:spPr/>
        <p:txBody>
          <a:bodyPr/>
          <a:lstStyle/>
          <a:p>
            <a:fld id="{A2C49F7C-DDBB-4DF6-9BD1-A7921784D90E}" type="datetimeFigureOut">
              <a:rPr lang="en-US" smtClean="0"/>
              <a:t>7/20/2026</a:t>
            </a:fld>
            <a:endParaRPr lang="en-US"/>
          </a:p>
        </p:txBody>
      </p:sp>
      <p:sp>
        <p:nvSpPr>
          <p:cNvPr id="3" name="Footer Placeholder 2">
            <a:extLst>
              <a:ext uri="{FF2B5EF4-FFF2-40B4-BE49-F238E27FC236}">
                <a16:creationId xmlns:a16="http://schemas.microsoft.com/office/drawing/2014/main" id="{91B0FA09-0119-CBEC-B025-133224116F6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6968E4-0D39-5961-2DFC-3CB0A6635F96}"/>
              </a:ext>
            </a:extLst>
          </p:cNvPr>
          <p:cNvSpPr>
            <a:spLocks noGrp="1"/>
          </p:cNvSpPr>
          <p:nvPr>
            <p:ph type="sldNum" sz="quarter" idx="12"/>
          </p:nvPr>
        </p:nvSpPr>
        <p:spPr/>
        <p:txBody>
          <a:bodyPr/>
          <a:lstStyle/>
          <a:p>
            <a:fld id="{80B272C5-A938-461D-B221-63F6050162EB}" type="slidenum">
              <a:rPr lang="en-US" smtClean="0"/>
              <a:t>‹#›</a:t>
            </a:fld>
            <a:endParaRPr lang="en-US"/>
          </a:p>
        </p:txBody>
      </p:sp>
    </p:spTree>
    <p:extLst>
      <p:ext uri="{BB962C8B-B14F-4D97-AF65-F5344CB8AC3E}">
        <p14:creationId xmlns:p14="http://schemas.microsoft.com/office/powerpoint/2010/main" val="3374814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0CAC6-709F-4550-82BA-0C46C182D4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0B598B0-AC2A-BC4B-FEB1-6E4725A208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DE76330-5FB6-7A8F-1365-D8CA026B52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E32A46-75A3-F0FF-2440-9428D876DD74}"/>
              </a:ext>
            </a:extLst>
          </p:cNvPr>
          <p:cNvSpPr>
            <a:spLocks noGrp="1"/>
          </p:cNvSpPr>
          <p:nvPr>
            <p:ph type="dt" sz="half" idx="10"/>
          </p:nvPr>
        </p:nvSpPr>
        <p:spPr/>
        <p:txBody>
          <a:bodyPr/>
          <a:lstStyle/>
          <a:p>
            <a:fld id="{A2C49F7C-DDBB-4DF6-9BD1-A7921784D90E}" type="datetimeFigureOut">
              <a:rPr lang="en-US" smtClean="0"/>
              <a:t>7/20/2026</a:t>
            </a:fld>
            <a:endParaRPr lang="en-US"/>
          </a:p>
        </p:txBody>
      </p:sp>
      <p:sp>
        <p:nvSpPr>
          <p:cNvPr id="6" name="Footer Placeholder 5">
            <a:extLst>
              <a:ext uri="{FF2B5EF4-FFF2-40B4-BE49-F238E27FC236}">
                <a16:creationId xmlns:a16="http://schemas.microsoft.com/office/drawing/2014/main" id="{540D6B0A-93C0-B643-6FD0-50AC7A1D1C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9B1E02-2E1C-B934-2A4E-275CE0BC5D93}"/>
              </a:ext>
            </a:extLst>
          </p:cNvPr>
          <p:cNvSpPr>
            <a:spLocks noGrp="1"/>
          </p:cNvSpPr>
          <p:nvPr>
            <p:ph type="sldNum" sz="quarter" idx="12"/>
          </p:nvPr>
        </p:nvSpPr>
        <p:spPr/>
        <p:txBody>
          <a:bodyPr/>
          <a:lstStyle/>
          <a:p>
            <a:fld id="{80B272C5-A938-461D-B221-63F6050162EB}" type="slidenum">
              <a:rPr lang="en-US" smtClean="0"/>
              <a:t>‹#›</a:t>
            </a:fld>
            <a:endParaRPr lang="en-US"/>
          </a:p>
        </p:txBody>
      </p:sp>
    </p:spTree>
    <p:extLst>
      <p:ext uri="{BB962C8B-B14F-4D97-AF65-F5344CB8AC3E}">
        <p14:creationId xmlns:p14="http://schemas.microsoft.com/office/powerpoint/2010/main" val="7406845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38E2B-76EA-3748-4422-7C3D9EF24FA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7EA1EFC-9166-B49B-B11F-877D43F2632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3C67BD-A5DD-4F66-D86A-02DD97A5AE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C36C2C0-6C63-EE72-29FF-B3B8C0F7C27E}"/>
              </a:ext>
            </a:extLst>
          </p:cNvPr>
          <p:cNvSpPr>
            <a:spLocks noGrp="1"/>
          </p:cNvSpPr>
          <p:nvPr>
            <p:ph type="dt" sz="half" idx="10"/>
          </p:nvPr>
        </p:nvSpPr>
        <p:spPr/>
        <p:txBody>
          <a:bodyPr/>
          <a:lstStyle/>
          <a:p>
            <a:fld id="{A2C49F7C-DDBB-4DF6-9BD1-A7921784D90E}" type="datetimeFigureOut">
              <a:rPr lang="en-US" smtClean="0"/>
              <a:t>7/20/2026</a:t>
            </a:fld>
            <a:endParaRPr lang="en-US"/>
          </a:p>
        </p:txBody>
      </p:sp>
      <p:sp>
        <p:nvSpPr>
          <p:cNvPr id="6" name="Footer Placeholder 5">
            <a:extLst>
              <a:ext uri="{FF2B5EF4-FFF2-40B4-BE49-F238E27FC236}">
                <a16:creationId xmlns:a16="http://schemas.microsoft.com/office/drawing/2014/main" id="{69FE340E-D310-7013-8E1C-E63D94F0640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32447F-A066-DE0E-9275-23C5A7F19AAE}"/>
              </a:ext>
            </a:extLst>
          </p:cNvPr>
          <p:cNvSpPr>
            <a:spLocks noGrp="1"/>
          </p:cNvSpPr>
          <p:nvPr>
            <p:ph type="sldNum" sz="quarter" idx="12"/>
          </p:nvPr>
        </p:nvSpPr>
        <p:spPr/>
        <p:txBody>
          <a:bodyPr/>
          <a:lstStyle/>
          <a:p>
            <a:fld id="{80B272C5-A938-461D-B221-63F6050162EB}" type="slidenum">
              <a:rPr lang="en-US" smtClean="0"/>
              <a:t>‹#›</a:t>
            </a:fld>
            <a:endParaRPr lang="en-US"/>
          </a:p>
        </p:txBody>
      </p:sp>
    </p:spTree>
    <p:extLst>
      <p:ext uri="{BB962C8B-B14F-4D97-AF65-F5344CB8AC3E}">
        <p14:creationId xmlns:p14="http://schemas.microsoft.com/office/powerpoint/2010/main" val="940959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8C50E7-0C8E-4155-96F8-98046F0FA8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8D6EB76-A5E8-1742-48E3-7E6C9693173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192B2D-AE90-FD89-2A12-45CA58B15C7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2C49F7C-DDBB-4DF6-9BD1-A7921784D90E}" type="datetimeFigureOut">
              <a:rPr lang="en-US" smtClean="0"/>
              <a:t>7/20/2026</a:t>
            </a:fld>
            <a:endParaRPr lang="en-US"/>
          </a:p>
        </p:txBody>
      </p:sp>
      <p:sp>
        <p:nvSpPr>
          <p:cNvPr id="5" name="Footer Placeholder 4">
            <a:extLst>
              <a:ext uri="{FF2B5EF4-FFF2-40B4-BE49-F238E27FC236}">
                <a16:creationId xmlns:a16="http://schemas.microsoft.com/office/drawing/2014/main" id="{0BF14109-BEAF-C6ED-9A49-8EF0D32DD2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209D5A1-02C4-F87D-6D59-51212CAFDE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0B272C5-A938-461D-B221-63F6050162EB}" type="slidenum">
              <a:rPr lang="en-US" smtClean="0"/>
              <a:t>‹#›</a:t>
            </a:fld>
            <a:endParaRPr lang="en-US"/>
          </a:p>
        </p:txBody>
      </p:sp>
    </p:spTree>
    <p:extLst>
      <p:ext uri="{BB962C8B-B14F-4D97-AF65-F5344CB8AC3E}">
        <p14:creationId xmlns:p14="http://schemas.microsoft.com/office/powerpoint/2010/main" val="7797240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E2841"/>
        </a:solidFill>
        <a:effectLst/>
      </p:bgPr>
    </p:bg>
    <p:spTree>
      <p:nvGrpSpPr>
        <p:cNvPr id="1" name=""/>
        <p:cNvGrpSpPr/>
        <p:nvPr/>
      </p:nvGrpSpPr>
      <p:grpSpPr>
        <a:xfrm>
          <a:off x="0" y="0"/>
          <a:ext cx="0" cy="0"/>
          <a:chOff x="0" y="0"/>
          <a:chExt cx="0" cy="0"/>
        </a:xfrm>
      </p:grpSpPr>
      <p:sp>
        <p:nvSpPr>
          <p:cNvPr id="10" name="Prepared By"/>
          <p:cNvSpPr txBox="1"/>
          <p:nvPr/>
        </p:nvSpPr>
        <p:spPr>
          <a:xfrm>
            <a:off x="1096000" y="1780000"/>
            <a:ext cx="10000000" cy="430000"/>
          </a:xfrm>
          <a:prstGeom prst="rect">
            <a:avLst/>
          </a:prstGeom>
          <a:noFill/>
        </p:spPr>
        <p:txBody>
          <a:bodyPr wrap="square" rtlCol="0" anchor="t"/>
          <a:lstStyle/>
          <a:p>
            <a:pPr algn="ctr"/>
            <a:r>
              <a:rPr lang="en-US" sz="1800" b="1" spc="600" dirty="0">
                <a:solidFill>
                  <a:srgbClr val="E97132"/>
                </a:solidFill>
                <a:latin typeface="+mn-lt"/>
              </a:rPr>
              <a:t>PREPARED BY</a:t>
            </a:r>
          </a:p>
        </p:txBody>
      </p:sp>
      <p:sp>
        <p:nvSpPr>
          <p:cNvPr id="11" name="Name"/>
          <p:cNvSpPr txBox="1"/>
          <p:nvPr/>
        </p:nvSpPr>
        <p:spPr>
          <a:xfrm>
            <a:off x="1096000" y="2220000"/>
            <a:ext cx="10000000" cy="900000"/>
          </a:xfrm>
          <a:prstGeom prst="rect">
            <a:avLst/>
          </a:prstGeom>
          <a:noFill/>
        </p:spPr>
        <p:txBody>
          <a:bodyPr wrap="square" rtlCol="0" anchor="t"/>
          <a:lstStyle/>
          <a:p>
            <a:pPr algn="ctr"/>
            <a:r>
              <a:rPr lang="en-US" sz="5400" b="1" dirty="0">
                <a:solidFill>
                  <a:srgbClr val="FFFFFF"/>
                </a:solidFill>
                <a:latin typeface="+mj-lt"/>
              </a:rPr>
              <a:t>Clifton Dowers</a:t>
            </a:r>
          </a:p>
        </p:txBody>
      </p:sp>
      <p:sp>
        <p:nvSpPr>
          <p:cNvPr id="12" name="Callsign"/>
          <p:cNvSpPr txBox="1"/>
          <p:nvPr/>
        </p:nvSpPr>
        <p:spPr>
          <a:xfrm>
            <a:off x="1096000" y="3160000"/>
            <a:ext cx="10000000" cy="640000"/>
          </a:xfrm>
          <a:prstGeom prst="rect">
            <a:avLst/>
          </a:prstGeom>
          <a:noFill/>
        </p:spPr>
        <p:txBody>
          <a:bodyPr wrap="square" rtlCol="0" anchor="t"/>
          <a:lstStyle/>
          <a:p>
            <a:pPr algn="ctr"/>
            <a:r>
              <a:rPr lang="en-US" sz="4000" b="1" spc="200" dirty="0">
                <a:solidFill>
                  <a:srgbClr val="E97132"/>
                </a:solidFill>
                <a:latin typeface="+mn-lt"/>
              </a:rPr>
              <a:t>KI4PHP</a:t>
            </a:r>
          </a:p>
        </p:txBody>
      </p:sp>
      <p:sp>
        <p:nvSpPr>
          <p:cNvPr id="18" name="Callsign Email"/>
          <p:cNvSpPr txBox="1"/>
          <p:nvPr/>
        </p:nvSpPr>
        <p:spPr>
          <a:xfrm>
            <a:off x="1096000" y="3820000"/>
            <a:ext cx="10000000" cy="400000"/>
          </a:xfrm>
          <a:prstGeom prst="rect">
            <a:avLst/>
          </a:prstGeom>
          <a:noFill/>
        </p:spPr>
        <p:txBody>
          <a:bodyPr wrap="square" rtlCol="0" anchor="t"/>
          <a:lstStyle/>
          <a:p>
            <a:pPr algn="ctr"/>
            <a:r>
              <a:rPr lang="en-US" sz="1900" dirty="0">
                <a:solidFill>
                  <a:srgbClr val="E8E8E8"/>
                </a:solidFill>
                <a:latin typeface="+mn-lt"/>
              </a:rPr>
              <a:t>ki4php.dmr@fastmail.net</a:t>
            </a:r>
          </a:p>
        </p:txBody>
      </p:sp>
      <p:sp>
        <p:nvSpPr>
          <p:cNvPr id="13" name="Accent Rule"/>
          <p:cNvSpPr/>
          <p:nvPr/>
        </p:nvSpPr>
        <p:spPr>
          <a:xfrm>
            <a:off x="4846000" y="4340000"/>
            <a:ext cx="2500000" cy="26000"/>
          </a:xfrm>
          <a:prstGeom prst="rect">
            <a:avLst/>
          </a:prstGeom>
          <a:solidFill>
            <a:srgbClr val="156082"/>
          </a:solidFill>
          <a:ln>
            <a:noFill/>
          </a:ln>
        </p:spPr>
        <p:txBody>
          <a:bodyPr/>
          <a:lstStyle/>
          <a:p>
            <a:endParaRPr/>
          </a:p>
        </p:txBody>
      </p:sp>
      <p:sp>
        <p:nvSpPr>
          <p:cNvPr id="14" name="Subtitle"/>
          <p:cNvSpPr txBox="1"/>
          <p:nvPr/>
        </p:nvSpPr>
        <p:spPr>
          <a:xfrm>
            <a:off x="1096000" y="4470000"/>
            <a:ext cx="10000000" cy="520000"/>
          </a:xfrm>
          <a:prstGeom prst="rect">
            <a:avLst/>
          </a:prstGeom>
          <a:noFill/>
        </p:spPr>
        <p:txBody>
          <a:bodyPr wrap="square" rtlCol="0" anchor="t"/>
          <a:lstStyle/>
          <a:p>
            <a:pPr algn="ctr"/>
            <a:r>
              <a:rPr lang="en-US" sz="2000" dirty="0">
                <a:solidFill>
                  <a:srgbClr val="E8E8E8"/>
                </a:solidFill>
                <a:latin typeface="+mn-lt"/>
              </a:rPr>
              <a:t>Kentucky DMR Repeaters • Radio Programming</a:t>
            </a:r>
          </a:p>
        </p:txBody>
      </p:sp>
      <p:sp>
        <p:nvSpPr>
          <p:cNvPr id="16" name="Contact Eyebrow"/>
          <p:cNvSpPr txBox="1"/>
          <p:nvPr/>
        </p:nvSpPr>
        <p:spPr>
          <a:xfrm>
            <a:off x="1096000" y="5200000"/>
            <a:ext cx="10000000" cy="360000"/>
          </a:xfrm>
          <a:prstGeom prst="rect">
            <a:avLst/>
          </a:prstGeom>
          <a:noFill/>
        </p:spPr>
        <p:txBody>
          <a:bodyPr wrap="square" rtlCol="0" anchor="t"/>
          <a:lstStyle/>
          <a:p>
            <a:pPr algn="ctr"/>
            <a:r>
              <a:rPr lang="en-US" sz="1400" b="1" spc="500" dirty="0">
                <a:solidFill>
                  <a:srgbClr val="0F9ED5"/>
                </a:solidFill>
                <a:latin typeface="+mn-lt"/>
              </a:rPr>
              <a:t>CONTACT</a:t>
            </a:r>
          </a:p>
        </p:txBody>
      </p:sp>
      <p:sp>
        <p:nvSpPr>
          <p:cNvPr id="17" name="Contact Details"/>
          <p:cNvSpPr txBox="1"/>
          <p:nvPr/>
        </p:nvSpPr>
        <p:spPr>
          <a:xfrm>
            <a:off x="1096000" y="5560000"/>
            <a:ext cx="10000000" cy="560000"/>
          </a:xfrm>
          <a:prstGeom prst="rect">
            <a:avLst/>
          </a:prstGeom>
          <a:noFill/>
        </p:spPr>
        <p:txBody>
          <a:bodyPr wrap="square" rtlCol="0" anchor="t"/>
          <a:lstStyle/>
          <a:p>
            <a:pPr algn="ctr"/>
            <a:r>
              <a:rPr lang="en-US" sz="2200" b="1" dirty="0">
                <a:solidFill>
                  <a:srgbClr val="E97132"/>
                </a:solidFill>
                <a:latin typeface="+mn-lt"/>
              </a:rPr>
              <a:t>1-270-402-9800</a:t>
            </a:r>
            <a:r>
              <a:rPr lang="en-US" sz="2200" b="1" dirty="0">
                <a:solidFill>
                  <a:srgbClr val="FFFFFF"/>
                </a:solidFill>
                <a:latin typeface="+mn-lt"/>
              </a:rPr>
              <a:t>   •   </a:t>
            </a:r>
            <a:r>
              <a:rPr lang="en-US" sz="2200" b="1" dirty="0">
                <a:solidFill>
                  <a:srgbClr val="E97132"/>
                </a:solidFill>
                <a:latin typeface="+mn-lt"/>
              </a:rPr>
              <a:t>peavy79@gmail.com</a:t>
            </a:r>
          </a:p>
        </p:txBody>
      </p:sp>
      <p:sp>
        <p:nvSpPr>
          <p:cNvPr id="15" name="Contact Footer"/>
          <p:cNvSpPr txBox="1"/>
          <p:nvPr/>
        </p:nvSpPr>
        <p:spPr>
          <a:xfrm>
            <a:off x="596000" y="6420000"/>
            <a:ext cx="11000000" cy="380000"/>
          </a:xfrm>
          <a:prstGeom prst="rect">
            <a:avLst/>
          </a:prstGeom>
          <a:noFill/>
        </p:spPr>
        <p:txBody>
          <a:bodyPr wrap="square" rtlCol="0" anchor="t"/>
          <a:lstStyle/>
          <a:p>
            <a:pPr algn="ctr"/>
            <a:r>
              <a:rPr lang="en-US" sz="1050" b="1" dirty="0">
                <a:solidFill>
                  <a:srgbClr val="FFFFFF"/>
                </a:solidFill>
                <a:latin typeface="+mn-lt"/>
              </a:rPr>
              <a:t>Kentucky DMR</a:t>
            </a:r>
            <a:r>
              <a:rPr lang="en-US" sz="1050" dirty="0">
                <a:solidFill>
                  <a:srgbClr val="E8E8E8"/>
                </a:solidFill>
                <a:latin typeface="+mn-lt"/>
              </a:rPr>
              <a:t>  •  Lebanon, Kentucky, United States</a:t>
            </a:r>
          </a:p>
          <a:p>
            <a:pPr algn="ctr"/>
            <a:r>
              <a:rPr lang="en-US" sz="950" dirty="0">
                <a:solidFill>
                  <a:srgbClr val="E8E8E8"/>
                </a:solidFill>
                <a:latin typeface="+mn-lt"/>
              </a:rPr>
              <a:t>1-270-402-9800  •  peavy79@gmail.com  •  www.Kentuckydmr.com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txBox="1"/>
          <p:nvPr/>
        </p:nvSpPr>
        <p:spPr>
          <a:xfrm>
            <a:off x="457200" y="196392"/>
            <a:ext cx="11274552" cy="560000"/>
          </a:xfrm>
          <a:prstGeom prst="rect">
            <a:avLst/>
          </a:prstGeom>
          <a:noFill/>
        </p:spPr>
        <p:txBody>
          <a:bodyPr wrap="square" lIns="0" tIns="0" rIns="0" bIns="0">
            <a:noAutofit/>
          </a:bodyPr>
          <a:lstStyle/>
          <a:p>
            <a:pPr algn="l">
              <a:spcAft>
                <a:spcPts val="0"/>
              </a:spcAft>
            </a:pPr>
            <a:r>
              <a:rPr sz="3200" b="1">
                <a:solidFill>
                  <a:srgbClr val="172632"/>
                </a:solidFill>
                <a:latin typeface="Aptos Display"/>
              </a:rPr>
              <a:t>KY4HS Quick Reference</a:t>
            </a:r>
          </a:p>
        </p:txBody>
      </p:sp>
      <p:sp>
        <p:nvSpPr>
          <p:cNvPr id="3" name="Subtitle"/>
          <p:cNvSpPr txBox="1"/>
          <p:nvPr/>
        </p:nvSpPr>
        <p:spPr>
          <a:xfrm>
            <a:off x="457200" y="820000"/>
            <a:ext cx="11274552" cy="300000"/>
          </a:xfrm>
          <a:prstGeom prst="rect">
            <a:avLst/>
          </a:prstGeom>
          <a:noFill/>
        </p:spPr>
        <p:txBody>
          <a:bodyPr wrap="square" lIns="0" tIns="0" rIns="0" bIns="0">
            <a:noAutofit/>
          </a:bodyPr>
          <a:lstStyle/>
          <a:p>
            <a:pPr algn="l">
              <a:spcAft>
                <a:spcPts val="0"/>
              </a:spcAft>
            </a:pPr>
            <a:r>
              <a:rPr sz="1400" b="1">
                <a:solidFill>
                  <a:srgbClr val="156082"/>
                </a:solidFill>
                <a:latin typeface="Aptos Display"/>
              </a:rPr>
              <a:t>Morehead Amateur Radio Society (MARS)  •  Morehead, KY — Eastern Kentucky  •  ARRL Affiliated</a:t>
            </a:r>
          </a:p>
        </p:txBody>
      </p:sp>
      <p:sp>
        <p:nvSpPr>
          <p:cNvPr id="4" name="Accent Rule">
            <a:extLst>
              <a:ext uri="{C183D7F6-B498-43B3-948B-1728B52AA6E4}">
                <adec:decorative xmlns:adec="http://schemas.microsoft.com/office/drawing/2017/decorative" val="1"/>
              </a:ext>
            </a:extLst>
          </p:cNvPr>
          <p:cNvSpPr/>
          <p:nvPr/>
        </p:nvSpPr>
        <p:spPr>
          <a:xfrm>
            <a:off x="457200" y="1233648"/>
            <a:ext cx="11274552" cy="27432"/>
          </a:xfrm>
          <a:prstGeom prst="rect">
            <a:avLst/>
          </a:prstGeom>
          <a:solidFill>
            <a:srgbClr val="E97132"/>
          </a:solidFill>
          <a:ln>
            <a:noFill/>
          </a:ln>
        </p:spPr>
        <p:txBody>
          <a:bodyPr wrap="square" rtlCol="0" anchor="ctr">
            <a:noAutofit/>
          </a:bodyPr>
          <a:lstStyle/>
          <a:p>
            <a:pPr algn="ctr"/>
            <a:endParaRPr/>
          </a:p>
        </p:txBody>
      </p:sp>
      <p:sp>
        <p:nvSpPr>
          <p:cNvPr id="10" name="Meetings Card"/>
          <p:cNvSpPr/>
          <p:nvPr/>
        </p:nvSpPr>
        <p:spPr>
          <a:xfrm>
            <a:off x="457200" y="1400000"/>
            <a:ext cx="3590000" cy="2420000"/>
          </a:xfrm>
          <a:prstGeom prst="roundRect">
            <a:avLst>
              <a:gd name="adj" fmla="val 3500"/>
            </a:avLst>
          </a:prstGeom>
          <a:solidFill>
            <a:srgbClr val="F2F6F9"/>
          </a:solidFill>
          <a:ln w="19050">
            <a:solidFill>
              <a:srgbClr val="156082"/>
            </a:solidFill>
          </a:ln>
        </p:spPr>
        <p:txBody>
          <a:bodyPr wrap="square" lIns="128016" tIns="100584" rIns="128016" bIns="82296" rtlCol="0" anchor="t"/>
          <a:lstStyle/>
          <a:p>
            <a:pPr>
              <a:spcAft>
                <a:spcPts val="600"/>
              </a:spcAft>
            </a:pPr>
            <a:r>
              <a:rPr sz="1500" b="1">
                <a:solidFill>
                  <a:srgbClr val="E97132"/>
                </a:solidFill>
                <a:latin typeface="Aptos Display"/>
              </a:rPr>
              <a:t>CLUB MEETINGS</a:t>
            </a:r>
          </a:p>
          <a:p>
            <a:pPr>
              <a:spcAft>
                <a:spcPts val="500"/>
              </a:spcAft>
            </a:pPr>
            <a:r>
              <a:rPr sz="1600" b="1">
                <a:solidFill>
                  <a:srgbClr val="0E2841"/>
                </a:solidFill>
                <a:latin typeface="Aptos Display"/>
              </a:rPr>
              <a:t>1st Tuesday • 6:00 PM ET</a:t>
            </a:r>
          </a:p>
          <a:p>
            <a:pPr>
              <a:spcAft>
                <a:spcPts val="100"/>
              </a:spcAft>
            </a:pPr>
            <a:r>
              <a:rPr sz="1300" b="1">
                <a:solidFill>
                  <a:srgbClr val="172632"/>
                </a:solidFill>
                <a:latin typeface="Aptos"/>
              </a:rPr>
              <a:t>Farmers VFD Station #2</a:t>
            </a:r>
          </a:p>
          <a:p>
            <a:pPr>
              <a:spcAft>
                <a:spcPts val="500"/>
              </a:spcAft>
            </a:pPr>
            <a:r>
              <a:rPr sz="1200" b="0">
                <a:solidFill>
                  <a:srgbClr val="172632"/>
                </a:solidFill>
                <a:latin typeface="Aptos"/>
              </a:rPr>
              <a:t>4450 KY-801, Morehead, KY 40351</a:t>
            </a:r>
          </a:p>
          <a:p>
            <a:pPr>
              <a:spcAft>
                <a:spcPts val="400"/>
              </a:spcAft>
            </a:pPr>
            <a:r>
              <a:rPr sz="1150" b="0">
                <a:solidFill>
                  <a:srgbClr val="172632"/>
                </a:solidFill>
                <a:latin typeface="Aptos"/>
              </a:rPr>
              <a:t>~50 members • </a:t>
            </a:r>
            <a:r>
              <a:rPr sz="1150" b="1">
                <a:solidFill>
                  <a:srgbClr val="172632"/>
                </a:solidFill>
                <a:latin typeface="Aptos"/>
              </a:rPr>
              <a:t>Open to all</a:t>
            </a:r>
            <a:r>
              <a:rPr sz="1150" b="0">
                <a:solidFill>
                  <a:srgbClr val="172632"/>
                </a:solidFill>
                <a:latin typeface="Aptos"/>
              </a:rPr>
              <a:t> (no license req.)</a:t>
            </a:r>
          </a:p>
          <a:p>
            <a:pPr>
              <a:spcAft>
                <a:spcPts val="0"/>
              </a:spcAft>
            </a:pPr>
            <a:r>
              <a:rPr sz="1150" b="1">
                <a:solidFill>
                  <a:srgbClr val="CC0000"/>
                </a:solidFill>
                <a:latin typeface="Aptos"/>
              </a:rPr>
              <a:t>Feb 2026 meeting skipped </a:t>
            </a:r>
            <a:r>
              <a:rPr sz="1150" b="0" i="1">
                <a:solidFill>
                  <a:srgbClr val="156082"/>
                </a:solidFill>
                <a:latin typeface="Aptos"/>
              </a:rPr>
              <a:t>(Winter Field Day) — verify cancellations</a:t>
            </a:r>
          </a:p>
        </p:txBody>
      </p:sp>
      <p:sp>
        <p:nvSpPr>
          <p:cNvPr id="11" name="Second Card"/>
          <p:cNvSpPr/>
          <p:nvPr/>
        </p:nvSpPr>
        <p:spPr>
          <a:xfrm>
            <a:off x="457200" y="3960000"/>
            <a:ext cx="3590000" cy="2410000"/>
          </a:xfrm>
          <a:prstGeom prst="roundRect">
            <a:avLst>
              <a:gd name="adj" fmla="val 3500"/>
            </a:avLst>
          </a:prstGeom>
          <a:solidFill>
            <a:srgbClr val="F2F6F9"/>
          </a:solidFill>
          <a:ln w="19050">
            <a:solidFill>
              <a:srgbClr val="156082"/>
            </a:solidFill>
          </a:ln>
        </p:spPr>
        <p:txBody>
          <a:bodyPr wrap="square" lIns="128016" tIns="100584" rIns="128016" bIns="82296" rtlCol="0" anchor="t"/>
          <a:lstStyle/>
          <a:p>
            <a:pPr>
              <a:spcAft>
                <a:spcPts val="600"/>
              </a:spcAft>
            </a:pPr>
            <a:r>
              <a:rPr sz="1500" b="1">
                <a:solidFill>
                  <a:srgbClr val="E97132"/>
                </a:solidFill>
                <a:latin typeface="Aptos Display"/>
              </a:rPr>
              <a:t>ANNUAL EVENTS &amp; ACTIVITIES</a:t>
            </a:r>
          </a:p>
          <a:p>
            <a:pPr>
              <a:spcAft>
                <a:spcPts val="400"/>
              </a:spcAft>
            </a:pPr>
            <a:r>
              <a:rPr sz="1200" b="1">
                <a:solidFill>
                  <a:srgbClr val="0E2841"/>
                </a:solidFill>
                <a:latin typeface="Aptos"/>
              </a:rPr>
              <a:t>Winter Field Day — </a:t>
            </a:r>
            <a:r>
              <a:rPr sz="1200" b="0">
                <a:solidFill>
                  <a:srgbClr val="172632"/>
                </a:solidFill>
                <a:latin typeface="Aptos"/>
              </a:rPr>
              <a:t>January, 24–25 hr operation</a:t>
            </a:r>
          </a:p>
          <a:p>
            <a:pPr>
              <a:spcAft>
                <a:spcPts val="400"/>
              </a:spcAft>
            </a:pPr>
            <a:r>
              <a:rPr sz="1200" b="1">
                <a:solidFill>
                  <a:srgbClr val="0E2841"/>
                </a:solidFill>
                <a:latin typeface="Aptos"/>
              </a:rPr>
              <a:t>Field Day — </a:t>
            </a:r>
            <a:r>
              <a:rPr sz="1200" b="0">
                <a:solidFill>
                  <a:srgbClr val="172632"/>
                </a:solidFill>
                <a:latin typeface="Aptos"/>
              </a:rPr>
              <a:t>last weekend of June (ARRL)</a:t>
            </a:r>
          </a:p>
          <a:p>
            <a:pPr>
              <a:spcAft>
                <a:spcPts val="400"/>
              </a:spcAft>
            </a:pPr>
            <a:r>
              <a:rPr sz="1200" b="1">
                <a:solidFill>
                  <a:srgbClr val="0E2841"/>
                </a:solidFill>
                <a:latin typeface="Aptos"/>
              </a:rPr>
              <a:t>Contesting — </a:t>
            </a:r>
            <a:r>
              <a:rPr sz="1200" b="0">
                <a:solidFill>
                  <a:srgbClr val="172632"/>
                </a:solidFill>
                <a:latin typeface="Aptos"/>
              </a:rPr>
              <a:t>HF/VHF events year-round</a:t>
            </a:r>
          </a:p>
          <a:p>
            <a:pPr>
              <a:spcAft>
                <a:spcPts val="0"/>
              </a:spcAft>
            </a:pPr>
            <a:r>
              <a:rPr sz="1200" b="1">
                <a:solidFill>
                  <a:srgbClr val="0E2841"/>
                </a:solidFill>
                <a:latin typeface="Aptos"/>
              </a:rPr>
              <a:t>Club HF Station — </a:t>
            </a:r>
            <a:r>
              <a:rPr sz="1200" b="0">
                <a:solidFill>
                  <a:srgbClr val="172632"/>
                </a:solidFill>
                <a:latin typeface="Aptos"/>
              </a:rPr>
              <a:t>member use at the fire-station shack</a:t>
            </a:r>
          </a:p>
        </p:txBody>
      </p:sp>
      <p:sp>
        <p:nvSpPr>
          <p:cNvPr id="12" name="Nets Label"/>
          <p:cNvSpPr txBox="1"/>
          <p:nvPr/>
        </p:nvSpPr>
        <p:spPr>
          <a:xfrm>
            <a:off x="4300840" y="1400000"/>
            <a:ext cx="3590000" cy="280000"/>
          </a:xfrm>
          <a:prstGeom prst="rect">
            <a:avLst/>
          </a:prstGeom>
          <a:noFill/>
        </p:spPr>
        <p:txBody>
          <a:bodyPr wrap="square" lIns="0" tIns="0" rIns="0" bIns="0">
            <a:noAutofit/>
          </a:bodyPr>
          <a:lstStyle/>
          <a:p>
            <a:pPr algn="l">
              <a:spcAft>
                <a:spcPts val="0"/>
              </a:spcAft>
            </a:pPr>
            <a:r>
              <a:rPr sz="1500" b="1">
                <a:solidFill>
                  <a:srgbClr val="E97132"/>
                </a:solidFill>
                <a:latin typeface="Aptos Display"/>
              </a:rPr>
              <a:t>NETS</a:t>
            </a:r>
          </a:p>
        </p:txBody>
      </p:sp>
      <p:graphicFrame>
        <p:nvGraphicFramePr>
          <p:cNvPr id="13" name="Nets Table"/>
          <p:cNvGraphicFramePr>
            <a:graphicFrameLocks noGrp="1"/>
          </p:cNvGraphicFramePr>
          <p:nvPr/>
        </p:nvGraphicFramePr>
        <p:xfrm>
          <a:off x="4300840" y="1730000"/>
          <a:ext cx="3590000" cy="897784"/>
        </p:xfrm>
        <a:graphic>
          <a:graphicData uri="http://schemas.openxmlformats.org/drawingml/2006/table">
            <a:tbl>
              <a:tblPr firstRow="1" bandRow="1">
                <a:tableStyleId>{5C22544A-7EE6-4342-B048-85BDC9FD1C3A}</a:tableStyleId>
              </a:tblPr>
              <a:tblGrid>
                <a:gridCol w="1250000">
                  <a:extLst>
                    <a:ext uri="{9D8B030D-6E8A-4147-A177-3AD203B41FA5}">
                      <a16:colId xmlns:a16="http://schemas.microsoft.com/office/drawing/2014/main" val="20000"/>
                    </a:ext>
                  </a:extLst>
                </a:gridCol>
                <a:gridCol w="1040000">
                  <a:extLst>
                    <a:ext uri="{9D8B030D-6E8A-4147-A177-3AD203B41FA5}">
                      <a16:colId xmlns:a16="http://schemas.microsoft.com/office/drawing/2014/main" val="20001"/>
                    </a:ext>
                  </a:extLst>
                </a:gridCol>
                <a:gridCol w="1300000">
                  <a:extLst>
                    <a:ext uri="{9D8B030D-6E8A-4147-A177-3AD203B41FA5}">
                      <a16:colId xmlns:a16="http://schemas.microsoft.com/office/drawing/2014/main" val="20002"/>
                    </a:ext>
                  </a:extLst>
                </a:gridCol>
              </a:tblGrid>
              <a:tr h="340000">
                <a:tc>
                  <a:txBody>
                    <a:bodyPr/>
                    <a:lstStyle/>
                    <a:p>
                      <a:pPr algn="l">
                        <a:spcAft>
                          <a:spcPts val="0"/>
                        </a:spcAft>
                      </a:pPr>
                      <a:r>
                        <a:rPr sz="1050" b="1">
                          <a:solidFill>
                            <a:srgbClr val="FFFFFF"/>
                          </a:solidFill>
                          <a:latin typeface="Aptos"/>
                        </a:rPr>
                        <a:t>NET</a:t>
                      </a:r>
                    </a:p>
                  </a:txBody>
                  <a:tcPr marL="45720" marR="45720" marT="27432" marB="27432" anchor="ctr">
                    <a:solidFill>
                      <a:srgbClr val="0D607E"/>
                    </a:solidFill>
                  </a:tcPr>
                </a:tc>
                <a:tc>
                  <a:txBody>
                    <a:bodyPr/>
                    <a:lstStyle/>
                    <a:p>
                      <a:pPr algn="l">
                        <a:spcAft>
                          <a:spcPts val="0"/>
                        </a:spcAft>
                      </a:pPr>
                      <a:r>
                        <a:rPr sz="1050" b="1">
                          <a:solidFill>
                            <a:srgbClr val="FFFFFF"/>
                          </a:solidFill>
                          <a:latin typeface="Aptos"/>
                        </a:rPr>
                        <a:t>SCHEDULE</a:t>
                      </a:r>
                    </a:p>
                  </a:txBody>
                  <a:tcPr marL="45720" marR="45720" marT="27432" marB="27432" anchor="ctr">
                    <a:solidFill>
                      <a:srgbClr val="0D607E"/>
                    </a:solidFill>
                  </a:tcPr>
                </a:tc>
                <a:tc>
                  <a:txBody>
                    <a:bodyPr/>
                    <a:lstStyle/>
                    <a:p>
                      <a:pPr algn="l">
                        <a:spcAft>
                          <a:spcPts val="0"/>
                        </a:spcAft>
                      </a:pPr>
                      <a:r>
                        <a:rPr sz="1050" b="1">
                          <a:solidFill>
                            <a:srgbClr val="FFFFFF"/>
                          </a:solidFill>
                          <a:latin typeface="Aptos"/>
                        </a:rPr>
                        <a:t>FREQ / NOTES</a:t>
                      </a:r>
                    </a:p>
                  </a:txBody>
                  <a:tcPr marL="45720" marR="45720" marT="27432" marB="27432" anchor="ctr">
                    <a:solidFill>
                      <a:srgbClr val="0D607E"/>
                    </a:solidFill>
                  </a:tcPr>
                </a:tc>
                <a:extLst>
                  <a:ext uri="{0D108BD9-81ED-4DB2-BD59-A6C34878D82A}">
                    <a16:rowId xmlns:a16="http://schemas.microsoft.com/office/drawing/2014/main" val="10000"/>
                  </a:ext>
                </a:extLst>
              </a:tr>
              <a:tr h="330000">
                <a:tc>
                  <a:txBody>
                    <a:bodyPr/>
                    <a:lstStyle/>
                    <a:p>
                      <a:pPr algn="l">
                        <a:spcAft>
                          <a:spcPts val="0"/>
                        </a:spcAft>
                      </a:pPr>
                      <a:r>
                        <a:rPr sz="1100" b="1">
                          <a:solidFill>
                            <a:srgbClr val="172632"/>
                          </a:solidFill>
                          <a:latin typeface="Aptos"/>
                        </a:rPr>
                        <a:t>MARS Weekly Net</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Mon 8:00 PM ET</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146.910, CTCSS 123.0 — KY Region 7 ARES</a:t>
                      </a:r>
                    </a:p>
                  </a:txBody>
                  <a:tcPr marL="45720" marR="45720" marT="27432" marB="27432" anchor="ctr">
                    <a:solidFill>
                      <a:srgbClr val="D6E4EC"/>
                    </a:solidFill>
                  </a:tcPr>
                </a:tc>
                <a:extLst>
                  <a:ext uri="{0D108BD9-81ED-4DB2-BD59-A6C34878D82A}">
                    <a16:rowId xmlns:a16="http://schemas.microsoft.com/office/drawing/2014/main" val="10001"/>
                  </a:ext>
                </a:extLst>
              </a:tr>
            </a:tbl>
          </a:graphicData>
        </a:graphic>
      </p:graphicFrame>
      <p:sp>
        <p:nvSpPr>
          <p:cNvPr id="14" name="Key Contacts Card"/>
          <p:cNvSpPr/>
          <p:nvPr/>
        </p:nvSpPr>
        <p:spPr>
          <a:xfrm>
            <a:off x="4300840" y="3320000"/>
            <a:ext cx="3590000" cy="3050000"/>
          </a:xfrm>
          <a:prstGeom prst="roundRect">
            <a:avLst>
              <a:gd name="adj" fmla="val 3500"/>
            </a:avLst>
          </a:prstGeom>
          <a:solidFill>
            <a:srgbClr val="F2F6F9"/>
          </a:solidFill>
          <a:ln w="19050">
            <a:solidFill>
              <a:srgbClr val="156082"/>
            </a:solidFill>
          </a:ln>
        </p:spPr>
        <p:txBody>
          <a:bodyPr wrap="square" lIns="128016" tIns="100584" rIns="128016" bIns="82296" rtlCol="0" anchor="t"/>
          <a:lstStyle/>
          <a:p>
            <a:pPr>
              <a:spcAft>
                <a:spcPts val="600"/>
              </a:spcAft>
            </a:pPr>
            <a:r>
              <a:rPr sz="1500" b="1">
                <a:solidFill>
                  <a:srgbClr val="E97132"/>
                </a:solidFill>
                <a:latin typeface="Aptos Display"/>
              </a:rPr>
              <a:t>KEY CONTACTS &amp; RESOURCES</a:t>
            </a:r>
          </a:p>
          <a:p>
            <a:pPr>
              <a:spcAft>
                <a:spcPts val="400"/>
              </a:spcAft>
            </a:pPr>
            <a:r>
              <a:rPr sz="1150" b="1">
                <a:solidFill>
                  <a:srgbClr val="0E2841"/>
                </a:solidFill>
                <a:latin typeface="Aptos"/>
              </a:rPr>
              <a:t>ARRL Lookup: </a:t>
            </a:r>
            <a:r>
              <a:rPr sz="1150" b="0">
                <a:solidFill>
                  <a:srgbClr val="172632"/>
                </a:solidFill>
                <a:latin typeface="Aptos"/>
              </a:rPr>
              <a:t>search “KY4HS”</a:t>
            </a:r>
          </a:p>
          <a:p>
            <a:pPr>
              <a:spcAft>
                <a:spcPts val="400"/>
              </a:spcAft>
            </a:pPr>
            <a:r>
              <a:rPr sz="1150" b="1">
                <a:solidFill>
                  <a:srgbClr val="0E2841"/>
                </a:solidFill>
                <a:latin typeface="Aptos"/>
              </a:rPr>
              <a:t>EchoLink: </a:t>
            </a:r>
            <a:r>
              <a:rPr sz="1150" b="0">
                <a:solidFill>
                  <a:srgbClr val="172632"/>
                </a:solidFill>
                <a:latin typeface="Aptos"/>
              </a:rPr>
              <a:t>Node 565257 (KY4HS-R) </a:t>
            </a:r>
            <a:r>
              <a:rPr sz="1150" b="1">
                <a:solidFill>
                  <a:srgbClr val="CC0000"/>
                </a:solidFill>
                <a:latin typeface="Aptos"/>
              </a:rPr>
              <a:t>[OFFLINE]</a:t>
            </a:r>
          </a:p>
          <a:p>
            <a:pPr>
              <a:spcAft>
                <a:spcPts val="400"/>
              </a:spcAft>
            </a:pPr>
            <a:r>
              <a:rPr sz="1150" b="1">
                <a:solidFill>
                  <a:srgbClr val="0E2841"/>
                </a:solidFill>
                <a:latin typeface="Aptos"/>
              </a:rPr>
              <a:t>Specialties: </a:t>
            </a:r>
            <a:r>
              <a:rPr sz="1150" b="0">
                <a:solidFill>
                  <a:srgbClr val="172632"/>
                </a:solidFill>
                <a:latin typeface="Aptos"/>
              </a:rPr>
              <a:t>Contest, Digital, DX, Public Service, Repeaters, VHF/UHF</a:t>
            </a:r>
          </a:p>
          <a:p>
            <a:pPr>
              <a:spcAft>
                <a:spcPts val="400"/>
              </a:spcAft>
            </a:pPr>
            <a:r>
              <a:rPr sz="1150" b="1">
                <a:solidFill>
                  <a:srgbClr val="0E2841"/>
                </a:solidFill>
                <a:latin typeface="Aptos"/>
              </a:rPr>
              <a:t>Services: </a:t>
            </a:r>
            <a:r>
              <a:rPr sz="1150" b="0">
                <a:solidFill>
                  <a:srgbClr val="172632"/>
                </a:solidFill>
                <a:latin typeface="Aptos"/>
              </a:rPr>
              <a:t>License Classes, Test Sessions, Mentorship, Hamfest</a:t>
            </a:r>
          </a:p>
          <a:p>
            <a:pPr>
              <a:spcAft>
                <a:spcPts val="0"/>
              </a:spcAft>
            </a:pPr>
            <a:r>
              <a:rPr sz="1150" b="1">
                <a:solidFill>
                  <a:srgbClr val="0E2841"/>
                </a:solidFill>
                <a:latin typeface="Aptos"/>
              </a:rPr>
              <a:t>Shack: </a:t>
            </a:r>
            <a:r>
              <a:rPr sz="1150" b="0">
                <a:solidFill>
                  <a:srgbClr val="172632"/>
                </a:solidFill>
                <a:latin typeface="Aptos"/>
              </a:rPr>
              <a:t>Farmers VFD Station #2, 4450 KY-801, Morehead, KY</a:t>
            </a:r>
          </a:p>
        </p:txBody>
      </p:sp>
      <p:sp>
        <p:nvSpPr>
          <p:cNvPr id="15" name="Repeaters Label"/>
          <p:cNvSpPr txBox="1"/>
          <p:nvPr/>
        </p:nvSpPr>
        <p:spPr>
          <a:xfrm>
            <a:off x="8144480" y="1400000"/>
            <a:ext cx="3587272" cy="280000"/>
          </a:xfrm>
          <a:prstGeom prst="rect">
            <a:avLst/>
          </a:prstGeom>
          <a:noFill/>
        </p:spPr>
        <p:txBody>
          <a:bodyPr wrap="square" lIns="0" tIns="0" rIns="0" bIns="0">
            <a:noAutofit/>
          </a:bodyPr>
          <a:lstStyle/>
          <a:p>
            <a:pPr algn="l">
              <a:spcAft>
                <a:spcPts val="0"/>
              </a:spcAft>
            </a:pPr>
            <a:r>
              <a:rPr sz="1500" b="1">
                <a:solidFill>
                  <a:srgbClr val="E97132"/>
                </a:solidFill>
                <a:latin typeface="Aptos Display"/>
              </a:rPr>
              <a:t>REPEATERS</a:t>
            </a:r>
          </a:p>
        </p:txBody>
      </p:sp>
      <p:graphicFrame>
        <p:nvGraphicFramePr>
          <p:cNvPr id="16" name="Repeaters Table"/>
          <p:cNvGraphicFramePr>
            <a:graphicFrameLocks noGrp="1"/>
          </p:cNvGraphicFramePr>
          <p:nvPr/>
        </p:nvGraphicFramePr>
        <p:xfrm>
          <a:off x="8144480" y="1730000"/>
          <a:ext cx="3587272" cy="2180992"/>
        </p:xfrm>
        <a:graphic>
          <a:graphicData uri="http://schemas.openxmlformats.org/drawingml/2006/table">
            <a:tbl>
              <a:tblPr firstRow="1" bandRow="1">
                <a:tableStyleId>{5C22544A-7EE6-4342-B048-85BDC9FD1C3A}</a:tableStyleId>
              </a:tblPr>
              <a:tblGrid>
                <a:gridCol w="760000">
                  <a:extLst>
                    <a:ext uri="{9D8B030D-6E8A-4147-A177-3AD203B41FA5}">
                      <a16:colId xmlns:a16="http://schemas.microsoft.com/office/drawing/2014/main" val="20000"/>
                    </a:ext>
                  </a:extLst>
                </a:gridCol>
                <a:gridCol w="700000">
                  <a:extLst>
                    <a:ext uri="{9D8B030D-6E8A-4147-A177-3AD203B41FA5}">
                      <a16:colId xmlns:a16="http://schemas.microsoft.com/office/drawing/2014/main" val="20001"/>
                    </a:ext>
                  </a:extLst>
                </a:gridCol>
                <a:gridCol w="560000">
                  <a:extLst>
                    <a:ext uri="{9D8B030D-6E8A-4147-A177-3AD203B41FA5}">
                      <a16:colId xmlns:a16="http://schemas.microsoft.com/office/drawing/2014/main" val="20002"/>
                    </a:ext>
                  </a:extLst>
                </a:gridCol>
                <a:gridCol w="1567272">
                  <a:extLst>
                    <a:ext uri="{9D8B030D-6E8A-4147-A177-3AD203B41FA5}">
                      <a16:colId xmlns:a16="http://schemas.microsoft.com/office/drawing/2014/main" val="20003"/>
                    </a:ext>
                  </a:extLst>
                </a:gridCol>
              </a:tblGrid>
              <a:tr h="340000">
                <a:tc>
                  <a:txBody>
                    <a:bodyPr/>
                    <a:lstStyle/>
                    <a:p>
                      <a:pPr algn="l">
                        <a:spcAft>
                          <a:spcPts val="0"/>
                        </a:spcAft>
                      </a:pPr>
                      <a:r>
                        <a:rPr sz="1050" b="1">
                          <a:solidFill>
                            <a:srgbClr val="FFFFFF"/>
                          </a:solidFill>
                          <a:latin typeface="Aptos"/>
                        </a:rPr>
                        <a:t>FREQ</a:t>
                      </a:r>
                    </a:p>
                  </a:txBody>
                  <a:tcPr marL="45720" marR="45720" marT="27432" marB="27432" anchor="ctr">
                    <a:solidFill>
                      <a:srgbClr val="0D607E"/>
                    </a:solidFill>
                  </a:tcPr>
                </a:tc>
                <a:tc>
                  <a:txBody>
                    <a:bodyPr/>
                    <a:lstStyle/>
                    <a:p>
                      <a:pPr algn="l">
                        <a:spcAft>
                          <a:spcPts val="0"/>
                        </a:spcAft>
                      </a:pPr>
                      <a:r>
                        <a:rPr sz="1050" b="1">
                          <a:solidFill>
                            <a:srgbClr val="FFFFFF"/>
                          </a:solidFill>
                          <a:latin typeface="Aptos"/>
                        </a:rPr>
                        <a:t>OFFSET</a:t>
                      </a:r>
                    </a:p>
                  </a:txBody>
                  <a:tcPr marL="45720" marR="45720" marT="27432" marB="27432" anchor="ctr">
                    <a:solidFill>
                      <a:srgbClr val="0D607E"/>
                    </a:solidFill>
                  </a:tcPr>
                </a:tc>
                <a:tc>
                  <a:txBody>
                    <a:bodyPr/>
                    <a:lstStyle/>
                    <a:p>
                      <a:pPr algn="l">
                        <a:spcAft>
                          <a:spcPts val="0"/>
                        </a:spcAft>
                      </a:pPr>
                      <a:r>
                        <a:rPr sz="1050" b="1">
                          <a:solidFill>
                            <a:srgbClr val="FFFFFF"/>
                          </a:solidFill>
                          <a:latin typeface="Aptos"/>
                        </a:rPr>
                        <a:t>PL</a:t>
                      </a:r>
                    </a:p>
                  </a:txBody>
                  <a:tcPr marL="45720" marR="45720" marT="27432" marB="27432" anchor="ctr">
                    <a:solidFill>
                      <a:srgbClr val="0D607E"/>
                    </a:solidFill>
                  </a:tcPr>
                </a:tc>
                <a:tc>
                  <a:txBody>
                    <a:bodyPr/>
                    <a:lstStyle/>
                    <a:p>
                      <a:pPr algn="l">
                        <a:spcAft>
                          <a:spcPts val="0"/>
                        </a:spcAft>
                      </a:pPr>
                      <a:r>
                        <a:rPr sz="1050" b="1">
                          <a:solidFill>
                            <a:srgbClr val="FFFFFF"/>
                          </a:solidFill>
                          <a:latin typeface="Aptos"/>
                        </a:rPr>
                        <a:t>MODE / LOCATION</a:t>
                      </a:r>
                    </a:p>
                  </a:txBody>
                  <a:tcPr marL="45720" marR="45720" marT="27432" marB="27432" anchor="ctr">
                    <a:solidFill>
                      <a:srgbClr val="0D607E"/>
                    </a:solidFill>
                  </a:tcPr>
                </a:tc>
                <a:extLst>
                  <a:ext uri="{0D108BD9-81ED-4DB2-BD59-A6C34878D82A}">
                    <a16:rowId xmlns:a16="http://schemas.microsoft.com/office/drawing/2014/main" val="10000"/>
                  </a:ext>
                </a:extLst>
              </a:tr>
              <a:tr h="330000">
                <a:tc>
                  <a:txBody>
                    <a:bodyPr/>
                    <a:lstStyle/>
                    <a:p>
                      <a:pPr algn="l">
                        <a:spcAft>
                          <a:spcPts val="0"/>
                        </a:spcAft>
                      </a:pPr>
                      <a:r>
                        <a:rPr sz="1100" b="1">
                          <a:solidFill>
                            <a:srgbClr val="172632"/>
                          </a:solidFill>
                          <a:latin typeface="Aptos"/>
                        </a:rPr>
                        <a:t>146.910</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-600 kHz</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123.0</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FM — Triangle Mtn (&gt;1,400 ft), KY Region 7 ARES, EchoLink 565257 </a:t>
                      </a:r>
                    </a:p>
                    <a:p>
                      <a:pPr algn="l">
                        <a:spcAft>
                          <a:spcPts val="0"/>
                        </a:spcAft>
                      </a:pPr>
                      <a:r>
                        <a:rPr sz="1100" b="1">
                          <a:solidFill>
                            <a:srgbClr val="CC0000"/>
                          </a:solidFill>
                          <a:latin typeface="Aptos"/>
                        </a:rPr>
                        <a:t>[OFFLINE]</a:t>
                      </a:r>
                    </a:p>
                  </a:txBody>
                  <a:tcPr marL="45720" marR="45720" marT="27432" marB="27432" anchor="ctr">
                    <a:solidFill>
                      <a:srgbClr val="D6E4EC"/>
                    </a:solidFill>
                  </a:tcPr>
                </a:tc>
                <a:extLst>
                  <a:ext uri="{0D108BD9-81ED-4DB2-BD59-A6C34878D82A}">
                    <a16:rowId xmlns:a16="http://schemas.microsoft.com/office/drawing/2014/main" val="10001"/>
                  </a:ext>
                </a:extLst>
              </a:tr>
              <a:tr h="330000">
                <a:tc>
                  <a:txBody>
                    <a:bodyPr/>
                    <a:lstStyle/>
                    <a:p>
                      <a:pPr algn="l">
                        <a:spcAft>
                          <a:spcPts val="0"/>
                        </a:spcAft>
                      </a:pPr>
                      <a:r>
                        <a:rPr sz="1100" b="1">
                          <a:solidFill>
                            <a:srgbClr val="172632"/>
                          </a:solidFill>
                          <a:latin typeface="Aptos"/>
                        </a:rPr>
                        <a:t>442.500</a:t>
                      </a:r>
                    </a:p>
                  </a:txBody>
                  <a:tcPr marL="45720" marR="45720" marT="27432" marB="27432" anchor="ctr">
                    <a:solidFill>
                      <a:srgbClr val="FFFFFF"/>
                    </a:solidFill>
                  </a:tcPr>
                </a:tc>
                <a:tc>
                  <a:txBody>
                    <a:bodyPr/>
                    <a:lstStyle/>
                    <a:p>
                      <a:pPr algn="l">
                        <a:spcAft>
                          <a:spcPts val="0"/>
                        </a:spcAft>
                      </a:pPr>
                      <a:r>
                        <a:rPr sz="1100" b="0">
                          <a:solidFill>
                            <a:srgbClr val="172632"/>
                          </a:solidFill>
                          <a:latin typeface="Aptos"/>
                        </a:rPr>
                        <a:t>+5 MHz</a:t>
                      </a:r>
                    </a:p>
                  </a:txBody>
                  <a:tcPr marL="45720" marR="45720" marT="27432" marB="27432" anchor="ctr">
                    <a:solidFill>
                      <a:srgbClr val="FFFFFF"/>
                    </a:solidFill>
                  </a:tcPr>
                </a:tc>
                <a:tc>
                  <a:txBody>
                    <a:bodyPr/>
                    <a:lstStyle/>
                    <a:p>
                      <a:pPr algn="l">
                        <a:spcAft>
                          <a:spcPts val="0"/>
                        </a:spcAft>
                      </a:pPr>
                      <a:r>
                        <a:rPr sz="1100" b="0">
                          <a:solidFill>
                            <a:srgbClr val="172632"/>
                          </a:solidFill>
                          <a:latin typeface="Aptos"/>
                        </a:rPr>
                        <a:t>—</a:t>
                      </a:r>
                    </a:p>
                  </a:txBody>
                  <a:tcPr marL="45720" marR="45720" marT="27432" marB="27432" anchor="ctr">
                    <a:solidFill>
                      <a:srgbClr val="FFFFFF"/>
                    </a:solidFill>
                  </a:tcPr>
                </a:tc>
                <a:tc>
                  <a:txBody>
                    <a:bodyPr/>
                    <a:lstStyle/>
                    <a:p>
                      <a:pPr algn="l">
                        <a:spcAft>
                          <a:spcPts val="0"/>
                        </a:spcAft>
                      </a:pPr>
                      <a:r>
                        <a:rPr sz="1100" b="0">
                          <a:solidFill>
                            <a:srgbClr val="172632"/>
                          </a:solidFill>
                          <a:latin typeface="Aptos"/>
                        </a:rPr>
                        <a:t>D-Star + FM — Morehead; confirm mode before TX</a:t>
                      </a:r>
                    </a:p>
                  </a:txBody>
                  <a:tcPr marL="45720" marR="45720" marT="27432" marB="27432" anchor="ctr">
                    <a:solidFill>
                      <a:srgbClr val="FFFFFF"/>
                    </a:solidFill>
                  </a:tcPr>
                </a:tc>
                <a:extLst>
                  <a:ext uri="{0D108BD9-81ED-4DB2-BD59-A6C34878D82A}">
                    <a16:rowId xmlns:a16="http://schemas.microsoft.com/office/drawing/2014/main" val="10002"/>
                  </a:ext>
                </a:extLst>
              </a:tr>
              <a:tr h="330000">
                <a:tc>
                  <a:txBody>
                    <a:bodyPr/>
                    <a:lstStyle/>
                    <a:p>
                      <a:pPr algn="l">
                        <a:spcAft>
                          <a:spcPts val="0"/>
                        </a:spcAft>
                      </a:pPr>
                      <a:r>
                        <a:rPr sz="1100" b="1">
                          <a:solidFill>
                            <a:srgbClr val="172632"/>
                          </a:solidFill>
                          <a:latin typeface="Aptos"/>
                        </a:rPr>
                        <a:t>443.800</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+5 MHz</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123.0</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FM — Morehead (&gt;1,000 ft); installed Apr 17, 2022</a:t>
                      </a:r>
                    </a:p>
                  </a:txBody>
                  <a:tcPr marL="45720" marR="45720" marT="27432" marB="27432" anchor="ctr">
                    <a:solidFill>
                      <a:srgbClr val="D6E4EC"/>
                    </a:solidFill>
                  </a:tcPr>
                </a:tc>
                <a:extLst>
                  <a:ext uri="{0D108BD9-81ED-4DB2-BD59-A6C34878D82A}">
                    <a16:rowId xmlns:a16="http://schemas.microsoft.com/office/drawing/2014/main" val="10003"/>
                  </a:ext>
                </a:extLst>
              </a:tr>
            </a:tbl>
          </a:graphicData>
        </a:graphic>
      </p:graphicFrame>
      <p:sp>
        <p:nvSpPr>
          <p:cNvPr id="17" name="Officers Label"/>
          <p:cNvSpPr txBox="1"/>
          <p:nvPr/>
        </p:nvSpPr>
        <p:spPr>
          <a:xfrm>
            <a:off x="8144480" y="3980000"/>
            <a:ext cx="3587272" cy="280000"/>
          </a:xfrm>
          <a:prstGeom prst="rect">
            <a:avLst/>
          </a:prstGeom>
          <a:noFill/>
        </p:spPr>
        <p:txBody>
          <a:bodyPr wrap="square" lIns="0" tIns="0" rIns="0" bIns="0">
            <a:noAutofit/>
          </a:bodyPr>
          <a:lstStyle/>
          <a:p>
            <a:pPr algn="l">
              <a:spcAft>
                <a:spcPts val="0"/>
              </a:spcAft>
            </a:pPr>
            <a:r>
              <a:rPr sz="1500" b="1">
                <a:solidFill>
                  <a:srgbClr val="E97132"/>
                </a:solidFill>
                <a:latin typeface="Aptos Display"/>
              </a:rPr>
              <a:t>2026 CLUB OFFICERS</a:t>
            </a:r>
          </a:p>
        </p:txBody>
      </p:sp>
      <p:graphicFrame>
        <p:nvGraphicFramePr>
          <p:cNvPr id="18" name="Officers Table"/>
          <p:cNvGraphicFramePr>
            <a:graphicFrameLocks noGrp="1"/>
          </p:cNvGraphicFramePr>
          <p:nvPr/>
        </p:nvGraphicFramePr>
        <p:xfrm>
          <a:off x="8144480" y="4310000"/>
          <a:ext cx="3587272" cy="1720144"/>
        </p:xfrm>
        <a:graphic>
          <a:graphicData uri="http://schemas.openxmlformats.org/drawingml/2006/table">
            <a:tbl>
              <a:tblPr firstRow="1" bandRow="1">
                <a:tableStyleId>{5C22544A-7EE6-4342-B048-85BDC9FD1C3A}</a:tableStyleId>
              </a:tblPr>
              <a:tblGrid>
                <a:gridCol w="1300000">
                  <a:extLst>
                    <a:ext uri="{9D8B030D-6E8A-4147-A177-3AD203B41FA5}">
                      <a16:colId xmlns:a16="http://schemas.microsoft.com/office/drawing/2014/main" val="20000"/>
                    </a:ext>
                  </a:extLst>
                </a:gridCol>
                <a:gridCol w="2287272">
                  <a:extLst>
                    <a:ext uri="{9D8B030D-6E8A-4147-A177-3AD203B41FA5}">
                      <a16:colId xmlns:a16="http://schemas.microsoft.com/office/drawing/2014/main" val="20001"/>
                    </a:ext>
                  </a:extLst>
                </a:gridCol>
              </a:tblGrid>
              <a:tr h="340000">
                <a:tc>
                  <a:txBody>
                    <a:bodyPr/>
                    <a:lstStyle/>
                    <a:p>
                      <a:pPr algn="l">
                        <a:spcAft>
                          <a:spcPts val="0"/>
                        </a:spcAft>
                      </a:pPr>
                      <a:r>
                        <a:rPr sz="1050" b="1">
                          <a:solidFill>
                            <a:srgbClr val="FFFFFF"/>
                          </a:solidFill>
                          <a:latin typeface="Aptos"/>
                        </a:rPr>
                        <a:t>ROLE</a:t>
                      </a:r>
                    </a:p>
                  </a:txBody>
                  <a:tcPr marL="45720" marR="45720" marT="27432" marB="27432" anchor="ctr">
                    <a:solidFill>
                      <a:srgbClr val="0D607E"/>
                    </a:solidFill>
                  </a:tcPr>
                </a:tc>
                <a:tc>
                  <a:txBody>
                    <a:bodyPr/>
                    <a:lstStyle/>
                    <a:p>
                      <a:pPr algn="l">
                        <a:spcAft>
                          <a:spcPts val="0"/>
                        </a:spcAft>
                      </a:pPr>
                      <a:r>
                        <a:rPr sz="1050" b="1">
                          <a:solidFill>
                            <a:srgbClr val="FFFFFF"/>
                          </a:solidFill>
                          <a:latin typeface="Aptos"/>
                        </a:rPr>
                        <a:t>NAME &amp; CALLSIGN</a:t>
                      </a:r>
                    </a:p>
                  </a:txBody>
                  <a:tcPr marL="45720" marR="45720" marT="27432" marB="27432" anchor="ctr">
                    <a:solidFill>
                      <a:srgbClr val="0D607E"/>
                    </a:solidFill>
                  </a:tcPr>
                </a:tc>
                <a:extLst>
                  <a:ext uri="{0D108BD9-81ED-4DB2-BD59-A6C34878D82A}">
                    <a16:rowId xmlns:a16="http://schemas.microsoft.com/office/drawing/2014/main" val="10000"/>
                  </a:ext>
                </a:extLst>
              </a:tr>
              <a:tr h="330000">
                <a:tc>
                  <a:txBody>
                    <a:bodyPr/>
                    <a:lstStyle/>
                    <a:p>
                      <a:pPr algn="l">
                        <a:spcAft>
                          <a:spcPts val="0"/>
                        </a:spcAft>
                      </a:pPr>
                      <a:r>
                        <a:rPr sz="1100" b="1">
                          <a:solidFill>
                            <a:srgbClr val="172632"/>
                          </a:solidFill>
                          <a:latin typeface="Aptos"/>
                        </a:rPr>
                        <a:t>President</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Bob Peterson, AD4Y (elected Jan 2026)</a:t>
                      </a:r>
                    </a:p>
                  </a:txBody>
                  <a:tcPr marL="45720" marR="45720" marT="27432" marB="27432" anchor="ctr">
                    <a:solidFill>
                      <a:srgbClr val="D6E4EC"/>
                    </a:solidFill>
                  </a:tcPr>
                </a:tc>
                <a:extLst>
                  <a:ext uri="{0D108BD9-81ED-4DB2-BD59-A6C34878D82A}">
                    <a16:rowId xmlns:a16="http://schemas.microsoft.com/office/drawing/2014/main" val="10001"/>
                  </a:ext>
                </a:extLst>
              </a:tr>
              <a:tr h="330000">
                <a:tc>
                  <a:txBody>
                    <a:bodyPr/>
                    <a:lstStyle/>
                    <a:p>
                      <a:pPr algn="l">
                        <a:spcAft>
                          <a:spcPts val="0"/>
                        </a:spcAft>
                      </a:pPr>
                      <a:r>
                        <a:rPr sz="1100" b="1">
                          <a:solidFill>
                            <a:srgbClr val="172632"/>
                          </a:solidFill>
                          <a:latin typeface="Aptos"/>
                        </a:rPr>
                        <a:t>Vice President</a:t>
                      </a:r>
                    </a:p>
                  </a:txBody>
                  <a:tcPr marL="45720" marR="45720" marT="27432" marB="27432" anchor="ctr">
                    <a:solidFill>
                      <a:srgbClr val="FFFFFF"/>
                    </a:solidFill>
                  </a:tcPr>
                </a:tc>
                <a:tc>
                  <a:txBody>
                    <a:bodyPr/>
                    <a:lstStyle/>
                    <a:p>
                      <a:pPr algn="l">
                        <a:spcAft>
                          <a:spcPts val="0"/>
                        </a:spcAft>
                      </a:pPr>
                      <a:r>
                        <a:rPr sz="1100" b="0">
                          <a:solidFill>
                            <a:srgbClr val="172632"/>
                          </a:solidFill>
                          <a:latin typeface="Aptos"/>
                        </a:rPr>
                        <a:t>Justin Reynolds, KY0KSP</a:t>
                      </a:r>
                    </a:p>
                  </a:txBody>
                  <a:tcPr marL="45720" marR="45720" marT="27432" marB="27432" anchor="ctr">
                    <a:solidFill>
                      <a:srgbClr val="FFFFFF"/>
                    </a:solidFill>
                  </a:tcPr>
                </a:tc>
                <a:extLst>
                  <a:ext uri="{0D108BD9-81ED-4DB2-BD59-A6C34878D82A}">
                    <a16:rowId xmlns:a16="http://schemas.microsoft.com/office/drawing/2014/main" val="10002"/>
                  </a:ext>
                </a:extLst>
              </a:tr>
              <a:tr h="330000">
                <a:tc>
                  <a:txBody>
                    <a:bodyPr/>
                    <a:lstStyle/>
                    <a:p>
                      <a:pPr algn="l">
                        <a:spcAft>
                          <a:spcPts val="0"/>
                        </a:spcAft>
                      </a:pPr>
                      <a:r>
                        <a:rPr sz="1100" b="1">
                          <a:solidFill>
                            <a:srgbClr val="172632"/>
                          </a:solidFill>
                          <a:latin typeface="Aptos"/>
                        </a:rPr>
                        <a:t>Treasurer</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Toby Gardner, KF4LHN</a:t>
                      </a:r>
                    </a:p>
                  </a:txBody>
                  <a:tcPr marL="45720" marR="45720" marT="27432" marB="27432" anchor="ctr">
                    <a:solidFill>
                      <a:srgbClr val="D6E4EC"/>
                    </a:solidFill>
                  </a:tcPr>
                </a:tc>
                <a:extLst>
                  <a:ext uri="{0D108BD9-81ED-4DB2-BD59-A6C34878D82A}">
                    <a16:rowId xmlns:a16="http://schemas.microsoft.com/office/drawing/2014/main" val="10003"/>
                  </a:ext>
                </a:extLst>
              </a:tr>
              <a:tr h="330000">
                <a:tc>
                  <a:txBody>
                    <a:bodyPr/>
                    <a:lstStyle/>
                    <a:p>
                      <a:pPr algn="l">
                        <a:spcAft>
                          <a:spcPts val="0"/>
                        </a:spcAft>
                      </a:pPr>
                      <a:r>
                        <a:rPr sz="1100" b="1">
                          <a:solidFill>
                            <a:srgbClr val="172632"/>
                          </a:solidFill>
                          <a:latin typeface="Aptos"/>
                        </a:rPr>
                        <a:t>Secretary</a:t>
                      </a:r>
                    </a:p>
                  </a:txBody>
                  <a:tcPr marL="45720" marR="45720" marT="27432" marB="27432" anchor="ctr">
                    <a:solidFill>
                      <a:srgbClr val="FFFFFF"/>
                    </a:solidFill>
                  </a:tcPr>
                </a:tc>
                <a:tc>
                  <a:txBody>
                    <a:bodyPr/>
                    <a:lstStyle/>
                    <a:p>
                      <a:pPr algn="l">
                        <a:spcAft>
                          <a:spcPts val="0"/>
                        </a:spcAft>
                      </a:pPr>
                      <a:r>
                        <a:rPr sz="1100" b="0">
                          <a:solidFill>
                            <a:srgbClr val="172632"/>
                          </a:solidFill>
                          <a:latin typeface="Aptos"/>
                        </a:rPr>
                        <a:t>Danny Dantzler, W0JMP</a:t>
                      </a:r>
                    </a:p>
                  </a:txBody>
                  <a:tcPr marL="45720" marR="45720" marT="27432" marB="27432" anchor="ctr">
                    <a:solidFill>
                      <a:srgbClr val="FFFFFF"/>
                    </a:solidFill>
                  </a:tcPr>
                </a:tc>
                <a:extLst>
                  <a:ext uri="{0D108BD9-81ED-4DB2-BD59-A6C34878D82A}">
                    <a16:rowId xmlns:a16="http://schemas.microsoft.com/office/drawing/2014/main" val="10004"/>
                  </a:ext>
                </a:extLst>
              </a:tr>
            </a:tbl>
          </a:graphicData>
        </a:graphic>
      </p:graphicFrame>
      <p:sp>
        <p:nvSpPr>
          <p:cNvPr id="20" name="Extra"/>
          <p:cNvSpPr txBox="1"/>
          <p:nvPr/>
        </p:nvSpPr>
        <p:spPr>
          <a:xfrm>
            <a:off x="8144480" y="6120000"/>
            <a:ext cx="3587272" cy="300000"/>
          </a:xfrm>
          <a:prstGeom prst="rect">
            <a:avLst/>
          </a:prstGeom>
          <a:noFill/>
        </p:spPr>
        <p:txBody>
          <a:bodyPr wrap="square" lIns="0" tIns="0" rIns="0" bIns="0">
            <a:noAutofit/>
          </a:bodyPr>
          <a:lstStyle/>
          <a:p>
            <a:pPr algn="l">
              <a:spcAft>
                <a:spcPts val="0"/>
              </a:spcAft>
            </a:pPr>
            <a:r>
              <a:rPr sz="1000" b="1" i="1">
                <a:solidFill>
                  <a:srgbClr val="156082"/>
                </a:solidFill>
                <a:latin typeface="Aptos"/>
              </a:rPr>
              <a:t>In memory: James “Sarge” Sergent, KN4RDT (1962–2025) — SK</a:t>
            </a:r>
          </a:p>
        </p:txBody>
      </p:sp>
      <p:sp>
        <p:nvSpPr>
          <p:cNvPr id="19" name="Footer"/>
          <p:cNvSpPr txBox="1"/>
          <p:nvPr/>
        </p:nvSpPr>
        <p:spPr>
          <a:xfrm>
            <a:off x="457200" y="6470000"/>
            <a:ext cx="11274552" cy="300000"/>
          </a:xfrm>
          <a:prstGeom prst="rect">
            <a:avLst/>
          </a:prstGeom>
          <a:noFill/>
        </p:spPr>
        <p:txBody>
          <a:bodyPr wrap="square" lIns="0" tIns="0" rIns="0" bIns="0">
            <a:noAutofit/>
          </a:bodyPr>
          <a:lstStyle/>
          <a:p>
            <a:pPr algn="ctr">
              <a:spcAft>
                <a:spcPts val="0"/>
              </a:spcAft>
            </a:pPr>
            <a:r>
              <a:rPr sz="1050" b="1">
                <a:solidFill>
                  <a:srgbClr val="156082"/>
                </a:solidFill>
                <a:latin typeface="Aptos"/>
              </a:rPr>
              <a:t>KY4HS — Morehead Amateur Radio Society  •  Serving Eastern Kentucky  •  ARRL Affiliated  •  Farmers VFD Station #2, Morehead, KY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txBox="1"/>
          <p:nvPr/>
        </p:nvSpPr>
        <p:spPr>
          <a:xfrm>
            <a:off x="457200" y="196392"/>
            <a:ext cx="11274552" cy="560000"/>
          </a:xfrm>
          <a:prstGeom prst="rect">
            <a:avLst/>
          </a:prstGeom>
          <a:noFill/>
        </p:spPr>
        <p:txBody>
          <a:bodyPr wrap="square" lIns="0" tIns="0" rIns="0" bIns="0">
            <a:noAutofit/>
          </a:bodyPr>
          <a:lstStyle/>
          <a:p>
            <a:pPr algn="l">
              <a:spcAft>
                <a:spcPts val="0"/>
              </a:spcAft>
            </a:pPr>
            <a:r>
              <a:rPr sz="3200" b="1">
                <a:solidFill>
                  <a:srgbClr val="172632"/>
                </a:solidFill>
                <a:latin typeface="Aptos Display"/>
              </a:rPr>
              <a:t>W8MRC Quick Reference</a:t>
            </a:r>
          </a:p>
        </p:txBody>
      </p:sp>
      <p:sp>
        <p:nvSpPr>
          <p:cNvPr id="3" name="Subtitle"/>
          <p:cNvSpPr txBox="1"/>
          <p:nvPr/>
        </p:nvSpPr>
        <p:spPr>
          <a:xfrm>
            <a:off x="457200" y="820000"/>
            <a:ext cx="11274552" cy="300000"/>
          </a:xfrm>
          <a:prstGeom prst="rect">
            <a:avLst/>
          </a:prstGeom>
          <a:noFill/>
        </p:spPr>
        <p:txBody>
          <a:bodyPr wrap="square" lIns="0" tIns="0" rIns="0" bIns="0">
            <a:noAutofit/>
          </a:bodyPr>
          <a:lstStyle/>
          <a:p>
            <a:pPr algn="l">
              <a:spcAft>
                <a:spcPts val="0"/>
              </a:spcAft>
            </a:pPr>
            <a:r>
              <a:rPr sz="1400" b="1">
                <a:solidFill>
                  <a:srgbClr val="156082"/>
                </a:solidFill>
                <a:latin typeface="Aptos Display"/>
              </a:rPr>
              <a:t>Milford Amateur Radio Club  •  MilfordHamRadio.org  •  info@MilfordHamRadio.org  • </a:t>
            </a:r>
          </a:p>
        </p:txBody>
      </p:sp>
      <p:sp>
        <p:nvSpPr>
          <p:cNvPr id="4" name="Accent Rule">
            <a:extLst>
              <a:ext uri="{C183D7F6-B498-43B3-948B-1728B52AA6E4}">
                <adec:decorative xmlns:adec="http://schemas.microsoft.com/office/drawing/2017/decorative" val="1"/>
              </a:ext>
            </a:extLst>
          </p:cNvPr>
          <p:cNvSpPr/>
          <p:nvPr/>
        </p:nvSpPr>
        <p:spPr>
          <a:xfrm>
            <a:off x="457200" y="1233648"/>
            <a:ext cx="11274552" cy="27432"/>
          </a:xfrm>
          <a:prstGeom prst="rect">
            <a:avLst/>
          </a:prstGeom>
          <a:solidFill>
            <a:srgbClr val="E97132"/>
          </a:solidFill>
          <a:ln>
            <a:noFill/>
          </a:ln>
        </p:spPr>
        <p:txBody>
          <a:bodyPr wrap="square" rtlCol="0" anchor="ctr">
            <a:noAutofit/>
          </a:bodyPr>
          <a:lstStyle/>
          <a:p>
            <a:pPr algn="ctr"/>
            <a:endParaRPr/>
          </a:p>
        </p:txBody>
      </p:sp>
      <p:sp>
        <p:nvSpPr>
          <p:cNvPr id="10" name="Meetings Card"/>
          <p:cNvSpPr/>
          <p:nvPr/>
        </p:nvSpPr>
        <p:spPr>
          <a:xfrm>
            <a:off x="457200" y="1400000"/>
            <a:ext cx="3590000" cy="2420000"/>
          </a:xfrm>
          <a:prstGeom prst="roundRect">
            <a:avLst>
              <a:gd name="adj" fmla="val 3500"/>
            </a:avLst>
          </a:prstGeom>
          <a:solidFill>
            <a:srgbClr val="F2F6F9"/>
          </a:solidFill>
          <a:ln w="19050">
            <a:solidFill>
              <a:srgbClr val="156082"/>
            </a:solidFill>
          </a:ln>
        </p:spPr>
        <p:txBody>
          <a:bodyPr wrap="square" lIns="128016" tIns="100584" rIns="128016" bIns="82296" rtlCol="0" anchor="t"/>
          <a:lstStyle/>
          <a:p>
            <a:pPr>
              <a:spcAft>
                <a:spcPts val="600"/>
              </a:spcAft>
            </a:pPr>
            <a:r>
              <a:rPr sz="1500" b="1">
                <a:solidFill>
                  <a:srgbClr val="E97132"/>
                </a:solidFill>
                <a:latin typeface="Aptos Display"/>
              </a:rPr>
              <a:t>CLUB MEETINGS</a:t>
            </a:r>
          </a:p>
          <a:p>
            <a:pPr>
              <a:spcAft>
                <a:spcPts val="500"/>
              </a:spcAft>
            </a:pPr>
            <a:r>
              <a:rPr sz="1600" b="1">
                <a:solidFill>
                  <a:srgbClr val="0E2841"/>
                </a:solidFill>
                <a:latin typeface="Aptos Display"/>
              </a:rPr>
              <a:t>3rd Thursday • 7:30 PM ET</a:t>
            </a:r>
          </a:p>
          <a:p>
            <a:pPr>
              <a:spcAft>
                <a:spcPts val="100"/>
              </a:spcAft>
            </a:pPr>
            <a:r>
              <a:rPr sz="1300" b="1">
                <a:solidFill>
                  <a:srgbClr val="172632"/>
                </a:solidFill>
                <a:latin typeface="Aptos"/>
              </a:rPr>
              <a:t>Miami Township Civic Center</a:t>
            </a:r>
          </a:p>
          <a:p>
            <a:pPr>
              <a:spcAft>
                <a:spcPts val="500"/>
              </a:spcAft>
            </a:pPr>
            <a:r>
              <a:rPr sz="1200" b="0">
                <a:solidFill>
                  <a:srgbClr val="172632"/>
                </a:solidFill>
                <a:latin typeface="Aptos"/>
              </a:rPr>
              <a:t>6101 Meijer Dr, Milford, OH 45150</a:t>
            </a:r>
          </a:p>
          <a:p>
            <a:pPr>
              <a:spcAft>
                <a:spcPts val="150"/>
              </a:spcAft>
            </a:pPr>
            <a:r>
              <a:rPr sz="1150" b="0">
                <a:solidFill>
                  <a:srgbClr val="172632"/>
                </a:solidFill>
                <a:latin typeface="Aptos"/>
              </a:rPr>
              <a:t>ARRL Affiliated Sept 27, 1975</a:t>
            </a:r>
          </a:p>
          <a:p>
            <a:pPr>
              <a:spcAft>
                <a:spcPts val="0"/>
              </a:spcAft>
            </a:pPr>
            <a:r>
              <a:rPr sz="1150" b="1">
                <a:solidFill>
                  <a:srgbClr val="0E2841"/>
                </a:solidFill>
                <a:latin typeface="Aptos"/>
              </a:rPr>
              <a:t>501(c)(3) Non-Profit • </a:t>
            </a:r>
            <a:r>
              <a:rPr sz="1150" b="0">
                <a:solidFill>
                  <a:srgbClr val="172632"/>
                </a:solidFill>
                <a:latin typeface="Aptos"/>
              </a:rPr>
              <a:t>~176 members</a:t>
            </a:r>
          </a:p>
        </p:txBody>
      </p:sp>
      <p:sp>
        <p:nvSpPr>
          <p:cNvPr id="11" name="Second Card"/>
          <p:cNvSpPr/>
          <p:nvPr/>
        </p:nvSpPr>
        <p:spPr>
          <a:xfrm>
            <a:off x="457200" y="3960000"/>
            <a:ext cx="3590000" cy="2410000"/>
          </a:xfrm>
          <a:prstGeom prst="roundRect">
            <a:avLst>
              <a:gd name="adj" fmla="val 3500"/>
            </a:avLst>
          </a:prstGeom>
          <a:solidFill>
            <a:srgbClr val="F2F6F9"/>
          </a:solidFill>
          <a:ln w="19050">
            <a:solidFill>
              <a:srgbClr val="156082"/>
            </a:solidFill>
          </a:ln>
        </p:spPr>
        <p:txBody>
          <a:bodyPr wrap="square" lIns="128016" tIns="100584" rIns="128016" bIns="82296" rtlCol="0" anchor="t"/>
          <a:lstStyle/>
          <a:p>
            <a:pPr>
              <a:spcAft>
                <a:spcPts val="600"/>
              </a:spcAft>
            </a:pPr>
            <a:r>
              <a:rPr sz="1500" b="1">
                <a:solidFill>
                  <a:srgbClr val="E97132"/>
                </a:solidFill>
                <a:latin typeface="Aptos Display"/>
              </a:rPr>
              <a:t>WIRES-X OPERATING TIPS</a:t>
            </a:r>
          </a:p>
          <a:p>
            <a:pPr>
              <a:spcAft>
                <a:spcPts val="300"/>
              </a:spcAft>
            </a:pPr>
            <a:r>
              <a:rPr sz="1150" b="1">
                <a:solidFill>
                  <a:srgbClr val="0E2841"/>
                </a:solidFill>
                <a:latin typeface="Aptos"/>
              </a:rPr>
              <a:t>CINCINNATI-WIDE Room: </a:t>
            </a:r>
            <a:r>
              <a:rPr sz="1150" b="0">
                <a:solidFill>
                  <a:srgbClr val="172632"/>
                </a:solidFill>
                <a:latin typeface="Aptos"/>
              </a:rPr>
              <a:t>84898</a:t>
            </a:r>
          </a:p>
          <a:p>
            <a:pPr>
              <a:spcAft>
                <a:spcPts val="300"/>
              </a:spcAft>
            </a:pPr>
            <a:r>
              <a:rPr sz="1150" b="1">
                <a:solidFill>
                  <a:srgbClr val="CC0000"/>
                </a:solidFill>
                <a:latin typeface="Aptos"/>
              </a:rPr>
              <a:t>Do NOT</a:t>
            </a:r>
            <a:r>
              <a:rPr sz="1150" b="0">
                <a:solidFill>
                  <a:srgbClr val="172632"/>
                </a:solidFill>
                <a:latin typeface="Aptos"/>
              </a:rPr>
              <a:t> use Group Mode on any repeater</a:t>
            </a:r>
          </a:p>
          <a:p>
            <a:pPr>
              <a:spcAft>
                <a:spcPts val="300"/>
              </a:spcAft>
            </a:pPr>
            <a:r>
              <a:rPr sz="1150" b="0">
                <a:solidFill>
                  <a:srgbClr val="172632"/>
                </a:solidFill>
                <a:latin typeface="Aptos"/>
              </a:rPr>
              <a:t>Leave 2–3 sec between transmissions</a:t>
            </a:r>
          </a:p>
          <a:p>
            <a:pPr>
              <a:spcAft>
                <a:spcPts val="300"/>
              </a:spcAft>
            </a:pPr>
            <a:r>
              <a:rPr sz="1150" b="0">
                <a:solidFill>
                  <a:srgbClr val="172632"/>
                </a:solidFill>
                <a:latin typeface="Aptos"/>
              </a:rPr>
              <a:t>Pause at start; stay keyed ~1 sec at end</a:t>
            </a:r>
          </a:p>
          <a:p>
            <a:pPr>
              <a:spcAft>
                <a:spcPts val="0"/>
              </a:spcAft>
            </a:pPr>
            <a:r>
              <a:rPr sz="1150" b="0">
                <a:solidFill>
                  <a:srgbClr val="172632"/>
                </a:solidFill>
                <a:latin typeface="Aptos"/>
              </a:rPr>
              <a:t>C4FM: DN / AMS on 145.450  •  Analog: CTCSS 123.0</a:t>
            </a:r>
          </a:p>
        </p:txBody>
      </p:sp>
      <p:sp>
        <p:nvSpPr>
          <p:cNvPr id="12" name="Nets Label"/>
          <p:cNvSpPr txBox="1"/>
          <p:nvPr/>
        </p:nvSpPr>
        <p:spPr>
          <a:xfrm>
            <a:off x="4300840" y="1400000"/>
            <a:ext cx="3590000" cy="280000"/>
          </a:xfrm>
          <a:prstGeom prst="rect">
            <a:avLst/>
          </a:prstGeom>
          <a:noFill/>
        </p:spPr>
        <p:txBody>
          <a:bodyPr wrap="square" lIns="0" tIns="0" rIns="0" bIns="0">
            <a:noAutofit/>
          </a:bodyPr>
          <a:lstStyle/>
          <a:p>
            <a:pPr algn="l">
              <a:spcAft>
                <a:spcPts val="0"/>
              </a:spcAft>
            </a:pPr>
            <a:r>
              <a:rPr sz="1500" b="1">
                <a:solidFill>
                  <a:srgbClr val="E97132"/>
                </a:solidFill>
                <a:latin typeface="Aptos Display"/>
              </a:rPr>
              <a:t>NETS</a:t>
            </a:r>
          </a:p>
        </p:txBody>
      </p:sp>
      <p:graphicFrame>
        <p:nvGraphicFramePr>
          <p:cNvPr id="13" name="Nets Table"/>
          <p:cNvGraphicFramePr>
            <a:graphicFrameLocks noGrp="1"/>
          </p:cNvGraphicFramePr>
          <p:nvPr/>
        </p:nvGraphicFramePr>
        <p:xfrm>
          <a:off x="4300840" y="1730000"/>
          <a:ext cx="3590000" cy="1120288"/>
        </p:xfrm>
        <a:graphic>
          <a:graphicData uri="http://schemas.openxmlformats.org/drawingml/2006/table">
            <a:tbl>
              <a:tblPr firstRow="1" bandRow="1">
                <a:tableStyleId>{5C22544A-7EE6-4342-B048-85BDC9FD1C3A}</a:tableStyleId>
              </a:tblPr>
              <a:tblGrid>
                <a:gridCol w="1250000">
                  <a:extLst>
                    <a:ext uri="{9D8B030D-6E8A-4147-A177-3AD203B41FA5}">
                      <a16:colId xmlns:a16="http://schemas.microsoft.com/office/drawing/2014/main" val="20000"/>
                    </a:ext>
                  </a:extLst>
                </a:gridCol>
                <a:gridCol w="1040000">
                  <a:extLst>
                    <a:ext uri="{9D8B030D-6E8A-4147-A177-3AD203B41FA5}">
                      <a16:colId xmlns:a16="http://schemas.microsoft.com/office/drawing/2014/main" val="20001"/>
                    </a:ext>
                  </a:extLst>
                </a:gridCol>
                <a:gridCol w="1300000">
                  <a:extLst>
                    <a:ext uri="{9D8B030D-6E8A-4147-A177-3AD203B41FA5}">
                      <a16:colId xmlns:a16="http://schemas.microsoft.com/office/drawing/2014/main" val="20002"/>
                    </a:ext>
                  </a:extLst>
                </a:gridCol>
              </a:tblGrid>
              <a:tr h="340000">
                <a:tc>
                  <a:txBody>
                    <a:bodyPr/>
                    <a:lstStyle/>
                    <a:p>
                      <a:pPr algn="l">
                        <a:spcAft>
                          <a:spcPts val="0"/>
                        </a:spcAft>
                      </a:pPr>
                      <a:r>
                        <a:rPr sz="1050" b="1">
                          <a:solidFill>
                            <a:srgbClr val="FFFFFF"/>
                          </a:solidFill>
                          <a:latin typeface="Aptos"/>
                        </a:rPr>
                        <a:t>NET</a:t>
                      </a:r>
                    </a:p>
                  </a:txBody>
                  <a:tcPr marL="45720" marR="45720" marT="27432" marB="27432" anchor="ctr">
                    <a:solidFill>
                      <a:srgbClr val="0D607E"/>
                    </a:solidFill>
                  </a:tcPr>
                </a:tc>
                <a:tc>
                  <a:txBody>
                    <a:bodyPr/>
                    <a:lstStyle/>
                    <a:p>
                      <a:pPr algn="l">
                        <a:spcAft>
                          <a:spcPts val="0"/>
                        </a:spcAft>
                      </a:pPr>
                      <a:r>
                        <a:rPr sz="1050" b="1">
                          <a:solidFill>
                            <a:srgbClr val="FFFFFF"/>
                          </a:solidFill>
                          <a:latin typeface="Aptos"/>
                        </a:rPr>
                        <a:t>SCHEDULE</a:t>
                      </a:r>
                    </a:p>
                  </a:txBody>
                  <a:tcPr marL="45720" marR="45720" marT="27432" marB="27432" anchor="ctr">
                    <a:solidFill>
                      <a:srgbClr val="0D607E"/>
                    </a:solidFill>
                  </a:tcPr>
                </a:tc>
                <a:tc>
                  <a:txBody>
                    <a:bodyPr/>
                    <a:lstStyle/>
                    <a:p>
                      <a:pPr algn="l">
                        <a:spcAft>
                          <a:spcPts val="0"/>
                        </a:spcAft>
                      </a:pPr>
                      <a:r>
                        <a:rPr sz="1050" b="1">
                          <a:solidFill>
                            <a:srgbClr val="FFFFFF"/>
                          </a:solidFill>
                          <a:latin typeface="Aptos"/>
                        </a:rPr>
                        <a:t>FREQ / NOTES</a:t>
                      </a:r>
                    </a:p>
                  </a:txBody>
                  <a:tcPr marL="45720" marR="45720" marT="27432" marB="27432" anchor="ctr">
                    <a:solidFill>
                      <a:srgbClr val="0D607E"/>
                    </a:solidFill>
                  </a:tcPr>
                </a:tc>
                <a:extLst>
                  <a:ext uri="{0D108BD9-81ED-4DB2-BD59-A6C34878D82A}">
                    <a16:rowId xmlns:a16="http://schemas.microsoft.com/office/drawing/2014/main" val="10000"/>
                  </a:ext>
                </a:extLst>
              </a:tr>
              <a:tr h="330000">
                <a:tc>
                  <a:txBody>
                    <a:bodyPr/>
                    <a:lstStyle/>
                    <a:p>
                      <a:pPr algn="l">
                        <a:spcAft>
                          <a:spcPts val="0"/>
                        </a:spcAft>
                      </a:pPr>
                      <a:r>
                        <a:rPr sz="1100" b="1">
                          <a:solidFill>
                            <a:srgbClr val="172632"/>
                          </a:solidFill>
                          <a:latin typeface="Aptos"/>
                        </a:rPr>
                        <a:t>Sunday Analog</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Sun 7:30 PM</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147.345, CTCSS 123.0</a:t>
                      </a:r>
                    </a:p>
                  </a:txBody>
                  <a:tcPr marL="45720" marR="45720" marT="27432" marB="27432" anchor="ctr">
                    <a:solidFill>
                      <a:srgbClr val="D6E4EC"/>
                    </a:solidFill>
                  </a:tcPr>
                </a:tc>
                <a:extLst>
                  <a:ext uri="{0D108BD9-81ED-4DB2-BD59-A6C34878D82A}">
                    <a16:rowId xmlns:a16="http://schemas.microsoft.com/office/drawing/2014/main" val="10001"/>
                  </a:ext>
                </a:extLst>
              </a:tr>
              <a:tr h="330000">
                <a:tc>
                  <a:txBody>
                    <a:bodyPr/>
                    <a:lstStyle/>
                    <a:p>
                      <a:pPr algn="l">
                        <a:spcAft>
                          <a:spcPts val="0"/>
                        </a:spcAft>
                      </a:pPr>
                      <a:r>
                        <a:rPr sz="1100" b="1">
                          <a:solidFill>
                            <a:srgbClr val="172632"/>
                          </a:solidFill>
                          <a:latin typeface="Aptos"/>
                        </a:rPr>
                        <a:t>Wires-X Trivia</a:t>
                      </a:r>
                    </a:p>
                  </a:txBody>
                  <a:tcPr marL="45720" marR="45720" marT="27432" marB="27432" anchor="ctr">
                    <a:solidFill>
                      <a:srgbClr val="FFFFFF"/>
                    </a:solidFill>
                  </a:tcPr>
                </a:tc>
                <a:tc>
                  <a:txBody>
                    <a:bodyPr/>
                    <a:lstStyle/>
                    <a:p>
                      <a:pPr algn="l">
                        <a:spcAft>
                          <a:spcPts val="0"/>
                        </a:spcAft>
                      </a:pPr>
                      <a:r>
                        <a:rPr sz="1100" b="0">
                          <a:solidFill>
                            <a:srgbClr val="172632"/>
                          </a:solidFill>
                          <a:latin typeface="Aptos"/>
                        </a:rPr>
                        <a:t>Mon 8:00 PM</a:t>
                      </a:r>
                    </a:p>
                  </a:txBody>
                  <a:tcPr marL="45720" marR="45720" marT="27432" marB="27432" anchor="ctr">
                    <a:solidFill>
                      <a:srgbClr val="FFFFFF"/>
                    </a:solidFill>
                  </a:tcPr>
                </a:tc>
                <a:tc>
                  <a:txBody>
                    <a:bodyPr/>
                    <a:lstStyle/>
                    <a:p>
                      <a:pPr algn="l">
                        <a:spcAft>
                          <a:spcPts val="0"/>
                        </a:spcAft>
                      </a:pPr>
                      <a:r>
                        <a:rPr sz="1100" b="0">
                          <a:solidFill>
                            <a:srgbClr val="172632"/>
                          </a:solidFill>
                          <a:latin typeface="Aptos"/>
                        </a:rPr>
                        <a:t>145.450, KC-Wide 28054</a:t>
                      </a:r>
                    </a:p>
                  </a:txBody>
                  <a:tcPr marL="45720" marR="45720" marT="27432" marB="27432" anchor="ctr">
                    <a:solidFill>
                      <a:srgbClr val="FFFFFF"/>
                    </a:solidFill>
                  </a:tcPr>
                </a:tc>
                <a:extLst>
                  <a:ext uri="{0D108BD9-81ED-4DB2-BD59-A6C34878D82A}">
                    <a16:rowId xmlns:a16="http://schemas.microsoft.com/office/drawing/2014/main" val="10002"/>
                  </a:ext>
                </a:extLst>
              </a:tr>
            </a:tbl>
          </a:graphicData>
        </a:graphic>
      </p:graphicFrame>
      <p:sp>
        <p:nvSpPr>
          <p:cNvPr id="14" name="Key Contacts Card"/>
          <p:cNvSpPr/>
          <p:nvPr/>
        </p:nvSpPr>
        <p:spPr>
          <a:xfrm>
            <a:off x="4300840" y="3320000"/>
            <a:ext cx="3590000" cy="3050000"/>
          </a:xfrm>
          <a:prstGeom prst="roundRect">
            <a:avLst>
              <a:gd name="adj" fmla="val 3500"/>
            </a:avLst>
          </a:prstGeom>
          <a:solidFill>
            <a:srgbClr val="F2F6F9"/>
          </a:solidFill>
          <a:ln w="19050">
            <a:solidFill>
              <a:srgbClr val="156082"/>
            </a:solidFill>
          </a:ln>
        </p:spPr>
        <p:txBody>
          <a:bodyPr wrap="square" lIns="128016" tIns="100584" rIns="128016" bIns="82296" rtlCol="0" anchor="t"/>
          <a:lstStyle/>
          <a:p>
            <a:pPr>
              <a:spcAft>
                <a:spcPts val="600"/>
              </a:spcAft>
            </a:pPr>
            <a:r>
              <a:rPr sz="1500" b="1">
                <a:solidFill>
                  <a:srgbClr val="E97132"/>
                </a:solidFill>
                <a:latin typeface="Aptos Display"/>
              </a:rPr>
              <a:t>KEY CONTACTS &amp; RESOURCES</a:t>
            </a:r>
          </a:p>
          <a:p>
            <a:pPr>
              <a:spcAft>
                <a:spcPts val="400"/>
              </a:spcAft>
            </a:pPr>
            <a:r>
              <a:rPr sz="1150" b="1">
                <a:solidFill>
                  <a:srgbClr val="0E2841"/>
                </a:solidFill>
                <a:latin typeface="Aptos"/>
              </a:rPr>
              <a:t>General Info: </a:t>
            </a:r>
            <a:r>
              <a:rPr sz="1150" b="0">
                <a:solidFill>
                  <a:srgbClr val="172632"/>
                </a:solidFill>
                <a:latin typeface="Aptos"/>
              </a:rPr>
              <a:t>info@MilfordHamRadio.org</a:t>
            </a:r>
          </a:p>
          <a:p>
            <a:pPr>
              <a:spcAft>
                <a:spcPts val="400"/>
              </a:spcAft>
            </a:pPr>
            <a:r>
              <a:rPr sz="1150" b="1">
                <a:solidFill>
                  <a:srgbClr val="0E2841"/>
                </a:solidFill>
                <a:latin typeface="Aptos"/>
              </a:rPr>
              <a:t>Website: </a:t>
            </a:r>
            <a:r>
              <a:rPr sz="1150" b="0">
                <a:solidFill>
                  <a:srgbClr val="172632"/>
                </a:solidFill>
                <a:latin typeface="Aptos"/>
              </a:rPr>
              <a:t>MilfordHamRadio.org</a:t>
            </a:r>
          </a:p>
          <a:p>
            <a:pPr>
              <a:spcAft>
                <a:spcPts val="400"/>
              </a:spcAft>
            </a:pPr>
            <a:r>
              <a:rPr lang="en-US" sz="1150" b="1" dirty="0" err="1">
                <a:solidFill>
                  <a:srgbClr val="0E2841"/>
                </a:solidFill>
                <a:latin typeface="Aptos"/>
              </a:rPr>
              <a:t>Hamfest</a:t>
            </a:r>
            <a:r>
              <a:rPr sz="1150" b="1">
                <a:solidFill>
                  <a:srgbClr val="0E2841"/>
                </a:solidFill>
                <a:latin typeface="Aptos"/>
              </a:rPr>
              <a:t>: </a:t>
            </a:r>
            <a:r>
              <a:rPr sz="1150" b="0">
                <a:solidFill>
                  <a:srgbClr val="172632"/>
                </a:solidFill>
                <a:latin typeface="Aptos"/>
              </a:rPr>
              <a:t>CincinnatiHamfest.org</a:t>
            </a:r>
          </a:p>
          <a:p>
            <a:pPr>
              <a:spcAft>
                <a:spcPts val="400"/>
              </a:spcAft>
            </a:pPr>
            <a:r>
              <a:rPr sz="1150" b="1">
                <a:solidFill>
                  <a:srgbClr val="0E2841"/>
                </a:solidFill>
                <a:latin typeface="Aptos"/>
              </a:rPr>
              <a:t>VE Sessions: </a:t>
            </a:r>
            <a:r>
              <a:rPr sz="1150" b="0">
                <a:solidFill>
                  <a:srgbClr val="172632"/>
                </a:solidFill>
                <a:latin typeface="Aptos"/>
              </a:rPr>
              <a:t>contact info@MilfordHamRadio.org</a:t>
            </a:r>
          </a:p>
          <a:p>
            <a:pPr>
              <a:spcAft>
                <a:spcPts val="0"/>
              </a:spcAft>
            </a:pPr>
            <a:r>
              <a:rPr sz="1150" b="1">
                <a:solidFill>
                  <a:srgbClr val="0E2841"/>
                </a:solidFill>
                <a:latin typeface="Aptos"/>
              </a:rPr>
              <a:t>Specialties: </a:t>
            </a:r>
            <a:r>
              <a:rPr sz="1150" b="0">
                <a:solidFill>
                  <a:srgbClr val="172632"/>
                </a:solidFill>
                <a:latin typeface="Aptos"/>
              </a:rPr>
              <a:t>Contest, Digital, DX, Public Service, Repeaters, VHF/UHF</a:t>
            </a:r>
          </a:p>
        </p:txBody>
      </p:sp>
      <p:sp>
        <p:nvSpPr>
          <p:cNvPr id="15" name="Repeaters Label"/>
          <p:cNvSpPr txBox="1"/>
          <p:nvPr/>
        </p:nvSpPr>
        <p:spPr>
          <a:xfrm>
            <a:off x="8144480" y="1400000"/>
            <a:ext cx="3587272" cy="280000"/>
          </a:xfrm>
          <a:prstGeom prst="rect">
            <a:avLst/>
          </a:prstGeom>
          <a:noFill/>
        </p:spPr>
        <p:txBody>
          <a:bodyPr wrap="square" lIns="0" tIns="0" rIns="0" bIns="0">
            <a:noAutofit/>
          </a:bodyPr>
          <a:lstStyle/>
          <a:p>
            <a:pPr algn="l">
              <a:spcAft>
                <a:spcPts val="0"/>
              </a:spcAft>
            </a:pPr>
            <a:r>
              <a:rPr sz="1500" b="1">
                <a:solidFill>
                  <a:srgbClr val="E97132"/>
                </a:solidFill>
                <a:latin typeface="Aptos Display"/>
              </a:rPr>
              <a:t>REPEATERS</a:t>
            </a:r>
          </a:p>
        </p:txBody>
      </p:sp>
      <p:graphicFrame>
        <p:nvGraphicFramePr>
          <p:cNvPr id="16" name="Repeaters Table"/>
          <p:cNvGraphicFramePr>
            <a:graphicFrameLocks noGrp="1"/>
          </p:cNvGraphicFramePr>
          <p:nvPr>
            <p:extLst>
              <p:ext uri="{D42A27DB-BD31-4B8C-83A1-F6EECF244321}">
                <p14:modId xmlns:p14="http://schemas.microsoft.com/office/powerpoint/2010/main" val="2528668569"/>
              </p:ext>
            </p:extLst>
          </p:nvPr>
        </p:nvGraphicFramePr>
        <p:xfrm>
          <a:off x="8144480" y="1730000"/>
          <a:ext cx="3587272" cy="1845712"/>
        </p:xfrm>
        <a:graphic>
          <a:graphicData uri="http://schemas.openxmlformats.org/drawingml/2006/table">
            <a:tbl>
              <a:tblPr firstRow="1" bandRow="1">
                <a:tableStyleId>{5C22544A-7EE6-4342-B048-85BDC9FD1C3A}</a:tableStyleId>
              </a:tblPr>
              <a:tblGrid>
                <a:gridCol w="760000">
                  <a:extLst>
                    <a:ext uri="{9D8B030D-6E8A-4147-A177-3AD203B41FA5}">
                      <a16:colId xmlns:a16="http://schemas.microsoft.com/office/drawing/2014/main" val="20000"/>
                    </a:ext>
                  </a:extLst>
                </a:gridCol>
                <a:gridCol w="700000">
                  <a:extLst>
                    <a:ext uri="{9D8B030D-6E8A-4147-A177-3AD203B41FA5}">
                      <a16:colId xmlns:a16="http://schemas.microsoft.com/office/drawing/2014/main" val="20001"/>
                    </a:ext>
                  </a:extLst>
                </a:gridCol>
                <a:gridCol w="560000">
                  <a:extLst>
                    <a:ext uri="{9D8B030D-6E8A-4147-A177-3AD203B41FA5}">
                      <a16:colId xmlns:a16="http://schemas.microsoft.com/office/drawing/2014/main" val="20002"/>
                    </a:ext>
                  </a:extLst>
                </a:gridCol>
                <a:gridCol w="1567272">
                  <a:extLst>
                    <a:ext uri="{9D8B030D-6E8A-4147-A177-3AD203B41FA5}">
                      <a16:colId xmlns:a16="http://schemas.microsoft.com/office/drawing/2014/main" val="20003"/>
                    </a:ext>
                  </a:extLst>
                </a:gridCol>
              </a:tblGrid>
              <a:tr h="340000">
                <a:tc>
                  <a:txBody>
                    <a:bodyPr/>
                    <a:lstStyle/>
                    <a:p>
                      <a:pPr algn="l">
                        <a:spcAft>
                          <a:spcPts val="0"/>
                        </a:spcAft>
                      </a:pPr>
                      <a:r>
                        <a:rPr sz="1050" b="1">
                          <a:solidFill>
                            <a:srgbClr val="FFFFFF"/>
                          </a:solidFill>
                          <a:latin typeface="Aptos"/>
                        </a:rPr>
                        <a:t>FREQ</a:t>
                      </a:r>
                    </a:p>
                  </a:txBody>
                  <a:tcPr marL="45720" marR="45720" marT="27432" marB="27432" anchor="ctr">
                    <a:solidFill>
                      <a:srgbClr val="0D607E"/>
                    </a:solidFill>
                  </a:tcPr>
                </a:tc>
                <a:tc>
                  <a:txBody>
                    <a:bodyPr/>
                    <a:lstStyle/>
                    <a:p>
                      <a:pPr algn="l">
                        <a:spcAft>
                          <a:spcPts val="0"/>
                        </a:spcAft>
                      </a:pPr>
                      <a:r>
                        <a:rPr sz="1050" b="1">
                          <a:solidFill>
                            <a:srgbClr val="FFFFFF"/>
                          </a:solidFill>
                          <a:latin typeface="Aptos"/>
                        </a:rPr>
                        <a:t>OFFSET</a:t>
                      </a:r>
                    </a:p>
                  </a:txBody>
                  <a:tcPr marL="45720" marR="45720" marT="27432" marB="27432" anchor="ctr">
                    <a:solidFill>
                      <a:srgbClr val="0D607E"/>
                    </a:solidFill>
                  </a:tcPr>
                </a:tc>
                <a:tc>
                  <a:txBody>
                    <a:bodyPr/>
                    <a:lstStyle/>
                    <a:p>
                      <a:pPr algn="l">
                        <a:spcAft>
                          <a:spcPts val="0"/>
                        </a:spcAft>
                      </a:pPr>
                      <a:r>
                        <a:rPr sz="1050" b="1">
                          <a:solidFill>
                            <a:srgbClr val="FFFFFF"/>
                          </a:solidFill>
                          <a:latin typeface="Aptos"/>
                        </a:rPr>
                        <a:t>TONE</a:t>
                      </a:r>
                    </a:p>
                  </a:txBody>
                  <a:tcPr marL="45720" marR="45720" marT="27432" marB="27432" anchor="ctr">
                    <a:solidFill>
                      <a:srgbClr val="0D607E"/>
                    </a:solidFill>
                  </a:tcPr>
                </a:tc>
                <a:tc>
                  <a:txBody>
                    <a:bodyPr/>
                    <a:lstStyle/>
                    <a:p>
                      <a:pPr algn="l">
                        <a:spcAft>
                          <a:spcPts val="0"/>
                        </a:spcAft>
                      </a:pPr>
                      <a:r>
                        <a:rPr sz="1050" b="1">
                          <a:solidFill>
                            <a:srgbClr val="FFFFFF"/>
                          </a:solidFill>
                          <a:latin typeface="Aptos"/>
                        </a:rPr>
                        <a:t>MODE / NOTES</a:t>
                      </a:r>
                    </a:p>
                  </a:txBody>
                  <a:tcPr marL="45720" marR="45720" marT="27432" marB="27432" anchor="ctr">
                    <a:solidFill>
                      <a:srgbClr val="0D607E"/>
                    </a:solidFill>
                  </a:tcPr>
                </a:tc>
                <a:extLst>
                  <a:ext uri="{0D108BD9-81ED-4DB2-BD59-A6C34878D82A}">
                    <a16:rowId xmlns:a16="http://schemas.microsoft.com/office/drawing/2014/main" val="10000"/>
                  </a:ext>
                </a:extLst>
              </a:tr>
              <a:tr h="330000">
                <a:tc>
                  <a:txBody>
                    <a:bodyPr/>
                    <a:lstStyle/>
                    <a:p>
                      <a:pPr algn="l">
                        <a:spcAft>
                          <a:spcPts val="0"/>
                        </a:spcAft>
                      </a:pPr>
                      <a:r>
                        <a:rPr sz="1100" b="1">
                          <a:solidFill>
                            <a:srgbClr val="172632"/>
                          </a:solidFill>
                          <a:latin typeface="Aptos"/>
                        </a:rPr>
                        <a:t>147.345</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+600</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123.0</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Analog FM — AllStar 57141, EchoLink 150899</a:t>
                      </a:r>
                    </a:p>
                  </a:txBody>
                  <a:tcPr marL="45720" marR="45720" marT="27432" marB="27432" anchor="ctr">
                    <a:solidFill>
                      <a:srgbClr val="D6E4EC"/>
                    </a:solidFill>
                  </a:tcPr>
                </a:tc>
                <a:extLst>
                  <a:ext uri="{0D108BD9-81ED-4DB2-BD59-A6C34878D82A}">
                    <a16:rowId xmlns:a16="http://schemas.microsoft.com/office/drawing/2014/main" val="10001"/>
                  </a:ext>
                </a:extLst>
              </a:tr>
              <a:tr h="330000">
                <a:tc>
                  <a:txBody>
                    <a:bodyPr/>
                    <a:lstStyle/>
                    <a:p>
                      <a:pPr algn="l">
                        <a:spcAft>
                          <a:spcPts val="0"/>
                        </a:spcAft>
                      </a:pPr>
                      <a:r>
                        <a:rPr sz="1100" b="1">
                          <a:solidFill>
                            <a:srgbClr val="172632"/>
                          </a:solidFill>
                          <a:latin typeface="Aptos"/>
                        </a:rPr>
                        <a:t>145.450</a:t>
                      </a:r>
                    </a:p>
                  </a:txBody>
                  <a:tcPr marL="45720" marR="45720" marT="27432" marB="27432" anchor="ctr">
                    <a:solidFill>
                      <a:srgbClr val="FFFFFF"/>
                    </a:solidFill>
                  </a:tcPr>
                </a:tc>
                <a:tc>
                  <a:txBody>
                    <a:bodyPr/>
                    <a:lstStyle/>
                    <a:p>
                      <a:pPr algn="l">
                        <a:spcAft>
                          <a:spcPts val="0"/>
                        </a:spcAft>
                      </a:pPr>
                      <a:r>
                        <a:rPr sz="1100" b="0">
                          <a:solidFill>
                            <a:srgbClr val="172632"/>
                          </a:solidFill>
                          <a:latin typeface="Aptos"/>
                        </a:rPr>
                        <a:t>-600</a:t>
                      </a:r>
                    </a:p>
                  </a:txBody>
                  <a:tcPr marL="45720" marR="45720" marT="27432" marB="27432" anchor="ctr">
                    <a:solidFill>
                      <a:srgbClr val="FFFFFF"/>
                    </a:solidFill>
                  </a:tcPr>
                </a:tc>
                <a:tc>
                  <a:txBody>
                    <a:bodyPr/>
                    <a:lstStyle/>
                    <a:p>
                      <a:pPr algn="l">
                        <a:spcAft>
                          <a:spcPts val="0"/>
                        </a:spcAft>
                      </a:pPr>
                      <a:r>
                        <a:rPr sz="1100" b="0">
                          <a:solidFill>
                            <a:srgbClr val="172632"/>
                          </a:solidFill>
                          <a:latin typeface="Aptos"/>
                        </a:rPr>
                        <a:t>123.0</a:t>
                      </a:r>
                    </a:p>
                  </a:txBody>
                  <a:tcPr marL="45720" marR="45720" marT="27432" marB="27432" anchor="ctr">
                    <a:solidFill>
                      <a:srgbClr val="FFFFFF"/>
                    </a:solidFill>
                  </a:tcPr>
                </a:tc>
                <a:tc>
                  <a:txBody>
                    <a:bodyPr/>
                    <a:lstStyle/>
                    <a:p>
                      <a:pPr algn="l">
                        <a:spcAft>
                          <a:spcPts val="0"/>
                        </a:spcAft>
                      </a:pPr>
                      <a:r>
                        <a:rPr lang="en-US" sz="1100" b="0">
                          <a:solidFill>
                            <a:srgbClr val="172632"/>
                          </a:solidFill>
                          <a:latin typeface="Aptos"/>
                        </a:rPr>
                        <a:t>Wires-X / C4FM — Cincinnati-Wide 84898 · AMS mode (Fusion) for Analog + C4FM</a:t>
                      </a:r>
                    </a:p>
                  </a:txBody>
                  <a:tcPr marL="45720" marR="45720" marT="27432" marB="27432" anchor="ctr">
                    <a:solidFill>
                      <a:srgbClr val="FFFFFF"/>
                    </a:solidFill>
                  </a:tcPr>
                </a:tc>
                <a:extLst>
                  <a:ext uri="{0D108BD9-81ED-4DB2-BD59-A6C34878D82A}">
                    <a16:rowId xmlns:a16="http://schemas.microsoft.com/office/drawing/2014/main" val="10002"/>
                  </a:ext>
                </a:extLst>
              </a:tr>
              <a:tr h="330000">
                <a:tc>
                  <a:txBody>
                    <a:bodyPr/>
                    <a:lstStyle/>
                    <a:p>
                      <a:pPr algn="l">
                        <a:spcAft>
                          <a:spcPts val="0"/>
                        </a:spcAft>
                      </a:pPr>
                      <a:r>
                        <a:rPr sz="1100" b="1">
                          <a:solidFill>
                            <a:srgbClr val="172632"/>
                          </a:solidFill>
                          <a:latin typeface="Aptos"/>
                        </a:rPr>
                        <a:t>443.450</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+5 MHz</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CSQ</a:t>
                      </a:r>
                    </a:p>
                  </a:txBody>
                  <a:tcPr marL="45720" marR="45720" marT="27432" marB="27432" anchor="ctr">
                    <a:solidFill>
                      <a:srgbClr val="D6E4EC"/>
                    </a:solidFill>
                  </a:tcPr>
                </a:tc>
                <a:tc>
                  <a:txBody>
                    <a:bodyPr/>
                    <a:lstStyle/>
                    <a:p>
                      <a:pPr algn="l">
                        <a:spcAft>
                          <a:spcPts val="0"/>
                        </a:spcAft>
                      </a:pPr>
                      <a:r>
                        <a:rPr lang="en-US" sz="1100" b="0">
                          <a:solidFill>
                            <a:srgbClr val="172632"/>
                          </a:solidFill>
                          <a:latin typeface="Aptos"/>
                        </a:rPr>
                        <a:t>Analog / Wires-X — K8DV</a:t>
                      </a:r>
                      <a:endParaRPr lang="en-US" sz="1100" b="0" dirty="0">
                        <a:solidFill>
                          <a:srgbClr val="172632"/>
                        </a:solidFill>
                        <a:latin typeface="Aptos"/>
                      </a:endParaRPr>
                    </a:p>
                  </a:txBody>
                  <a:tcPr marL="45720" marR="45720" marT="27432" marB="27432" anchor="ctr">
                    <a:solidFill>
                      <a:srgbClr val="D6E4EC"/>
                    </a:solidFill>
                  </a:tcPr>
                </a:tc>
                <a:extLst>
                  <a:ext uri="{0D108BD9-81ED-4DB2-BD59-A6C34878D82A}">
                    <a16:rowId xmlns:a16="http://schemas.microsoft.com/office/drawing/2014/main" val="10003"/>
                  </a:ext>
                </a:extLst>
              </a:tr>
            </a:tbl>
          </a:graphicData>
        </a:graphic>
      </p:graphicFrame>
      <p:sp>
        <p:nvSpPr>
          <p:cNvPr id="17" name="Officers Label"/>
          <p:cNvSpPr txBox="1"/>
          <p:nvPr/>
        </p:nvSpPr>
        <p:spPr>
          <a:xfrm>
            <a:off x="8144480" y="3540000"/>
            <a:ext cx="3587272" cy="280000"/>
          </a:xfrm>
          <a:prstGeom prst="rect">
            <a:avLst/>
          </a:prstGeom>
          <a:noFill/>
        </p:spPr>
        <p:txBody>
          <a:bodyPr wrap="square" lIns="0" tIns="0" rIns="0" bIns="0">
            <a:noAutofit/>
          </a:bodyPr>
          <a:lstStyle/>
          <a:p>
            <a:pPr algn="l">
              <a:spcAft>
                <a:spcPts val="0"/>
              </a:spcAft>
            </a:pPr>
            <a:r>
              <a:rPr sz="1500" b="1">
                <a:solidFill>
                  <a:srgbClr val="E97132"/>
                </a:solidFill>
                <a:latin typeface="Aptos Display"/>
              </a:rPr>
              <a:t>CLUB OFFICERS</a:t>
            </a:r>
          </a:p>
        </p:txBody>
      </p:sp>
      <p:graphicFrame>
        <p:nvGraphicFramePr>
          <p:cNvPr id="18" name="Officers Table"/>
          <p:cNvGraphicFramePr>
            <a:graphicFrameLocks noGrp="1"/>
          </p:cNvGraphicFramePr>
          <p:nvPr>
            <p:extLst>
              <p:ext uri="{D42A27DB-BD31-4B8C-83A1-F6EECF244321}">
                <p14:modId xmlns:p14="http://schemas.microsoft.com/office/powerpoint/2010/main" val="2101260023"/>
              </p:ext>
            </p:extLst>
          </p:nvPr>
        </p:nvGraphicFramePr>
        <p:xfrm>
          <a:off x="8144480" y="3870000"/>
          <a:ext cx="3587272" cy="1660000"/>
        </p:xfrm>
        <a:graphic>
          <a:graphicData uri="http://schemas.openxmlformats.org/drawingml/2006/table">
            <a:tbl>
              <a:tblPr firstRow="1" bandRow="1">
                <a:tableStyleId>{5C22544A-7EE6-4342-B048-85BDC9FD1C3A}</a:tableStyleId>
              </a:tblPr>
              <a:tblGrid>
                <a:gridCol w="1300000">
                  <a:extLst>
                    <a:ext uri="{9D8B030D-6E8A-4147-A177-3AD203B41FA5}">
                      <a16:colId xmlns:a16="http://schemas.microsoft.com/office/drawing/2014/main" val="20000"/>
                    </a:ext>
                  </a:extLst>
                </a:gridCol>
                <a:gridCol w="2287272">
                  <a:extLst>
                    <a:ext uri="{9D8B030D-6E8A-4147-A177-3AD203B41FA5}">
                      <a16:colId xmlns:a16="http://schemas.microsoft.com/office/drawing/2014/main" val="20001"/>
                    </a:ext>
                  </a:extLst>
                </a:gridCol>
              </a:tblGrid>
              <a:tr h="340000">
                <a:tc>
                  <a:txBody>
                    <a:bodyPr/>
                    <a:lstStyle/>
                    <a:p>
                      <a:pPr algn="l">
                        <a:spcAft>
                          <a:spcPts val="0"/>
                        </a:spcAft>
                      </a:pPr>
                      <a:r>
                        <a:rPr sz="1050" b="1">
                          <a:solidFill>
                            <a:srgbClr val="FFFFFF"/>
                          </a:solidFill>
                          <a:latin typeface="Aptos"/>
                        </a:rPr>
                        <a:t>ROLE</a:t>
                      </a:r>
                    </a:p>
                  </a:txBody>
                  <a:tcPr marL="45720" marR="45720" marT="27432" marB="27432" anchor="ctr">
                    <a:solidFill>
                      <a:srgbClr val="0D607E"/>
                    </a:solidFill>
                  </a:tcPr>
                </a:tc>
                <a:tc>
                  <a:txBody>
                    <a:bodyPr/>
                    <a:lstStyle/>
                    <a:p>
                      <a:pPr algn="l">
                        <a:spcAft>
                          <a:spcPts val="0"/>
                        </a:spcAft>
                      </a:pPr>
                      <a:r>
                        <a:rPr sz="1050" b="1">
                          <a:solidFill>
                            <a:srgbClr val="FFFFFF"/>
                          </a:solidFill>
                          <a:latin typeface="Aptos"/>
                        </a:rPr>
                        <a:t>NAME &amp; CALLSIGN</a:t>
                      </a:r>
                    </a:p>
                  </a:txBody>
                  <a:tcPr marL="45720" marR="45720" marT="27432" marB="27432" anchor="ctr">
                    <a:solidFill>
                      <a:srgbClr val="0D607E"/>
                    </a:solidFill>
                  </a:tcPr>
                </a:tc>
                <a:extLst>
                  <a:ext uri="{0D108BD9-81ED-4DB2-BD59-A6C34878D82A}">
                    <a16:rowId xmlns:a16="http://schemas.microsoft.com/office/drawing/2014/main" val="10000"/>
                  </a:ext>
                </a:extLst>
              </a:tr>
              <a:tr h="330000">
                <a:tc>
                  <a:txBody>
                    <a:bodyPr/>
                    <a:lstStyle/>
                    <a:p>
                      <a:pPr algn="l">
                        <a:spcAft>
                          <a:spcPts val="0"/>
                        </a:spcAft>
                      </a:pPr>
                      <a:r>
                        <a:rPr sz="1100" b="1">
                          <a:solidFill>
                            <a:srgbClr val="172632"/>
                          </a:solidFill>
                          <a:latin typeface="Aptos"/>
                        </a:rPr>
                        <a:t>President</a:t>
                      </a:r>
                    </a:p>
                  </a:txBody>
                  <a:tcPr marL="45720" marR="45720" marT="27432" marB="27432" anchor="ctr">
                    <a:solidFill>
                      <a:srgbClr val="D6E4EC"/>
                    </a:solidFill>
                  </a:tcPr>
                </a:tc>
                <a:tc>
                  <a:txBody>
                    <a:bodyPr/>
                    <a:lstStyle/>
                    <a:p>
                      <a:pPr algn="l">
                        <a:spcAft>
                          <a:spcPts val="0"/>
                        </a:spcAft>
                      </a:pPr>
                      <a:r>
                        <a:rPr lang="en-US" sz="1100" b="0">
                          <a:solidFill>
                            <a:srgbClr val="172632"/>
                          </a:solidFill>
                          <a:latin typeface="Aptos"/>
                        </a:rPr>
                        <a:t>Ron Brooks, AC8MA</a:t>
                      </a:r>
                      <a:endParaRPr lang="en-US" sz="1100" b="0" dirty="0">
                        <a:solidFill>
                          <a:srgbClr val="172632"/>
                        </a:solidFill>
                        <a:latin typeface="Aptos"/>
                      </a:endParaRPr>
                    </a:p>
                  </a:txBody>
                  <a:tcPr marL="45720" marR="45720" marT="27432" marB="27432" anchor="ctr">
                    <a:solidFill>
                      <a:srgbClr val="D6E4EC"/>
                    </a:solidFill>
                  </a:tcPr>
                </a:tc>
                <a:extLst>
                  <a:ext uri="{0D108BD9-81ED-4DB2-BD59-A6C34878D82A}">
                    <a16:rowId xmlns:a16="http://schemas.microsoft.com/office/drawing/2014/main" val="10001"/>
                  </a:ext>
                </a:extLst>
              </a:tr>
              <a:tr h="330000">
                <a:tc>
                  <a:txBody>
                    <a:bodyPr/>
                    <a:lstStyle/>
                    <a:p>
                      <a:pPr algn="l">
                        <a:spcAft>
                          <a:spcPts val="0"/>
                        </a:spcAft>
                      </a:pPr>
                      <a:r>
                        <a:rPr sz="1100" b="1">
                          <a:solidFill>
                            <a:srgbClr val="172632"/>
                          </a:solidFill>
                          <a:latin typeface="Aptos"/>
                        </a:rPr>
                        <a:t>Vice President</a:t>
                      </a:r>
                    </a:p>
                  </a:txBody>
                  <a:tcPr marL="45720" marR="45720" marT="27432" marB="27432" anchor="ctr">
                    <a:solidFill>
                      <a:srgbClr val="FFFFFF"/>
                    </a:solidFill>
                  </a:tcPr>
                </a:tc>
                <a:tc>
                  <a:txBody>
                    <a:bodyPr/>
                    <a:lstStyle/>
                    <a:p>
                      <a:pPr algn="l">
                        <a:spcAft>
                          <a:spcPts val="0"/>
                        </a:spcAft>
                      </a:pPr>
                      <a:r>
                        <a:rPr sz="1100" b="0">
                          <a:solidFill>
                            <a:srgbClr val="172632"/>
                          </a:solidFill>
                          <a:latin typeface="Aptos"/>
                        </a:rPr>
                        <a:t>Timothy D. Bastress, KB8DDG</a:t>
                      </a:r>
                    </a:p>
                  </a:txBody>
                  <a:tcPr marL="45720" marR="45720" marT="27432" marB="27432" anchor="ctr">
                    <a:solidFill>
                      <a:srgbClr val="FFFFFF"/>
                    </a:solidFill>
                  </a:tcPr>
                </a:tc>
                <a:extLst>
                  <a:ext uri="{0D108BD9-81ED-4DB2-BD59-A6C34878D82A}">
                    <a16:rowId xmlns:a16="http://schemas.microsoft.com/office/drawing/2014/main" val="10002"/>
                  </a:ext>
                </a:extLst>
              </a:tr>
              <a:tr h="330000">
                <a:tc>
                  <a:txBody>
                    <a:bodyPr/>
                    <a:lstStyle/>
                    <a:p>
                      <a:pPr algn="l">
                        <a:spcAft>
                          <a:spcPts val="0"/>
                        </a:spcAft>
                      </a:pPr>
                      <a:r>
                        <a:rPr sz="1100" b="1">
                          <a:solidFill>
                            <a:srgbClr val="172632"/>
                          </a:solidFill>
                          <a:latin typeface="Aptos"/>
                        </a:rPr>
                        <a:t>Secretary</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Robert C. Overstreet, KE8DIE</a:t>
                      </a:r>
                    </a:p>
                  </a:txBody>
                  <a:tcPr marL="45720" marR="45720" marT="27432" marB="27432" anchor="ctr">
                    <a:solidFill>
                      <a:srgbClr val="D6E4EC"/>
                    </a:solidFill>
                  </a:tcPr>
                </a:tc>
                <a:extLst>
                  <a:ext uri="{0D108BD9-81ED-4DB2-BD59-A6C34878D82A}">
                    <a16:rowId xmlns:a16="http://schemas.microsoft.com/office/drawing/2014/main" val="10003"/>
                  </a:ext>
                </a:extLst>
              </a:tr>
              <a:tr h="330000">
                <a:tc>
                  <a:txBody>
                    <a:bodyPr/>
                    <a:lstStyle/>
                    <a:p>
                      <a:pPr algn="l">
                        <a:spcAft>
                          <a:spcPts val="0"/>
                        </a:spcAft>
                      </a:pPr>
                      <a:r>
                        <a:rPr sz="1100" b="1">
                          <a:solidFill>
                            <a:srgbClr val="172632"/>
                          </a:solidFill>
                          <a:latin typeface="Aptos"/>
                        </a:rPr>
                        <a:t>Treasurer</a:t>
                      </a:r>
                    </a:p>
                  </a:txBody>
                  <a:tcPr marL="45720" marR="45720" marT="27432" marB="27432" anchor="ctr">
                    <a:solidFill>
                      <a:srgbClr val="FFFFFF"/>
                    </a:solidFill>
                  </a:tcPr>
                </a:tc>
                <a:tc>
                  <a:txBody>
                    <a:bodyPr/>
                    <a:lstStyle/>
                    <a:p>
                      <a:pPr algn="l">
                        <a:spcAft>
                          <a:spcPts val="0"/>
                        </a:spcAft>
                      </a:pPr>
                      <a:r>
                        <a:rPr sz="1100" b="0">
                          <a:solidFill>
                            <a:srgbClr val="172632"/>
                          </a:solidFill>
                          <a:latin typeface="Aptos"/>
                        </a:rPr>
                        <a:t>Raleigh W. Sizemore, AB8KG</a:t>
                      </a:r>
                    </a:p>
                  </a:txBody>
                  <a:tcPr marL="45720" marR="45720" marT="27432" marB="27432" anchor="ctr">
                    <a:solidFill>
                      <a:srgbClr val="FFFFFF"/>
                    </a:solidFill>
                  </a:tcPr>
                </a:tc>
                <a:extLst>
                  <a:ext uri="{0D108BD9-81ED-4DB2-BD59-A6C34878D82A}">
                    <a16:rowId xmlns:a16="http://schemas.microsoft.com/office/drawing/2014/main" val="10004"/>
                  </a:ext>
                </a:extLst>
              </a:tr>
            </a:tbl>
          </a:graphicData>
        </a:graphic>
      </p:graphicFrame>
      <p:sp>
        <p:nvSpPr>
          <p:cNvPr id="20" name="Extra"/>
          <p:cNvSpPr txBox="1"/>
          <p:nvPr/>
        </p:nvSpPr>
        <p:spPr>
          <a:xfrm>
            <a:off x="8144480" y="5650000"/>
            <a:ext cx="3587272" cy="600000"/>
          </a:xfrm>
          <a:prstGeom prst="rect">
            <a:avLst/>
          </a:prstGeom>
          <a:noFill/>
        </p:spPr>
        <p:txBody>
          <a:bodyPr wrap="square" lIns="0" tIns="0" rIns="0" bIns="0">
            <a:noAutofit/>
          </a:bodyPr>
          <a:lstStyle/>
          <a:p>
            <a:pPr algn="l">
              <a:spcAft>
                <a:spcPts val="0"/>
              </a:spcAft>
            </a:pPr>
            <a:r>
              <a:rPr sz="1000" b="1" i="1">
                <a:solidFill>
                  <a:srgbClr val="156082"/>
                </a:solidFill>
                <a:latin typeface="Aptos"/>
              </a:rPr>
              <a:t>Sunday Net Control — Wk1 AC8MA · Wk2/5 W8UF · Wk3 KB8DDG · Wk4 W8JYQ</a:t>
            </a:r>
          </a:p>
        </p:txBody>
      </p:sp>
      <p:sp>
        <p:nvSpPr>
          <p:cNvPr id="19" name="Footer"/>
          <p:cNvSpPr txBox="1"/>
          <p:nvPr/>
        </p:nvSpPr>
        <p:spPr>
          <a:xfrm>
            <a:off x="457200" y="6470000"/>
            <a:ext cx="11274552" cy="300000"/>
          </a:xfrm>
          <a:prstGeom prst="rect">
            <a:avLst/>
          </a:prstGeom>
          <a:noFill/>
        </p:spPr>
        <p:txBody>
          <a:bodyPr wrap="square" lIns="0" tIns="0" rIns="0" bIns="0">
            <a:noAutofit/>
          </a:bodyPr>
          <a:lstStyle/>
          <a:p>
            <a:pPr algn="ctr">
              <a:spcAft>
                <a:spcPts val="0"/>
              </a:spcAft>
            </a:pPr>
            <a:r>
              <a:rPr sz="1050" b="1">
                <a:solidFill>
                  <a:srgbClr val="156082"/>
                </a:solidFill>
                <a:latin typeface="Aptos"/>
              </a:rPr>
              <a:t>W8MRC — Milford Amateur Radio Club  •  ARRL Affiliated Since 1975  •  MilfordHamRadio.org  •  73 de W8MRC</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E2841"/>
        </a:solidFill>
        <a:effectLst/>
      </p:bgPr>
    </p:bg>
    <p:spTree>
      <p:nvGrpSpPr>
        <p:cNvPr id="1" name=""/>
        <p:cNvGrpSpPr/>
        <p:nvPr/>
      </p:nvGrpSpPr>
      <p:grpSpPr>
        <a:xfrm>
          <a:off x="0" y="0"/>
          <a:ext cx="0" cy="0"/>
          <a:chOff x="0" y="0"/>
          <a:chExt cx="0" cy="0"/>
        </a:xfrm>
      </p:grpSpPr>
      <p:sp>
        <p:nvSpPr>
          <p:cNvPr id="2" name="Rectangle 1">
            <a:extLst>
              <a:ext uri="{C183D7F6-B498-43B3-948B-1728B52AA6E4}">
                <adec:decorative xmlns:adec="http://schemas.microsoft.com/office/drawing/2017/decorative" val="1"/>
              </a:ext>
            </a:extLst>
          </p:cNvPr>
          <p:cNvSpPr/>
          <p:nvPr/>
        </p:nvSpPr>
        <p:spPr>
          <a:xfrm>
            <a:off x="0" y="0"/>
            <a:ext cx="12191695" cy="118872"/>
          </a:xfrm>
          <a:prstGeom prst="rect">
            <a:avLst/>
          </a:prstGeom>
          <a:solidFill>
            <a:srgbClr val="E97132"/>
          </a:solidFill>
          <a:ln>
            <a:noFill/>
          </a:ln>
        </p:spPr>
        <p:txBody>
          <a:bodyPr wrap="square" rtlCol="0" anchor="ctr">
            <a:noAutofit/>
          </a:bodyPr>
          <a:lstStyle/>
          <a:p>
            <a:pPr algn="ctr"/>
            <a:endParaRPr/>
          </a:p>
        </p:txBody>
      </p:sp>
      <p:sp>
        <p:nvSpPr>
          <p:cNvPr id="3" name="Rectangle 2">
            <a:extLst>
              <a:ext uri="{C183D7F6-B498-43B3-948B-1728B52AA6E4}">
                <adec:decorative xmlns:adec="http://schemas.microsoft.com/office/drawing/2017/decorative" val="1"/>
              </a:ext>
            </a:extLst>
          </p:cNvPr>
          <p:cNvSpPr/>
          <p:nvPr/>
        </p:nvSpPr>
        <p:spPr>
          <a:xfrm>
            <a:off x="0" y="118872"/>
            <a:ext cx="109728" cy="6739128"/>
          </a:xfrm>
          <a:prstGeom prst="rect">
            <a:avLst/>
          </a:prstGeom>
          <a:solidFill>
            <a:srgbClr val="0F9ED5"/>
          </a:solidFill>
          <a:ln>
            <a:noFill/>
          </a:ln>
        </p:spPr>
        <p:txBody>
          <a:bodyPr wrap="square" rtlCol="0" anchor="ctr">
            <a:noAutofit/>
          </a:bodyPr>
          <a:lstStyle/>
          <a:p>
            <a:pPr algn="ctr"/>
            <a:endParaRPr/>
          </a:p>
        </p:txBody>
      </p:sp>
      <p:sp>
        <p:nvSpPr>
          <p:cNvPr id="4" name="Eyebrow"/>
          <p:cNvSpPr txBox="1"/>
          <p:nvPr/>
        </p:nvSpPr>
        <p:spPr>
          <a:xfrm>
            <a:off x="658368" y="530352"/>
            <a:ext cx="10881360" cy="292608"/>
          </a:xfrm>
          <a:prstGeom prst="rect">
            <a:avLst/>
          </a:prstGeom>
          <a:noFill/>
        </p:spPr>
        <p:txBody>
          <a:bodyPr wrap="square" lIns="45720" tIns="18288" rIns="45720" bIns="18288" anchor="t">
            <a:noAutofit/>
          </a:bodyPr>
          <a:lstStyle/>
          <a:p>
            <a:pPr algn="l">
              <a:spcAft>
                <a:spcPts val="0"/>
              </a:spcAft>
            </a:pPr>
            <a:r>
              <a:rPr sz="1400" b="1" i="0">
                <a:solidFill>
                  <a:srgbClr val="E97132"/>
                </a:solidFill>
                <a:latin typeface="Aptos"/>
              </a:rPr>
              <a:t>W8MRC WIRES-X ACCESS</a:t>
            </a:r>
          </a:p>
        </p:txBody>
      </p:sp>
      <p:sp>
        <p:nvSpPr>
          <p:cNvPr id="5" name="Title"/>
          <p:cNvSpPr txBox="1"/>
          <p:nvPr/>
        </p:nvSpPr>
        <p:spPr>
          <a:xfrm>
            <a:off x="621792" y="850392"/>
            <a:ext cx="10881360" cy="658368"/>
          </a:xfrm>
          <a:prstGeom prst="rect">
            <a:avLst/>
          </a:prstGeom>
          <a:noFill/>
        </p:spPr>
        <p:txBody>
          <a:bodyPr wrap="square" lIns="45720" tIns="18288" rIns="45720" bIns="18288" anchor="t">
            <a:noAutofit/>
          </a:bodyPr>
          <a:lstStyle/>
          <a:p>
            <a:pPr algn="l">
              <a:spcAft>
                <a:spcPts val="0"/>
              </a:spcAft>
            </a:pPr>
            <a:r>
              <a:rPr lang="en-US" sz="4200" b="1" i="0" dirty="0">
                <a:solidFill>
                  <a:srgbClr val="FFFFFF"/>
                </a:solidFill>
                <a:latin typeface="Aptos Display"/>
              </a:rPr>
              <a:t>Milford </a:t>
            </a:r>
            <a:r>
              <a:rPr sz="4200" b="1" i="0" dirty="0">
                <a:solidFill>
                  <a:srgbClr val="FFFFFF"/>
                </a:solidFill>
                <a:latin typeface="Aptos Display"/>
              </a:rPr>
              <a:t>Wires-X Room</a:t>
            </a:r>
          </a:p>
        </p:txBody>
      </p:sp>
      <p:sp>
        <p:nvSpPr>
          <p:cNvPr id="6" name="Subtitle"/>
          <p:cNvSpPr txBox="1"/>
          <p:nvPr/>
        </p:nvSpPr>
        <p:spPr>
          <a:xfrm>
            <a:off x="731520" y="1645920"/>
            <a:ext cx="10789920" cy="329184"/>
          </a:xfrm>
          <a:prstGeom prst="rect">
            <a:avLst/>
          </a:prstGeom>
          <a:noFill/>
        </p:spPr>
        <p:txBody>
          <a:bodyPr wrap="square" lIns="45720" tIns="18288" rIns="45720" bIns="18288" anchor="t">
            <a:noAutofit/>
          </a:bodyPr>
          <a:lstStyle/>
          <a:p>
            <a:pPr algn="l">
              <a:spcAft>
                <a:spcPts val="0"/>
              </a:spcAft>
            </a:pPr>
            <a:r>
              <a:rPr sz="1700" b="1" i="0">
                <a:solidFill>
                  <a:srgbClr val="E8E8E8"/>
                </a:solidFill>
                <a:latin typeface="Aptos"/>
              </a:rPr>
              <a:t>Room 84898 (Cincinnati-Wide) • 145.450 MHz (-600) • CTCSS 123.0 • Milford, OH</a:t>
            </a:r>
          </a:p>
        </p:txBody>
      </p:sp>
      <p:sp>
        <p:nvSpPr>
          <p:cNvPr id="7" name="Room Label"/>
          <p:cNvSpPr txBox="1"/>
          <p:nvPr/>
        </p:nvSpPr>
        <p:spPr>
          <a:xfrm>
            <a:off x="658368" y="2148840"/>
            <a:ext cx="2103120" cy="256032"/>
          </a:xfrm>
          <a:prstGeom prst="rect">
            <a:avLst/>
          </a:prstGeom>
          <a:noFill/>
        </p:spPr>
        <p:txBody>
          <a:bodyPr wrap="square" lIns="45720" tIns="18288" rIns="45720" bIns="18288" anchor="t">
            <a:noAutofit/>
          </a:bodyPr>
          <a:lstStyle/>
          <a:p>
            <a:pPr algn="l">
              <a:spcAft>
                <a:spcPts val="0"/>
              </a:spcAft>
            </a:pPr>
            <a:r>
              <a:rPr sz="1400" b="1" i="0">
                <a:solidFill>
                  <a:srgbClr val="0F9ED5"/>
                </a:solidFill>
                <a:latin typeface="Aptos"/>
              </a:rPr>
              <a:t>ROOM</a:t>
            </a:r>
          </a:p>
        </p:txBody>
      </p:sp>
      <p:sp>
        <p:nvSpPr>
          <p:cNvPr id="8" name="Room Value"/>
          <p:cNvSpPr txBox="1"/>
          <p:nvPr/>
        </p:nvSpPr>
        <p:spPr>
          <a:xfrm>
            <a:off x="585216" y="2331720"/>
            <a:ext cx="6400800" cy="1097280"/>
          </a:xfrm>
          <a:prstGeom prst="rect">
            <a:avLst/>
          </a:prstGeom>
          <a:noFill/>
        </p:spPr>
        <p:txBody>
          <a:bodyPr wrap="square" lIns="45720" tIns="18288" rIns="45720" bIns="18288" anchor="ctr">
            <a:noAutofit/>
          </a:bodyPr>
          <a:lstStyle/>
          <a:p>
            <a:pPr algn="l">
              <a:spcAft>
                <a:spcPts val="0"/>
              </a:spcAft>
            </a:pPr>
            <a:r>
              <a:rPr sz="6800" b="1" i="0">
                <a:solidFill>
                  <a:srgbClr val="FFFFFF"/>
                </a:solidFill>
                <a:latin typeface="Aptos Display"/>
              </a:rPr>
              <a:t>84898</a:t>
            </a:r>
          </a:p>
        </p:txBody>
      </p:sp>
      <p:sp>
        <p:nvSpPr>
          <p:cNvPr id="9" name="Freq Big"/>
          <p:cNvSpPr txBox="1"/>
          <p:nvPr/>
        </p:nvSpPr>
        <p:spPr>
          <a:xfrm>
            <a:off x="7635240" y="2432304"/>
            <a:ext cx="3749039" cy="658368"/>
          </a:xfrm>
          <a:prstGeom prst="rect">
            <a:avLst/>
          </a:prstGeom>
          <a:noFill/>
        </p:spPr>
        <p:txBody>
          <a:bodyPr wrap="square" lIns="45720" tIns="18288" rIns="45720" bIns="18288" anchor="ctr">
            <a:noAutofit/>
          </a:bodyPr>
          <a:lstStyle/>
          <a:p>
            <a:pPr algn="r">
              <a:spcAft>
                <a:spcPts val="0"/>
              </a:spcAft>
            </a:pPr>
            <a:r>
              <a:rPr sz="3400" b="1" i="0">
                <a:solidFill>
                  <a:srgbClr val="E97132"/>
                </a:solidFill>
                <a:latin typeface="Aptos Display"/>
              </a:rPr>
              <a:t>145.450 (-600)</a:t>
            </a:r>
          </a:p>
        </p:txBody>
      </p:sp>
      <p:sp>
        <p:nvSpPr>
          <p:cNvPr id="10" name="Freq Detail"/>
          <p:cNvSpPr txBox="1"/>
          <p:nvPr/>
        </p:nvSpPr>
        <p:spPr>
          <a:xfrm>
            <a:off x="7635240" y="3140000"/>
            <a:ext cx="3749039" cy="365760"/>
          </a:xfrm>
          <a:prstGeom prst="rect">
            <a:avLst/>
          </a:prstGeom>
          <a:noFill/>
        </p:spPr>
        <p:txBody>
          <a:bodyPr wrap="square" lIns="45720" tIns="18288" rIns="45720" bIns="18288" anchor="ctr">
            <a:noAutofit/>
          </a:bodyPr>
          <a:lstStyle/>
          <a:p>
            <a:pPr algn="r">
              <a:spcAft>
                <a:spcPts val="0"/>
              </a:spcAft>
            </a:pPr>
            <a:r>
              <a:rPr sz="1400" b="1" i="0">
                <a:solidFill>
                  <a:srgbClr val="0F9ED5"/>
                </a:solidFill>
                <a:latin typeface="Aptos"/>
              </a:rPr>
              <a:t>DN / C4FM </a:t>
            </a:r>
            <a:r>
              <a:rPr sz="1400" b="0" i="0">
                <a:solidFill>
                  <a:srgbClr val="B8C7D4"/>
                </a:solidFill>
                <a:latin typeface="Aptos"/>
              </a:rPr>
              <a:t>  •  Analog CTCSS 123.0</a:t>
            </a:r>
          </a:p>
        </p:txBody>
      </p:sp>
      <p:sp>
        <p:nvSpPr>
          <p:cNvPr id="11" name="Divider">
            <a:extLst>
              <a:ext uri="{C183D7F6-B498-43B3-948B-1728B52AA6E4}">
                <adec:decorative xmlns:adec="http://schemas.microsoft.com/office/drawing/2017/decorative" val="1"/>
              </a:ext>
            </a:extLst>
          </p:cNvPr>
          <p:cNvSpPr/>
          <p:nvPr/>
        </p:nvSpPr>
        <p:spPr>
          <a:xfrm>
            <a:off x="658368" y="3584448"/>
            <a:ext cx="10863072" cy="36576"/>
          </a:xfrm>
          <a:prstGeom prst="rect">
            <a:avLst/>
          </a:prstGeom>
          <a:solidFill>
            <a:srgbClr val="E97132"/>
          </a:solidFill>
          <a:ln>
            <a:noFill/>
          </a:ln>
        </p:spPr>
        <p:txBody>
          <a:bodyPr wrap="square" rtlCol="0" anchor="ctr">
            <a:noAutofit/>
          </a:bodyPr>
          <a:lstStyle/>
          <a:p>
            <a:pPr algn="ctr"/>
            <a:endParaRPr/>
          </a:p>
        </p:txBody>
      </p:sp>
      <p:sp>
        <p:nvSpPr>
          <p:cNvPr id="12" name="Steps Header"/>
          <p:cNvSpPr txBox="1"/>
          <p:nvPr/>
        </p:nvSpPr>
        <p:spPr>
          <a:xfrm>
            <a:off x="658368" y="3675887"/>
            <a:ext cx="10863072" cy="274320"/>
          </a:xfrm>
          <a:prstGeom prst="rect">
            <a:avLst/>
          </a:prstGeom>
          <a:noFill/>
        </p:spPr>
        <p:txBody>
          <a:bodyPr wrap="square" lIns="18288" tIns="0" rIns="18288" bIns="0" anchor="ctr">
            <a:noAutofit/>
          </a:bodyPr>
          <a:lstStyle/>
          <a:p>
            <a:pPr algn="ctr"/>
            <a:r>
              <a:rPr sz="1600" b="1">
                <a:solidFill>
                  <a:srgbClr val="E97132"/>
                </a:solidFill>
                <a:latin typeface="Aptos"/>
              </a:rPr>
              <a:t>CONNECT &amp; OPERATE</a:t>
            </a:r>
            <a:r>
              <a:rPr sz="1600" b="1">
                <a:solidFill>
                  <a:srgbClr val="FFFFFF"/>
                </a:solidFill>
                <a:latin typeface="Aptos"/>
              </a:rPr>
              <a:t>  |  </a:t>
            </a:r>
            <a:r>
              <a:rPr sz="1600" b="1">
                <a:solidFill>
                  <a:srgbClr val="0F9ED5"/>
                </a:solidFill>
                <a:latin typeface="Aptos"/>
              </a:rPr>
              <a:t>W8MRC 145.450 WIRES-X</a:t>
            </a:r>
          </a:p>
        </p:txBody>
      </p:sp>
      <p:sp>
        <p:nvSpPr>
          <p:cNvPr id="13" name="Step 1"/>
          <p:cNvSpPr/>
          <p:nvPr/>
        </p:nvSpPr>
        <p:spPr>
          <a:xfrm>
            <a:off x="658368" y="4005072"/>
            <a:ext cx="10863072" cy="420000"/>
          </a:xfrm>
          <a:prstGeom prst="rect">
            <a:avLst/>
          </a:prstGeom>
          <a:solidFill>
            <a:srgbClr val="156082"/>
          </a:solidFill>
          <a:ln w="12700">
            <a:solidFill>
              <a:srgbClr val="0F9ED5"/>
            </a:solidFill>
          </a:ln>
        </p:spPr>
        <p:txBody>
          <a:bodyPr wrap="square" lIns="164592" tIns="36576" rIns="164592" bIns="36576" rtlCol="0" anchor="ctr">
            <a:noAutofit/>
          </a:bodyPr>
          <a:lstStyle/>
          <a:p>
            <a:pPr algn="l"/>
            <a:r>
              <a:rPr sz="1500" b="1" i="0">
                <a:solidFill>
                  <a:srgbClr val="E97132"/>
                </a:solidFill>
                <a:latin typeface="Aptos"/>
              </a:rPr>
              <a:t>1   Tune the repeater — </a:t>
            </a:r>
            <a:r>
              <a:rPr sz="1500" b="1" i="0">
                <a:solidFill>
                  <a:srgbClr val="FFFFFF"/>
                </a:solidFill>
                <a:latin typeface="Aptos"/>
              </a:rPr>
              <a:t>145.450 MHz (-600 offset)</a:t>
            </a:r>
            <a:r>
              <a:rPr sz="1500" b="0" i="0">
                <a:solidFill>
                  <a:srgbClr val="B8C7D4"/>
                </a:solidFill>
                <a:latin typeface="Aptos"/>
              </a:rPr>
              <a:t>, radio in DN (C4FM); AMS auto-picks Analog/C4FM.</a:t>
            </a:r>
          </a:p>
        </p:txBody>
      </p:sp>
      <p:sp>
        <p:nvSpPr>
          <p:cNvPr id="14" name="Step 2"/>
          <p:cNvSpPr/>
          <p:nvPr/>
        </p:nvSpPr>
        <p:spPr>
          <a:xfrm>
            <a:off x="658368" y="4445072"/>
            <a:ext cx="10863072" cy="420000"/>
          </a:xfrm>
          <a:prstGeom prst="rect">
            <a:avLst/>
          </a:prstGeom>
          <a:solidFill>
            <a:srgbClr val="156082"/>
          </a:solidFill>
          <a:ln w="12700">
            <a:solidFill>
              <a:srgbClr val="0F9ED5"/>
            </a:solidFill>
          </a:ln>
        </p:spPr>
        <p:txBody>
          <a:bodyPr wrap="square" lIns="164592" tIns="36576" rIns="164592" bIns="36576" rtlCol="0" anchor="ctr">
            <a:noAutofit/>
          </a:bodyPr>
          <a:lstStyle/>
          <a:p>
            <a:pPr algn="l"/>
            <a:r>
              <a:rPr sz="1500" b="1" i="0">
                <a:solidFill>
                  <a:srgbClr val="E97132"/>
                </a:solidFill>
                <a:latin typeface="Aptos"/>
              </a:rPr>
              <a:t>2   Access WIRES-X — </a:t>
            </a:r>
            <a:r>
              <a:rPr sz="1500" b="1" i="0">
                <a:solidFill>
                  <a:srgbClr val="FFFFFF"/>
                </a:solidFill>
                <a:latin typeface="Aptos"/>
              </a:rPr>
              <a:t>press &amp; hold the DX key</a:t>
            </a:r>
            <a:r>
              <a:rPr sz="1500" b="0" i="0">
                <a:solidFill>
                  <a:srgbClr val="B8C7D4"/>
                </a:solidFill>
                <a:latin typeface="Aptos"/>
              </a:rPr>
              <a:t> until the radio links to the W8MRC node.</a:t>
            </a:r>
          </a:p>
        </p:txBody>
      </p:sp>
      <p:sp>
        <p:nvSpPr>
          <p:cNvPr id="15" name="Step 3"/>
          <p:cNvSpPr/>
          <p:nvPr/>
        </p:nvSpPr>
        <p:spPr>
          <a:xfrm>
            <a:off x="658368" y="4885072"/>
            <a:ext cx="10863072" cy="420000"/>
          </a:xfrm>
          <a:prstGeom prst="rect">
            <a:avLst/>
          </a:prstGeom>
          <a:solidFill>
            <a:srgbClr val="156082"/>
          </a:solidFill>
          <a:ln w="12700">
            <a:solidFill>
              <a:srgbClr val="0F9ED5"/>
            </a:solidFill>
          </a:ln>
        </p:spPr>
        <p:txBody>
          <a:bodyPr wrap="square" lIns="164592" tIns="36576" rIns="164592" bIns="36576" rtlCol="0" anchor="ctr">
            <a:noAutofit/>
          </a:bodyPr>
          <a:lstStyle/>
          <a:p>
            <a:pPr algn="l"/>
            <a:r>
              <a:rPr sz="1500" b="1" i="0">
                <a:solidFill>
                  <a:srgbClr val="E97132"/>
                </a:solidFill>
                <a:latin typeface="Aptos"/>
              </a:rPr>
              <a:t>3   Check the room — </a:t>
            </a:r>
            <a:r>
              <a:rPr sz="1500" b="1" i="0">
                <a:solidFill>
                  <a:srgbClr val="FFFFFF"/>
                </a:solidFill>
                <a:latin typeface="Aptos"/>
              </a:rPr>
              <a:t>repeater rests on Cincinnati-Wide 84898</a:t>
            </a:r>
            <a:r>
              <a:rPr sz="1500" b="0" i="0">
                <a:solidFill>
                  <a:srgbClr val="B8C7D4"/>
                </a:solidFill>
                <a:latin typeface="Aptos"/>
              </a:rPr>
              <a:t>; listen before you transmit.</a:t>
            </a:r>
          </a:p>
        </p:txBody>
      </p:sp>
      <p:sp>
        <p:nvSpPr>
          <p:cNvPr id="16" name="Step 4"/>
          <p:cNvSpPr/>
          <p:nvPr/>
        </p:nvSpPr>
        <p:spPr>
          <a:xfrm>
            <a:off x="658368" y="5325072"/>
            <a:ext cx="10863072" cy="420000"/>
          </a:xfrm>
          <a:prstGeom prst="rect">
            <a:avLst/>
          </a:prstGeom>
          <a:solidFill>
            <a:srgbClr val="156082"/>
          </a:solidFill>
          <a:ln w="12700">
            <a:solidFill>
              <a:srgbClr val="0F9ED5"/>
            </a:solidFill>
          </a:ln>
        </p:spPr>
        <p:txBody>
          <a:bodyPr wrap="square" lIns="164592" tIns="36576" rIns="164592" bIns="36576" rtlCol="0" anchor="ctr">
            <a:noAutofit/>
          </a:bodyPr>
          <a:lstStyle/>
          <a:p>
            <a:pPr algn="l"/>
            <a:r>
              <a:rPr sz="1500" b="1" i="0">
                <a:solidFill>
                  <a:srgbClr val="E97132"/>
                </a:solidFill>
                <a:latin typeface="Aptos"/>
              </a:rPr>
              <a:t>4   Connect — </a:t>
            </a:r>
            <a:r>
              <a:rPr sz="1500" b="1" i="0">
                <a:solidFill>
                  <a:srgbClr val="FFFFFF"/>
                </a:solidFill>
                <a:latin typeface="Aptos"/>
              </a:rPr>
              <a:t>Search &amp; Direct, key the Room ID</a:t>
            </a:r>
            <a:r>
              <a:rPr sz="1500" b="0" i="0">
                <a:solidFill>
                  <a:srgbClr val="B8C7D4"/>
                </a:solidFill>
                <a:latin typeface="Aptos"/>
              </a:rPr>
              <a:t> — e.g. 84898 Cincinnati-Wide, 28054 KC-Wide.</a:t>
            </a:r>
          </a:p>
        </p:txBody>
      </p:sp>
      <p:sp>
        <p:nvSpPr>
          <p:cNvPr id="17" name="Step 5"/>
          <p:cNvSpPr/>
          <p:nvPr/>
        </p:nvSpPr>
        <p:spPr>
          <a:xfrm>
            <a:off x="658368" y="5765072"/>
            <a:ext cx="10863072" cy="420000"/>
          </a:xfrm>
          <a:prstGeom prst="rect">
            <a:avLst/>
          </a:prstGeom>
          <a:solidFill>
            <a:srgbClr val="156082"/>
          </a:solidFill>
          <a:ln w="12700">
            <a:solidFill>
              <a:srgbClr val="E97132"/>
            </a:solidFill>
          </a:ln>
        </p:spPr>
        <p:txBody>
          <a:bodyPr wrap="square" lIns="164592" tIns="36576" rIns="164592" bIns="36576" rtlCol="0" anchor="ctr">
            <a:noAutofit/>
          </a:bodyPr>
          <a:lstStyle/>
          <a:p>
            <a:pPr algn="l"/>
            <a:r>
              <a:rPr sz="1500" b="1" i="0">
                <a:solidFill>
                  <a:srgbClr val="E97132"/>
                </a:solidFill>
                <a:latin typeface="Aptos"/>
              </a:rPr>
              <a:t>5   Operate courteously — </a:t>
            </a:r>
            <a:r>
              <a:rPr sz="1500" b="1" i="0">
                <a:solidFill>
                  <a:srgbClr val="FFFFFF"/>
                </a:solidFill>
                <a:latin typeface="Aptos"/>
              </a:rPr>
              <a:t>no Group Mode; leave 2–3 sec between overs</a:t>
            </a:r>
            <a:r>
              <a:rPr sz="1500" b="0" i="0">
                <a:solidFill>
                  <a:srgbClr val="B8C7D4"/>
                </a:solidFill>
                <a:latin typeface="Aptos"/>
              </a:rPr>
              <a:t>, stay keyed ~1 sec at the end.</a:t>
            </a:r>
          </a:p>
        </p:txBody>
      </p:sp>
      <p:sp>
        <p:nvSpPr>
          <p:cNvPr id="18" name="Contact Footer"/>
          <p:cNvSpPr txBox="1"/>
          <p:nvPr/>
        </p:nvSpPr>
        <p:spPr>
          <a:xfrm>
            <a:off x="594360" y="6419088"/>
            <a:ext cx="11000232" cy="384048"/>
          </a:xfrm>
          <a:prstGeom prst="rect">
            <a:avLst/>
          </a:prstGeom>
          <a:noFill/>
        </p:spPr>
        <p:txBody>
          <a:bodyPr wrap="square" lIns="0" tIns="0" rIns="0" bIns="0" anchor="t">
            <a:noAutofit/>
          </a:bodyPr>
          <a:lstStyle/>
          <a:p>
            <a:pPr algn="ctr"/>
            <a:r>
              <a:rPr lang="en-US" sz="1050" b="1" i="0">
                <a:solidFill>
                  <a:srgbClr val="FFFFFF"/>
                </a:solidFill>
                <a:latin typeface="Aptos"/>
              </a:rPr>
              <a:t>W8MRC — Milford Amateur Radio Club  •  ARRL Affiliated Since 1975</a:t>
            </a:r>
          </a:p>
          <a:p>
            <a:pPr algn="ctr"/>
            <a:r>
              <a:rPr lang="en-US" sz="1050" b="1" i="0">
                <a:solidFill>
                  <a:srgbClr val="FFFFFF"/>
                </a:solidFill>
                <a:latin typeface="Aptos"/>
              </a:rPr>
              <a:t>MilfordHamRadio.org  •  Wires-X Trivia Net — Mondays 8:00 PM ET on KC-Wide 28054  •  73 de W8MRC</a:t>
            </a:r>
          </a:p>
        </p:txBody>
      </p:sp>
      <p:sp>
        <p:nvSpPr>
          <p:cNvPr id="30" name="Signal Arc Outer">
            <a:extLst>
              <a:ext uri="{C183D7F6-B498-43B3-948B-1728B52AA6E4}">
                <adec:decorative xmlns:adec="http://schemas.microsoft.com/office/drawing/2017/decorative" val="1"/>
              </a:ext>
            </a:extLst>
          </p:cNvPr>
          <p:cNvSpPr/>
          <p:nvPr/>
        </p:nvSpPr>
        <p:spPr>
          <a:xfrm>
            <a:off x="10301920" y="770000"/>
            <a:ext cx="760000" cy="760000"/>
          </a:xfrm>
          <a:prstGeom prst="blockArc">
            <a:avLst>
              <a:gd name="adj1" fmla="val 10800000"/>
              <a:gd name="adj2" fmla="val 21600000"/>
              <a:gd name="adj3" fmla="val 16000"/>
            </a:avLst>
          </a:prstGeom>
          <a:solidFill>
            <a:srgbClr val="0F9ED5"/>
          </a:solidFill>
          <a:ln>
            <a:noFill/>
          </a:ln>
        </p:spPr>
        <p:txBody>
          <a:bodyPr rtlCol="0" anchor="ctr"/>
          <a:lstStyle/>
          <a:p>
            <a:pPr algn="ctr"/>
            <a:endParaRPr/>
          </a:p>
        </p:txBody>
      </p:sp>
      <p:sp>
        <p:nvSpPr>
          <p:cNvPr id="31" name="Signal Arc Mid">
            <a:extLst>
              <a:ext uri="{C183D7F6-B498-43B3-948B-1728B52AA6E4}">
                <adec:decorative xmlns:adec="http://schemas.microsoft.com/office/drawing/2017/decorative" val="1"/>
              </a:ext>
            </a:extLst>
          </p:cNvPr>
          <p:cNvSpPr/>
          <p:nvPr/>
        </p:nvSpPr>
        <p:spPr>
          <a:xfrm>
            <a:off x="10421920" y="890000"/>
            <a:ext cx="520000" cy="520000"/>
          </a:xfrm>
          <a:prstGeom prst="blockArc">
            <a:avLst>
              <a:gd name="adj1" fmla="val 10800000"/>
              <a:gd name="adj2" fmla="val 21600000"/>
              <a:gd name="adj3" fmla="val 22000"/>
            </a:avLst>
          </a:prstGeom>
          <a:solidFill>
            <a:srgbClr val="E97132"/>
          </a:solidFill>
          <a:ln>
            <a:noFill/>
          </a:ln>
        </p:spPr>
        <p:txBody>
          <a:bodyPr rtlCol="0" anchor="ctr"/>
          <a:lstStyle/>
          <a:p>
            <a:pPr algn="ctr"/>
            <a:endParaRPr/>
          </a:p>
        </p:txBody>
      </p:sp>
      <p:sp>
        <p:nvSpPr>
          <p:cNvPr id="32" name="Signal Arc Inner">
            <a:extLst>
              <a:ext uri="{C183D7F6-B498-43B3-948B-1728B52AA6E4}">
                <adec:decorative xmlns:adec="http://schemas.microsoft.com/office/drawing/2017/decorative" val="1"/>
              </a:ext>
            </a:extLst>
          </p:cNvPr>
          <p:cNvSpPr/>
          <p:nvPr/>
        </p:nvSpPr>
        <p:spPr>
          <a:xfrm>
            <a:off x="10531920" y="1000000"/>
            <a:ext cx="300000" cy="300000"/>
          </a:xfrm>
          <a:prstGeom prst="blockArc">
            <a:avLst>
              <a:gd name="adj1" fmla="val 10800000"/>
              <a:gd name="adj2" fmla="val 21600000"/>
              <a:gd name="adj3" fmla="val 20000"/>
            </a:avLst>
          </a:prstGeom>
          <a:solidFill>
            <a:srgbClr val="0F9ED5"/>
          </a:solidFill>
          <a:ln>
            <a:noFill/>
          </a:ln>
        </p:spPr>
        <p:txBody>
          <a:bodyPr rtlCol="0" anchor="ctr"/>
          <a:lstStyle/>
          <a:p>
            <a:pPr algn="ctr"/>
            <a:endParaRPr/>
          </a:p>
        </p:txBody>
      </p:sp>
      <p:sp>
        <p:nvSpPr>
          <p:cNvPr id="33" name="Signal Dot">
            <a:extLst>
              <a:ext uri="{C183D7F6-B498-43B3-948B-1728B52AA6E4}">
                <adec:decorative xmlns:adec="http://schemas.microsoft.com/office/drawing/2017/decorative" val="1"/>
              </a:ext>
            </a:extLst>
          </p:cNvPr>
          <p:cNvSpPr/>
          <p:nvPr/>
        </p:nvSpPr>
        <p:spPr>
          <a:xfrm>
            <a:off x="10633920" y="1102000"/>
            <a:ext cx="96000" cy="96000"/>
          </a:xfrm>
          <a:prstGeom prst="ellipse">
            <a:avLst/>
          </a:prstGeom>
          <a:solidFill>
            <a:srgbClr val="E97132"/>
          </a:solidFill>
          <a:ln>
            <a:noFill/>
          </a:ln>
        </p:spPr>
        <p:txBody>
          <a:bodyPr rtlCol="0" anchor="ctr"/>
          <a:lstStyle/>
          <a:p>
            <a:pPr algn="ctr"/>
            <a:endParaRPr/>
          </a:p>
        </p:txBody>
      </p:sp>
    </p:spTree>
    <p:extLst>
      <p:ext uri="{BB962C8B-B14F-4D97-AF65-F5344CB8AC3E}">
        <p14:creationId xmlns:p14="http://schemas.microsoft.com/office/powerpoint/2010/main" val="4338528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txBox="1"/>
          <p:nvPr/>
        </p:nvSpPr>
        <p:spPr>
          <a:xfrm>
            <a:off x="457200" y="196392"/>
            <a:ext cx="11274552" cy="560000"/>
          </a:xfrm>
          <a:prstGeom prst="rect">
            <a:avLst/>
          </a:prstGeom>
          <a:noFill/>
        </p:spPr>
        <p:txBody>
          <a:bodyPr wrap="square" lIns="0" tIns="0" rIns="0" bIns="0">
            <a:noAutofit/>
          </a:bodyPr>
          <a:lstStyle/>
          <a:p>
            <a:pPr algn="l">
              <a:spcAft>
                <a:spcPts val="0"/>
              </a:spcAft>
            </a:pPr>
            <a:r>
              <a:rPr sz="3200" b="1">
                <a:solidFill>
                  <a:srgbClr val="172632"/>
                </a:solidFill>
                <a:latin typeface="Aptos Display"/>
              </a:rPr>
              <a:t>WB4N Quick Reference</a:t>
            </a:r>
          </a:p>
        </p:txBody>
      </p:sp>
      <p:sp>
        <p:nvSpPr>
          <p:cNvPr id="3" name="Subtitle"/>
          <p:cNvSpPr txBox="1"/>
          <p:nvPr/>
        </p:nvSpPr>
        <p:spPr>
          <a:xfrm>
            <a:off x="457200" y="820000"/>
            <a:ext cx="11274552" cy="300000"/>
          </a:xfrm>
          <a:prstGeom prst="rect">
            <a:avLst/>
          </a:prstGeom>
          <a:noFill/>
        </p:spPr>
        <p:txBody>
          <a:bodyPr wrap="square" lIns="0" tIns="0" rIns="0" bIns="0">
            <a:noAutofit/>
          </a:bodyPr>
          <a:lstStyle/>
          <a:p>
            <a:pPr algn="l">
              <a:spcAft>
                <a:spcPts val="0"/>
              </a:spcAft>
            </a:pPr>
            <a:r>
              <a:rPr sz="1400" b="1">
                <a:solidFill>
                  <a:srgbClr val="156082"/>
                </a:solidFill>
                <a:latin typeface="Aptos Display"/>
              </a:rPr>
              <a:t>Greater Mason County ARA  •  kf4bro@qsl.net  •  P.O. Box 73, Maysville, KY 41056  •  Serving Mason, Fleming, Lewis, Robertson &amp; Bracken Counties</a:t>
            </a:r>
          </a:p>
        </p:txBody>
      </p:sp>
      <p:sp>
        <p:nvSpPr>
          <p:cNvPr id="4" name="Accent Rule">
            <a:extLst>
              <a:ext uri="{C183D7F6-B498-43B3-948B-1728B52AA6E4}">
                <adec:decorative xmlns:adec="http://schemas.microsoft.com/office/drawing/2017/decorative" val="1"/>
              </a:ext>
            </a:extLst>
          </p:cNvPr>
          <p:cNvSpPr/>
          <p:nvPr/>
        </p:nvSpPr>
        <p:spPr>
          <a:xfrm>
            <a:off x="457200" y="1233648"/>
            <a:ext cx="11274552" cy="27432"/>
          </a:xfrm>
          <a:prstGeom prst="rect">
            <a:avLst/>
          </a:prstGeom>
          <a:solidFill>
            <a:srgbClr val="E97132"/>
          </a:solidFill>
          <a:ln>
            <a:noFill/>
          </a:ln>
        </p:spPr>
        <p:txBody>
          <a:bodyPr wrap="square" rtlCol="0" anchor="ctr">
            <a:noAutofit/>
          </a:bodyPr>
          <a:lstStyle/>
          <a:p>
            <a:pPr algn="ctr"/>
            <a:endParaRPr/>
          </a:p>
        </p:txBody>
      </p:sp>
      <p:sp>
        <p:nvSpPr>
          <p:cNvPr id="10" name="Meetings Card"/>
          <p:cNvSpPr/>
          <p:nvPr/>
        </p:nvSpPr>
        <p:spPr>
          <a:xfrm>
            <a:off x="457200" y="1400000"/>
            <a:ext cx="3590000" cy="2420000"/>
          </a:xfrm>
          <a:prstGeom prst="roundRect">
            <a:avLst>
              <a:gd name="adj" fmla="val 3500"/>
            </a:avLst>
          </a:prstGeom>
          <a:solidFill>
            <a:srgbClr val="F2F6F9"/>
          </a:solidFill>
          <a:ln w="19050">
            <a:solidFill>
              <a:srgbClr val="156082"/>
            </a:solidFill>
          </a:ln>
        </p:spPr>
        <p:txBody>
          <a:bodyPr wrap="square" lIns="128016" tIns="100584" rIns="128016" bIns="82296" rtlCol="0" anchor="t"/>
          <a:lstStyle/>
          <a:p>
            <a:pPr>
              <a:spcAft>
                <a:spcPts val="600"/>
              </a:spcAft>
            </a:pPr>
            <a:r>
              <a:rPr sz="1500" b="1">
                <a:solidFill>
                  <a:srgbClr val="E97132"/>
                </a:solidFill>
                <a:latin typeface="Aptos Display"/>
              </a:rPr>
              <a:t>CLUB MEETINGS</a:t>
            </a:r>
          </a:p>
          <a:p>
            <a:pPr>
              <a:spcAft>
                <a:spcPts val="500"/>
              </a:spcAft>
            </a:pPr>
            <a:r>
              <a:rPr sz="1600" b="1">
                <a:solidFill>
                  <a:srgbClr val="0E2841"/>
                </a:solidFill>
                <a:latin typeface="Aptos Display"/>
              </a:rPr>
              <a:t>2nd Tuesday • 7:00 PM ET</a:t>
            </a:r>
          </a:p>
          <a:p>
            <a:pPr>
              <a:spcAft>
                <a:spcPts val="100"/>
              </a:spcAft>
            </a:pPr>
            <a:r>
              <a:rPr sz="1300" b="1">
                <a:solidFill>
                  <a:srgbClr val="172632"/>
                </a:solidFill>
                <a:latin typeface="Aptos"/>
              </a:rPr>
              <a:t>Maysville/Mason County EOC Training Room</a:t>
            </a:r>
          </a:p>
          <a:p>
            <a:pPr>
              <a:spcAft>
                <a:spcPts val="500"/>
              </a:spcAft>
            </a:pPr>
            <a:r>
              <a:rPr sz="1200" b="0">
                <a:solidFill>
                  <a:srgbClr val="172632"/>
                </a:solidFill>
                <a:latin typeface="Aptos"/>
              </a:rPr>
              <a:t>668 Kenton Station Dr., Maysville, KY 41056</a:t>
            </a:r>
          </a:p>
          <a:p>
            <a:pPr>
              <a:spcAft>
                <a:spcPts val="400"/>
              </a:spcAft>
            </a:pPr>
            <a:r>
              <a:rPr sz="1150" b="1">
                <a:solidFill>
                  <a:srgbClr val="0E2841"/>
                </a:solidFill>
                <a:latin typeface="Aptos"/>
              </a:rPr>
              <a:t>Service Area: </a:t>
            </a:r>
            <a:r>
              <a:rPr sz="1150" b="0">
                <a:solidFill>
                  <a:srgbClr val="172632"/>
                </a:solidFill>
                <a:latin typeface="Aptos"/>
              </a:rPr>
              <a:t>Mason, Fleming, Lewis, Robertson &amp; Bracken</a:t>
            </a:r>
          </a:p>
          <a:p>
            <a:pPr>
              <a:spcAft>
                <a:spcPts val="0"/>
              </a:spcAft>
            </a:pPr>
            <a:r>
              <a:rPr sz="1150" b="0" i="1">
                <a:solidFill>
                  <a:srgbClr val="156082"/>
                </a:solidFill>
                <a:latin typeface="Aptos"/>
              </a:rPr>
              <a:t>Callsign WB4N honors Silent Key Barry Jackson</a:t>
            </a:r>
          </a:p>
        </p:txBody>
      </p:sp>
      <p:sp>
        <p:nvSpPr>
          <p:cNvPr id="11" name="Second Card"/>
          <p:cNvSpPr/>
          <p:nvPr/>
        </p:nvSpPr>
        <p:spPr>
          <a:xfrm>
            <a:off x="457200" y="3960000"/>
            <a:ext cx="3590000" cy="2410000"/>
          </a:xfrm>
          <a:prstGeom prst="roundRect">
            <a:avLst>
              <a:gd name="adj" fmla="val 3500"/>
            </a:avLst>
          </a:prstGeom>
          <a:solidFill>
            <a:srgbClr val="F2F6F9"/>
          </a:solidFill>
          <a:ln w="19050">
            <a:solidFill>
              <a:srgbClr val="156082"/>
            </a:solidFill>
          </a:ln>
        </p:spPr>
        <p:txBody>
          <a:bodyPr wrap="square" lIns="128016" tIns="100584" rIns="128016" bIns="82296" rtlCol="0" anchor="t"/>
          <a:lstStyle/>
          <a:p>
            <a:pPr>
              <a:spcAft>
                <a:spcPts val="600"/>
              </a:spcAft>
            </a:pPr>
            <a:r>
              <a:rPr sz="1500" b="1">
                <a:solidFill>
                  <a:srgbClr val="E97132"/>
                </a:solidFill>
                <a:latin typeface="Aptos Display"/>
              </a:rPr>
              <a:t>IMPORTANT NOTICES</a:t>
            </a:r>
          </a:p>
          <a:p>
            <a:pPr>
              <a:spcAft>
                <a:spcPts val="350"/>
              </a:spcAft>
            </a:pPr>
            <a:r>
              <a:rPr sz="1150" b="1">
                <a:solidFill>
                  <a:srgbClr val="CC0000"/>
                </a:solidFill>
                <a:latin typeface="Aptos"/>
              </a:rPr>
              <a:t>No link </a:t>
            </a:r>
            <a:r>
              <a:rPr sz="1150" b="0">
                <a:solidFill>
                  <a:srgbClr val="172632"/>
                </a:solidFill>
                <a:latin typeface="Aptos"/>
              </a:rPr>
              <a:t>between Maysville (145.470) &amp; Beechburg (146.955) — use independently</a:t>
            </a:r>
          </a:p>
          <a:p>
            <a:pPr>
              <a:spcAft>
                <a:spcPts val="350"/>
              </a:spcAft>
            </a:pPr>
            <a:r>
              <a:rPr sz="1150" b="1">
                <a:solidFill>
                  <a:srgbClr val="0E2841"/>
                </a:solidFill>
                <a:latin typeface="Aptos"/>
              </a:rPr>
              <a:t>Sunday Club Net </a:t>
            </a:r>
            <a:r>
              <a:rPr sz="1150" b="0">
                <a:solidFill>
                  <a:srgbClr val="172632"/>
                </a:solidFill>
                <a:latin typeface="Aptos"/>
              </a:rPr>
              <a:t>on 145.470 </a:t>
            </a:r>
            <a:r>
              <a:rPr sz="1150" b="1">
                <a:solidFill>
                  <a:srgbClr val="172632"/>
                </a:solidFill>
                <a:latin typeface="Aptos"/>
              </a:rPr>
              <a:t>ONLY</a:t>
            </a:r>
            <a:r>
              <a:rPr sz="1150" b="0">
                <a:solidFill>
                  <a:srgbClr val="172632"/>
                </a:solidFill>
                <a:latin typeface="Aptos"/>
              </a:rPr>
              <a:t> until link restored</a:t>
            </a:r>
          </a:p>
          <a:p>
            <a:pPr>
              <a:spcAft>
                <a:spcPts val="350"/>
              </a:spcAft>
            </a:pPr>
            <a:r>
              <a:rPr sz="1150" b="1">
                <a:solidFill>
                  <a:srgbClr val="0E2841"/>
                </a:solidFill>
                <a:latin typeface="Aptos"/>
              </a:rPr>
              <a:t>New 443.500 active — </a:t>
            </a:r>
            <a:r>
              <a:rPr sz="1150" b="0">
                <a:solidFill>
                  <a:srgbClr val="172632"/>
                </a:solidFill>
                <a:latin typeface="Aptos"/>
              </a:rPr>
              <a:t>program PL 107.2 Hz</a:t>
            </a:r>
          </a:p>
          <a:p>
            <a:pPr>
              <a:spcAft>
                <a:spcPts val="0"/>
              </a:spcAft>
            </a:pPr>
            <a:r>
              <a:rPr sz="1150" b="1">
                <a:solidFill>
                  <a:srgbClr val="0E2841"/>
                </a:solidFill>
                <a:latin typeface="Aptos"/>
              </a:rPr>
              <a:t>GMRS repeater </a:t>
            </a:r>
            <a:r>
              <a:rPr sz="1150" b="0">
                <a:solidFill>
                  <a:srgbClr val="172632"/>
                </a:solidFill>
                <a:latin typeface="Aptos"/>
              </a:rPr>
              <a:t>— Coming Soon</a:t>
            </a:r>
          </a:p>
        </p:txBody>
      </p:sp>
      <p:sp>
        <p:nvSpPr>
          <p:cNvPr id="12" name="Nets Label"/>
          <p:cNvSpPr txBox="1"/>
          <p:nvPr/>
        </p:nvSpPr>
        <p:spPr>
          <a:xfrm>
            <a:off x="4300840" y="1400000"/>
            <a:ext cx="3590000" cy="280000"/>
          </a:xfrm>
          <a:prstGeom prst="rect">
            <a:avLst/>
          </a:prstGeom>
          <a:noFill/>
        </p:spPr>
        <p:txBody>
          <a:bodyPr wrap="square" lIns="0" tIns="0" rIns="0" bIns="0">
            <a:noAutofit/>
          </a:bodyPr>
          <a:lstStyle/>
          <a:p>
            <a:pPr algn="l">
              <a:spcAft>
                <a:spcPts val="0"/>
              </a:spcAft>
            </a:pPr>
            <a:r>
              <a:rPr sz="1500" b="1">
                <a:solidFill>
                  <a:srgbClr val="E97132"/>
                </a:solidFill>
                <a:latin typeface="Aptos Display"/>
              </a:rPr>
              <a:t>NETS</a:t>
            </a:r>
          </a:p>
        </p:txBody>
      </p:sp>
      <p:graphicFrame>
        <p:nvGraphicFramePr>
          <p:cNvPr id="13" name="Nets Table"/>
          <p:cNvGraphicFramePr>
            <a:graphicFrameLocks noGrp="1"/>
          </p:cNvGraphicFramePr>
          <p:nvPr/>
        </p:nvGraphicFramePr>
        <p:xfrm>
          <a:off x="4300840" y="1730000"/>
          <a:ext cx="3590000" cy="1510432"/>
        </p:xfrm>
        <a:graphic>
          <a:graphicData uri="http://schemas.openxmlformats.org/drawingml/2006/table">
            <a:tbl>
              <a:tblPr firstRow="1" bandRow="1">
                <a:tableStyleId>{5C22544A-7EE6-4342-B048-85BDC9FD1C3A}</a:tableStyleId>
              </a:tblPr>
              <a:tblGrid>
                <a:gridCol w="1250000">
                  <a:extLst>
                    <a:ext uri="{9D8B030D-6E8A-4147-A177-3AD203B41FA5}">
                      <a16:colId xmlns:a16="http://schemas.microsoft.com/office/drawing/2014/main" val="20000"/>
                    </a:ext>
                  </a:extLst>
                </a:gridCol>
                <a:gridCol w="1040000">
                  <a:extLst>
                    <a:ext uri="{9D8B030D-6E8A-4147-A177-3AD203B41FA5}">
                      <a16:colId xmlns:a16="http://schemas.microsoft.com/office/drawing/2014/main" val="20001"/>
                    </a:ext>
                  </a:extLst>
                </a:gridCol>
                <a:gridCol w="1300000">
                  <a:extLst>
                    <a:ext uri="{9D8B030D-6E8A-4147-A177-3AD203B41FA5}">
                      <a16:colId xmlns:a16="http://schemas.microsoft.com/office/drawing/2014/main" val="20002"/>
                    </a:ext>
                  </a:extLst>
                </a:gridCol>
              </a:tblGrid>
              <a:tr h="340000">
                <a:tc>
                  <a:txBody>
                    <a:bodyPr/>
                    <a:lstStyle/>
                    <a:p>
                      <a:pPr algn="l">
                        <a:spcAft>
                          <a:spcPts val="0"/>
                        </a:spcAft>
                      </a:pPr>
                      <a:r>
                        <a:rPr sz="1050" b="1">
                          <a:solidFill>
                            <a:srgbClr val="FFFFFF"/>
                          </a:solidFill>
                          <a:latin typeface="Aptos"/>
                        </a:rPr>
                        <a:t>NET</a:t>
                      </a:r>
                    </a:p>
                  </a:txBody>
                  <a:tcPr marL="45720" marR="45720" marT="27432" marB="27432" anchor="ctr">
                    <a:solidFill>
                      <a:srgbClr val="0D607E"/>
                    </a:solidFill>
                  </a:tcPr>
                </a:tc>
                <a:tc>
                  <a:txBody>
                    <a:bodyPr/>
                    <a:lstStyle/>
                    <a:p>
                      <a:pPr algn="l">
                        <a:spcAft>
                          <a:spcPts val="0"/>
                        </a:spcAft>
                      </a:pPr>
                      <a:r>
                        <a:rPr sz="1050" b="1">
                          <a:solidFill>
                            <a:srgbClr val="FFFFFF"/>
                          </a:solidFill>
                          <a:latin typeface="Aptos"/>
                        </a:rPr>
                        <a:t>SCHEDULE</a:t>
                      </a:r>
                    </a:p>
                  </a:txBody>
                  <a:tcPr marL="45720" marR="45720" marT="27432" marB="27432" anchor="ctr">
                    <a:solidFill>
                      <a:srgbClr val="0D607E"/>
                    </a:solidFill>
                  </a:tcPr>
                </a:tc>
                <a:tc>
                  <a:txBody>
                    <a:bodyPr/>
                    <a:lstStyle/>
                    <a:p>
                      <a:pPr algn="l">
                        <a:spcAft>
                          <a:spcPts val="0"/>
                        </a:spcAft>
                      </a:pPr>
                      <a:r>
                        <a:rPr sz="1050" b="1">
                          <a:solidFill>
                            <a:srgbClr val="FFFFFF"/>
                          </a:solidFill>
                          <a:latin typeface="Aptos"/>
                        </a:rPr>
                        <a:t>FREQ / REPEATER</a:t>
                      </a:r>
                    </a:p>
                  </a:txBody>
                  <a:tcPr marL="45720" marR="45720" marT="27432" marB="27432" anchor="ctr">
                    <a:solidFill>
                      <a:srgbClr val="0D607E"/>
                    </a:solidFill>
                  </a:tcPr>
                </a:tc>
                <a:extLst>
                  <a:ext uri="{0D108BD9-81ED-4DB2-BD59-A6C34878D82A}">
                    <a16:rowId xmlns:a16="http://schemas.microsoft.com/office/drawing/2014/main" val="10000"/>
                  </a:ext>
                </a:extLst>
              </a:tr>
              <a:tr h="330000">
                <a:tc>
                  <a:txBody>
                    <a:bodyPr/>
                    <a:lstStyle/>
                    <a:p>
                      <a:pPr algn="l">
                        <a:spcAft>
                          <a:spcPts val="0"/>
                        </a:spcAft>
                      </a:pPr>
                      <a:r>
                        <a:rPr sz="1100" b="1">
                          <a:solidFill>
                            <a:srgbClr val="172632"/>
                          </a:solidFill>
                          <a:latin typeface="Aptos"/>
                        </a:rPr>
                        <a:t>Club Weekly Net</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Sun 8:30 PM ET</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145.470 MHz (Maysville)</a:t>
                      </a:r>
                    </a:p>
                  </a:txBody>
                  <a:tcPr marL="45720" marR="45720" marT="27432" marB="27432" anchor="ctr">
                    <a:solidFill>
                      <a:srgbClr val="D6E4EC"/>
                    </a:solidFill>
                  </a:tcPr>
                </a:tc>
                <a:extLst>
                  <a:ext uri="{0D108BD9-81ED-4DB2-BD59-A6C34878D82A}">
                    <a16:rowId xmlns:a16="http://schemas.microsoft.com/office/drawing/2014/main" val="10001"/>
                  </a:ext>
                </a:extLst>
              </a:tr>
              <a:tr h="330000">
                <a:tc>
                  <a:txBody>
                    <a:bodyPr/>
                    <a:lstStyle/>
                    <a:p>
                      <a:pPr algn="l">
                        <a:spcAft>
                          <a:spcPts val="0"/>
                        </a:spcAft>
                      </a:pPr>
                      <a:r>
                        <a:rPr sz="1100" b="1">
                          <a:solidFill>
                            <a:srgbClr val="172632"/>
                          </a:solidFill>
                          <a:latin typeface="Aptos"/>
                        </a:rPr>
                        <a:t>Area 7 ARES Net</a:t>
                      </a:r>
                    </a:p>
                  </a:txBody>
                  <a:tcPr marL="45720" marR="45720" marT="27432" marB="27432" anchor="ctr">
                    <a:solidFill>
                      <a:srgbClr val="FFFFFF"/>
                    </a:solidFill>
                  </a:tcPr>
                </a:tc>
                <a:tc>
                  <a:txBody>
                    <a:bodyPr/>
                    <a:lstStyle/>
                    <a:p>
                      <a:pPr algn="l">
                        <a:spcAft>
                          <a:spcPts val="0"/>
                        </a:spcAft>
                      </a:pPr>
                      <a:r>
                        <a:rPr sz="1100" b="0">
                          <a:solidFill>
                            <a:srgbClr val="172632"/>
                          </a:solidFill>
                          <a:latin typeface="Aptos"/>
                        </a:rPr>
                        <a:t>Mon 8:00 PM ET</a:t>
                      </a:r>
                    </a:p>
                  </a:txBody>
                  <a:tcPr marL="45720" marR="45720" marT="27432" marB="27432" anchor="ctr">
                    <a:solidFill>
                      <a:srgbClr val="FFFFFF"/>
                    </a:solidFill>
                  </a:tcPr>
                </a:tc>
                <a:tc>
                  <a:txBody>
                    <a:bodyPr/>
                    <a:lstStyle/>
                    <a:p>
                      <a:pPr algn="l">
                        <a:spcAft>
                          <a:spcPts val="0"/>
                        </a:spcAft>
                      </a:pPr>
                      <a:r>
                        <a:rPr sz="1100" b="0">
                          <a:solidFill>
                            <a:srgbClr val="172632"/>
                          </a:solidFill>
                          <a:latin typeface="Aptos"/>
                        </a:rPr>
                        <a:t>146.955 MHz (Beechburg)</a:t>
                      </a:r>
                    </a:p>
                  </a:txBody>
                  <a:tcPr marL="45720" marR="45720" marT="27432" marB="27432" anchor="ctr">
                    <a:solidFill>
                      <a:srgbClr val="FFFFFF"/>
                    </a:solidFill>
                  </a:tcPr>
                </a:tc>
                <a:extLst>
                  <a:ext uri="{0D108BD9-81ED-4DB2-BD59-A6C34878D82A}">
                    <a16:rowId xmlns:a16="http://schemas.microsoft.com/office/drawing/2014/main" val="10002"/>
                  </a:ext>
                </a:extLst>
              </a:tr>
              <a:tr h="330000">
                <a:tc>
                  <a:txBody>
                    <a:bodyPr/>
                    <a:lstStyle/>
                    <a:p>
                      <a:pPr algn="l">
                        <a:spcAft>
                          <a:spcPts val="0"/>
                        </a:spcAft>
                      </a:pPr>
                      <a:r>
                        <a:rPr sz="1100" b="1">
                          <a:solidFill>
                            <a:srgbClr val="172632"/>
                          </a:solidFill>
                          <a:latin typeface="Aptos"/>
                        </a:rPr>
                        <a:t>Simplex Net</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Wed 7:30 PM ET</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146.580 MHz (Simplex)</a:t>
                      </a:r>
                    </a:p>
                  </a:txBody>
                  <a:tcPr marL="45720" marR="45720" marT="27432" marB="27432" anchor="ctr">
                    <a:solidFill>
                      <a:srgbClr val="D6E4EC"/>
                    </a:solidFill>
                  </a:tcPr>
                </a:tc>
                <a:extLst>
                  <a:ext uri="{0D108BD9-81ED-4DB2-BD59-A6C34878D82A}">
                    <a16:rowId xmlns:a16="http://schemas.microsoft.com/office/drawing/2014/main" val="10003"/>
                  </a:ext>
                </a:extLst>
              </a:tr>
            </a:tbl>
          </a:graphicData>
        </a:graphic>
      </p:graphicFrame>
      <p:sp>
        <p:nvSpPr>
          <p:cNvPr id="14" name="Key Contacts Card"/>
          <p:cNvSpPr/>
          <p:nvPr/>
        </p:nvSpPr>
        <p:spPr>
          <a:xfrm>
            <a:off x="4300840" y="3320000"/>
            <a:ext cx="3590000" cy="3050000"/>
          </a:xfrm>
          <a:prstGeom prst="roundRect">
            <a:avLst>
              <a:gd name="adj" fmla="val 3500"/>
            </a:avLst>
          </a:prstGeom>
          <a:solidFill>
            <a:srgbClr val="F2F6F9"/>
          </a:solidFill>
          <a:ln w="19050">
            <a:solidFill>
              <a:srgbClr val="156082"/>
            </a:solidFill>
          </a:ln>
        </p:spPr>
        <p:txBody>
          <a:bodyPr wrap="square" lIns="128016" tIns="100584" rIns="128016" bIns="82296" rtlCol="0" anchor="t"/>
          <a:lstStyle/>
          <a:p>
            <a:pPr>
              <a:spcAft>
                <a:spcPts val="600"/>
              </a:spcAft>
            </a:pPr>
            <a:r>
              <a:rPr sz="1500" b="1">
                <a:solidFill>
                  <a:srgbClr val="E97132"/>
                </a:solidFill>
                <a:latin typeface="Aptos Display"/>
              </a:rPr>
              <a:t>KEY CONTACTS &amp; RESOURCES</a:t>
            </a:r>
          </a:p>
          <a:p>
            <a:pPr>
              <a:spcAft>
                <a:spcPts val="400"/>
              </a:spcAft>
            </a:pPr>
            <a:r>
              <a:rPr sz="1150" b="1">
                <a:solidFill>
                  <a:srgbClr val="0E2841"/>
                </a:solidFill>
                <a:latin typeface="Aptos"/>
              </a:rPr>
              <a:t>Email: </a:t>
            </a:r>
            <a:r>
              <a:rPr sz="1150" b="0">
                <a:solidFill>
                  <a:srgbClr val="172632"/>
                </a:solidFill>
                <a:latin typeface="Aptos"/>
              </a:rPr>
              <a:t>kf4bro@qsl.net</a:t>
            </a:r>
          </a:p>
          <a:p>
            <a:pPr>
              <a:spcAft>
                <a:spcPts val="400"/>
              </a:spcAft>
            </a:pPr>
            <a:r>
              <a:rPr sz="1150" b="1">
                <a:solidFill>
                  <a:srgbClr val="0E2841"/>
                </a:solidFill>
                <a:latin typeface="Aptos"/>
              </a:rPr>
              <a:t>Mailing: </a:t>
            </a:r>
            <a:r>
              <a:rPr sz="1150" b="0">
                <a:solidFill>
                  <a:srgbClr val="172632"/>
                </a:solidFill>
                <a:latin typeface="Aptos"/>
              </a:rPr>
              <a:t>P.O. Box 73, Maysville, KY 41056</a:t>
            </a:r>
          </a:p>
          <a:p>
            <a:pPr>
              <a:spcAft>
                <a:spcPts val="400"/>
              </a:spcAft>
            </a:pPr>
            <a:r>
              <a:rPr sz="1150" b="1">
                <a:solidFill>
                  <a:srgbClr val="0E2841"/>
                </a:solidFill>
                <a:latin typeface="Aptos"/>
              </a:rPr>
              <a:t>EOC / Meetings: </a:t>
            </a:r>
            <a:r>
              <a:rPr sz="1150" b="0">
                <a:solidFill>
                  <a:srgbClr val="172632"/>
                </a:solidFill>
                <a:latin typeface="Aptos"/>
              </a:rPr>
              <a:t>668 Kenton Station Dr., Maysville</a:t>
            </a:r>
          </a:p>
          <a:p>
            <a:pPr>
              <a:spcAft>
                <a:spcPts val="400"/>
              </a:spcAft>
            </a:pPr>
            <a:r>
              <a:rPr sz="1150" b="1">
                <a:solidFill>
                  <a:srgbClr val="0E2841"/>
                </a:solidFill>
                <a:latin typeface="Aptos"/>
              </a:rPr>
              <a:t>ARES: </a:t>
            </a:r>
            <a:r>
              <a:rPr sz="1150" b="0">
                <a:solidFill>
                  <a:srgbClr val="172632"/>
                </a:solidFill>
                <a:latin typeface="Aptos"/>
              </a:rPr>
              <a:t>Area 7 — Monday net on 146.955 MHz</a:t>
            </a:r>
          </a:p>
          <a:p>
            <a:pPr>
              <a:spcAft>
                <a:spcPts val="400"/>
              </a:spcAft>
            </a:pPr>
            <a:r>
              <a:rPr sz="1150" b="1">
                <a:solidFill>
                  <a:srgbClr val="0E2841"/>
                </a:solidFill>
                <a:latin typeface="Aptos"/>
              </a:rPr>
              <a:t>Skywarn: </a:t>
            </a:r>
            <a:r>
              <a:rPr sz="1150" b="0">
                <a:solidFill>
                  <a:srgbClr val="172632"/>
                </a:solidFill>
                <a:latin typeface="Aptos"/>
              </a:rPr>
              <a:t>members active in weather spotting</a:t>
            </a:r>
          </a:p>
          <a:p>
            <a:pPr>
              <a:spcAft>
                <a:spcPts val="0"/>
              </a:spcAft>
            </a:pPr>
            <a:r>
              <a:rPr sz="1150" b="1">
                <a:solidFill>
                  <a:srgbClr val="0E2841"/>
                </a:solidFill>
                <a:latin typeface="Aptos"/>
              </a:rPr>
              <a:t>Counties: </a:t>
            </a:r>
            <a:r>
              <a:rPr sz="1150" b="0">
                <a:solidFill>
                  <a:srgbClr val="172632"/>
                </a:solidFill>
                <a:latin typeface="Aptos"/>
              </a:rPr>
              <a:t>Mason, Fleming, Lewis, Robertson, Bracken</a:t>
            </a:r>
          </a:p>
        </p:txBody>
      </p:sp>
      <p:sp>
        <p:nvSpPr>
          <p:cNvPr id="15" name="Repeaters Label"/>
          <p:cNvSpPr txBox="1"/>
          <p:nvPr/>
        </p:nvSpPr>
        <p:spPr>
          <a:xfrm>
            <a:off x="8144480" y="1400000"/>
            <a:ext cx="3587272" cy="280000"/>
          </a:xfrm>
          <a:prstGeom prst="rect">
            <a:avLst/>
          </a:prstGeom>
          <a:noFill/>
        </p:spPr>
        <p:txBody>
          <a:bodyPr wrap="square" lIns="0" tIns="0" rIns="0" bIns="0">
            <a:noAutofit/>
          </a:bodyPr>
          <a:lstStyle/>
          <a:p>
            <a:pPr algn="l">
              <a:spcAft>
                <a:spcPts val="0"/>
              </a:spcAft>
            </a:pPr>
            <a:r>
              <a:rPr sz="1500" b="1">
                <a:solidFill>
                  <a:srgbClr val="E97132"/>
                </a:solidFill>
                <a:latin typeface="Aptos Display"/>
              </a:rPr>
              <a:t>REPEATERS</a:t>
            </a:r>
          </a:p>
        </p:txBody>
      </p:sp>
      <p:graphicFrame>
        <p:nvGraphicFramePr>
          <p:cNvPr id="16" name="Repeaters Table"/>
          <p:cNvGraphicFramePr>
            <a:graphicFrameLocks noGrp="1"/>
          </p:cNvGraphicFramePr>
          <p:nvPr/>
        </p:nvGraphicFramePr>
        <p:xfrm>
          <a:off x="8144480" y="1730000"/>
          <a:ext cx="3587272" cy="1900576"/>
        </p:xfrm>
        <a:graphic>
          <a:graphicData uri="http://schemas.openxmlformats.org/drawingml/2006/table">
            <a:tbl>
              <a:tblPr firstRow="1" bandRow="1">
                <a:tableStyleId>{5C22544A-7EE6-4342-B048-85BDC9FD1C3A}</a:tableStyleId>
              </a:tblPr>
              <a:tblGrid>
                <a:gridCol w="760000">
                  <a:extLst>
                    <a:ext uri="{9D8B030D-6E8A-4147-A177-3AD203B41FA5}">
                      <a16:colId xmlns:a16="http://schemas.microsoft.com/office/drawing/2014/main" val="20000"/>
                    </a:ext>
                  </a:extLst>
                </a:gridCol>
                <a:gridCol w="700000">
                  <a:extLst>
                    <a:ext uri="{9D8B030D-6E8A-4147-A177-3AD203B41FA5}">
                      <a16:colId xmlns:a16="http://schemas.microsoft.com/office/drawing/2014/main" val="20001"/>
                    </a:ext>
                  </a:extLst>
                </a:gridCol>
                <a:gridCol w="560000">
                  <a:extLst>
                    <a:ext uri="{9D8B030D-6E8A-4147-A177-3AD203B41FA5}">
                      <a16:colId xmlns:a16="http://schemas.microsoft.com/office/drawing/2014/main" val="20002"/>
                    </a:ext>
                  </a:extLst>
                </a:gridCol>
                <a:gridCol w="1567272">
                  <a:extLst>
                    <a:ext uri="{9D8B030D-6E8A-4147-A177-3AD203B41FA5}">
                      <a16:colId xmlns:a16="http://schemas.microsoft.com/office/drawing/2014/main" val="20003"/>
                    </a:ext>
                  </a:extLst>
                </a:gridCol>
              </a:tblGrid>
              <a:tr h="340000">
                <a:tc>
                  <a:txBody>
                    <a:bodyPr/>
                    <a:lstStyle/>
                    <a:p>
                      <a:pPr algn="l">
                        <a:spcAft>
                          <a:spcPts val="0"/>
                        </a:spcAft>
                      </a:pPr>
                      <a:r>
                        <a:rPr sz="1050" b="1">
                          <a:solidFill>
                            <a:srgbClr val="FFFFFF"/>
                          </a:solidFill>
                          <a:latin typeface="Aptos"/>
                        </a:rPr>
                        <a:t>FREQ</a:t>
                      </a:r>
                    </a:p>
                  </a:txBody>
                  <a:tcPr marL="45720" marR="45720" marT="27432" marB="27432" anchor="ctr">
                    <a:solidFill>
                      <a:srgbClr val="0D607E"/>
                    </a:solidFill>
                  </a:tcPr>
                </a:tc>
                <a:tc>
                  <a:txBody>
                    <a:bodyPr/>
                    <a:lstStyle/>
                    <a:p>
                      <a:pPr algn="l">
                        <a:spcAft>
                          <a:spcPts val="0"/>
                        </a:spcAft>
                      </a:pPr>
                      <a:r>
                        <a:rPr sz="1050" b="1">
                          <a:solidFill>
                            <a:srgbClr val="FFFFFF"/>
                          </a:solidFill>
                          <a:latin typeface="Aptos"/>
                        </a:rPr>
                        <a:t>OFFSET</a:t>
                      </a:r>
                    </a:p>
                  </a:txBody>
                  <a:tcPr marL="45720" marR="45720" marT="27432" marB="27432" anchor="ctr">
                    <a:solidFill>
                      <a:srgbClr val="0D607E"/>
                    </a:solidFill>
                  </a:tcPr>
                </a:tc>
                <a:tc>
                  <a:txBody>
                    <a:bodyPr/>
                    <a:lstStyle/>
                    <a:p>
                      <a:pPr algn="l">
                        <a:spcAft>
                          <a:spcPts val="0"/>
                        </a:spcAft>
                      </a:pPr>
                      <a:r>
                        <a:rPr sz="1050" b="1">
                          <a:solidFill>
                            <a:srgbClr val="FFFFFF"/>
                          </a:solidFill>
                          <a:latin typeface="Aptos"/>
                        </a:rPr>
                        <a:t>PL</a:t>
                      </a:r>
                    </a:p>
                  </a:txBody>
                  <a:tcPr marL="45720" marR="45720" marT="27432" marB="27432" anchor="ctr">
                    <a:solidFill>
                      <a:srgbClr val="0D607E"/>
                    </a:solidFill>
                  </a:tcPr>
                </a:tc>
                <a:tc>
                  <a:txBody>
                    <a:bodyPr/>
                    <a:lstStyle/>
                    <a:p>
                      <a:pPr algn="l">
                        <a:spcAft>
                          <a:spcPts val="0"/>
                        </a:spcAft>
                      </a:pPr>
                      <a:r>
                        <a:rPr sz="1050" b="1">
                          <a:solidFill>
                            <a:srgbClr val="FFFFFF"/>
                          </a:solidFill>
                          <a:latin typeface="Aptos"/>
                        </a:rPr>
                        <a:t>CALL / NOTES</a:t>
                      </a:r>
                    </a:p>
                  </a:txBody>
                  <a:tcPr marL="45720" marR="45720" marT="27432" marB="27432" anchor="ctr">
                    <a:solidFill>
                      <a:srgbClr val="0D607E"/>
                    </a:solidFill>
                  </a:tcPr>
                </a:tc>
                <a:extLst>
                  <a:ext uri="{0D108BD9-81ED-4DB2-BD59-A6C34878D82A}">
                    <a16:rowId xmlns:a16="http://schemas.microsoft.com/office/drawing/2014/main" val="10000"/>
                  </a:ext>
                </a:extLst>
              </a:tr>
              <a:tr h="330000">
                <a:tc>
                  <a:txBody>
                    <a:bodyPr/>
                    <a:lstStyle/>
                    <a:p>
                      <a:pPr algn="l">
                        <a:spcAft>
                          <a:spcPts val="0"/>
                        </a:spcAft>
                      </a:pPr>
                      <a:r>
                        <a:rPr sz="1100" b="1">
                          <a:solidFill>
                            <a:srgbClr val="172632"/>
                          </a:solidFill>
                          <a:latin typeface="Aptos"/>
                        </a:rPr>
                        <a:t>145.470</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-600 kHz</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WB4N — Maysville Repeater</a:t>
                      </a:r>
                    </a:p>
                  </a:txBody>
                  <a:tcPr marL="45720" marR="45720" marT="27432" marB="27432" anchor="ctr">
                    <a:solidFill>
                      <a:srgbClr val="D6E4EC"/>
                    </a:solidFill>
                  </a:tcPr>
                </a:tc>
                <a:extLst>
                  <a:ext uri="{0D108BD9-81ED-4DB2-BD59-A6C34878D82A}">
                    <a16:rowId xmlns:a16="http://schemas.microsoft.com/office/drawing/2014/main" val="10001"/>
                  </a:ext>
                </a:extLst>
              </a:tr>
              <a:tr h="330000">
                <a:tc>
                  <a:txBody>
                    <a:bodyPr/>
                    <a:lstStyle/>
                    <a:p>
                      <a:pPr algn="l">
                        <a:spcAft>
                          <a:spcPts val="0"/>
                        </a:spcAft>
                      </a:pPr>
                      <a:r>
                        <a:rPr sz="1100" b="1">
                          <a:solidFill>
                            <a:srgbClr val="172632"/>
                          </a:solidFill>
                          <a:latin typeface="Aptos"/>
                        </a:rPr>
                        <a:t>146.955</a:t>
                      </a:r>
                    </a:p>
                  </a:txBody>
                  <a:tcPr marL="45720" marR="45720" marT="27432" marB="27432" anchor="ctr">
                    <a:solidFill>
                      <a:srgbClr val="FFFFFF"/>
                    </a:solidFill>
                  </a:tcPr>
                </a:tc>
                <a:tc>
                  <a:txBody>
                    <a:bodyPr/>
                    <a:lstStyle/>
                    <a:p>
                      <a:pPr algn="l">
                        <a:spcAft>
                          <a:spcPts val="0"/>
                        </a:spcAft>
                      </a:pPr>
                      <a:r>
                        <a:rPr sz="1100" b="0">
                          <a:solidFill>
                            <a:srgbClr val="172632"/>
                          </a:solidFill>
                          <a:latin typeface="Aptos"/>
                        </a:rPr>
                        <a:t>-600 kHz</a:t>
                      </a:r>
                    </a:p>
                  </a:txBody>
                  <a:tcPr marL="45720" marR="45720" marT="27432" marB="27432" anchor="ctr">
                    <a:solidFill>
                      <a:srgbClr val="FFFFFF"/>
                    </a:solidFill>
                  </a:tcPr>
                </a:tc>
                <a:tc>
                  <a:txBody>
                    <a:bodyPr/>
                    <a:lstStyle/>
                    <a:p>
                      <a:pPr algn="l">
                        <a:spcAft>
                          <a:spcPts val="0"/>
                        </a:spcAft>
                      </a:pPr>
                      <a:r>
                        <a:rPr sz="1100" b="0">
                          <a:solidFill>
                            <a:srgbClr val="172632"/>
                          </a:solidFill>
                          <a:latin typeface="Aptos"/>
                        </a:rPr>
                        <a:t>—</a:t>
                      </a:r>
                    </a:p>
                  </a:txBody>
                  <a:tcPr marL="45720" marR="45720" marT="27432" marB="27432" anchor="ctr">
                    <a:solidFill>
                      <a:srgbClr val="FFFFFF"/>
                    </a:solidFill>
                  </a:tcPr>
                </a:tc>
                <a:tc>
                  <a:txBody>
                    <a:bodyPr/>
                    <a:lstStyle/>
                    <a:p>
                      <a:pPr algn="l">
                        <a:spcAft>
                          <a:spcPts val="0"/>
                        </a:spcAft>
                      </a:pPr>
                      <a:r>
                        <a:rPr sz="1100" b="0">
                          <a:solidFill>
                            <a:srgbClr val="172632"/>
                          </a:solidFill>
                          <a:latin typeface="Aptos"/>
                        </a:rPr>
                        <a:t>WB4N — Beechburg </a:t>
                      </a:r>
                      <a:r>
                        <a:rPr sz="1100" b="1">
                          <a:solidFill>
                            <a:srgbClr val="CC0000"/>
                          </a:solidFill>
                          <a:latin typeface="Aptos"/>
                        </a:rPr>
                        <a:t>[LINK DOWN]</a:t>
                      </a:r>
                    </a:p>
                  </a:txBody>
                  <a:tcPr marL="45720" marR="45720" marT="27432" marB="27432" anchor="ctr">
                    <a:solidFill>
                      <a:srgbClr val="FFFFFF"/>
                    </a:solidFill>
                  </a:tcPr>
                </a:tc>
                <a:extLst>
                  <a:ext uri="{0D108BD9-81ED-4DB2-BD59-A6C34878D82A}">
                    <a16:rowId xmlns:a16="http://schemas.microsoft.com/office/drawing/2014/main" val="10002"/>
                  </a:ext>
                </a:extLst>
              </a:tr>
              <a:tr h="330000">
                <a:tc>
                  <a:txBody>
                    <a:bodyPr/>
                    <a:lstStyle/>
                    <a:p>
                      <a:pPr algn="l">
                        <a:spcAft>
                          <a:spcPts val="0"/>
                        </a:spcAft>
                      </a:pPr>
                      <a:r>
                        <a:rPr sz="1100" b="1">
                          <a:solidFill>
                            <a:srgbClr val="172632"/>
                          </a:solidFill>
                          <a:latin typeface="Aptos"/>
                        </a:rPr>
                        <a:t>443.500</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+5 MHz</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107.2</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WB4N — </a:t>
                      </a:r>
                      <a:r>
                        <a:rPr sz="1100" b="1">
                          <a:solidFill>
                            <a:srgbClr val="0E2841"/>
                          </a:solidFill>
                          <a:latin typeface="Aptos"/>
                        </a:rPr>
                        <a:t>NEW</a:t>
                      </a:r>
                      <a:r>
                        <a:rPr sz="1100" b="0">
                          <a:solidFill>
                            <a:srgbClr val="172632"/>
                          </a:solidFill>
                          <a:latin typeface="Aptos"/>
                        </a:rPr>
                        <a:t> 440 Repeater</a:t>
                      </a:r>
                    </a:p>
                  </a:txBody>
                  <a:tcPr marL="45720" marR="45720" marT="27432" marB="27432" anchor="ctr">
                    <a:solidFill>
                      <a:srgbClr val="D6E4EC"/>
                    </a:solidFill>
                  </a:tcPr>
                </a:tc>
                <a:extLst>
                  <a:ext uri="{0D108BD9-81ED-4DB2-BD59-A6C34878D82A}">
                    <a16:rowId xmlns:a16="http://schemas.microsoft.com/office/drawing/2014/main" val="10003"/>
                  </a:ext>
                </a:extLst>
              </a:tr>
              <a:tr h="330000">
                <a:tc>
                  <a:txBody>
                    <a:bodyPr/>
                    <a:lstStyle/>
                    <a:p>
                      <a:pPr algn="l">
                        <a:spcAft>
                          <a:spcPts val="0"/>
                        </a:spcAft>
                      </a:pPr>
                      <a:r>
                        <a:rPr sz="1100" b="1">
                          <a:solidFill>
                            <a:srgbClr val="172632"/>
                          </a:solidFill>
                          <a:latin typeface="Aptos"/>
                        </a:rPr>
                        <a:t>GMRS</a:t>
                      </a:r>
                    </a:p>
                  </a:txBody>
                  <a:tcPr marL="45720" marR="45720" marT="27432" marB="27432" anchor="ctr">
                    <a:solidFill>
                      <a:srgbClr val="FFFFFF"/>
                    </a:solidFill>
                  </a:tcPr>
                </a:tc>
                <a:tc>
                  <a:txBody>
                    <a:bodyPr/>
                    <a:lstStyle/>
                    <a:p>
                      <a:pPr algn="l">
                        <a:spcAft>
                          <a:spcPts val="0"/>
                        </a:spcAft>
                      </a:pPr>
                      <a:r>
                        <a:rPr sz="1100" b="0">
                          <a:solidFill>
                            <a:srgbClr val="172632"/>
                          </a:solidFill>
                          <a:latin typeface="Aptos"/>
                        </a:rPr>
                        <a:t>—</a:t>
                      </a:r>
                    </a:p>
                  </a:txBody>
                  <a:tcPr marL="45720" marR="45720" marT="27432" marB="27432" anchor="ctr">
                    <a:solidFill>
                      <a:srgbClr val="FFFFFF"/>
                    </a:solidFill>
                  </a:tcPr>
                </a:tc>
                <a:tc>
                  <a:txBody>
                    <a:bodyPr/>
                    <a:lstStyle/>
                    <a:p>
                      <a:pPr algn="l">
                        <a:spcAft>
                          <a:spcPts val="0"/>
                        </a:spcAft>
                      </a:pPr>
                      <a:r>
                        <a:rPr sz="1100" b="0">
                          <a:solidFill>
                            <a:srgbClr val="172632"/>
                          </a:solidFill>
                          <a:latin typeface="Aptos"/>
                        </a:rPr>
                        <a:t>—</a:t>
                      </a:r>
                    </a:p>
                  </a:txBody>
                  <a:tcPr marL="45720" marR="45720" marT="27432" marB="27432" anchor="ctr">
                    <a:solidFill>
                      <a:srgbClr val="FFFFFF"/>
                    </a:solidFill>
                  </a:tcPr>
                </a:tc>
                <a:tc>
                  <a:txBody>
                    <a:bodyPr/>
                    <a:lstStyle/>
                    <a:p>
                      <a:pPr algn="l">
                        <a:spcAft>
                          <a:spcPts val="0"/>
                        </a:spcAft>
                      </a:pPr>
                      <a:r>
                        <a:rPr sz="1100" b="0" i="1">
                          <a:solidFill>
                            <a:srgbClr val="172632"/>
                          </a:solidFill>
                          <a:latin typeface="Aptos"/>
                        </a:rPr>
                        <a:t>Club GMRS — Coming Soon</a:t>
                      </a:r>
                    </a:p>
                  </a:txBody>
                  <a:tcPr marL="45720" marR="45720" marT="27432" marB="27432" anchor="ctr">
                    <a:solidFill>
                      <a:srgbClr val="FFFFFF"/>
                    </a:solidFill>
                  </a:tcPr>
                </a:tc>
                <a:extLst>
                  <a:ext uri="{0D108BD9-81ED-4DB2-BD59-A6C34878D82A}">
                    <a16:rowId xmlns:a16="http://schemas.microsoft.com/office/drawing/2014/main" val="10004"/>
                  </a:ext>
                </a:extLst>
              </a:tr>
            </a:tbl>
          </a:graphicData>
        </a:graphic>
      </p:graphicFrame>
      <p:sp>
        <p:nvSpPr>
          <p:cNvPr id="17" name="Officers Label"/>
          <p:cNvSpPr txBox="1"/>
          <p:nvPr/>
        </p:nvSpPr>
        <p:spPr>
          <a:xfrm>
            <a:off x="8144480" y="3860000"/>
            <a:ext cx="3587272" cy="280000"/>
          </a:xfrm>
          <a:prstGeom prst="rect">
            <a:avLst/>
          </a:prstGeom>
          <a:noFill/>
        </p:spPr>
        <p:txBody>
          <a:bodyPr wrap="square" lIns="0" tIns="0" rIns="0" bIns="0">
            <a:noAutofit/>
          </a:bodyPr>
          <a:lstStyle/>
          <a:p>
            <a:pPr algn="l">
              <a:spcAft>
                <a:spcPts val="0"/>
              </a:spcAft>
            </a:pPr>
            <a:r>
              <a:rPr sz="1500" b="1">
                <a:solidFill>
                  <a:srgbClr val="E97132"/>
                </a:solidFill>
                <a:latin typeface="Aptos Display"/>
              </a:rPr>
              <a:t>2026 CLUB OFFICERS</a:t>
            </a:r>
          </a:p>
        </p:txBody>
      </p:sp>
      <p:graphicFrame>
        <p:nvGraphicFramePr>
          <p:cNvPr id="18" name="Officers Table"/>
          <p:cNvGraphicFramePr>
            <a:graphicFrameLocks noGrp="1"/>
          </p:cNvGraphicFramePr>
          <p:nvPr/>
        </p:nvGraphicFramePr>
        <p:xfrm>
          <a:off x="8144480" y="4190000"/>
          <a:ext cx="3587272" cy="1990000"/>
        </p:xfrm>
        <a:graphic>
          <a:graphicData uri="http://schemas.openxmlformats.org/drawingml/2006/table">
            <a:tbl>
              <a:tblPr firstRow="1" bandRow="1">
                <a:tableStyleId>{5C22544A-7EE6-4342-B048-85BDC9FD1C3A}</a:tableStyleId>
              </a:tblPr>
              <a:tblGrid>
                <a:gridCol w="1300000">
                  <a:extLst>
                    <a:ext uri="{9D8B030D-6E8A-4147-A177-3AD203B41FA5}">
                      <a16:colId xmlns:a16="http://schemas.microsoft.com/office/drawing/2014/main" val="20000"/>
                    </a:ext>
                  </a:extLst>
                </a:gridCol>
                <a:gridCol w="2287272">
                  <a:extLst>
                    <a:ext uri="{9D8B030D-6E8A-4147-A177-3AD203B41FA5}">
                      <a16:colId xmlns:a16="http://schemas.microsoft.com/office/drawing/2014/main" val="20001"/>
                    </a:ext>
                  </a:extLst>
                </a:gridCol>
              </a:tblGrid>
              <a:tr h="340000">
                <a:tc>
                  <a:txBody>
                    <a:bodyPr/>
                    <a:lstStyle/>
                    <a:p>
                      <a:pPr algn="l">
                        <a:spcAft>
                          <a:spcPts val="0"/>
                        </a:spcAft>
                      </a:pPr>
                      <a:r>
                        <a:rPr sz="1050" b="1">
                          <a:solidFill>
                            <a:srgbClr val="FFFFFF"/>
                          </a:solidFill>
                          <a:latin typeface="Aptos"/>
                        </a:rPr>
                        <a:t>ROLE</a:t>
                      </a:r>
                    </a:p>
                  </a:txBody>
                  <a:tcPr marL="45720" marR="45720" marT="27432" marB="27432" anchor="ctr">
                    <a:solidFill>
                      <a:srgbClr val="0D607E"/>
                    </a:solidFill>
                  </a:tcPr>
                </a:tc>
                <a:tc>
                  <a:txBody>
                    <a:bodyPr/>
                    <a:lstStyle/>
                    <a:p>
                      <a:pPr algn="l">
                        <a:spcAft>
                          <a:spcPts val="0"/>
                        </a:spcAft>
                      </a:pPr>
                      <a:r>
                        <a:rPr sz="1050" b="1">
                          <a:solidFill>
                            <a:srgbClr val="FFFFFF"/>
                          </a:solidFill>
                          <a:latin typeface="Aptos"/>
                        </a:rPr>
                        <a:t>NAME &amp; CALLSIGN</a:t>
                      </a:r>
                    </a:p>
                  </a:txBody>
                  <a:tcPr marL="45720" marR="45720" marT="27432" marB="27432" anchor="ctr">
                    <a:solidFill>
                      <a:srgbClr val="0D607E"/>
                    </a:solidFill>
                  </a:tcPr>
                </a:tc>
                <a:extLst>
                  <a:ext uri="{0D108BD9-81ED-4DB2-BD59-A6C34878D82A}">
                    <a16:rowId xmlns:a16="http://schemas.microsoft.com/office/drawing/2014/main" val="10000"/>
                  </a:ext>
                </a:extLst>
              </a:tr>
              <a:tr h="330000">
                <a:tc>
                  <a:txBody>
                    <a:bodyPr/>
                    <a:lstStyle/>
                    <a:p>
                      <a:pPr algn="l">
                        <a:spcAft>
                          <a:spcPts val="0"/>
                        </a:spcAft>
                      </a:pPr>
                      <a:r>
                        <a:rPr sz="1100" b="1">
                          <a:solidFill>
                            <a:srgbClr val="172632"/>
                          </a:solidFill>
                          <a:latin typeface="Aptos"/>
                        </a:rPr>
                        <a:t>President</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Paul Earhart, WD4OQH</a:t>
                      </a:r>
                    </a:p>
                  </a:txBody>
                  <a:tcPr marL="45720" marR="45720" marT="27432" marB="27432" anchor="ctr">
                    <a:solidFill>
                      <a:srgbClr val="D6E4EC"/>
                    </a:solidFill>
                  </a:tcPr>
                </a:tc>
                <a:extLst>
                  <a:ext uri="{0D108BD9-81ED-4DB2-BD59-A6C34878D82A}">
                    <a16:rowId xmlns:a16="http://schemas.microsoft.com/office/drawing/2014/main" val="10001"/>
                  </a:ext>
                </a:extLst>
              </a:tr>
              <a:tr h="330000">
                <a:tc>
                  <a:txBody>
                    <a:bodyPr/>
                    <a:lstStyle/>
                    <a:p>
                      <a:pPr algn="l">
                        <a:spcAft>
                          <a:spcPts val="0"/>
                        </a:spcAft>
                      </a:pPr>
                      <a:r>
                        <a:rPr sz="1100" b="1">
                          <a:solidFill>
                            <a:srgbClr val="172632"/>
                          </a:solidFill>
                          <a:latin typeface="Aptos"/>
                        </a:rPr>
                        <a:t>Vice President</a:t>
                      </a:r>
                    </a:p>
                  </a:txBody>
                  <a:tcPr marL="45720" marR="45720" marT="27432" marB="27432" anchor="ctr">
                    <a:solidFill>
                      <a:srgbClr val="FFFFFF"/>
                    </a:solidFill>
                  </a:tcPr>
                </a:tc>
                <a:tc>
                  <a:txBody>
                    <a:bodyPr/>
                    <a:lstStyle/>
                    <a:p>
                      <a:pPr algn="l">
                        <a:spcAft>
                          <a:spcPts val="0"/>
                        </a:spcAft>
                      </a:pPr>
                      <a:r>
                        <a:rPr sz="1100" b="0">
                          <a:solidFill>
                            <a:srgbClr val="172632"/>
                          </a:solidFill>
                          <a:latin typeface="Aptos"/>
                        </a:rPr>
                        <a:t>Larry Dodge, KG4PXA</a:t>
                      </a:r>
                    </a:p>
                  </a:txBody>
                  <a:tcPr marL="45720" marR="45720" marT="27432" marB="27432" anchor="ctr">
                    <a:solidFill>
                      <a:srgbClr val="FFFFFF"/>
                    </a:solidFill>
                  </a:tcPr>
                </a:tc>
                <a:extLst>
                  <a:ext uri="{0D108BD9-81ED-4DB2-BD59-A6C34878D82A}">
                    <a16:rowId xmlns:a16="http://schemas.microsoft.com/office/drawing/2014/main" val="10002"/>
                  </a:ext>
                </a:extLst>
              </a:tr>
              <a:tr h="330000">
                <a:tc>
                  <a:txBody>
                    <a:bodyPr/>
                    <a:lstStyle/>
                    <a:p>
                      <a:pPr algn="l">
                        <a:spcAft>
                          <a:spcPts val="0"/>
                        </a:spcAft>
                      </a:pPr>
                      <a:r>
                        <a:rPr sz="1100" b="1">
                          <a:solidFill>
                            <a:srgbClr val="172632"/>
                          </a:solidFill>
                          <a:latin typeface="Aptos"/>
                        </a:rPr>
                        <a:t>Treasurer</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Holton Cartmell, KE4LCZ</a:t>
                      </a:r>
                    </a:p>
                  </a:txBody>
                  <a:tcPr marL="45720" marR="45720" marT="27432" marB="27432" anchor="ctr">
                    <a:solidFill>
                      <a:srgbClr val="D6E4EC"/>
                    </a:solidFill>
                  </a:tcPr>
                </a:tc>
                <a:extLst>
                  <a:ext uri="{0D108BD9-81ED-4DB2-BD59-A6C34878D82A}">
                    <a16:rowId xmlns:a16="http://schemas.microsoft.com/office/drawing/2014/main" val="10003"/>
                  </a:ext>
                </a:extLst>
              </a:tr>
              <a:tr h="330000">
                <a:tc>
                  <a:txBody>
                    <a:bodyPr/>
                    <a:lstStyle/>
                    <a:p>
                      <a:pPr algn="l">
                        <a:spcAft>
                          <a:spcPts val="0"/>
                        </a:spcAft>
                      </a:pPr>
                      <a:r>
                        <a:rPr sz="1100" b="1">
                          <a:solidFill>
                            <a:srgbClr val="172632"/>
                          </a:solidFill>
                          <a:latin typeface="Aptos"/>
                        </a:rPr>
                        <a:t>Secretary</a:t>
                      </a:r>
                    </a:p>
                  </a:txBody>
                  <a:tcPr marL="45720" marR="45720" marT="27432" marB="27432" anchor="ctr">
                    <a:solidFill>
                      <a:srgbClr val="FFFFFF"/>
                    </a:solidFill>
                  </a:tcPr>
                </a:tc>
                <a:tc>
                  <a:txBody>
                    <a:bodyPr/>
                    <a:lstStyle/>
                    <a:p>
                      <a:pPr algn="l">
                        <a:spcAft>
                          <a:spcPts val="0"/>
                        </a:spcAft>
                      </a:pPr>
                      <a:r>
                        <a:rPr sz="1100" b="0">
                          <a:solidFill>
                            <a:srgbClr val="172632"/>
                          </a:solidFill>
                          <a:latin typeface="Aptos"/>
                        </a:rPr>
                        <a:t>Holton Cartmell, KE4LCZ</a:t>
                      </a:r>
                    </a:p>
                  </a:txBody>
                  <a:tcPr marL="45720" marR="45720" marT="27432" marB="27432" anchor="ctr">
                    <a:solidFill>
                      <a:srgbClr val="FFFFFF"/>
                    </a:solidFill>
                  </a:tcPr>
                </a:tc>
                <a:extLst>
                  <a:ext uri="{0D108BD9-81ED-4DB2-BD59-A6C34878D82A}">
                    <a16:rowId xmlns:a16="http://schemas.microsoft.com/office/drawing/2014/main" val="10004"/>
                  </a:ext>
                </a:extLst>
              </a:tr>
              <a:tr h="330000">
                <a:tc>
                  <a:txBody>
                    <a:bodyPr/>
                    <a:lstStyle/>
                    <a:p>
                      <a:pPr algn="l">
                        <a:spcAft>
                          <a:spcPts val="0"/>
                        </a:spcAft>
                      </a:pPr>
                      <a:r>
                        <a:rPr sz="1100" b="1">
                          <a:solidFill>
                            <a:srgbClr val="172632"/>
                          </a:solidFill>
                          <a:latin typeface="Aptos"/>
                        </a:rPr>
                        <a:t>Repeater Trustee</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Larry Dodge, KG4PXA</a:t>
                      </a:r>
                    </a:p>
                  </a:txBody>
                  <a:tcPr marL="45720" marR="45720" marT="27432" marB="27432" anchor="ctr">
                    <a:solidFill>
                      <a:srgbClr val="D6E4EC"/>
                    </a:solidFill>
                  </a:tcPr>
                </a:tc>
                <a:extLst>
                  <a:ext uri="{0D108BD9-81ED-4DB2-BD59-A6C34878D82A}">
                    <a16:rowId xmlns:a16="http://schemas.microsoft.com/office/drawing/2014/main" val="10005"/>
                  </a:ext>
                </a:extLst>
              </a:tr>
            </a:tbl>
          </a:graphicData>
        </a:graphic>
      </p:graphicFrame>
      <p:sp>
        <p:nvSpPr>
          <p:cNvPr id="19" name="Footer"/>
          <p:cNvSpPr txBox="1"/>
          <p:nvPr/>
        </p:nvSpPr>
        <p:spPr>
          <a:xfrm>
            <a:off x="457200" y="6470000"/>
            <a:ext cx="11274552" cy="300000"/>
          </a:xfrm>
          <a:prstGeom prst="rect">
            <a:avLst/>
          </a:prstGeom>
          <a:noFill/>
        </p:spPr>
        <p:txBody>
          <a:bodyPr wrap="square" lIns="0" tIns="0" rIns="0" bIns="0">
            <a:noAutofit/>
          </a:bodyPr>
          <a:lstStyle/>
          <a:p>
            <a:pPr algn="ctr">
              <a:spcAft>
                <a:spcPts val="0"/>
              </a:spcAft>
            </a:pPr>
            <a:r>
              <a:rPr sz="1050" b="1">
                <a:solidFill>
                  <a:srgbClr val="156082"/>
                </a:solidFill>
                <a:latin typeface="Aptos"/>
              </a:rPr>
              <a:t>WB4N — Greater Mason County ARA  •  Serving Mason, Fleming, Lewis, Robertson &amp; Bracken Counties, KY  •  kf4bro@qsl.net  •  Revised July 2026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txBox="1"/>
          <p:nvPr/>
        </p:nvSpPr>
        <p:spPr>
          <a:xfrm>
            <a:off x="457200" y="196392"/>
            <a:ext cx="11274552" cy="560000"/>
          </a:xfrm>
          <a:prstGeom prst="rect">
            <a:avLst/>
          </a:prstGeom>
          <a:noFill/>
        </p:spPr>
        <p:txBody>
          <a:bodyPr wrap="square" lIns="0" tIns="0" rIns="0" bIns="0">
            <a:noAutofit/>
          </a:bodyPr>
          <a:lstStyle/>
          <a:p>
            <a:pPr algn="l">
              <a:spcAft>
                <a:spcPts val="0"/>
              </a:spcAft>
            </a:pPr>
            <a:r>
              <a:rPr sz="3200" b="1">
                <a:solidFill>
                  <a:srgbClr val="172632"/>
                </a:solidFill>
                <a:latin typeface="Aptos Display"/>
              </a:rPr>
              <a:t>NE4ST Quick Reference</a:t>
            </a:r>
          </a:p>
        </p:txBody>
      </p:sp>
      <p:sp>
        <p:nvSpPr>
          <p:cNvPr id="3" name="Subtitle"/>
          <p:cNvSpPr txBox="1"/>
          <p:nvPr/>
        </p:nvSpPr>
        <p:spPr>
          <a:xfrm>
            <a:off x="457200" y="820000"/>
            <a:ext cx="11274552" cy="300000"/>
          </a:xfrm>
          <a:prstGeom prst="rect">
            <a:avLst/>
          </a:prstGeom>
          <a:noFill/>
        </p:spPr>
        <p:txBody>
          <a:bodyPr wrap="square" lIns="0" tIns="0" rIns="0" bIns="0">
            <a:noAutofit/>
          </a:bodyPr>
          <a:lstStyle/>
          <a:p>
            <a:pPr algn="l">
              <a:spcAft>
                <a:spcPts val="0"/>
              </a:spcAft>
            </a:pPr>
            <a:r>
              <a:rPr sz="1400" b="1">
                <a:solidFill>
                  <a:srgbClr val="156082"/>
                </a:solidFill>
                <a:latin typeface="Aptos Display"/>
              </a:rPr>
              <a:t>Scott County Amateur Radio Emergency Services (SCARES)  •  Georgetown, KY  •  www.ne4st.net  •  NE4ST@arrl.net  •  ARRL Affiliated Mar 14, 2013</a:t>
            </a:r>
          </a:p>
        </p:txBody>
      </p:sp>
      <p:sp>
        <p:nvSpPr>
          <p:cNvPr id="4" name="Accent Rule">
            <a:extLst>
              <a:ext uri="{C183D7F6-B498-43B3-948B-1728B52AA6E4}">
                <adec:decorative xmlns:adec="http://schemas.microsoft.com/office/drawing/2017/decorative" val="1"/>
              </a:ext>
            </a:extLst>
          </p:cNvPr>
          <p:cNvSpPr/>
          <p:nvPr/>
        </p:nvSpPr>
        <p:spPr>
          <a:xfrm>
            <a:off x="457200" y="1233648"/>
            <a:ext cx="11274552" cy="27432"/>
          </a:xfrm>
          <a:prstGeom prst="rect">
            <a:avLst/>
          </a:prstGeom>
          <a:solidFill>
            <a:srgbClr val="E97132"/>
          </a:solidFill>
          <a:ln>
            <a:noFill/>
          </a:ln>
        </p:spPr>
        <p:txBody>
          <a:bodyPr wrap="square" rtlCol="0" anchor="ctr">
            <a:noAutofit/>
          </a:bodyPr>
          <a:lstStyle/>
          <a:p>
            <a:pPr algn="ctr"/>
            <a:endParaRPr/>
          </a:p>
        </p:txBody>
      </p:sp>
      <p:sp>
        <p:nvSpPr>
          <p:cNvPr id="10" name="Meetings Card"/>
          <p:cNvSpPr/>
          <p:nvPr/>
        </p:nvSpPr>
        <p:spPr>
          <a:xfrm>
            <a:off x="457200" y="1400000"/>
            <a:ext cx="3590000" cy="2420000"/>
          </a:xfrm>
          <a:prstGeom prst="roundRect">
            <a:avLst>
              <a:gd name="adj" fmla="val 3500"/>
            </a:avLst>
          </a:prstGeom>
          <a:solidFill>
            <a:srgbClr val="F2F6F9"/>
          </a:solidFill>
          <a:ln w="19050">
            <a:solidFill>
              <a:srgbClr val="156082"/>
            </a:solidFill>
          </a:ln>
        </p:spPr>
        <p:txBody>
          <a:bodyPr wrap="square" lIns="128016" tIns="100584" rIns="128016" bIns="82296" rtlCol="0" anchor="t"/>
          <a:lstStyle/>
          <a:p>
            <a:pPr>
              <a:spcAft>
                <a:spcPts val="600"/>
              </a:spcAft>
            </a:pPr>
            <a:r>
              <a:rPr sz="1500" b="1">
                <a:solidFill>
                  <a:srgbClr val="E97132"/>
                </a:solidFill>
                <a:latin typeface="Aptos Display"/>
              </a:rPr>
              <a:t>CLUB MEETINGS</a:t>
            </a:r>
          </a:p>
          <a:p>
            <a:pPr>
              <a:spcAft>
                <a:spcPts val="400"/>
              </a:spcAft>
            </a:pPr>
            <a:r>
              <a:rPr sz="1600" b="1">
                <a:solidFill>
                  <a:srgbClr val="0E2841"/>
                </a:solidFill>
                <a:latin typeface="Aptos Display"/>
              </a:rPr>
              <a:t>3rd Saturday • 9:00 AM ET</a:t>
            </a:r>
          </a:p>
          <a:p>
            <a:pPr>
              <a:spcAft>
                <a:spcPts val="100"/>
              </a:spcAft>
            </a:pPr>
            <a:r>
              <a:rPr sz="1300" b="1">
                <a:solidFill>
                  <a:srgbClr val="172632"/>
                </a:solidFill>
                <a:latin typeface="Aptos"/>
              </a:rPr>
              <a:t>Scott County Extension Office</a:t>
            </a:r>
          </a:p>
          <a:p>
            <a:pPr>
              <a:spcAft>
                <a:spcPts val="350"/>
              </a:spcAft>
            </a:pPr>
            <a:r>
              <a:rPr sz="1200" b="0">
                <a:solidFill>
                  <a:srgbClr val="172632"/>
                </a:solidFill>
                <a:latin typeface="Aptos"/>
              </a:rPr>
              <a:t>1130 Cincinnati Rd, Georgetown, KY</a:t>
            </a:r>
          </a:p>
          <a:p>
            <a:pPr>
              <a:spcAft>
                <a:spcPts val="350"/>
              </a:spcAft>
            </a:pPr>
            <a:r>
              <a:rPr sz="1150" b="1">
                <a:solidFill>
                  <a:srgbClr val="0E2841"/>
                </a:solidFill>
                <a:latin typeface="Aptos"/>
              </a:rPr>
              <a:t>Dec: </a:t>
            </a:r>
            <a:r>
              <a:rPr sz="1150" b="0">
                <a:solidFill>
                  <a:srgbClr val="172632"/>
                </a:solidFill>
                <a:latin typeface="Aptos"/>
              </a:rPr>
              <a:t>1st/2nd Sat @ 1:00 PM (Christmas)</a:t>
            </a:r>
          </a:p>
          <a:p>
            <a:pPr>
              <a:spcAft>
                <a:spcPts val="300"/>
              </a:spcAft>
            </a:pPr>
            <a:r>
              <a:rPr sz="1150" b="0">
                <a:solidFill>
                  <a:srgbClr val="172632"/>
                </a:solidFill>
                <a:latin typeface="Aptos"/>
              </a:rPr>
              <a:t>27 members • </a:t>
            </a:r>
            <a:r>
              <a:rPr sz="1150" b="1">
                <a:solidFill>
                  <a:srgbClr val="172632"/>
                </a:solidFill>
                <a:latin typeface="Aptos"/>
              </a:rPr>
              <a:t>Non-members welcome</a:t>
            </a:r>
          </a:p>
          <a:p>
            <a:pPr>
              <a:spcAft>
                <a:spcPts val="0"/>
              </a:spcAft>
            </a:pPr>
            <a:r>
              <a:rPr sz="1150" b="0" i="1">
                <a:solidFill>
                  <a:srgbClr val="156082"/>
                </a:solidFill>
                <a:latin typeface="Aptos"/>
              </a:rPr>
              <a:t>Always email to confirm location — may vary</a:t>
            </a:r>
          </a:p>
        </p:txBody>
      </p:sp>
      <p:sp>
        <p:nvSpPr>
          <p:cNvPr id="11" name="Second Card"/>
          <p:cNvSpPr/>
          <p:nvPr/>
        </p:nvSpPr>
        <p:spPr>
          <a:xfrm>
            <a:off x="457200" y="3960000"/>
            <a:ext cx="3590000" cy="2410000"/>
          </a:xfrm>
          <a:prstGeom prst="roundRect">
            <a:avLst>
              <a:gd name="adj" fmla="val 3500"/>
            </a:avLst>
          </a:prstGeom>
          <a:solidFill>
            <a:srgbClr val="F2F6F9"/>
          </a:solidFill>
          <a:ln w="19050">
            <a:solidFill>
              <a:srgbClr val="156082"/>
            </a:solidFill>
          </a:ln>
        </p:spPr>
        <p:txBody>
          <a:bodyPr wrap="square" lIns="128016" tIns="100584" rIns="128016" bIns="82296" rtlCol="0" anchor="t"/>
          <a:lstStyle/>
          <a:p>
            <a:pPr>
              <a:spcAft>
                <a:spcPts val="600"/>
              </a:spcAft>
            </a:pPr>
            <a:r>
              <a:rPr sz="1500" b="1">
                <a:solidFill>
                  <a:srgbClr val="E97132"/>
                </a:solidFill>
                <a:latin typeface="Aptos Display"/>
              </a:rPr>
              <a:t>IMPORTANT NOTICES &amp; TIPS</a:t>
            </a:r>
          </a:p>
          <a:p>
            <a:pPr>
              <a:spcAft>
                <a:spcPts val="320"/>
              </a:spcAft>
            </a:pPr>
            <a:r>
              <a:rPr sz="1150" b="1">
                <a:solidFill>
                  <a:srgbClr val="0E2841"/>
                </a:solidFill>
                <a:latin typeface="Aptos"/>
              </a:rPr>
              <a:t>All repeaters FM/C4FM </a:t>
            </a:r>
            <a:r>
              <a:rPr sz="1150" b="0">
                <a:solidFill>
                  <a:srgbClr val="172632"/>
                </a:solidFill>
                <a:latin typeface="Aptos"/>
              </a:rPr>
              <a:t>dual-mode — AMS (DG-ID 00); verify mode before TX</a:t>
            </a:r>
          </a:p>
          <a:p>
            <a:pPr>
              <a:spcAft>
                <a:spcPts val="320"/>
              </a:spcAft>
            </a:pPr>
            <a:r>
              <a:rPr sz="1150" b="1">
                <a:solidFill>
                  <a:srgbClr val="0E2841"/>
                </a:solidFill>
                <a:latin typeface="Aptos"/>
              </a:rPr>
              <a:t>After Tue 146.685 FM net, </a:t>
            </a:r>
            <a:r>
              <a:rPr sz="1150" b="0">
                <a:solidFill>
                  <a:srgbClr val="172632"/>
                </a:solidFill>
                <a:latin typeface="Aptos"/>
              </a:rPr>
              <a:t>a 2nd net rotates mode/freq — listen for announcement</a:t>
            </a:r>
          </a:p>
          <a:p>
            <a:pPr>
              <a:spcAft>
                <a:spcPts val="320"/>
              </a:spcAft>
            </a:pPr>
            <a:r>
              <a:rPr sz="1150" b="1">
                <a:solidFill>
                  <a:srgbClr val="CC0000"/>
                </a:solidFill>
                <a:latin typeface="Aptos"/>
              </a:rPr>
              <a:t>Skywarn nets </a:t>
            </a:r>
            <a:r>
              <a:rPr sz="1150" b="0">
                <a:solidFill>
                  <a:srgbClr val="172632"/>
                </a:solidFill>
                <a:latin typeface="Aptos"/>
              </a:rPr>
              <a:t>ALWAYS FM only — UHF 443.625 if VHF fails, 147.490 simplex last resort</a:t>
            </a:r>
          </a:p>
          <a:p>
            <a:pPr>
              <a:spcAft>
                <a:spcPts val="0"/>
              </a:spcAft>
            </a:pPr>
            <a:r>
              <a:rPr sz="1150" b="1">
                <a:solidFill>
                  <a:srgbClr val="0E2841"/>
                </a:solidFill>
                <a:latin typeface="Aptos"/>
              </a:rPr>
              <a:t>Net check-in: </a:t>
            </a:r>
            <a:r>
              <a:rPr sz="1150" b="0">
                <a:solidFill>
                  <a:srgbClr val="172632"/>
                </a:solidFill>
                <a:latin typeface="Aptos"/>
              </a:rPr>
              <a:t>give callsign to net control (ARES records)</a:t>
            </a:r>
          </a:p>
        </p:txBody>
      </p:sp>
      <p:sp>
        <p:nvSpPr>
          <p:cNvPr id="12" name="Nets Label"/>
          <p:cNvSpPr txBox="1"/>
          <p:nvPr/>
        </p:nvSpPr>
        <p:spPr>
          <a:xfrm>
            <a:off x="4300840" y="1400000"/>
            <a:ext cx="3590000" cy="280000"/>
          </a:xfrm>
          <a:prstGeom prst="rect">
            <a:avLst/>
          </a:prstGeom>
          <a:noFill/>
        </p:spPr>
        <p:txBody>
          <a:bodyPr wrap="square" lIns="0" tIns="0" rIns="0" bIns="0">
            <a:noAutofit/>
          </a:bodyPr>
          <a:lstStyle/>
          <a:p>
            <a:pPr algn="l">
              <a:spcAft>
                <a:spcPts val="0"/>
              </a:spcAft>
            </a:pPr>
            <a:r>
              <a:rPr sz="1500" b="1">
                <a:solidFill>
                  <a:srgbClr val="E97132"/>
                </a:solidFill>
                <a:latin typeface="Aptos Display"/>
              </a:rPr>
              <a:t>NETS</a:t>
            </a:r>
          </a:p>
        </p:txBody>
      </p:sp>
      <p:graphicFrame>
        <p:nvGraphicFramePr>
          <p:cNvPr id="13" name="Nets Table"/>
          <p:cNvGraphicFramePr>
            <a:graphicFrameLocks noGrp="1"/>
          </p:cNvGraphicFramePr>
          <p:nvPr/>
        </p:nvGraphicFramePr>
        <p:xfrm>
          <a:off x="4300840" y="1730000"/>
          <a:ext cx="3590000" cy="1678072"/>
        </p:xfrm>
        <a:graphic>
          <a:graphicData uri="http://schemas.openxmlformats.org/drawingml/2006/table">
            <a:tbl>
              <a:tblPr firstRow="1" bandRow="1">
                <a:tableStyleId>{5C22544A-7EE6-4342-B048-85BDC9FD1C3A}</a:tableStyleId>
              </a:tblPr>
              <a:tblGrid>
                <a:gridCol w="1250000">
                  <a:extLst>
                    <a:ext uri="{9D8B030D-6E8A-4147-A177-3AD203B41FA5}">
                      <a16:colId xmlns:a16="http://schemas.microsoft.com/office/drawing/2014/main" val="20000"/>
                    </a:ext>
                  </a:extLst>
                </a:gridCol>
                <a:gridCol w="1040000">
                  <a:extLst>
                    <a:ext uri="{9D8B030D-6E8A-4147-A177-3AD203B41FA5}">
                      <a16:colId xmlns:a16="http://schemas.microsoft.com/office/drawing/2014/main" val="20001"/>
                    </a:ext>
                  </a:extLst>
                </a:gridCol>
                <a:gridCol w="1300000">
                  <a:extLst>
                    <a:ext uri="{9D8B030D-6E8A-4147-A177-3AD203B41FA5}">
                      <a16:colId xmlns:a16="http://schemas.microsoft.com/office/drawing/2014/main" val="20002"/>
                    </a:ext>
                  </a:extLst>
                </a:gridCol>
              </a:tblGrid>
              <a:tr h="340000">
                <a:tc>
                  <a:txBody>
                    <a:bodyPr/>
                    <a:lstStyle/>
                    <a:p>
                      <a:pPr algn="l">
                        <a:spcAft>
                          <a:spcPts val="0"/>
                        </a:spcAft>
                      </a:pPr>
                      <a:r>
                        <a:rPr sz="1050" b="1">
                          <a:solidFill>
                            <a:srgbClr val="FFFFFF"/>
                          </a:solidFill>
                          <a:latin typeface="Aptos"/>
                        </a:rPr>
                        <a:t>NET</a:t>
                      </a:r>
                    </a:p>
                  </a:txBody>
                  <a:tcPr marL="45720" marR="45720" marT="27432" marB="27432" anchor="ctr">
                    <a:solidFill>
                      <a:srgbClr val="0D607E"/>
                    </a:solidFill>
                  </a:tcPr>
                </a:tc>
                <a:tc>
                  <a:txBody>
                    <a:bodyPr/>
                    <a:lstStyle/>
                    <a:p>
                      <a:pPr algn="l">
                        <a:spcAft>
                          <a:spcPts val="0"/>
                        </a:spcAft>
                      </a:pPr>
                      <a:r>
                        <a:rPr sz="1050" b="1">
                          <a:solidFill>
                            <a:srgbClr val="FFFFFF"/>
                          </a:solidFill>
                          <a:latin typeface="Aptos"/>
                        </a:rPr>
                        <a:t>SCHEDULE</a:t>
                      </a:r>
                    </a:p>
                  </a:txBody>
                  <a:tcPr marL="45720" marR="45720" marT="27432" marB="27432" anchor="ctr">
                    <a:solidFill>
                      <a:srgbClr val="0D607E"/>
                    </a:solidFill>
                  </a:tcPr>
                </a:tc>
                <a:tc>
                  <a:txBody>
                    <a:bodyPr/>
                    <a:lstStyle/>
                    <a:p>
                      <a:pPr algn="l">
                        <a:spcAft>
                          <a:spcPts val="0"/>
                        </a:spcAft>
                      </a:pPr>
                      <a:r>
                        <a:rPr sz="1050" b="1">
                          <a:solidFill>
                            <a:srgbClr val="FFFFFF"/>
                          </a:solidFill>
                          <a:latin typeface="Aptos"/>
                        </a:rPr>
                        <a:t>FREQ / NOTES</a:t>
                      </a:r>
                    </a:p>
                  </a:txBody>
                  <a:tcPr marL="45720" marR="45720" marT="27432" marB="27432" anchor="ctr">
                    <a:solidFill>
                      <a:srgbClr val="0D607E"/>
                    </a:solidFill>
                  </a:tcPr>
                </a:tc>
                <a:extLst>
                  <a:ext uri="{0D108BD9-81ED-4DB2-BD59-A6C34878D82A}">
                    <a16:rowId xmlns:a16="http://schemas.microsoft.com/office/drawing/2014/main" val="10000"/>
                  </a:ext>
                </a:extLst>
              </a:tr>
              <a:tr h="330000">
                <a:tc>
                  <a:txBody>
                    <a:bodyPr/>
                    <a:lstStyle/>
                    <a:p>
                      <a:pPr algn="l">
                        <a:spcAft>
                          <a:spcPts val="0"/>
                        </a:spcAft>
                      </a:pPr>
                      <a:r>
                        <a:rPr sz="1100" b="1">
                          <a:solidFill>
                            <a:srgbClr val="172632"/>
                          </a:solidFill>
                          <a:latin typeface="Aptos"/>
                        </a:rPr>
                        <a:t>Weekly ARES Net</a:t>
                      </a:r>
                      <a:r>
                        <a:rPr sz="1100" b="1">
                          <a:solidFill>
                            <a:srgbClr val="E97132"/>
                          </a:solidFill>
                          <a:latin typeface="Aptos"/>
                        </a:rPr>
                        <a:t> (Primary)</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Tue 7:00 PM ET</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146.685 MHz, FM — all hams welcome</a:t>
                      </a:r>
                    </a:p>
                  </a:txBody>
                  <a:tcPr marL="45720" marR="45720" marT="27432" marB="27432" anchor="ctr">
                    <a:solidFill>
                      <a:srgbClr val="D6E4EC"/>
                    </a:solidFill>
                  </a:tcPr>
                </a:tc>
                <a:extLst>
                  <a:ext uri="{0D108BD9-81ED-4DB2-BD59-A6C34878D82A}">
                    <a16:rowId xmlns:a16="http://schemas.microsoft.com/office/drawing/2014/main" val="10001"/>
                  </a:ext>
                </a:extLst>
              </a:tr>
              <a:tr h="330000">
                <a:tc>
                  <a:txBody>
                    <a:bodyPr/>
                    <a:lstStyle/>
                    <a:p>
                      <a:pPr algn="l">
                        <a:spcAft>
                          <a:spcPts val="0"/>
                        </a:spcAft>
                      </a:pPr>
                      <a:r>
                        <a:rPr sz="1100" b="1">
                          <a:solidFill>
                            <a:srgbClr val="172632"/>
                          </a:solidFill>
                          <a:latin typeface="Aptos"/>
                        </a:rPr>
                        <a:t>Rotating 2nd Net</a:t>
                      </a:r>
                    </a:p>
                  </a:txBody>
                  <a:tcPr marL="45720" marR="45720" marT="27432" marB="27432" anchor="ctr">
                    <a:solidFill>
                      <a:srgbClr val="FFFFFF"/>
                    </a:solidFill>
                  </a:tcPr>
                </a:tc>
                <a:tc>
                  <a:txBody>
                    <a:bodyPr/>
                    <a:lstStyle/>
                    <a:p>
                      <a:pPr algn="l">
                        <a:spcAft>
                          <a:spcPts val="0"/>
                        </a:spcAft>
                      </a:pPr>
                      <a:r>
                        <a:rPr sz="1100" b="0">
                          <a:solidFill>
                            <a:srgbClr val="172632"/>
                          </a:solidFill>
                          <a:latin typeface="Aptos"/>
                        </a:rPr>
                        <a:t>Tue, after primary</a:t>
                      </a:r>
                    </a:p>
                  </a:txBody>
                  <a:tcPr marL="45720" marR="45720" marT="27432" marB="27432" anchor="ctr">
                    <a:solidFill>
                      <a:srgbClr val="FFFFFF"/>
                    </a:solidFill>
                  </a:tcPr>
                </a:tc>
                <a:tc>
                  <a:txBody>
                    <a:bodyPr/>
                    <a:lstStyle/>
                    <a:p>
                      <a:pPr algn="l">
                        <a:spcAft>
                          <a:spcPts val="0"/>
                        </a:spcAft>
                      </a:pPr>
                      <a:r>
                        <a:rPr sz="1100" b="0">
                          <a:solidFill>
                            <a:srgbClr val="172632"/>
                          </a:solidFill>
                          <a:latin typeface="Aptos"/>
                        </a:rPr>
                        <a:t>Mode/freq announced during primary net</a:t>
                      </a:r>
                    </a:p>
                  </a:txBody>
                  <a:tcPr marL="45720" marR="45720" marT="27432" marB="27432" anchor="ctr">
                    <a:solidFill>
                      <a:srgbClr val="FFFFFF"/>
                    </a:solidFill>
                  </a:tcPr>
                </a:tc>
                <a:extLst>
                  <a:ext uri="{0D108BD9-81ED-4DB2-BD59-A6C34878D82A}">
                    <a16:rowId xmlns:a16="http://schemas.microsoft.com/office/drawing/2014/main" val="10002"/>
                  </a:ext>
                </a:extLst>
              </a:tr>
              <a:tr h="330000">
                <a:tc>
                  <a:txBody>
                    <a:bodyPr/>
                    <a:lstStyle/>
                    <a:p>
                      <a:pPr algn="l">
                        <a:spcAft>
                          <a:spcPts val="0"/>
                        </a:spcAft>
                      </a:pPr>
                      <a:r>
                        <a:rPr sz="1100" b="1">
                          <a:solidFill>
                            <a:srgbClr val="172632"/>
                          </a:solidFill>
                          <a:latin typeface="Aptos"/>
                        </a:rPr>
                        <a:t>Skywarn Storm Net</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NOAA watch/warn</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146.685 → 443.625 backup, FM only</a:t>
                      </a:r>
                    </a:p>
                  </a:txBody>
                  <a:tcPr marL="45720" marR="45720" marT="27432" marB="27432" anchor="ctr">
                    <a:solidFill>
                      <a:srgbClr val="D6E4EC"/>
                    </a:solidFill>
                  </a:tcPr>
                </a:tc>
                <a:extLst>
                  <a:ext uri="{0D108BD9-81ED-4DB2-BD59-A6C34878D82A}">
                    <a16:rowId xmlns:a16="http://schemas.microsoft.com/office/drawing/2014/main" val="10003"/>
                  </a:ext>
                </a:extLst>
              </a:tr>
            </a:tbl>
          </a:graphicData>
        </a:graphic>
      </p:graphicFrame>
      <p:sp>
        <p:nvSpPr>
          <p:cNvPr id="14" name="Key Contacts Card"/>
          <p:cNvSpPr/>
          <p:nvPr/>
        </p:nvSpPr>
        <p:spPr>
          <a:xfrm>
            <a:off x="4300840" y="3600000"/>
            <a:ext cx="3590000" cy="2770000"/>
          </a:xfrm>
          <a:prstGeom prst="roundRect">
            <a:avLst>
              <a:gd name="adj" fmla="val 3500"/>
            </a:avLst>
          </a:prstGeom>
          <a:solidFill>
            <a:srgbClr val="F2F6F9"/>
          </a:solidFill>
          <a:ln w="19050">
            <a:solidFill>
              <a:srgbClr val="156082"/>
            </a:solidFill>
          </a:ln>
        </p:spPr>
        <p:txBody>
          <a:bodyPr wrap="square" lIns="128016" tIns="100584" rIns="128016" bIns="82296" rtlCol="0" anchor="t"/>
          <a:lstStyle/>
          <a:p>
            <a:pPr>
              <a:spcAft>
                <a:spcPts val="600"/>
              </a:spcAft>
            </a:pPr>
            <a:r>
              <a:rPr sz="1500" b="1">
                <a:solidFill>
                  <a:srgbClr val="E97132"/>
                </a:solidFill>
                <a:latin typeface="Aptos Display"/>
              </a:rPr>
              <a:t>KEY CONTACTS &amp; RESOURCES</a:t>
            </a:r>
          </a:p>
          <a:p>
            <a:pPr>
              <a:spcAft>
                <a:spcPts val="400"/>
              </a:spcAft>
            </a:pPr>
            <a:r>
              <a:rPr sz="1150" b="1">
                <a:solidFill>
                  <a:srgbClr val="0E2841"/>
                </a:solidFill>
                <a:latin typeface="Aptos"/>
              </a:rPr>
              <a:t>General / ARRL: </a:t>
            </a:r>
            <a:r>
              <a:rPr sz="1150" b="0">
                <a:solidFill>
                  <a:srgbClr val="172632"/>
                </a:solidFill>
                <a:latin typeface="Aptos"/>
              </a:rPr>
              <a:t>NE4ST@arrl.net</a:t>
            </a:r>
          </a:p>
          <a:p>
            <a:pPr>
              <a:spcAft>
                <a:spcPts val="400"/>
              </a:spcAft>
            </a:pPr>
            <a:r>
              <a:rPr sz="1150" b="1">
                <a:solidFill>
                  <a:srgbClr val="0E2841"/>
                </a:solidFill>
                <a:latin typeface="Aptos"/>
              </a:rPr>
              <a:t>Web / Groups.io: </a:t>
            </a:r>
            <a:r>
              <a:rPr sz="1150" b="0">
                <a:solidFill>
                  <a:srgbClr val="172632"/>
                </a:solidFill>
                <a:latin typeface="Aptos"/>
              </a:rPr>
              <a:t>ne4st.net • NE4ST@groups.io</a:t>
            </a:r>
          </a:p>
          <a:p>
            <a:pPr>
              <a:spcAft>
                <a:spcPts val="400"/>
              </a:spcAft>
            </a:pPr>
            <a:r>
              <a:rPr sz="1150" b="1">
                <a:solidFill>
                  <a:srgbClr val="0E2841"/>
                </a:solidFill>
                <a:latin typeface="Aptos"/>
              </a:rPr>
              <a:t>Facebook: </a:t>
            </a:r>
            <a:r>
              <a:rPr sz="1150" b="0">
                <a:solidFill>
                  <a:srgbClr val="172632"/>
                </a:solidFill>
                <a:latin typeface="Aptos"/>
              </a:rPr>
              <a:t>Scott Co KY ARES Club</a:t>
            </a:r>
          </a:p>
          <a:p>
            <a:pPr>
              <a:spcAft>
                <a:spcPts val="400"/>
              </a:spcAft>
            </a:pPr>
            <a:r>
              <a:rPr sz="1150" b="1">
                <a:solidFill>
                  <a:srgbClr val="0E2841"/>
                </a:solidFill>
                <a:latin typeface="Aptos"/>
              </a:rPr>
              <a:t>EMA / OHS: </a:t>
            </a:r>
            <a:r>
              <a:rPr sz="1150" b="0">
                <a:solidFill>
                  <a:srgbClr val="172632"/>
                </a:solidFill>
                <a:latin typeface="Aptos"/>
              </a:rPr>
              <a:t>Georgetown-Scott Co Emergency </a:t>
            </a:r>
            <a:r>
              <a:rPr lang="en-US" sz="1150" b="0" dirty="0" err="1">
                <a:solidFill>
                  <a:srgbClr val="172632"/>
                </a:solidFill>
                <a:latin typeface="Aptos"/>
              </a:rPr>
              <a:t>Mgmt</a:t>
            </a:r>
            <a:endParaRPr sz="1150" b="0">
              <a:solidFill>
                <a:srgbClr val="172632"/>
              </a:solidFill>
              <a:latin typeface="Aptos"/>
            </a:endParaRPr>
          </a:p>
          <a:p>
            <a:pPr>
              <a:spcAft>
                <a:spcPts val="400"/>
              </a:spcAft>
            </a:pPr>
            <a:r>
              <a:rPr lang="en-US" sz="1150" b="1" dirty="0" err="1">
                <a:solidFill>
                  <a:srgbClr val="0E2841"/>
                </a:solidFill>
                <a:latin typeface="Aptos"/>
              </a:rPr>
              <a:t>Skywarn</a:t>
            </a:r>
            <a:r>
              <a:rPr sz="1150" b="1">
                <a:solidFill>
                  <a:srgbClr val="0E2841"/>
                </a:solidFill>
                <a:latin typeface="Aptos"/>
              </a:rPr>
              <a:t>: </a:t>
            </a:r>
            <a:r>
              <a:rPr sz="1150" b="0">
                <a:solidFill>
                  <a:srgbClr val="172632"/>
                </a:solidFill>
                <a:latin typeface="Aptos"/>
              </a:rPr>
              <a:t>monitor 146.685 on watch/warning</a:t>
            </a:r>
          </a:p>
          <a:p>
            <a:pPr>
              <a:spcAft>
                <a:spcPts val="0"/>
              </a:spcAft>
            </a:pPr>
            <a:r>
              <a:rPr sz="1150" b="1">
                <a:solidFill>
                  <a:srgbClr val="0E2841"/>
                </a:solidFill>
                <a:latin typeface="Aptos"/>
              </a:rPr>
              <a:t>VE Testing: </a:t>
            </a:r>
            <a:r>
              <a:rPr sz="1150" b="0">
                <a:solidFill>
                  <a:srgbClr val="172632"/>
                </a:solidFill>
                <a:latin typeface="Aptos"/>
              </a:rPr>
              <a:t>Georgetown PD — 4×/yr; Tech/Gen/Extra</a:t>
            </a:r>
          </a:p>
        </p:txBody>
      </p:sp>
      <p:sp>
        <p:nvSpPr>
          <p:cNvPr id="15" name="Repeaters Label"/>
          <p:cNvSpPr txBox="1"/>
          <p:nvPr/>
        </p:nvSpPr>
        <p:spPr>
          <a:xfrm>
            <a:off x="8144480" y="1400000"/>
            <a:ext cx="3587272" cy="280000"/>
          </a:xfrm>
          <a:prstGeom prst="rect">
            <a:avLst/>
          </a:prstGeom>
          <a:noFill/>
        </p:spPr>
        <p:txBody>
          <a:bodyPr wrap="square" lIns="0" tIns="0" rIns="0" bIns="0">
            <a:noAutofit/>
          </a:bodyPr>
          <a:lstStyle/>
          <a:p>
            <a:pPr algn="l">
              <a:spcAft>
                <a:spcPts val="0"/>
              </a:spcAft>
            </a:pPr>
            <a:r>
              <a:rPr sz="1500" b="1">
                <a:solidFill>
                  <a:srgbClr val="E97132"/>
                </a:solidFill>
                <a:latin typeface="Aptos Display"/>
              </a:rPr>
              <a:t>REPEATERS</a:t>
            </a:r>
          </a:p>
        </p:txBody>
      </p:sp>
      <p:graphicFrame>
        <p:nvGraphicFramePr>
          <p:cNvPr id="16" name="Repeaters Table"/>
          <p:cNvGraphicFramePr>
            <a:graphicFrameLocks noGrp="1"/>
          </p:cNvGraphicFramePr>
          <p:nvPr/>
        </p:nvGraphicFramePr>
        <p:xfrm>
          <a:off x="8144480" y="1730000"/>
          <a:ext cx="3587272" cy="1510432"/>
        </p:xfrm>
        <a:graphic>
          <a:graphicData uri="http://schemas.openxmlformats.org/drawingml/2006/table">
            <a:tbl>
              <a:tblPr firstRow="1" bandRow="1">
                <a:tableStyleId>{5C22544A-7EE6-4342-B048-85BDC9FD1C3A}</a:tableStyleId>
              </a:tblPr>
              <a:tblGrid>
                <a:gridCol w="760000">
                  <a:extLst>
                    <a:ext uri="{9D8B030D-6E8A-4147-A177-3AD203B41FA5}">
                      <a16:colId xmlns:a16="http://schemas.microsoft.com/office/drawing/2014/main" val="20000"/>
                    </a:ext>
                  </a:extLst>
                </a:gridCol>
                <a:gridCol w="700000">
                  <a:extLst>
                    <a:ext uri="{9D8B030D-6E8A-4147-A177-3AD203B41FA5}">
                      <a16:colId xmlns:a16="http://schemas.microsoft.com/office/drawing/2014/main" val="20001"/>
                    </a:ext>
                  </a:extLst>
                </a:gridCol>
                <a:gridCol w="560000">
                  <a:extLst>
                    <a:ext uri="{9D8B030D-6E8A-4147-A177-3AD203B41FA5}">
                      <a16:colId xmlns:a16="http://schemas.microsoft.com/office/drawing/2014/main" val="20002"/>
                    </a:ext>
                  </a:extLst>
                </a:gridCol>
                <a:gridCol w="1567272">
                  <a:extLst>
                    <a:ext uri="{9D8B030D-6E8A-4147-A177-3AD203B41FA5}">
                      <a16:colId xmlns:a16="http://schemas.microsoft.com/office/drawing/2014/main" val="20003"/>
                    </a:ext>
                  </a:extLst>
                </a:gridCol>
              </a:tblGrid>
              <a:tr h="340000">
                <a:tc>
                  <a:txBody>
                    <a:bodyPr/>
                    <a:lstStyle/>
                    <a:p>
                      <a:pPr algn="l">
                        <a:spcAft>
                          <a:spcPts val="0"/>
                        </a:spcAft>
                      </a:pPr>
                      <a:r>
                        <a:rPr sz="1050" b="1">
                          <a:solidFill>
                            <a:srgbClr val="FFFFFF"/>
                          </a:solidFill>
                          <a:latin typeface="Aptos"/>
                        </a:rPr>
                        <a:t>FREQ</a:t>
                      </a:r>
                    </a:p>
                  </a:txBody>
                  <a:tcPr marL="45720" marR="45720" marT="27432" marB="27432" anchor="ctr">
                    <a:solidFill>
                      <a:srgbClr val="0D607E"/>
                    </a:solidFill>
                  </a:tcPr>
                </a:tc>
                <a:tc>
                  <a:txBody>
                    <a:bodyPr/>
                    <a:lstStyle/>
                    <a:p>
                      <a:pPr algn="l">
                        <a:spcAft>
                          <a:spcPts val="0"/>
                        </a:spcAft>
                      </a:pPr>
                      <a:r>
                        <a:rPr sz="1050" b="1">
                          <a:solidFill>
                            <a:srgbClr val="FFFFFF"/>
                          </a:solidFill>
                          <a:latin typeface="Aptos"/>
                        </a:rPr>
                        <a:t>OFFSET</a:t>
                      </a:r>
                    </a:p>
                  </a:txBody>
                  <a:tcPr marL="45720" marR="45720" marT="27432" marB="27432" anchor="ctr">
                    <a:solidFill>
                      <a:srgbClr val="0D607E"/>
                    </a:solidFill>
                  </a:tcPr>
                </a:tc>
                <a:tc>
                  <a:txBody>
                    <a:bodyPr/>
                    <a:lstStyle/>
                    <a:p>
                      <a:pPr algn="l">
                        <a:spcAft>
                          <a:spcPts val="0"/>
                        </a:spcAft>
                      </a:pPr>
                      <a:r>
                        <a:rPr sz="1050" b="1">
                          <a:solidFill>
                            <a:srgbClr val="FFFFFF"/>
                          </a:solidFill>
                          <a:latin typeface="Aptos"/>
                        </a:rPr>
                        <a:t>PL</a:t>
                      </a:r>
                    </a:p>
                  </a:txBody>
                  <a:tcPr marL="45720" marR="45720" marT="27432" marB="27432" anchor="ctr">
                    <a:solidFill>
                      <a:srgbClr val="0D607E"/>
                    </a:solidFill>
                  </a:tcPr>
                </a:tc>
                <a:tc>
                  <a:txBody>
                    <a:bodyPr/>
                    <a:lstStyle/>
                    <a:p>
                      <a:pPr algn="l">
                        <a:spcAft>
                          <a:spcPts val="0"/>
                        </a:spcAft>
                      </a:pPr>
                      <a:r>
                        <a:rPr sz="1050" b="1">
                          <a:solidFill>
                            <a:srgbClr val="FFFFFF"/>
                          </a:solidFill>
                          <a:latin typeface="Aptos"/>
                        </a:rPr>
                        <a:t>MODE / NOTES</a:t>
                      </a:r>
                    </a:p>
                  </a:txBody>
                  <a:tcPr marL="45720" marR="45720" marT="27432" marB="27432" anchor="ctr">
                    <a:solidFill>
                      <a:srgbClr val="0D607E"/>
                    </a:solidFill>
                  </a:tcPr>
                </a:tc>
                <a:extLst>
                  <a:ext uri="{0D108BD9-81ED-4DB2-BD59-A6C34878D82A}">
                    <a16:rowId xmlns:a16="http://schemas.microsoft.com/office/drawing/2014/main" val="10000"/>
                  </a:ext>
                </a:extLst>
              </a:tr>
              <a:tr h="330000">
                <a:tc>
                  <a:txBody>
                    <a:bodyPr/>
                    <a:lstStyle/>
                    <a:p>
                      <a:pPr algn="l">
                        <a:spcAft>
                          <a:spcPts val="0"/>
                        </a:spcAft>
                      </a:pPr>
                      <a:r>
                        <a:rPr sz="1100" b="1">
                          <a:solidFill>
                            <a:srgbClr val="172632"/>
                          </a:solidFill>
                          <a:latin typeface="Aptos"/>
                        </a:rPr>
                        <a:t>146.685</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-600 kHz</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141.3</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FM/C4FM (AMS) — </a:t>
                      </a:r>
                      <a:r>
                        <a:rPr sz="1100" b="1">
                          <a:solidFill>
                            <a:srgbClr val="E97132"/>
                          </a:solidFill>
                          <a:latin typeface="Aptos"/>
                        </a:rPr>
                        <a:t>★ Primary VHF</a:t>
                      </a:r>
                      <a:r>
                        <a:rPr sz="1100" b="0">
                          <a:solidFill>
                            <a:srgbClr val="172632"/>
                          </a:solidFill>
                          <a:latin typeface="Aptos"/>
                        </a:rPr>
                        <a:t> (ARES 1)</a:t>
                      </a:r>
                    </a:p>
                  </a:txBody>
                  <a:tcPr marL="45720" marR="45720" marT="27432" marB="27432" anchor="ctr">
                    <a:solidFill>
                      <a:srgbClr val="D6E4EC"/>
                    </a:solidFill>
                  </a:tcPr>
                </a:tc>
                <a:extLst>
                  <a:ext uri="{0D108BD9-81ED-4DB2-BD59-A6C34878D82A}">
                    <a16:rowId xmlns:a16="http://schemas.microsoft.com/office/drawing/2014/main" val="10001"/>
                  </a:ext>
                </a:extLst>
              </a:tr>
              <a:tr h="330000">
                <a:tc>
                  <a:txBody>
                    <a:bodyPr/>
                    <a:lstStyle/>
                    <a:p>
                      <a:pPr algn="l">
                        <a:spcAft>
                          <a:spcPts val="0"/>
                        </a:spcAft>
                      </a:pPr>
                      <a:r>
                        <a:rPr sz="1100" b="1">
                          <a:solidFill>
                            <a:srgbClr val="172632"/>
                          </a:solidFill>
                          <a:latin typeface="Aptos"/>
                        </a:rPr>
                        <a:t>443.625</a:t>
                      </a:r>
                    </a:p>
                  </a:txBody>
                  <a:tcPr marL="45720" marR="45720" marT="27432" marB="27432" anchor="ctr">
                    <a:solidFill>
                      <a:srgbClr val="FFFFFF"/>
                    </a:solidFill>
                  </a:tcPr>
                </a:tc>
                <a:tc>
                  <a:txBody>
                    <a:bodyPr/>
                    <a:lstStyle/>
                    <a:p>
                      <a:pPr algn="l">
                        <a:spcAft>
                          <a:spcPts val="0"/>
                        </a:spcAft>
                      </a:pPr>
                      <a:r>
                        <a:rPr sz="1100" b="0">
                          <a:solidFill>
                            <a:srgbClr val="172632"/>
                          </a:solidFill>
                          <a:latin typeface="Aptos"/>
                        </a:rPr>
                        <a:t>+5 MHz</a:t>
                      </a:r>
                    </a:p>
                  </a:txBody>
                  <a:tcPr marL="45720" marR="45720" marT="27432" marB="27432" anchor="ctr">
                    <a:solidFill>
                      <a:srgbClr val="FFFFFF"/>
                    </a:solidFill>
                  </a:tcPr>
                </a:tc>
                <a:tc>
                  <a:txBody>
                    <a:bodyPr/>
                    <a:lstStyle/>
                    <a:p>
                      <a:pPr algn="l">
                        <a:spcAft>
                          <a:spcPts val="0"/>
                        </a:spcAft>
                      </a:pPr>
                      <a:r>
                        <a:rPr sz="1100" b="0">
                          <a:solidFill>
                            <a:srgbClr val="172632"/>
                          </a:solidFill>
                          <a:latin typeface="Aptos"/>
                        </a:rPr>
                        <a:t>141.3</a:t>
                      </a:r>
                    </a:p>
                  </a:txBody>
                  <a:tcPr marL="45720" marR="45720" marT="27432" marB="27432" anchor="ctr">
                    <a:solidFill>
                      <a:srgbClr val="FFFFFF"/>
                    </a:solidFill>
                  </a:tcPr>
                </a:tc>
                <a:tc>
                  <a:txBody>
                    <a:bodyPr/>
                    <a:lstStyle/>
                    <a:p>
                      <a:pPr algn="l">
                        <a:spcAft>
                          <a:spcPts val="0"/>
                        </a:spcAft>
                      </a:pPr>
                      <a:r>
                        <a:rPr sz="1100" b="0">
                          <a:solidFill>
                            <a:srgbClr val="172632"/>
                          </a:solidFill>
                          <a:latin typeface="Aptos"/>
                        </a:rPr>
                        <a:t>FM/C4FM — UHF backup (ARES 2)</a:t>
                      </a:r>
                    </a:p>
                  </a:txBody>
                  <a:tcPr marL="45720" marR="45720" marT="27432" marB="27432" anchor="ctr">
                    <a:solidFill>
                      <a:srgbClr val="FFFFFF"/>
                    </a:solidFill>
                  </a:tcPr>
                </a:tc>
                <a:extLst>
                  <a:ext uri="{0D108BD9-81ED-4DB2-BD59-A6C34878D82A}">
                    <a16:rowId xmlns:a16="http://schemas.microsoft.com/office/drawing/2014/main" val="10002"/>
                  </a:ext>
                </a:extLst>
              </a:tr>
              <a:tr h="330000">
                <a:tc>
                  <a:txBody>
                    <a:bodyPr/>
                    <a:lstStyle/>
                    <a:p>
                      <a:pPr algn="l">
                        <a:spcAft>
                          <a:spcPts val="0"/>
                        </a:spcAft>
                      </a:pPr>
                      <a:r>
                        <a:rPr sz="1100" b="1">
                          <a:solidFill>
                            <a:srgbClr val="172632"/>
                          </a:solidFill>
                          <a:latin typeface="Aptos"/>
                        </a:rPr>
                        <a:t>147.490</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Simplex</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FM Wide — countywide simplex (ARES 3)</a:t>
                      </a:r>
                    </a:p>
                  </a:txBody>
                  <a:tcPr marL="45720" marR="45720" marT="27432" marB="27432" anchor="ctr">
                    <a:solidFill>
                      <a:srgbClr val="D6E4EC"/>
                    </a:solidFill>
                  </a:tcPr>
                </a:tc>
                <a:extLst>
                  <a:ext uri="{0D108BD9-81ED-4DB2-BD59-A6C34878D82A}">
                    <a16:rowId xmlns:a16="http://schemas.microsoft.com/office/drawing/2014/main" val="10003"/>
                  </a:ext>
                </a:extLst>
              </a:tr>
            </a:tbl>
          </a:graphicData>
        </a:graphic>
      </p:graphicFrame>
      <p:sp>
        <p:nvSpPr>
          <p:cNvPr id="17" name="Officers Label"/>
          <p:cNvSpPr txBox="1"/>
          <p:nvPr/>
        </p:nvSpPr>
        <p:spPr>
          <a:xfrm>
            <a:off x="8144480" y="3900000"/>
            <a:ext cx="3587272" cy="280000"/>
          </a:xfrm>
          <a:prstGeom prst="rect">
            <a:avLst/>
          </a:prstGeom>
          <a:noFill/>
        </p:spPr>
        <p:txBody>
          <a:bodyPr wrap="square" lIns="0" tIns="0" rIns="0" bIns="0">
            <a:noAutofit/>
          </a:bodyPr>
          <a:lstStyle/>
          <a:p>
            <a:pPr algn="l">
              <a:spcAft>
                <a:spcPts val="0"/>
              </a:spcAft>
            </a:pPr>
            <a:r>
              <a:rPr sz="1500" b="1">
                <a:solidFill>
                  <a:srgbClr val="E97132"/>
                </a:solidFill>
                <a:latin typeface="Aptos Display"/>
              </a:rPr>
              <a:t>CLUB OFFICERS</a:t>
            </a:r>
          </a:p>
        </p:txBody>
      </p:sp>
      <p:graphicFrame>
        <p:nvGraphicFramePr>
          <p:cNvPr id="18" name="Officers Table"/>
          <p:cNvGraphicFramePr>
            <a:graphicFrameLocks noGrp="1"/>
          </p:cNvGraphicFramePr>
          <p:nvPr/>
        </p:nvGraphicFramePr>
        <p:xfrm>
          <a:off x="8144480" y="4230000"/>
          <a:ext cx="3587272" cy="1660000"/>
        </p:xfrm>
        <a:graphic>
          <a:graphicData uri="http://schemas.openxmlformats.org/drawingml/2006/table">
            <a:tbl>
              <a:tblPr firstRow="1" bandRow="1">
                <a:tableStyleId>{5C22544A-7EE6-4342-B048-85BDC9FD1C3A}</a:tableStyleId>
              </a:tblPr>
              <a:tblGrid>
                <a:gridCol w="1300000">
                  <a:extLst>
                    <a:ext uri="{9D8B030D-6E8A-4147-A177-3AD203B41FA5}">
                      <a16:colId xmlns:a16="http://schemas.microsoft.com/office/drawing/2014/main" val="20000"/>
                    </a:ext>
                  </a:extLst>
                </a:gridCol>
                <a:gridCol w="2287272">
                  <a:extLst>
                    <a:ext uri="{9D8B030D-6E8A-4147-A177-3AD203B41FA5}">
                      <a16:colId xmlns:a16="http://schemas.microsoft.com/office/drawing/2014/main" val="20001"/>
                    </a:ext>
                  </a:extLst>
                </a:gridCol>
              </a:tblGrid>
              <a:tr h="340000">
                <a:tc>
                  <a:txBody>
                    <a:bodyPr/>
                    <a:lstStyle/>
                    <a:p>
                      <a:pPr algn="l">
                        <a:spcAft>
                          <a:spcPts val="0"/>
                        </a:spcAft>
                      </a:pPr>
                      <a:r>
                        <a:rPr sz="1050" b="1">
                          <a:solidFill>
                            <a:srgbClr val="FFFFFF"/>
                          </a:solidFill>
                          <a:latin typeface="Aptos"/>
                        </a:rPr>
                        <a:t>ROLE</a:t>
                      </a:r>
                    </a:p>
                  </a:txBody>
                  <a:tcPr marL="45720" marR="45720" marT="27432" marB="27432" anchor="ctr">
                    <a:solidFill>
                      <a:srgbClr val="0D607E"/>
                    </a:solidFill>
                  </a:tcPr>
                </a:tc>
                <a:tc>
                  <a:txBody>
                    <a:bodyPr/>
                    <a:lstStyle/>
                    <a:p>
                      <a:pPr algn="l">
                        <a:spcAft>
                          <a:spcPts val="0"/>
                        </a:spcAft>
                      </a:pPr>
                      <a:r>
                        <a:rPr sz="1050" b="1">
                          <a:solidFill>
                            <a:srgbClr val="FFFFFF"/>
                          </a:solidFill>
                          <a:latin typeface="Aptos"/>
                        </a:rPr>
                        <a:t>NAME &amp; CALLSIGN</a:t>
                      </a:r>
                    </a:p>
                  </a:txBody>
                  <a:tcPr marL="45720" marR="45720" marT="27432" marB="27432" anchor="ctr">
                    <a:solidFill>
                      <a:srgbClr val="0D607E"/>
                    </a:solidFill>
                  </a:tcPr>
                </a:tc>
                <a:extLst>
                  <a:ext uri="{0D108BD9-81ED-4DB2-BD59-A6C34878D82A}">
                    <a16:rowId xmlns:a16="http://schemas.microsoft.com/office/drawing/2014/main" val="10000"/>
                  </a:ext>
                </a:extLst>
              </a:tr>
              <a:tr h="330000">
                <a:tc>
                  <a:txBody>
                    <a:bodyPr/>
                    <a:lstStyle/>
                    <a:p>
                      <a:pPr algn="l">
                        <a:spcAft>
                          <a:spcPts val="0"/>
                        </a:spcAft>
                      </a:pPr>
                      <a:r>
                        <a:rPr sz="1100" b="1">
                          <a:solidFill>
                            <a:srgbClr val="172632"/>
                          </a:solidFill>
                          <a:latin typeface="Aptos"/>
                        </a:rPr>
                        <a:t>President</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David L. Perkins, N4UCP</a:t>
                      </a:r>
                    </a:p>
                  </a:txBody>
                  <a:tcPr marL="45720" marR="45720" marT="27432" marB="27432" anchor="ctr">
                    <a:solidFill>
                      <a:srgbClr val="D6E4EC"/>
                    </a:solidFill>
                  </a:tcPr>
                </a:tc>
                <a:extLst>
                  <a:ext uri="{0D108BD9-81ED-4DB2-BD59-A6C34878D82A}">
                    <a16:rowId xmlns:a16="http://schemas.microsoft.com/office/drawing/2014/main" val="10001"/>
                  </a:ext>
                </a:extLst>
              </a:tr>
              <a:tr h="330000">
                <a:tc>
                  <a:txBody>
                    <a:bodyPr/>
                    <a:lstStyle/>
                    <a:p>
                      <a:pPr algn="l">
                        <a:spcAft>
                          <a:spcPts val="0"/>
                        </a:spcAft>
                      </a:pPr>
                      <a:r>
                        <a:rPr sz="1100" b="1">
                          <a:solidFill>
                            <a:srgbClr val="172632"/>
                          </a:solidFill>
                          <a:latin typeface="Aptos"/>
                        </a:rPr>
                        <a:t>Vice President</a:t>
                      </a:r>
                    </a:p>
                  </a:txBody>
                  <a:tcPr marL="45720" marR="45720" marT="27432" marB="27432" anchor="ctr">
                    <a:solidFill>
                      <a:srgbClr val="FFFFFF"/>
                    </a:solidFill>
                  </a:tcPr>
                </a:tc>
                <a:tc>
                  <a:txBody>
                    <a:bodyPr/>
                    <a:lstStyle/>
                    <a:p>
                      <a:pPr algn="l">
                        <a:spcAft>
                          <a:spcPts val="0"/>
                        </a:spcAft>
                      </a:pPr>
                      <a:r>
                        <a:rPr sz="1100" b="0">
                          <a:solidFill>
                            <a:srgbClr val="172632"/>
                          </a:solidFill>
                          <a:latin typeface="Aptos"/>
                        </a:rPr>
                        <a:t>Greg O. Shaw, WC4B</a:t>
                      </a:r>
                    </a:p>
                  </a:txBody>
                  <a:tcPr marL="45720" marR="45720" marT="27432" marB="27432" anchor="ctr">
                    <a:solidFill>
                      <a:srgbClr val="FFFFFF"/>
                    </a:solidFill>
                  </a:tcPr>
                </a:tc>
                <a:extLst>
                  <a:ext uri="{0D108BD9-81ED-4DB2-BD59-A6C34878D82A}">
                    <a16:rowId xmlns:a16="http://schemas.microsoft.com/office/drawing/2014/main" val="10002"/>
                  </a:ext>
                </a:extLst>
              </a:tr>
              <a:tr h="330000">
                <a:tc>
                  <a:txBody>
                    <a:bodyPr/>
                    <a:lstStyle/>
                    <a:p>
                      <a:pPr algn="l">
                        <a:spcAft>
                          <a:spcPts val="0"/>
                        </a:spcAft>
                      </a:pPr>
                      <a:r>
                        <a:rPr sz="1100" b="1">
                          <a:solidFill>
                            <a:srgbClr val="172632"/>
                          </a:solidFill>
                          <a:latin typeface="Aptos"/>
                        </a:rPr>
                        <a:t>Treasurer</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Michael H. Hennigan, KI4OQL</a:t>
                      </a:r>
                    </a:p>
                  </a:txBody>
                  <a:tcPr marL="45720" marR="45720" marT="27432" marB="27432" anchor="ctr">
                    <a:solidFill>
                      <a:srgbClr val="D6E4EC"/>
                    </a:solidFill>
                  </a:tcPr>
                </a:tc>
                <a:extLst>
                  <a:ext uri="{0D108BD9-81ED-4DB2-BD59-A6C34878D82A}">
                    <a16:rowId xmlns:a16="http://schemas.microsoft.com/office/drawing/2014/main" val="10003"/>
                  </a:ext>
                </a:extLst>
              </a:tr>
              <a:tr h="330000">
                <a:tc>
                  <a:txBody>
                    <a:bodyPr/>
                    <a:lstStyle/>
                    <a:p>
                      <a:pPr algn="l">
                        <a:spcAft>
                          <a:spcPts val="0"/>
                        </a:spcAft>
                      </a:pPr>
                      <a:r>
                        <a:rPr sz="1100" b="1">
                          <a:solidFill>
                            <a:srgbClr val="172632"/>
                          </a:solidFill>
                          <a:latin typeface="Aptos"/>
                        </a:rPr>
                        <a:t>Secretary</a:t>
                      </a:r>
                    </a:p>
                  </a:txBody>
                  <a:tcPr marL="45720" marR="45720" marT="27432" marB="27432" anchor="ctr">
                    <a:solidFill>
                      <a:srgbClr val="FFFFFF"/>
                    </a:solidFill>
                  </a:tcPr>
                </a:tc>
                <a:tc>
                  <a:txBody>
                    <a:bodyPr/>
                    <a:lstStyle/>
                    <a:p>
                      <a:pPr algn="l">
                        <a:spcAft>
                          <a:spcPts val="0"/>
                        </a:spcAft>
                      </a:pPr>
                      <a:r>
                        <a:rPr sz="1100" b="0">
                          <a:solidFill>
                            <a:srgbClr val="172632"/>
                          </a:solidFill>
                          <a:latin typeface="Aptos"/>
                        </a:rPr>
                        <a:t>Carol A. Dziubakowski, KC8TIE</a:t>
                      </a:r>
                    </a:p>
                  </a:txBody>
                  <a:tcPr marL="45720" marR="45720" marT="27432" marB="27432" anchor="ctr">
                    <a:solidFill>
                      <a:srgbClr val="FFFFFF"/>
                    </a:solidFill>
                  </a:tcPr>
                </a:tc>
                <a:extLst>
                  <a:ext uri="{0D108BD9-81ED-4DB2-BD59-A6C34878D82A}">
                    <a16:rowId xmlns:a16="http://schemas.microsoft.com/office/drawing/2014/main" val="10004"/>
                  </a:ext>
                </a:extLst>
              </a:tr>
            </a:tbl>
          </a:graphicData>
        </a:graphic>
      </p:graphicFrame>
      <p:sp>
        <p:nvSpPr>
          <p:cNvPr id="19" name="Footer"/>
          <p:cNvSpPr txBox="1"/>
          <p:nvPr/>
        </p:nvSpPr>
        <p:spPr>
          <a:xfrm>
            <a:off x="457200" y="6470000"/>
            <a:ext cx="11274552" cy="300000"/>
          </a:xfrm>
          <a:prstGeom prst="rect">
            <a:avLst/>
          </a:prstGeom>
          <a:noFill/>
        </p:spPr>
        <p:txBody>
          <a:bodyPr wrap="square" lIns="0" tIns="0" rIns="0" bIns="0">
            <a:noAutofit/>
          </a:bodyPr>
          <a:lstStyle/>
          <a:p>
            <a:pPr algn="ctr">
              <a:spcAft>
                <a:spcPts val="0"/>
              </a:spcAft>
            </a:pPr>
            <a:r>
              <a:rPr sz="1050" b="1">
                <a:solidFill>
                  <a:srgbClr val="156082"/>
                </a:solidFill>
                <a:latin typeface="Aptos"/>
              </a:rPr>
              <a:t>NE4ST — Scott County Amateur Radio Emergency Services  •  Georgetown, KY  •  ARRL Affiliated Since March 14, 2013  •  www.ne4st.net  •  NE4ST@arrl.net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txBox="1"/>
          <p:nvPr/>
        </p:nvSpPr>
        <p:spPr>
          <a:xfrm>
            <a:off x="457200" y="246888"/>
            <a:ext cx="11274552" cy="621792"/>
          </a:xfrm>
          <a:prstGeom prst="rect">
            <a:avLst/>
          </a:prstGeom>
          <a:noFill/>
        </p:spPr>
        <p:txBody>
          <a:bodyPr wrap="square" lIns="18288" tIns="18288" rIns="18288" bIns="18288">
            <a:noAutofit/>
          </a:bodyPr>
          <a:lstStyle/>
          <a:p>
            <a:pPr algn="ctr"/>
            <a:r>
              <a:rPr lang="en-US" sz="3200" b="1" dirty="0">
                <a:solidFill>
                  <a:srgbClr val="0E2841"/>
                </a:solidFill>
                <a:latin typeface="Aptos Display"/>
              </a:rPr>
              <a:t>Kentucky Severe Storm Weather Net XLX721A</a:t>
            </a:r>
            <a:endParaRPr sz="3200" b="1" dirty="0">
              <a:solidFill>
                <a:srgbClr val="0E2841"/>
              </a:solidFill>
              <a:latin typeface="Aptos Display"/>
            </a:endParaRPr>
          </a:p>
        </p:txBody>
      </p:sp>
      <p:sp>
        <p:nvSpPr>
          <p:cNvPr id="4" name="Accent Rule">
            <a:extLst>
              <a:ext uri="{C183D7F6-B498-43B3-948B-1728B52AA6E4}">
                <adec:decorative xmlns:adec="http://schemas.microsoft.com/office/drawing/2017/decorative" val="1"/>
              </a:ext>
            </a:extLst>
          </p:cNvPr>
          <p:cNvSpPr/>
          <p:nvPr/>
        </p:nvSpPr>
        <p:spPr>
          <a:xfrm>
            <a:off x="457200" y="1298448"/>
            <a:ext cx="11274552" cy="27432"/>
          </a:xfrm>
          <a:prstGeom prst="rect">
            <a:avLst/>
          </a:prstGeom>
          <a:solidFill>
            <a:srgbClr val="E97132"/>
          </a:solidFill>
          <a:ln>
            <a:noFill/>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a:p>
        </p:txBody>
      </p:sp>
      <p:sp>
        <p:nvSpPr>
          <p:cNvPr id="30" name="Schedule Heading"/>
          <p:cNvSpPr txBox="1"/>
          <p:nvPr/>
        </p:nvSpPr>
        <p:spPr>
          <a:xfrm>
            <a:off x="7350000" y="1500000"/>
            <a:ext cx="4384800" cy="450000"/>
          </a:xfrm>
          <a:prstGeom prst="rect">
            <a:avLst/>
          </a:prstGeom>
          <a:noFill/>
        </p:spPr>
        <p:txBody>
          <a:bodyPr wrap="square" lIns="18288" tIns="18288" rIns="18288" bIns="18288" anchor="b">
            <a:noAutofit/>
          </a:bodyPr>
          <a:lstStyle/>
          <a:p>
            <a:r>
              <a:rPr lang="en-US" sz="2000" b="1">
                <a:solidFill>
                  <a:srgbClr val="0E2841"/>
                </a:solidFill>
                <a:latin typeface="Aptos Display"/>
              </a:rPr>
              <a:t>Weekly Net Schedule</a:t>
            </a:r>
          </a:p>
        </p:txBody>
      </p:sp>
      <p:sp>
        <p:nvSpPr>
          <p:cNvPr id="31" name="Schedule Card 1"/>
          <p:cNvSpPr/>
          <p:nvPr/>
        </p:nvSpPr>
        <p:spPr>
          <a:xfrm>
            <a:off x="7350000" y="1980000"/>
            <a:ext cx="4384800" cy="1150000"/>
          </a:xfrm>
          <a:prstGeom prst="roundRect">
            <a:avLst>
              <a:gd name="adj" fmla="val 6000"/>
            </a:avLst>
          </a:prstGeom>
          <a:solidFill>
            <a:srgbClr val="F2F6F9"/>
          </a:solidFill>
          <a:ln w="19050">
            <a:solidFill>
              <a:srgbClr val="156082"/>
            </a:solidFill>
          </a:ln>
        </p:spPr>
        <p:txBody>
          <a:bodyPr wrap="square" lIns="146304" tIns="91440" rIns="146304" bIns="91440" anchor="ctr">
            <a:noAutofit/>
          </a:bodyPr>
          <a:lstStyle/>
          <a:p>
            <a:r>
              <a:rPr lang="en-US" sz="1400" b="1">
                <a:solidFill>
                  <a:srgbClr val="E97132"/>
                </a:solidFill>
                <a:latin typeface="Aptos"/>
              </a:rPr>
              <a:t>Monday • 8:00 PM ET</a:t>
            </a:r>
          </a:p>
          <a:p>
            <a:pPr>
              <a:spcBef>
                <a:spcPts val="300"/>
              </a:spcBef>
            </a:pPr>
            <a:r>
              <a:rPr lang="en-US" sz="1200" b="1">
                <a:solidFill>
                  <a:srgbClr val="0E2841"/>
                </a:solidFill>
                <a:latin typeface="Aptos"/>
              </a:rPr>
              <a:t>Kentucky Severe Weather Net on XLX721A</a:t>
            </a:r>
          </a:p>
        </p:txBody>
      </p:sp>
      <p:sp>
        <p:nvSpPr>
          <p:cNvPr id="32" name="Schedule Card 2"/>
          <p:cNvSpPr/>
          <p:nvPr/>
        </p:nvSpPr>
        <p:spPr>
          <a:xfrm>
            <a:off x="7350000" y="3440000"/>
            <a:ext cx="4384800" cy="1150000"/>
          </a:xfrm>
          <a:prstGeom prst="roundRect">
            <a:avLst>
              <a:gd name="adj" fmla="val 6000"/>
            </a:avLst>
          </a:prstGeom>
          <a:solidFill>
            <a:srgbClr val="F2F6F9"/>
          </a:solidFill>
          <a:ln w="19050">
            <a:solidFill>
              <a:srgbClr val="156082"/>
            </a:solidFill>
          </a:ln>
        </p:spPr>
        <p:txBody>
          <a:bodyPr wrap="square" lIns="146304" tIns="91440" rIns="146304" bIns="91440" anchor="ctr">
            <a:noAutofit/>
          </a:bodyPr>
          <a:lstStyle/>
          <a:p>
            <a:r>
              <a:rPr lang="en-US" sz="1400" b="1">
                <a:solidFill>
                  <a:srgbClr val="E97132"/>
                </a:solidFill>
                <a:latin typeface="Aptos"/>
              </a:rPr>
              <a:t>Wednesday • 8:00 PM ET</a:t>
            </a:r>
          </a:p>
          <a:p>
            <a:pPr>
              <a:spcBef>
                <a:spcPts val="300"/>
              </a:spcBef>
            </a:pPr>
            <a:r>
              <a:rPr lang="en-US" sz="1200" b="1">
                <a:solidFill>
                  <a:srgbClr val="0E2841"/>
                </a:solidFill>
                <a:latin typeface="Aptos"/>
              </a:rPr>
              <a:t>“The Little Event” on the 224.400 Repeater</a:t>
            </a:r>
          </a:p>
          <a:p>
            <a:pPr>
              <a:spcBef>
                <a:spcPts val="200"/>
              </a:spcBef>
            </a:pPr>
            <a:r>
              <a:rPr lang="en-US" sz="1050">
                <a:solidFill>
                  <a:srgbClr val="156082"/>
                </a:solidFill>
                <a:latin typeface="Aptos"/>
              </a:rPr>
              <a:t>Allstar 61054 • Echolink WW4KY-R • XLX721A</a:t>
            </a:r>
          </a:p>
        </p:txBody>
      </p:sp>
      <p:sp>
        <p:nvSpPr>
          <p:cNvPr id="33" name="Schedule Card 3"/>
          <p:cNvSpPr/>
          <p:nvPr/>
        </p:nvSpPr>
        <p:spPr>
          <a:xfrm>
            <a:off x="7350000" y="4900000"/>
            <a:ext cx="4384800" cy="1150000"/>
          </a:xfrm>
          <a:prstGeom prst="roundRect">
            <a:avLst>
              <a:gd name="adj" fmla="val 6000"/>
            </a:avLst>
          </a:prstGeom>
          <a:solidFill>
            <a:srgbClr val="F2F6F9"/>
          </a:solidFill>
          <a:ln w="19050">
            <a:solidFill>
              <a:srgbClr val="156082"/>
            </a:solidFill>
          </a:ln>
        </p:spPr>
        <p:txBody>
          <a:bodyPr wrap="square" lIns="146304" tIns="91440" rIns="146304" bIns="91440" anchor="ctr">
            <a:noAutofit/>
          </a:bodyPr>
          <a:lstStyle/>
          <a:p>
            <a:r>
              <a:rPr lang="en-US" sz="1400" b="1">
                <a:solidFill>
                  <a:srgbClr val="E97132"/>
                </a:solidFill>
                <a:latin typeface="Aptos"/>
              </a:rPr>
              <a:t>Thursday • 7:00 PM ET</a:t>
            </a:r>
            <a:r>
              <a:rPr lang="en-US" sz="1050" i="1">
                <a:solidFill>
                  <a:srgbClr val="156082"/>
                </a:solidFill>
                <a:latin typeface="Aptos"/>
              </a:rPr>
              <a:t>  (occasional)</a:t>
            </a:r>
          </a:p>
          <a:p>
            <a:pPr>
              <a:spcBef>
                <a:spcPts val="300"/>
              </a:spcBef>
            </a:pPr>
            <a:r>
              <a:rPr lang="en-US" sz="1200" b="1">
                <a:solidFill>
                  <a:srgbClr val="0E2841"/>
                </a:solidFill>
                <a:latin typeface="Aptos"/>
              </a:rPr>
              <a:t>Kentucky DSTAR Net</a:t>
            </a:r>
          </a:p>
          <a:p>
            <a:pPr>
              <a:spcBef>
                <a:spcPts val="200"/>
              </a:spcBef>
            </a:pPr>
            <a:r>
              <a:rPr lang="en-US" sz="1050">
                <a:solidFill>
                  <a:srgbClr val="156082"/>
                </a:solidFill>
                <a:latin typeface="Aptos"/>
              </a:rPr>
              <a:t>XLX721A linked to REF056B</a:t>
            </a:r>
          </a:p>
        </p:txBody>
      </p:sp>
      <p:sp>
        <p:nvSpPr>
          <p:cNvPr id="10" name="Contact Footer"/>
          <p:cNvSpPr txBox="1"/>
          <p:nvPr/>
        </p:nvSpPr>
        <p:spPr>
          <a:xfrm>
            <a:off x="594360" y="6419088"/>
            <a:ext cx="11000232" cy="384048"/>
          </a:xfrm>
          <a:prstGeom prst="rect">
            <a:avLst/>
          </a:prstGeom>
          <a:noFill/>
        </p:spPr>
        <p:txBody>
          <a:bodyPr wrap="square" lIns="18288" tIns="18288" rIns="18288" bIns="18288">
            <a:noAutofit/>
          </a:bodyPr>
          <a:lstStyle/>
          <a:p>
            <a:pPr algn="ctr"/>
            <a:r>
              <a:rPr lang="en-US" sz="1050" b="1" dirty="0">
                <a:solidFill>
                  <a:srgbClr val="156082"/>
                </a:solidFill>
                <a:latin typeface="Aptos"/>
              </a:rPr>
              <a:t>Clifton W Dowers, KI4PHP</a:t>
            </a:r>
            <a:endParaRPr sz="1050" b="1" dirty="0">
              <a:solidFill>
                <a:srgbClr val="156082"/>
              </a:solidFill>
              <a:latin typeface="Aptos"/>
            </a:endParaRPr>
          </a:p>
        </p:txBody>
      </p:sp>
      <p:pic>
        <p:nvPicPr>
          <p:cNvPr id="20" name="Picture 19">
            <a:extLst>
              <a:ext uri="{FF2B5EF4-FFF2-40B4-BE49-F238E27FC236}">
                <a16:creationId xmlns:a16="http://schemas.microsoft.com/office/drawing/2014/main" id="{554D03BA-E0B6-9FDA-24D4-68DFB8D9B6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2202000"/>
            <a:ext cx="6675120" cy="31160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p:cNvSpPr txBox="1"/>
          <p:nvPr/>
        </p:nvSpPr>
        <p:spPr>
          <a:xfrm>
            <a:off x="457200" y="250000"/>
            <a:ext cx="11277600" cy="620000"/>
          </a:xfrm>
          <a:prstGeom prst="rect">
            <a:avLst/>
          </a:prstGeom>
          <a:noFill/>
        </p:spPr>
        <p:txBody>
          <a:bodyPr wrap="square" rtlCol="0" anchor="t">
            <a:normAutofit/>
          </a:bodyPr>
          <a:lstStyle/>
          <a:p>
            <a:pPr algn="l"/>
            <a:r>
              <a:rPr lang="en-US" sz="3200" b="1">
                <a:solidFill>
                  <a:srgbClr val="0E2841"/>
                </a:solidFill>
                <a:latin typeface="+mj-lt"/>
              </a:rPr>
              <a:t>Kansas City Wide – Digital Connections</a:t>
            </a:r>
          </a:p>
        </p:txBody>
      </p:sp>
      <p:sp>
        <p:nvSpPr>
          <p:cNvPr id="11" name="Subtitle"/>
          <p:cNvSpPr txBox="1"/>
          <p:nvPr/>
        </p:nvSpPr>
        <p:spPr>
          <a:xfrm>
            <a:off x="457200" y="880000"/>
            <a:ext cx="11277600" cy="360000"/>
          </a:xfrm>
          <a:prstGeom prst="rect">
            <a:avLst/>
          </a:prstGeom>
          <a:noFill/>
        </p:spPr>
        <p:txBody>
          <a:bodyPr wrap="square" rtlCol="0" anchor="t">
            <a:normAutofit/>
          </a:bodyPr>
          <a:lstStyle/>
          <a:p>
            <a:pPr algn="l"/>
            <a:r>
              <a:rPr lang="en-US" sz="1500" b="1">
                <a:solidFill>
                  <a:srgbClr val="156082"/>
                </a:solidFill>
                <a:latin typeface="+mn-lt"/>
              </a:rPr>
              <a:t>Multi-mode linked system • Connect via any supported digital mode</a:t>
            </a:r>
          </a:p>
        </p:txBody>
      </p:sp>
      <p:sp>
        <p:nvSpPr>
          <p:cNvPr id="12" name="Accent Rule"/>
          <p:cNvSpPr/>
          <p:nvPr/>
        </p:nvSpPr>
        <p:spPr>
          <a:xfrm>
            <a:off x="457200" y="1300000"/>
            <a:ext cx="11277600" cy="24000"/>
          </a:xfrm>
          <a:prstGeom prst="rect">
            <a:avLst/>
          </a:prstGeom>
          <a:solidFill>
            <a:srgbClr val="E97132"/>
          </a:solidFill>
          <a:ln>
            <a:noFill/>
          </a:ln>
        </p:spPr>
        <p:txBody>
          <a:bodyPr/>
          <a:lstStyle/>
          <a:p>
            <a:endParaRPr/>
          </a:p>
        </p:txBody>
      </p:sp>
      <p:graphicFrame>
        <p:nvGraphicFramePr>
          <p:cNvPr id="20" name="Connections Table"/>
          <p:cNvGraphicFramePr>
            <a:graphicFrameLocks noGrp="1"/>
          </p:cNvGraphicFramePr>
          <p:nvPr>
            <p:extLst>
              <p:ext uri="{D42A27DB-BD31-4B8C-83A1-F6EECF244321}">
                <p14:modId xmlns:p14="http://schemas.microsoft.com/office/powerpoint/2010/main" val="3514299189"/>
              </p:ext>
            </p:extLst>
          </p:nvPr>
        </p:nvGraphicFramePr>
        <p:xfrm>
          <a:off x="457200" y="1440000"/>
          <a:ext cx="11277600" cy="4340000"/>
        </p:xfrm>
        <a:graphic>
          <a:graphicData uri="http://schemas.openxmlformats.org/drawingml/2006/table">
            <a:tbl>
              <a:tblPr firstRow="1" bandRow="1"/>
              <a:tblGrid>
                <a:gridCol w="2743200">
                  <a:extLst>
                    <a:ext uri="{9D8B030D-6E8A-4147-A177-3AD203B41FA5}">
                      <a16:colId xmlns:a16="http://schemas.microsoft.com/office/drawing/2014/main" val="30000"/>
                    </a:ext>
                  </a:extLst>
                </a:gridCol>
                <a:gridCol w="8534400">
                  <a:extLst>
                    <a:ext uri="{9D8B030D-6E8A-4147-A177-3AD203B41FA5}">
                      <a16:colId xmlns:a16="http://schemas.microsoft.com/office/drawing/2014/main" val="30001"/>
                    </a:ext>
                  </a:extLst>
                </a:gridCol>
              </a:tblGrid>
              <a:tr h="380000">
                <a:tc>
                  <a:txBody>
                    <a:bodyPr/>
                    <a:lstStyle/>
                    <a:p>
                      <a:pPr algn="l"/>
                      <a:r>
                        <a:rPr lang="en-US" sz="1200" b="1">
                          <a:solidFill>
                            <a:srgbClr val="FFFFFF"/>
                          </a:solidFill>
                          <a:latin typeface="+mn-lt"/>
                        </a:rPr>
                        <a:t>Mode</a:t>
                      </a:r>
                    </a:p>
                  </a:txBody>
                  <a:tcPr marT="22860" marB="22860" anchor="ctr">
                    <a:solidFill>
                      <a:srgbClr val="156082"/>
                    </a:solidFill>
                  </a:tcPr>
                </a:tc>
                <a:tc>
                  <a:txBody>
                    <a:bodyPr/>
                    <a:lstStyle/>
                    <a:p>
                      <a:pPr algn="l"/>
                      <a:r>
                        <a:rPr lang="en-US" sz="1200" b="1">
                          <a:solidFill>
                            <a:srgbClr val="FFFFFF"/>
                          </a:solidFill>
                          <a:latin typeface="+mn-lt"/>
                        </a:rPr>
                        <a:t>Connection Details</a:t>
                      </a:r>
                    </a:p>
                  </a:txBody>
                  <a:tcPr marT="22860" marB="22860" anchor="ctr">
                    <a:solidFill>
                      <a:srgbClr val="156082"/>
                    </a:solidFill>
                  </a:tcPr>
                </a:tc>
                <a:extLst>
                  <a:ext uri="{0D108BD9-81ED-4DB2-BD59-A6C34878D82A}">
                    <a16:rowId xmlns:a16="http://schemas.microsoft.com/office/drawing/2014/main" val="10001"/>
                  </a:ext>
                </a:extLst>
              </a:tr>
              <a:tr h="560000">
                <a:tc>
                  <a:txBody>
                    <a:bodyPr/>
                    <a:lstStyle/>
                    <a:p>
                      <a:pPr algn="l"/>
                      <a:r>
                        <a:rPr lang="en-US" sz="1150" b="1">
                          <a:solidFill>
                            <a:srgbClr val="0E2841"/>
                          </a:solidFill>
                          <a:latin typeface="+mn-lt"/>
                        </a:rPr>
                        <a:t>Yaesu Wires-X</a:t>
                      </a:r>
                    </a:p>
                  </a:txBody>
                  <a:tcPr marT="18000" marB="18000" anchor="ctr">
                    <a:solidFill>
                      <a:srgbClr val="FFFFFF"/>
                    </a:solidFill>
                  </a:tcPr>
                </a:tc>
                <a:tc>
                  <a:txBody>
                    <a:bodyPr/>
                    <a:lstStyle/>
                    <a:p>
                      <a:pPr algn="l">
                        <a:spcBef>
                          <a:spcPts val="0"/>
                        </a:spcBef>
                        <a:spcAft>
                          <a:spcPts val="0"/>
                        </a:spcAft>
                      </a:pPr>
                      <a:r>
                        <a:rPr lang="en-US" sz="1150" dirty="0">
                          <a:solidFill>
                            <a:srgbClr val="156082"/>
                          </a:solidFill>
                          <a:latin typeface="+mn-lt"/>
                        </a:rPr>
                        <a:t>Room 28054 (AMERICA-KC-WIDE)</a:t>
                      </a:r>
                    </a:p>
                    <a:p>
                      <a:pPr>
                        <a:spcBef>
                          <a:spcPts val="0"/>
                        </a:spcBef>
                        <a:spcAft>
                          <a:spcPts val="0"/>
                        </a:spcAft>
                      </a:pPr>
                      <a:r>
                        <a:rPr lang="en-US" sz="1150" dirty="0">
                          <a:solidFill>
                            <a:srgbClr val="156082"/>
                          </a:solidFill>
                          <a:latin typeface="+mn-lt"/>
                        </a:rPr>
                        <a:t>Milford Trivia Net on Wires-X: Monday, July 27 • 8:00–9:00 PM ET • Weekly Mondays</a:t>
                      </a:r>
                    </a:p>
                  </a:txBody>
                  <a:tcPr marT="18000" marB="18000" anchor="ctr">
                    <a:solidFill>
                      <a:srgbClr val="FFFFFF"/>
                    </a:solidFill>
                  </a:tcPr>
                </a:tc>
                <a:extLst>
                  <a:ext uri="{0D108BD9-81ED-4DB2-BD59-A6C34878D82A}">
                    <a16:rowId xmlns:a16="http://schemas.microsoft.com/office/drawing/2014/main" val="10002"/>
                  </a:ext>
                </a:extLst>
              </a:tr>
              <a:tr h="340000">
                <a:tc>
                  <a:txBody>
                    <a:bodyPr/>
                    <a:lstStyle/>
                    <a:p>
                      <a:pPr algn="l"/>
                      <a:r>
                        <a:rPr lang="en-US" sz="1150" b="1">
                          <a:solidFill>
                            <a:srgbClr val="0E2841"/>
                          </a:solidFill>
                          <a:latin typeface="+mn-lt"/>
                        </a:rPr>
                        <a:t>Icom D-STAR</a:t>
                      </a:r>
                    </a:p>
                  </a:txBody>
                  <a:tcPr marT="18000" marB="18000" anchor="ctr">
                    <a:solidFill>
                      <a:srgbClr val="EAF0F3"/>
                    </a:solidFill>
                  </a:tcPr>
                </a:tc>
                <a:tc>
                  <a:txBody>
                    <a:bodyPr/>
                    <a:lstStyle/>
                    <a:p>
                      <a:pPr algn="l"/>
                      <a:r>
                        <a:rPr lang="en-US" sz="1150">
                          <a:solidFill>
                            <a:srgbClr val="156082"/>
                          </a:solidFill>
                          <a:latin typeface="+mn-lt"/>
                        </a:rPr>
                        <a:t>XLX458 / XRF458 — Module A  ·  Dashboard: https://xxlx.w0fh.net/</a:t>
                      </a:r>
                    </a:p>
                  </a:txBody>
                  <a:tcPr marT="18000" marB="18000" anchor="ctr">
                    <a:solidFill>
                      <a:srgbClr val="EAF0F3"/>
                    </a:solidFill>
                  </a:tcPr>
                </a:tc>
                <a:extLst>
                  <a:ext uri="{0D108BD9-81ED-4DB2-BD59-A6C34878D82A}">
                    <a16:rowId xmlns:a16="http://schemas.microsoft.com/office/drawing/2014/main" val="10003"/>
                  </a:ext>
                </a:extLst>
              </a:tr>
              <a:tr h="340000">
                <a:tc>
                  <a:txBody>
                    <a:bodyPr/>
                    <a:lstStyle/>
                    <a:p>
                      <a:pPr algn="l"/>
                      <a:r>
                        <a:rPr lang="en-US" sz="1150" b="1">
                          <a:solidFill>
                            <a:srgbClr val="0E2841"/>
                          </a:solidFill>
                          <a:latin typeface="+mn-lt"/>
                        </a:rPr>
                        <a:t>Brandmeister DMR</a:t>
                      </a:r>
                    </a:p>
                  </a:txBody>
                  <a:tcPr marT="18000" marB="18000" anchor="ctr">
                    <a:solidFill>
                      <a:srgbClr val="FFFFFF"/>
                    </a:solidFill>
                  </a:tcPr>
                </a:tc>
                <a:tc>
                  <a:txBody>
                    <a:bodyPr/>
                    <a:lstStyle/>
                    <a:p>
                      <a:pPr algn="l"/>
                      <a:r>
                        <a:rPr lang="en-US" sz="1150">
                          <a:solidFill>
                            <a:srgbClr val="156082"/>
                          </a:solidFill>
                          <a:latin typeface="+mn-lt"/>
                        </a:rPr>
                        <a:t>Talkgroup 313136</a:t>
                      </a:r>
                    </a:p>
                  </a:txBody>
                  <a:tcPr marT="18000" marB="18000" anchor="ctr">
                    <a:solidFill>
                      <a:srgbClr val="FFFFFF"/>
                    </a:solidFill>
                  </a:tcPr>
                </a:tc>
                <a:extLst>
                  <a:ext uri="{0D108BD9-81ED-4DB2-BD59-A6C34878D82A}">
                    <a16:rowId xmlns:a16="http://schemas.microsoft.com/office/drawing/2014/main" val="10004"/>
                  </a:ext>
                </a:extLst>
              </a:tr>
              <a:tr h="340000">
                <a:tc>
                  <a:txBody>
                    <a:bodyPr/>
                    <a:lstStyle/>
                    <a:p>
                      <a:pPr algn="l"/>
                      <a:r>
                        <a:rPr lang="en-US" sz="1150" b="1">
                          <a:solidFill>
                            <a:srgbClr val="0E2841"/>
                          </a:solidFill>
                          <a:latin typeface="+mn-lt"/>
                        </a:rPr>
                        <a:t>P25 Reflector</a:t>
                      </a:r>
                    </a:p>
                  </a:txBody>
                  <a:tcPr marT="18000" marB="18000" anchor="ctr">
                    <a:solidFill>
                      <a:srgbClr val="EAF0F3"/>
                    </a:solidFill>
                  </a:tcPr>
                </a:tc>
                <a:tc>
                  <a:txBody>
                    <a:bodyPr/>
                    <a:lstStyle/>
                    <a:p>
                      <a:pPr algn="l"/>
                      <a:r>
                        <a:rPr lang="en-US" sz="1150">
                          <a:solidFill>
                            <a:srgbClr val="156082"/>
                          </a:solidFill>
                          <a:latin typeface="+mn-lt"/>
                        </a:rPr>
                        <a:t>31313  ·  172.238.171.106 : 41000</a:t>
                      </a:r>
                    </a:p>
                  </a:txBody>
                  <a:tcPr marT="18000" marB="18000" anchor="ctr">
                    <a:solidFill>
                      <a:srgbClr val="EAF0F3"/>
                    </a:solidFill>
                  </a:tcPr>
                </a:tc>
                <a:extLst>
                  <a:ext uri="{0D108BD9-81ED-4DB2-BD59-A6C34878D82A}">
                    <a16:rowId xmlns:a16="http://schemas.microsoft.com/office/drawing/2014/main" val="10005"/>
                  </a:ext>
                </a:extLst>
              </a:tr>
              <a:tr h="340000">
                <a:tc>
                  <a:txBody>
                    <a:bodyPr/>
                    <a:lstStyle/>
                    <a:p>
                      <a:pPr algn="l"/>
                      <a:r>
                        <a:rPr lang="en-US" sz="1150" b="1">
                          <a:solidFill>
                            <a:srgbClr val="0E2841"/>
                          </a:solidFill>
                          <a:latin typeface="+mn-lt"/>
                        </a:rPr>
                        <a:t>YSF (Fusion)</a:t>
                      </a:r>
                    </a:p>
                  </a:txBody>
                  <a:tcPr marT="18000" marB="18000" anchor="ctr">
                    <a:solidFill>
                      <a:srgbClr val="FFFFFF"/>
                    </a:solidFill>
                  </a:tcPr>
                </a:tc>
                <a:tc>
                  <a:txBody>
                    <a:bodyPr/>
                    <a:lstStyle/>
                    <a:p>
                      <a:pPr algn="l"/>
                      <a:r>
                        <a:rPr lang="en-US" sz="1150">
                          <a:solidFill>
                            <a:srgbClr val="156082"/>
                          </a:solidFill>
                          <a:latin typeface="+mn-lt"/>
                        </a:rPr>
                        <a:t>YSF32453 (US-KCWIDE)  ·  Dashboard: http://ysf.kansascitywide.com</a:t>
                      </a:r>
                    </a:p>
                  </a:txBody>
                  <a:tcPr marT="18000" marB="18000" anchor="ctr">
                    <a:solidFill>
                      <a:srgbClr val="FFFFFF"/>
                    </a:solidFill>
                  </a:tcPr>
                </a:tc>
                <a:extLst>
                  <a:ext uri="{0D108BD9-81ED-4DB2-BD59-A6C34878D82A}">
                    <a16:rowId xmlns:a16="http://schemas.microsoft.com/office/drawing/2014/main" val="10006"/>
                  </a:ext>
                </a:extLst>
              </a:tr>
              <a:tr h="340000">
                <a:tc>
                  <a:txBody>
                    <a:bodyPr/>
                    <a:lstStyle/>
                    <a:p>
                      <a:pPr algn="l"/>
                      <a:r>
                        <a:rPr lang="en-US" sz="1150" b="1">
                          <a:solidFill>
                            <a:srgbClr val="0E2841"/>
                          </a:solidFill>
                          <a:latin typeface="+mn-lt"/>
                        </a:rPr>
                        <a:t>YSF (Fusion)</a:t>
                      </a:r>
                    </a:p>
                  </a:txBody>
                  <a:tcPr marT="18000" marB="18000" anchor="ctr">
                    <a:solidFill>
                      <a:srgbClr val="EAF0F3"/>
                    </a:solidFill>
                  </a:tcPr>
                </a:tc>
                <a:tc>
                  <a:txBody>
                    <a:bodyPr/>
                    <a:lstStyle/>
                    <a:p>
                      <a:pPr algn="l"/>
                      <a:r>
                        <a:rPr lang="en-US" sz="1150">
                          <a:solidFill>
                            <a:srgbClr val="156082"/>
                          </a:solidFill>
                          <a:latin typeface="+mn-lt"/>
                        </a:rPr>
                        <a:t>YSF28054 (US-XLX458)  ·  Dashboard: https://xxlx.w0fh.net/</a:t>
                      </a:r>
                    </a:p>
                  </a:txBody>
                  <a:tcPr marT="18000" marB="18000" anchor="ctr">
                    <a:solidFill>
                      <a:srgbClr val="EAF0F3"/>
                    </a:solidFill>
                  </a:tcPr>
                </a:tc>
                <a:extLst>
                  <a:ext uri="{0D108BD9-81ED-4DB2-BD59-A6C34878D82A}">
                    <a16:rowId xmlns:a16="http://schemas.microsoft.com/office/drawing/2014/main" val="10007"/>
                  </a:ext>
                </a:extLst>
              </a:tr>
              <a:tr h="340000">
                <a:tc>
                  <a:txBody>
                    <a:bodyPr/>
                    <a:lstStyle/>
                    <a:p>
                      <a:pPr algn="l"/>
                      <a:r>
                        <a:rPr lang="en-US" sz="1150" b="1">
                          <a:solidFill>
                            <a:srgbClr val="0E2841"/>
                          </a:solidFill>
                          <a:latin typeface="+mn-lt"/>
                        </a:rPr>
                        <a:t>NXDN</a:t>
                      </a:r>
                    </a:p>
                  </a:txBody>
                  <a:tcPr marT="18000" marB="18000" anchor="ctr">
                    <a:solidFill>
                      <a:srgbClr val="FFFFFF"/>
                    </a:solidFill>
                  </a:tcPr>
                </a:tc>
                <a:tc>
                  <a:txBody>
                    <a:bodyPr/>
                    <a:lstStyle/>
                    <a:p>
                      <a:pPr algn="l"/>
                      <a:r>
                        <a:rPr lang="en-US" sz="1150">
                          <a:solidFill>
                            <a:srgbClr val="156082"/>
                          </a:solidFill>
                          <a:latin typeface="+mn-lt"/>
                        </a:rPr>
                        <a:t>Talkgroup 31313</a:t>
                      </a:r>
                    </a:p>
                  </a:txBody>
                  <a:tcPr marT="18000" marB="18000" anchor="ctr">
                    <a:solidFill>
                      <a:srgbClr val="FFFFFF"/>
                    </a:solidFill>
                  </a:tcPr>
                </a:tc>
                <a:extLst>
                  <a:ext uri="{0D108BD9-81ED-4DB2-BD59-A6C34878D82A}">
                    <a16:rowId xmlns:a16="http://schemas.microsoft.com/office/drawing/2014/main" val="10008"/>
                  </a:ext>
                </a:extLst>
              </a:tr>
              <a:tr h="340000">
                <a:tc>
                  <a:txBody>
                    <a:bodyPr/>
                    <a:lstStyle/>
                    <a:p>
                      <a:pPr algn="l"/>
                      <a:r>
                        <a:rPr lang="en-US" sz="1150" b="1">
                          <a:solidFill>
                            <a:srgbClr val="0E2841"/>
                          </a:solidFill>
                          <a:latin typeface="+mn-lt"/>
                        </a:rPr>
                        <a:t>M17</a:t>
                      </a:r>
                    </a:p>
                  </a:txBody>
                  <a:tcPr marT="18000" marB="18000" anchor="ctr">
                    <a:solidFill>
                      <a:srgbClr val="EAF0F3"/>
                    </a:solidFill>
                  </a:tcPr>
                </a:tc>
                <a:tc>
                  <a:txBody>
                    <a:bodyPr/>
                    <a:lstStyle/>
                    <a:p>
                      <a:pPr algn="l"/>
                      <a:r>
                        <a:rPr lang="en-US" sz="1150">
                          <a:solidFill>
                            <a:srgbClr val="156082"/>
                          </a:solidFill>
                          <a:latin typeface="+mn-lt"/>
                        </a:rPr>
                        <a:t>M17-KCW Module A  ·  172.234.217.28 : 17000  ·  Dashboard: http://m17.kansascitywide.com</a:t>
                      </a:r>
                    </a:p>
                  </a:txBody>
                  <a:tcPr marT="18000" marB="18000" anchor="ctr">
                    <a:solidFill>
                      <a:srgbClr val="EAF0F3"/>
                    </a:solidFill>
                  </a:tcPr>
                </a:tc>
                <a:extLst>
                  <a:ext uri="{0D108BD9-81ED-4DB2-BD59-A6C34878D82A}">
                    <a16:rowId xmlns:a16="http://schemas.microsoft.com/office/drawing/2014/main" val="10009"/>
                  </a:ext>
                </a:extLst>
              </a:tr>
              <a:tr h="340000">
                <a:tc>
                  <a:txBody>
                    <a:bodyPr/>
                    <a:lstStyle/>
                    <a:p>
                      <a:pPr algn="l"/>
                      <a:r>
                        <a:rPr lang="en-US" sz="1150" b="1">
                          <a:solidFill>
                            <a:srgbClr val="0E2841"/>
                          </a:solidFill>
                          <a:latin typeface="+mn-lt"/>
                        </a:rPr>
                        <a:t>Echolink</a:t>
                      </a:r>
                    </a:p>
                  </a:txBody>
                  <a:tcPr marT="18000" marB="18000" anchor="ctr">
                    <a:solidFill>
                      <a:srgbClr val="FFFFFF"/>
                    </a:solidFill>
                  </a:tcPr>
                </a:tc>
                <a:tc>
                  <a:txBody>
                    <a:bodyPr/>
                    <a:lstStyle/>
                    <a:p>
                      <a:pPr algn="l"/>
                      <a:r>
                        <a:rPr lang="en-US" sz="1150">
                          <a:solidFill>
                            <a:srgbClr val="156082"/>
                          </a:solidFill>
                          <a:latin typeface="+mn-lt"/>
                        </a:rPr>
                        <a:t>Node WØFH-L  —  No connections from -L or -R calls, repeater links, or conferences, please</a:t>
                      </a:r>
                    </a:p>
                  </a:txBody>
                  <a:tcPr marT="18000" marB="18000" anchor="ctr">
                    <a:solidFill>
                      <a:srgbClr val="FFFFFF"/>
                    </a:solidFill>
                  </a:tcPr>
                </a:tc>
                <a:extLst>
                  <a:ext uri="{0D108BD9-81ED-4DB2-BD59-A6C34878D82A}">
                    <a16:rowId xmlns:a16="http://schemas.microsoft.com/office/drawing/2014/main" val="10010"/>
                  </a:ext>
                </a:extLst>
              </a:tr>
              <a:tr h="340000">
                <a:tc>
                  <a:txBody>
                    <a:bodyPr/>
                    <a:lstStyle/>
                    <a:p>
                      <a:pPr algn="l"/>
                      <a:r>
                        <a:rPr lang="en-US" sz="1150" b="1">
                          <a:solidFill>
                            <a:srgbClr val="0E2841"/>
                          </a:solidFill>
                          <a:latin typeface="+mn-lt"/>
                        </a:rPr>
                        <a:t>Hams Over IP</a:t>
                      </a:r>
                    </a:p>
                  </a:txBody>
                  <a:tcPr marT="18000" marB="18000" anchor="ctr">
                    <a:solidFill>
                      <a:srgbClr val="EAF0F3"/>
                    </a:solidFill>
                  </a:tcPr>
                </a:tc>
                <a:tc>
                  <a:txBody>
                    <a:bodyPr/>
                    <a:lstStyle/>
                    <a:p>
                      <a:pPr algn="l"/>
                      <a:r>
                        <a:rPr lang="en-US" sz="1150">
                          <a:solidFill>
                            <a:srgbClr val="156082"/>
                          </a:solidFill>
                          <a:latin typeface="+mn-lt"/>
                        </a:rPr>
                        <a:t>Extension 15135</a:t>
                      </a:r>
                    </a:p>
                  </a:txBody>
                  <a:tcPr marT="18000" marB="18000" anchor="ctr">
                    <a:solidFill>
                      <a:srgbClr val="EAF0F3"/>
                    </a:solidFill>
                  </a:tcPr>
                </a:tc>
                <a:extLst>
                  <a:ext uri="{0D108BD9-81ED-4DB2-BD59-A6C34878D82A}">
                    <a16:rowId xmlns:a16="http://schemas.microsoft.com/office/drawing/2014/main" val="10011"/>
                  </a:ext>
                </a:extLst>
              </a:tr>
              <a:tr h="340000">
                <a:tc>
                  <a:txBody>
                    <a:bodyPr/>
                    <a:lstStyle/>
                    <a:p>
                      <a:pPr algn="l"/>
                      <a:r>
                        <a:rPr lang="en-US" sz="1150" b="1">
                          <a:solidFill>
                            <a:srgbClr val="0E2841"/>
                          </a:solidFill>
                          <a:latin typeface="+mn-lt"/>
                        </a:rPr>
                        <a:t>Broadcastify (listen only)</a:t>
                      </a:r>
                    </a:p>
                  </a:txBody>
                  <a:tcPr marT="18000" marB="18000" anchor="ctr">
                    <a:solidFill>
                      <a:srgbClr val="FFFFFF"/>
                    </a:solidFill>
                  </a:tcPr>
                </a:tc>
                <a:tc>
                  <a:txBody>
                    <a:bodyPr/>
                    <a:lstStyle/>
                    <a:p>
                      <a:pPr algn="l"/>
                      <a:r>
                        <a:rPr lang="en-US" sz="1150" dirty="0">
                          <a:solidFill>
                            <a:srgbClr val="156082"/>
                          </a:solidFill>
                          <a:latin typeface="+mn-lt"/>
                        </a:rPr>
                        <a:t>https://www.broadcastify.com/webPlayer/30282</a:t>
                      </a:r>
                    </a:p>
                  </a:txBody>
                  <a:tcPr marT="18000" marB="18000" anchor="ctr">
                    <a:solidFill>
                      <a:srgbClr val="FFFFFF"/>
                    </a:solidFill>
                  </a:tcPr>
                </a:tc>
                <a:extLst>
                  <a:ext uri="{0D108BD9-81ED-4DB2-BD59-A6C34878D82A}">
                    <a16:rowId xmlns:a16="http://schemas.microsoft.com/office/drawing/2014/main" val="10012"/>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txBox="1"/>
          <p:nvPr/>
        </p:nvSpPr>
        <p:spPr>
          <a:xfrm>
            <a:off x="457200" y="246888"/>
            <a:ext cx="11274552" cy="621792"/>
          </a:xfrm>
          <a:prstGeom prst="rect">
            <a:avLst/>
          </a:prstGeom>
          <a:noFill/>
        </p:spPr>
        <p:txBody>
          <a:bodyPr wrap="square" lIns="18288" tIns="18288" rIns="18288" bIns="18288">
            <a:noAutofit/>
          </a:bodyPr>
          <a:lstStyle/>
          <a:p>
            <a:pPr algn="l"/>
            <a:r>
              <a:rPr lang="en-US" sz="3200" b="1" dirty="0">
                <a:solidFill>
                  <a:srgbClr val="0E2841"/>
                </a:solidFill>
                <a:latin typeface="Aptos Display"/>
              </a:rPr>
              <a:t>Repeaters Within 27.3 Miles of 41004</a:t>
            </a:r>
          </a:p>
        </p:txBody>
      </p:sp>
      <p:sp>
        <p:nvSpPr>
          <p:cNvPr id="4" name="Accent Rule">
            <a:extLst>
              <a:ext uri="{C183D7F6-B498-43B3-948B-1728B52AA6E4}">
                <adec:decorative xmlns:adec="http://schemas.microsoft.com/office/drawing/2017/decorative" val="1"/>
              </a:ext>
            </a:extLst>
          </p:cNvPr>
          <p:cNvSpPr/>
          <p:nvPr/>
        </p:nvSpPr>
        <p:spPr>
          <a:xfrm>
            <a:off x="457200" y="1298448"/>
            <a:ext cx="11274552" cy="27432"/>
          </a:xfrm>
          <a:prstGeom prst="rect">
            <a:avLst/>
          </a:prstGeom>
          <a:solidFill>
            <a:srgbClr val="E97132"/>
          </a:solidFill>
          <a:ln>
            <a:noFill/>
          </a:ln>
        </p:spPr>
        <p:txBody>
          <a:bodyPr wrap="square" rtlCol="0" anchor="ctr">
            <a:noAutofit/>
          </a:bodyPr>
          <a:lstStyle/>
          <a:p>
            <a:pPr algn="ctr"/>
            <a:endParaRPr/>
          </a:p>
        </p:txBody>
      </p:sp>
      <p:sp>
        <p:nvSpPr>
          <p:cNvPr id="10" name="Contact Footer"/>
          <p:cNvSpPr txBox="1"/>
          <p:nvPr/>
        </p:nvSpPr>
        <p:spPr>
          <a:xfrm>
            <a:off x="594360" y="6419088"/>
            <a:ext cx="11000232" cy="384048"/>
          </a:xfrm>
          <a:prstGeom prst="rect">
            <a:avLst/>
          </a:prstGeom>
          <a:noFill/>
        </p:spPr>
        <p:txBody>
          <a:bodyPr wrap="square" lIns="18288" tIns="18288" rIns="18288" bIns="18288">
            <a:noAutofit/>
          </a:bodyPr>
          <a:lstStyle/>
          <a:p>
            <a:pPr algn="ctr"/>
            <a:r>
              <a:rPr lang="en-US" sz="1050" b="1">
                <a:solidFill>
                  <a:srgbClr val="156082"/>
                </a:solidFill>
                <a:latin typeface="Aptos"/>
              </a:rPr>
              <a:t>Clifton W Dowers, KI4PHP</a:t>
            </a:r>
          </a:p>
        </p:txBody>
      </p:sp>
      <p:graphicFrame>
        <p:nvGraphicFramePr>
          <p:cNvPr id="3" name="Repeater Table"/>
          <p:cNvGraphicFramePr>
            <a:graphicFrameLocks noGrp="1"/>
          </p:cNvGraphicFramePr>
          <p:nvPr>
            <p:extLst>
              <p:ext uri="{D42A27DB-BD31-4B8C-83A1-F6EECF244321}">
                <p14:modId xmlns:p14="http://schemas.microsoft.com/office/powerpoint/2010/main" val="3504639299"/>
              </p:ext>
            </p:extLst>
          </p:nvPr>
        </p:nvGraphicFramePr>
        <p:xfrm>
          <a:off x="457200" y="1520000"/>
          <a:ext cx="11274552" cy="4630080"/>
        </p:xfrm>
        <a:graphic>
          <a:graphicData uri="http://schemas.openxmlformats.org/drawingml/2006/table">
            <a:tbl>
              <a:tblPr firstRow="1" bandRow="1">
                <a:tableStyleId>{5C22544A-7EE6-4342-B048-85BDC9FD1C3A}</a:tableStyleId>
              </a:tblPr>
              <a:tblGrid>
                <a:gridCol w="1250000">
                  <a:extLst>
                    <a:ext uri="{9D8B030D-6E8A-4147-A177-3AD203B41FA5}">
                      <a16:colId xmlns:a16="http://schemas.microsoft.com/office/drawing/2014/main" val="20000"/>
                    </a:ext>
                  </a:extLst>
                </a:gridCol>
                <a:gridCol w="1500000">
                  <a:extLst>
                    <a:ext uri="{9D8B030D-6E8A-4147-A177-3AD203B41FA5}">
                      <a16:colId xmlns:a16="http://schemas.microsoft.com/office/drawing/2014/main" val="20001"/>
                    </a:ext>
                  </a:extLst>
                </a:gridCol>
                <a:gridCol w="1150000">
                  <a:extLst>
                    <a:ext uri="{9D8B030D-6E8A-4147-A177-3AD203B41FA5}">
                      <a16:colId xmlns:a16="http://schemas.microsoft.com/office/drawing/2014/main" val="20002"/>
                    </a:ext>
                  </a:extLst>
                </a:gridCol>
                <a:gridCol w="1200000">
                  <a:extLst>
                    <a:ext uri="{9D8B030D-6E8A-4147-A177-3AD203B41FA5}">
                      <a16:colId xmlns:a16="http://schemas.microsoft.com/office/drawing/2014/main" val="20003"/>
                    </a:ext>
                  </a:extLst>
                </a:gridCol>
                <a:gridCol w="1700000">
                  <a:extLst>
                    <a:ext uri="{9D8B030D-6E8A-4147-A177-3AD203B41FA5}">
                      <a16:colId xmlns:a16="http://schemas.microsoft.com/office/drawing/2014/main" val="20004"/>
                    </a:ext>
                  </a:extLst>
                </a:gridCol>
                <a:gridCol w="2200000">
                  <a:extLst>
                    <a:ext uri="{9D8B030D-6E8A-4147-A177-3AD203B41FA5}">
                      <a16:colId xmlns:a16="http://schemas.microsoft.com/office/drawing/2014/main" val="20005"/>
                    </a:ext>
                  </a:extLst>
                </a:gridCol>
                <a:gridCol w="2274552">
                  <a:extLst>
                    <a:ext uri="{9D8B030D-6E8A-4147-A177-3AD203B41FA5}">
                      <a16:colId xmlns:a16="http://schemas.microsoft.com/office/drawing/2014/main" val="20006"/>
                    </a:ext>
                  </a:extLst>
                </a:gridCol>
              </a:tblGrid>
              <a:tr h="570000">
                <a:tc>
                  <a:txBody>
                    <a:bodyPr/>
                    <a:lstStyle/>
                    <a:p>
                      <a:r>
                        <a:rPr lang="en-US"/>
                        <a:t>CALL SIGN</a:t>
                      </a:r>
                    </a:p>
                  </a:txBody>
                  <a:tcPr marL="109728" marR="109728" anchor="ctr"/>
                </a:tc>
                <a:tc>
                  <a:txBody>
                    <a:bodyPr/>
                    <a:lstStyle/>
                    <a:p>
                      <a:r>
                        <a:rPr lang="en-US"/>
                        <a:t>FREQ</a:t>
                      </a:r>
                    </a:p>
                  </a:txBody>
                  <a:tcPr marL="109728" marR="109728" anchor="ctr"/>
                </a:tc>
                <a:tc>
                  <a:txBody>
                    <a:bodyPr/>
                    <a:lstStyle/>
                    <a:p>
                      <a:r>
                        <a:rPr lang="en-US"/>
                        <a:t>OFFSET</a:t>
                      </a:r>
                    </a:p>
                  </a:txBody>
                  <a:tcPr marL="109728" marR="109728" anchor="ctr"/>
                </a:tc>
                <a:tc>
                  <a:txBody>
                    <a:bodyPr/>
                    <a:lstStyle/>
                    <a:p>
                      <a:r>
                        <a:rPr lang="en-US"/>
                        <a:t>TONE</a:t>
                      </a:r>
                    </a:p>
                  </a:txBody>
                  <a:tcPr marL="109728" marR="109728" anchor="ctr"/>
                </a:tc>
                <a:tc>
                  <a:txBody>
                    <a:bodyPr/>
                    <a:lstStyle/>
                    <a:p>
                      <a:r>
                        <a:rPr lang="en-US"/>
                        <a:t>MODE</a:t>
                      </a:r>
                    </a:p>
                  </a:txBody>
                  <a:tcPr marL="109728" marR="109728" anchor="ctr"/>
                </a:tc>
                <a:tc>
                  <a:txBody>
                    <a:bodyPr/>
                    <a:lstStyle/>
                    <a:p>
                      <a:r>
                        <a:rPr lang="en-US"/>
                        <a:t>LOCATION</a:t>
                      </a:r>
                    </a:p>
                  </a:txBody>
                  <a:tcPr marL="109728" marR="109728" anchor="ctr"/>
                </a:tc>
                <a:tc>
                  <a:txBody>
                    <a:bodyPr/>
                    <a:lstStyle/>
                    <a:p>
                      <a:r>
                        <a:rPr lang="en-US"/>
                        <a:t>COUNTY</a:t>
                      </a:r>
                    </a:p>
                  </a:txBody>
                  <a:tcPr marL="109728" marR="109728" anchor="ctr"/>
                </a:tc>
                <a:extLst>
                  <a:ext uri="{0D108BD9-81ED-4DB2-BD59-A6C34878D82A}">
                    <a16:rowId xmlns:a16="http://schemas.microsoft.com/office/drawing/2014/main" val="10000"/>
                  </a:ext>
                </a:extLst>
              </a:tr>
              <a:tr h="570000">
                <a:tc>
                  <a:txBody>
                    <a:bodyPr/>
                    <a:lstStyle/>
                    <a:p>
                      <a:r>
                        <a:rPr lang="en-US"/>
                        <a:t>N1DTA</a:t>
                      </a:r>
                    </a:p>
                  </a:txBody>
                  <a:tcPr marL="109728" marR="109728" anchor="ctr">
                    <a:solidFill>
                      <a:srgbClr val="D6E4EC"/>
                    </a:solidFill>
                  </a:tcPr>
                </a:tc>
                <a:tc>
                  <a:txBody>
                    <a:bodyPr/>
                    <a:lstStyle/>
                    <a:p>
                      <a:r>
                        <a:rPr lang="en-US"/>
                        <a:t>443.7125</a:t>
                      </a:r>
                    </a:p>
                  </a:txBody>
                  <a:tcPr marL="109728" marR="109728" anchor="ctr">
                    <a:solidFill>
                      <a:srgbClr val="D6E4EC"/>
                    </a:solidFill>
                  </a:tcPr>
                </a:tc>
                <a:tc>
                  <a:txBody>
                    <a:bodyPr/>
                    <a:lstStyle/>
                    <a:p>
                      <a:r>
                        <a:rPr lang="en-US"/>
                        <a:t>+5</a:t>
                      </a:r>
                    </a:p>
                  </a:txBody>
                  <a:tcPr marL="109728" marR="109728" anchor="ctr">
                    <a:solidFill>
                      <a:srgbClr val="D6E4EC"/>
                    </a:solidFill>
                  </a:tcPr>
                </a:tc>
                <a:tc>
                  <a:txBody>
                    <a:bodyPr/>
                    <a:lstStyle/>
                    <a:p>
                      <a:r>
                        <a:rPr lang="en-US"/>
                        <a:t>CC 1</a:t>
                      </a:r>
                    </a:p>
                  </a:txBody>
                  <a:tcPr marL="109728" marR="109728" anchor="ctr">
                    <a:solidFill>
                      <a:srgbClr val="D6E4EC"/>
                    </a:solidFill>
                  </a:tcPr>
                </a:tc>
                <a:tc>
                  <a:txBody>
                    <a:bodyPr/>
                    <a:lstStyle/>
                    <a:p>
                      <a:r>
                        <a:rPr lang="en-US"/>
                        <a:t>DMR</a:t>
                      </a:r>
                    </a:p>
                  </a:txBody>
                  <a:tcPr marL="109728" marR="109728" anchor="ctr">
                    <a:solidFill>
                      <a:srgbClr val="D6E4EC"/>
                    </a:solidFill>
                  </a:tcPr>
                </a:tc>
                <a:tc>
                  <a:txBody>
                    <a:bodyPr/>
                    <a:lstStyle/>
                    <a:p>
                      <a:r>
                        <a:rPr lang="en-US"/>
                        <a:t>Brooksville</a:t>
                      </a:r>
                    </a:p>
                  </a:txBody>
                  <a:tcPr marL="109728" marR="109728" anchor="ctr">
                    <a:solidFill>
                      <a:srgbClr val="D6E4EC"/>
                    </a:solidFill>
                  </a:tcPr>
                </a:tc>
                <a:tc>
                  <a:txBody>
                    <a:bodyPr/>
                    <a:lstStyle/>
                    <a:p>
                      <a:r>
                        <a:rPr lang="en-US"/>
                        <a:t>Bracken</a:t>
                      </a:r>
                    </a:p>
                  </a:txBody>
                  <a:tcPr marL="109728" marR="109728" anchor="ctr">
                    <a:solidFill>
                      <a:srgbClr val="D6E4EC"/>
                    </a:solidFill>
                  </a:tcPr>
                </a:tc>
                <a:extLst>
                  <a:ext uri="{0D108BD9-81ED-4DB2-BD59-A6C34878D82A}">
                    <a16:rowId xmlns:a16="http://schemas.microsoft.com/office/drawing/2014/main" val="10001"/>
                  </a:ext>
                </a:extLst>
              </a:tr>
              <a:tr h="570000">
                <a:tc>
                  <a:txBody>
                    <a:bodyPr/>
                    <a:lstStyle/>
                    <a:p>
                      <a:r>
                        <a:rPr lang="en-US"/>
                        <a:t>N1DTA</a:t>
                      </a:r>
                    </a:p>
                  </a:txBody>
                  <a:tcPr marL="109728" marR="109728" anchor="ctr">
                    <a:solidFill>
                      <a:srgbClr val="FFFFFF"/>
                    </a:solidFill>
                  </a:tcPr>
                </a:tc>
                <a:tc>
                  <a:txBody>
                    <a:bodyPr/>
                    <a:lstStyle/>
                    <a:p>
                      <a:r>
                        <a:rPr lang="en-US"/>
                        <a:t>444.9875</a:t>
                      </a:r>
                    </a:p>
                  </a:txBody>
                  <a:tcPr marL="109728" marR="109728" anchor="ctr">
                    <a:solidFill>
                      <a:srgbClr val="FFFFFF"/>
                    </a:solidFill>
                  </a:tcPr>
                </a:tc>
                <a:tc>
                  <a:txBody>
                    <a:bodyPr/>
                    <a:lstStyle/>
                    <a:p>
                      <a:r>
                        <a:rPr lang="en-US"/>
                        <a:t>+5</a:t>
                      </a:r>
                    </a:p>
                  </a:txBody>
                  <a:tcPr marL="109728" marR="109728" anchor="ctr">
                    <a:solidFill>
                      <a:srgbClr val="FFFFFF"/>
                    </a:solidFill>
                  </a:tcPr>
                </a:tc>
                <a:tc>
                  <a:txBody>
                    <a:bodyPr/>
                    <a:lstStyle/>
                    <a:p>
                      <a:r>
                        <a:rPr lang="en-US"/>
                        <a:t>CC 1</a:t>
                      </a:r>
                    </a:p>
                  </a:txBody>
                  <a:tcPr marL="109728" marR="109728" anchor="ctr">
                    <a:solidFill>
                      <a:srgbClr val="FFFFFF"/>
                    </a:solidFill>
                  </a:tcPr>
                </a:tc>
                <a:tc>
                  <a:txBody>
                    <a:bodyPr/>
                    <a:lstStyle/>
                    <a:p>
                      <a:r>
                        <a:rPr lang="en-US"/>
                        <a:t>DMR</a:t>
                      </a:r>
                    </a:p>
                  </a:txBody>
                  <a:tcPr marL="109728" marR="109728" anchor="ctr">
                    <a:solidFill>
                      <a:srgbClr val="FFFFFF"/>
                    </a:solidFill>
                  </a:tcPr>
                </a:tc>
                <a:tc>
                  <a:txBody>
                    <a:bodyPr/>
                    <a:lstStyle/>
                    <a:p>
                      <a:r>
                        <a:rPr lang="en-US"/>
                        <a:t>Brooksville</a:t>
                      </a:r>
                    </a:p>
                  </a:txBody>
                  <a:tcPr marL="109728" marR="109728" anchor="ctr">
                    <a:solidFill>
                      <a:srgbClr val="FFFFFF"/>
                    </a:solidFill>
                  </a:tcPr>
                </a:tc>
                <a:tc>
                  <a:txBody>
                    <a:bodyPr/>
                    <a:lstStyle/>
                    <a:p>
                      <a:r>
                        <a:rPr lang="en-US"/>
                        <a:t>Bracken</a:t>
                      </a:r>
                    </a:p>
                  </a:txBody>
                  <a:tcPr marL="109728" marR="109728" anchor="ctr">
                    <a:solidFill>
                      <a:srgbClr val="FFFFFF"/>
                    </a:solidFill>
                  </a:tcPr>
                </a:tc>
                <a:extLst>
                  <a:ext uri="{0D108BD9-81ED-4DB2-BD59-A6C34878D82A}">
                    <a16:rowId xmlns:a16="http://schemas.microsoft.com/office/drawing/2014/main" val="10002"/>
                  </a:ext>
                </a:extLst>
              </a:tr>
              <a:tr h="570000">
                <a:tc>
                  <a:txBody>
                    <a:bodyPr/>
                    <a:lstStyle/>
                    <a:p>
                      <a:r>
                        <a:rPr lang="en-US" dirty="0"/>
                        <a:t>N8SIM</a:t>
                      </a:r>
                    </a:p>
                  </a:txBody>
                  <a:tcPr marL="109728" marR="109728" anchor="ctr">
                    <a:solidFill>
                      <a:srgbClr val="D6E4EC"/>
                    </a:solidFill>
                  </a:tcPr>
                </a:tc>
                <a:tc>
                  <a:txBody>
                    <a:bodyPr/>
                    <a:lstStyle/>
                    <a:p>
                      <a:r>
                        <a:rPr lang="en-US" dirty="0"/>
                        <a:t>145.3100</a:t>
                      </a:r>
                    </a:p>
                  </a:txBody>
                  <a:tcPr marL="109728" marR="109728" anchor="ctr">
                    <a:solidFill>
                      <a:srgbClr val="D6E4EC"/>
                    </a:solidFill>
                  </a:tcPr>
                </a:tc>
                <a:tc>
                  <a:txBody>
                    <a:bodyPr/>
                    <a:lstStyle/>
                    <a:p>
                      <a:r>
                        <a:rPr lang="en-US"/>
                        <a:t>-0.6</a:t>
                      </a:r>
                    </a:p>
                  </a:txBody>
                  <a:tcPr marL="109728" marR="109728" anchor="ctr">
                    <a:solidFill>
                      <a:srgbClr val="D6E4EC"/>
                    </a:solidFill>
                  </a:tcPr>
                </a:tc>
                <a:tc>
                  <a:txBody>
                    <a:bodyPr/>
                    <a:lstStyle/>
                    <a:p>
                      <a:r>
                        <a:rPr lang="en-US" dirty="0"/>
                        <a:t>123</a:t>
                      </a:r>
                    </a:p>
                  </a:txBody>
                  <a:tcPr marL="109728" marR="109728" anchor="ctr">
                    <a:solidFill>
                      <a:srgbClr val="D6E4EC"/>
                    </a:solidFill>
                  </a:tcPr>
                </a:tc>
                <a:tc>
                  <a:txBody>
                    <a:bodyPr/>
                    <a:lstStyle/>
                    <a:p>
                      <a:r>
                        <a:rPr lang="en-US" dirty="0"/>
                        <a:t>FM </a:t>
                      </a:r>
                    </a:p>
                  </a:txBody>
                  <a:tcPr marL="109728" marR="109728" anchor="ctr">
                    <a:solidFill>
                      <a:srgbClr val="D6E4EC"/>
                    </a:solidFill>
                  </a:tcPr>
                </a:tc>
                <a:tc>
                  <a:txBody>
                    <a:bodyPr/>
                    <a:lstStyle/>
                    <a:p>
                      <a:r>
                        <a:rPr lang="en-US" dirty="0"/>
                        <a:t>Cincinnati</a:t>
                      </a:r>
                    </a:p>
                  </a:txBody>
                  <a:tcPr marL="109728" marR="109728" anchor="ctr">
                    <a:solidFill>
                      <a:srgbClr val="D6E4EC"/>
                    </a:solidFill>
                  </a:tcPr>
                </a:tc>
                <a:tc>
                  <a:txBody>
                    <a:bodyPr/>
                    <a:lstStyle/>
                    <a:p>
                      <a:r>
                        <a:rPr lang="en-US" dirty="0"/>
                        <a:t>Hamilton</a:t>
                      </a:r>
                    </a:p>
                  </a:txBody>
                  <a:tcPr marL="109728" marR="109728" anchor="ctr">
                    <a:solidFill>
                      <a:srgbClr val="D6E4EC"/>
                    </a:solidFill>
                  </a:tcPr>
                </a:tc>
                <a:extLst>
                  <a:ext uri="{0D108BD9-81ED-4DB2-BD59-A6C34878D82A}">
                    <a16:rowId xmlns:a16="http://schemas.microsoft.com/office/drawing/2014/main" val="10003"/>
                  </a:ext>
                </a:extLst>
              </a:tr>
              <a:tr h="570000">
                <a:tc>
                  <a:txBody>
                    <a:bodyPr/>
                    <a:lstStyle/>
                    <a:p>
                      <a:r>
                        <a:rPr lang="en-US" dirty="0"/>
                        <a:t>K8GE</a:t>
                      </a:r>
                    </a:p>
                  </a:txBody>
                  <a:tcPr marL="109728" marR="109728" anchor="ctr">
                    <a:solidFill>
                      <a:srgbClr val="FFFFFF"/>
                    </a:solidFill>
                  </a:tcPr>
                </a:tc>
                <a:tc>
                  <a:txBody>
                    <a:bodyPr/>
                    <a:lstStyle/>
                    <a:p>
                      <a:r>
                        <a:rPr lang="en-US" dirty="0"/>
                        <a:t>147.000</a:t>
                      </a:r>
                    </a:p>
                  </a:txBody>
                  <a:tcPr marL="109728" marR="109728" anchor="ctr">
                    <a:solidFill>
                      <a:srgbClr val="FFFFFF"/>
                    </a:solidFill>
                  </a:tcPr>
                </a:tc>
                <a:tc>
                  <a:txBody>
                    <a:bodyPr/>
                    <a:lstStyle/>
                    <a:p>
                      <a:r>
                        <a:rPr lang="en-US" dirty="0"/>
                        <a:t>+6</a:t>
                      </a:r>
                    </a:p>
                  </a:txBody>
                  <a:tcPr marL="109728" marR="109728" anchor="ctr">
                    <a:solidFill>
                      <a:srgbClr val="FFFFFF"/>
                    </a:solidFill>
                  </a:tcPr>
                </a:tc>
                <a:tc>
                  <a:txBody>
                    <a:bodyPr/>
                    <a:lstStyle/>
                    <a:p>
                      <a:r>
                        <a:rPr lang="en-US" dirty="0"/>
                        <a:t>98.4</a:t>
                      </a:r>
                    </a:p>
                  </a:txBody>
                  <a:tcPr marL="109728" marR="109728" anchor="ctr">
                    <a:solidFill>
                      <a:srgbClr val="FFFFFF"/>
                    </a:solidFill>
                  </a:tcPr>
                </a:tc>
                <a:tc>
                  <a:txBody>
                    <a:bodyPr/>
                    <a:lstStyle/>
                    <a:p>
                      <a:r>
                        <a:rPr lang="en-US" dirty="0"/>
                        <a:t>FM </a:t>
                      </a:r>
                    </a:p>
                  </a:txBody>
                  <a:tcPr marL="109728" marR="109728" anchor="ctr">
                    <a:solidFill>
                      <a:srgbClr val="FFFFFF"/>
                    </a:solidFill>
                  </a:tcPr>
                </a:tc>
                <a:tc>
                  <a:txBody>
                    <a:bodyPr/>
                    <a:lstStyle/>
                    <a:p>
                      <a:r>
                        <a:rPr lang="en-US" dirty="0"/>
                        <a:t>Cherry Fork</a:t>
                      </a:r>
                    </a:p>
                  </a:txBody>
                  <a:tcPr marL="109728" marR="109728" anchor="ctr">
                    <a:solidFill>
                      <a:srgbClr val="FFFFFF"/>
                    </a:solidFill>
                  </a:tcPr>
                </a:tc>
                <a:tc>
                  <a:txBody>
                    <a:bodyPr/>
                    <a:lstStyle/>
                    <a:p>
                      <a:r>
                        <a:rPr lang="en-US" dirty="0"/>
                        <a:t>Adams</a:t>
                      </a:r>
                    </a:p>
                  </a:txBody>
                  <a:tcPr marL="109728" marR="109728" anchor="ctr">
                    <a:solidFill>
                      <a:srgbClr val="FFFFFF"/>
                    </a:solidFill>
                  </a:tcPr>
                </a:tc>
                <a:extLst>
                  <a:ext uri="{0D108BD9-81ED-4DB2-BD59-A6C34878D82A}">
                    <a16:rowId xmlns:a16="http://schemas.microsoft.com/office/drawing/2014/main" val="10004"/>
                  </a:ext>
                </a:extLst>
              </a:tr>
              <a:tr h="570000">
                <a:tc>
                  <a:txBody>
                    <a:bodyPr/>
                    <a:lstStyle/>
                    <a:p>
                      <a:r>
                        <a:rPr lang="en-US" dirty="0"/>
                        <a:t>N1DJS</a:t>
                      </a:r>
                    </a:p>
                  </a:txBody>
                  <a:tcPr marL="109728" marR="109728" anchor="ctr">
                    <a:solidFill>
                      <a:srgbClr val="D6E4EC"/>
                    </a:solidFill>
                  </a:tcPr>
                </a:tc>
                <a:tc>
                  <a:txBody>
                    <a:bodyPr/>
                    <a:lstStyle/>
                    <a:p>
                      <a:r>
                        <a:rPr lang="en-US" dirty="0"/>
                        <a:t>146.7300</a:t>
                      </a:r>
                    </a:p>
                  </a:txBody>
                  <a:tcPr marL="109728" marR="109728" anchor="ctr">
                    <a:solidFill>
                      <a:srgbClr val="D6E4EC"/>
                    </a:solidFill>
                  </a:tcPr>
                </a:tc>
                <a:tc>
                  <a:txBody>
                    <a:bodyPr/>
                    <a:lstStyle/>
                    <a:p>
                      <a:r>
                        <a:rPr lang="en-US" dirty="0"/>
                        <a:t>-0.6</a:t>
                      </a:r>
                    </a:p>
                  </a:txBody>
                  <a:tcPr marL="109728" marR="109728" anchor="ctr">
                    <a:solidFill>
                      <a:srgbClr val="D6E4EC"/>
                    </a:solidFill>
                  </a:tcPr>
                </a:tc>
                <a:tc>
                  <a:txBody>
                    <a:bodyPr/>
                    <a:lstStyle/>
                    <a:p>
                      <a:r>
                        <a:rPr lang="en-US" dirty="0"/>
                        <a:t>162.2</a:t>
                      </a:r>
                    </a:p>
                  </a:txBody>
                  <a:tcPr marL="109728" marR="109728" anchor="ctr">
                    <a:solidFill>
                      <a:srgbClr val="D6E4EC"/>
                    </a:solidFill>
                  </a:tcPr>
                </a:tc>
                <a:tc>
                  <a:txBody>
                    <a:bodyPr/>
                    <a:lstStyle/>
                    <a:p>
                      <a:r>
                        <a:rPr lang="en-US" dirty="0"/>
                        <a:t>FM Fusion</a:t>
                      </a:r>
                    </a:p>
                  </a:txBody>
                  <a:tcPr marL="109728" marR="109728" anchor="ctr">
                    <a:solidFill>
                      <a:srgbClr val="D6E4EC"/>
                    </a:solidFill>
                  </a:tcPr>
                </a:tc>
                <a:tc>
                  <a:txBody>
                    <a:bodyPr/>
                    <a:lstStyle/>
                    <a:p>
                      <a:r>
                        <a:rPr lang="en-US" dirty="0"/>
                        <a:t>Georgetown</a:t>
                      </a:r>
                    </a:p>
                  </a:txBody>
                  <a:tcPr marL="109728" marR="109728" anchor="ctr">
                    <a:solidFill>
                      <a:srgbClr val="D6E4EC"/>
                    </a:solidFill>
                  </a:tcPr>
                </a:tc>
                <a:tc>
                  <a:txBody>
                    <a:bodyPr/>
                    <a:lstStyle/>
                    <a:p>
                      <a:r>
                        <a:rPr lang="en-US" dirty="0"/>
                        <a:t>Brown</a:t>
                      </a:r>
                    </a:p>
                  </a:txBody>
                  <a:tcPr marL="109728" marR="109728" anchor="ctr">
                    <a:solidFill>
                      <a:srgbClr val="D6E4EC"/>
                    </a:solidFill>
                  </a:tcPr>
                </a:tc>
                <a:extLst>
                  <a:ext uri="{0D108BD9-81ED-4DB2-BD59-A6C34878D82A}">
                    <a16:rowId xmlns:a16="http://schemas.microsoft.com/office/drawing/2014/main" val="10005"/>
                  </a:ext>
                </a:extLst>
              </a:tr>
              <a:tr h="570000">
                <a:tc>
                  <a:txBody>
                    <a:bodyPr/>
                    <a:lstStyle/>
                    <a:p>
                      <a:r>
                        <a:rPr lang="en-US" dirty="0"/>
                        <a:t>K4KJQ</a:t>
                      </a:r>
                    </a:p>
                  </a:txBody>
                  <a:tcPr marL="109728" marR="109728" anchor="ctr">
                    <a:solidFill>
                      <a:srgbClr val="FFFFFF"/>
                    </a:solidFill>
                  </a:tcPr>
                </a:tc>
                <a:tc>
                  <a:txBody>
                    <a:bodyPr/>
                    <a:lstStyle/>
                    <a:p>
                      <a:r>
                        <a:rPr lang="en-US" dirty="0"/>
                        <a:t>147.165</a:t>
                      </a:r>
                    </a:p>
                  </a:txBody>
                  <a:tcPr marL="109728" marR="109728" anchor="ctr">
                    <a:solidFill>
                      <a:srgbClr val="FFFFFF"/>
                    </a:solidFill>
                  </a:tcPr>
                </a:tc>
                <a:tc>
                  <a:txBody>
                    <a:bodyPr/>
                    <a:lstStyle/>
                    <a:p>
                      <a:r>
                        <a:rPr lang="en-US" dirty="0"/>
                        <a:t>+6</a:t>
                      </a:r>
                    </a:p>
                  </a:txBody>
                  <a:tcPr marL="109728" marR="109728" anchor="ctr">
                    <a:solidFill>
                      <a:srgbClr val="FFFFFF"/>
                    </a:solidFill>
                  </a:tcPr>
                </a:tc>
                <a:tc>
                  <a:txBody>
                    <a:bodyPr/>
                    <a:lstStyle/>
                    <a:p>
                      <a:r>
                        <a:rPr lang="en-US" dirty="0"/>
                        <a:t>67</a:t>
                      </a:r>
                    </a:p>
                  </a:txBody>
                  <a:tcPr marL="109728" marR="109728" anchor="ctr">
                    <a:solidFill>
                      <a:srgbClr val="FFFFFF"/>
                    </a:solidFill>
                  </a:tcPr>
                </a:tc>
                <a:tc>
                  <a:txBody>
                    <a:bodyPr/>
                    <a:lstStyle/>
                    <a:p>
                      <a:r>
                        <a:rPr lang="en-US" dirty="0"/>
                        <a:t>FM </a:t>
                      </a:r>
                    </a:p>
                  </a:txBody>
                  <a:tcPr marL="109728" marR="109728" anchor="ctr">
                    <a:solidFill>
                      <a:srgbClr val="FFFFFF"/>
                    </a:solidFill>
                  </a:tcPr>
                </a:tc>
                <a:tc>
                  <a:txBody>
                    <a:bodyPr/>
                    <a:lstStyle/>
                    <a:p>
                      <a:r>
                        <a:rPr lang="en-US" dirty="0"/>
                        <a:t>Cynthiana</a:t>
                      </a:r>
                    </a:p>
                  </a:txBody>
                  <a:tcPr marL="109728" marR="109728" anchor="ctr">
                    <a:solidFill>
                      <a:srgbClr val="FFFFFF"/>
                    </a:solidFill>
                  </a:tcPr>
                </a:tc>
                <a:tc>
                  <a:txBody>
                    <a:bodyPr/>
                    <a:lstStyle/>
                    <a:p>
                      <a:r>
                        <a:rPr lang="en-US" dirty="0"/>
                        <a:t>Harrison</a:t>
                      </a:r>
                    </a:p>
                  </a:txBody>
                  <a:tcPr marL="109728" marR="109728" anchor="ctr">
                    <a:solidFill>
                      <a:srgbClr val="FFFFFF"/>
                    </a:solidFill>
                  </a:tcPr>
                </a:tc>
                <a:extLst>
                  <a:ext uri="{0D108BD9-81ED-4DB2-BD59-A6C34878D82A}">
                    <a16:rowId xmlns:a16="http://schemas.microsoft.com/office/drawing/2014/main" val="10006"/>
                  </a:ext>
                </a:extLst>
              </a:tr>
              <a:tr h="570000">
                <a:tc>
                  <a:txBody>
                    <a:bodyPr/>
                    <a:lstStyle/>
                    <a:p>
                      <a:r>
                        <a:rPr lang="en-US" dirty="0"/>
                        <a:t>N1DJS</a:t>
                      </a:r>
                    </a:p>
                  </a:txBody>
                  <a:tcPr marL="109728" marR="109728" anchor="ctr">
                    <a:solidFill>
                      <a:srgbClr val="D6E4EC"/>
                    </a:solidFill>
                  </a:tcPr>
                </a:tc>
                <a:tc>
                  <a:txBody>
                    <a:bodyPr/>
                    <a:lstStyle/>
                    <a:p>
                      <a:r>
                        <a:rPr lang="en-US" dirty="0"/>
                        <a:t>442.2000</a:t>
                      </a:r>
                    </a:p>
                  </a:txBody>
                  <a:tcPr marL="109728" marR="109728" anchor="ctr">
                    <a:solidFill>
                      <a:srgbClr val="D6E4EC"/>
                    </a:solidFill>
                  </a:tcPr>
                </a:tc>
                <a:tc>
                  <a:txBody>
                    <a:bodyPr/>
                    <a:lstStyle/>
                    <a:p>
                      <a:r>
                        <a:rPr lang="en-US"/>
                        <a:t>+5</a:t>
                      </a:r>
                    </a:p>
                  </a:txBody>
                  <a:tcPr marL="109728" marR="109728" anchor="ctr">
                    <a:solidFill>
                      <a:srgbClr val="D6E4EC"/>
                    </a:solidFill>
                  </a:tcPr>
                </a:tc>
                <a:tc>
                  <a:txBody>
                    <a:bodyPr/>
                    <a:lstStyle/>
                    <a:p>
                      <a:r>
                        <a:rPr lang="en-US" dirty="0"/>
                        <a:t>162.2</a:t>
                      </a:r>
                    </a:p>
                  </a:txBody>
                  <a:tcPr marL="109728" marR="109728" anchor="ctr">
                    <a:solidFill>
                      <a:srgbClr val="D6E4EC"/>
                    </a:solidFill>
                  </a:tcPr>
                </a:tc>
                <a:tc>
                  <a:txBody>
                    <a:bodyPr/>
                    <a:lstStyle/>
                    <a:p>
                      <a:r>
                        <a:rPr lang="en-US"/>
                        <a:t>FM Fusion</a:t>
                      </a:r>
                    </a:p>
                  </a:txBody>
                  <a:tcPr marL="109728" marR="109728" anchor="ctr">
                    <a:solidFill>
                      <a:srgbClr val="D6E4EC"/>
                    </a:solidFill>
                  </a:tcPr>
                </a:tc>
                <a:tc>
                  <a:txBody>
                    <a:bodyPr/>
                    <a:lstStyle/>
                    <a:p>
                      <a:r>
                        <a:rPr lang="en-US" dirty="0"/>
                        <a:t>Mount Orab</a:t>
                      </a:r>
                    </a:p>
                  </a:txBody>
                  <a:tcPr marL="109728" marR="109728" anchor="ctr">
                    <a:solidFill>
                      <a:srgbClr val="D6E4EC"/>
                    </a:solidFill>
                  </a:tcPr>
                </a:tc>
                <a:tc>
                  <a:txBody>
                    <a:bodyPr/>
                    <a:lstStyle/>
                    <a:p>
                      <a:r>
                        <a:rPr lang="en-US" dirty="0"/>
                        <a:t>Brown</a:t>
                      </a:r>
                    </a:p>
                  </a:txBody>
                  <a:tcPr marL="109728" marR="109728" anchor="ctr">
                    <a:solidFill>
                      <a:srgbClr val="D6E4EC"/>
                    </a:solidFill>
                  </a:tcPr>
                </a:tc>
                <a:extLst>
                  <a:ext uri="{0D108BD9-81ED-4DB2-BD59-A6C34878D82A}">
                    <a16:rowId xmlns:a16="http://schemas.microsoft.com/office/drawing/2014/main" val="10007"/>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B2236"/>
        </a:solidFill>
        <a:effectLst/>
      </p:bgPr>
    </p:bg>
    <p:spTree>
      <p:nvGrpSpPr>
        <p:cNvPr id="1" name=""/>
        <p:cNvGrpSpPr/>
        <p:nvPr/>
      </p:nvGrpSpPr>
      <p:grpSpPr>
        <a:xfrm>
          <a:off x="0" y="0"/>
          <a:ext cx="0" cy="0"/>
          <a:chOff x="0" y="0"/>
          <a:chExt cx="0" cy="0"/>
        </a:xfrm>
      </p:grpSpPr>
      <p:sp>
        <p:nvSpPr>
          <p:cNvPr id="2" name="Rectangle 1">
            <a:extLst>
              <a:ext uri="{C183D7F6-B498-43B3-948B-1728B52AA6E4}">
                <adec:decorative xmlns:adec="http://schemas.microsoft.com/office/drawing/2017/decorative" val="1"/>
              </a:ext>
            </a:extLst>
          </p:cNvPr>
          <p:cNvSpPr/>
          <p:nvPr/>
        </p:nvSpPr>
        <p:spPr>
          <a:xfrm>
            <a:off x="0" y="0"/>
            <a:ext cx="12191695" cy="118872"/>
          </a:xfrm>
          <a:prstGeom prst="rect">
            <a:avLst/>
          </a:prstGeom>
          <a:solidFill>
            <a:srgbClr val="E9713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C183D7F6-B498-43B3-948B-1728B52AA6E4}">
                <adec:decorative xmlns:adec="http://schemas.microsoft.com/office/drawing/2017/decorative" val="1"/>
              </a:ext>
            </a:extLst>
          </p:cNvPr>
          <p:cNvSpPr/>
          <p:nvPr/>
        </p:nvSpPr>
        <p:spPr>
          <a:xfrm>
            <a:off x="0" y="118872"/>
            <a:ext cx="109728" cy="6739128"/>
          </a:xfrm>
          <a:prstGeom prst="rect">
            <a:avLst/>
          </a:prstGeom>
          <a:solidFill>
            <a:srgbClr val="0F9ED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Rectangle 3">
            <a:extLst>
              <a:ext uri="{C183D7F6-B498-43B3-948B-1728B52AA6E4}">
                <adec:decorative xmlns:adec="http://schemas.microsoft.com/office/drawing/2017/decorative" val="1"/>
              </a:ext>
            </a:extLst>
          </p:cNvPr>
          <p:cNvSpPr/>
          <p:nvPr/>
        </p:nvSpPr>
        <p:spPr>
          <a:xfrm>
            <a:off x="658368" y="1307592"/>
            <a:ext cx="10835640" cy="36576"/>
          </a:xfrm>
          <a:prstGeom prst="rect">
            <a:avLst/>
          </a:prstGeom>
          <a:solidFill>
            <a:srgbClr val="E9713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621792" y="384048"/>
            <a:ext cx="10698480" cy="502920"/>
          </a:xfrm>
          <a:prstGeom prst="rect">
            <a:avLst/>
          </a:prstGeom>
          <a:noFill/>
        </p:spPr>
        <p:txBody>
          <a:bodyPr wrap="square" lIns="0" tIns="0" rIns="0" bIns="0" anchor="t">
            <a:noAutofit/>
          </a:bodyPr>
          <a:lstStyle/>
          <a:p>
            <a:pPr algn="l"/>
            <a:r>
              <a:rPr sz="3800" b="1">
                <a:solidFill>
                  <a:srgbClr val="FFFFFF"/>
                </a:solidFill>
                <a:latin typeface="Aptos Display"/>
              </a:rPr>
              <a:t>My Hotspots &amp; WIRES-X Info</a:t>
            </a:r>
          </a:p>
        </p:txBody>
      </p:sp>
      <p:sp>
        <p:nvSpPr>
          <p:cNvPr id="6" name="TextBox 5"/>
          <p:cNvSpPr txBox="1"/>
          <p:nvPr/>
        </p:nvSpPr>
        <p:spPr>
          <a:xfrm>
            <a:off x="731520" y="1005840"/>
            <a:ext cx="9601200" cy="274320"/>
          </a:xfrm>
          <a:prstGeom prst="rect">
            <a:avLst/>
          </a:prstGeom>
          <a:noFill/>
        </p:spPr>
        <p:txBody>
          <a:bodyPr wrap="square" lIns="0" tIns="0" rIns="0" bIns="0" anchor="t">
            <a:noAutofit/>
          </a:bodyPr>
          <a:lstStyle/>
          <a:p>
            <a:pPr algn="l"/>
            <a:r>
              <a:rPr sz="1600" b="1">
                <a:solidFill>
                  <a:srgbClr val="E8E8E8"/>
                </a:solidFill>
                <a:latin typeface="Aptos"/>
              </a:rPr>
              <a:t>DMR hotspot channels, zones, and WIRES-X operating reminders</a:t>
            </a:r>
          </a:p>
        </p:txBody>
      </p:sp>
      <p:sp>
        <p:nvSpPr>
          <p:cNvPr id="7" name="Rectangle 6"/>
          <p:cNvSpPr/>
          <p:nvPr/>
        </p:nvSpPr>
        <p:spPr>
          <a:xfrm>
            <a:off x="9326880" y="438912"/>
            <a:ext cx="2011680" cy="347472"/>
          </a:xfrm>
          <a:prstGeom prst="rect">
            <a:avLst/>
          </a:prstGeom>
          <a:solidFill>
            <a:srgbClr val="174057"/>
          </a:solidFill>
          <a:ln w="12700">
            <a:solidFill>
              <a:srgbClr val="E97132"/>
            </a:solidFill>
          </a:ln>
        </p:spPr>
        <p:style>
          <a:lnRef idx="1">
            <a:schemeClr val="accent1"/>
          </a:lnRef>
          <a:fillRef idx="3">
            <a:schemeClr val="accent1"/>
          </a:fillRef>
          <a:effectRef idx="2">
            <a:schemeClr val="accent1"/>
          </a:effectRef>
          <a:fontRef idx="minor">
            <a:schemeClr val="lt1"/>
          </a:fontRef>
        </p:style>
        <p:txBody>
          <a:bodyPr wrap="square" lIns="73152" tIns="18288" rIns="73152" bIns="18288" rtlCol="0" anchor="ctr">
            <a:noAutofit/>
          </a:bodyPr>
          <a:lstStyle/>
          <a:p>
            <a:pPr algn="ctr"/>
            <a:r>
              <a:rPr sz="1400" b="1">
                <a:solidFill>
                  <a:srgbClr val="E97132"/>
                </a:solidFill>
                <a:latin typeface="Aptos"/>
              </a:rPr>
              <a:t>DETAILED SETUP</a:t>
            </a:r>
          </a:p>
        </p:txBody>
      </p:sp>
      <p:sp>
        <p:nvSpPr>
          <p:cNvPr id="8" name="Rectangle 7"/>
          <p:cNvSpPr/>
          <p:nvPr/>
        </p:nvSpPr>
        <p:spPr>
          <a:xfrm>
            <a:off x="658368" y="1581912"/>
            <a:ext cx="5230368" cy="1207008"/>
          </a:xfrm>
          <a:prstGeom prst="rect">
            <a:avLst/>
          </a:prstGeom>
          <a:solidFill>
            <a:srgbClr val="13364B"/>
          </a:solidFill>
          <a:ln>
            <a:noFill/>
          </a:ln>
        </p:spPr>
        <p:style>
          <a:lnRef idx="1">
            <a:schemeClr val="accent1"/>
          </a:lnRef>
          <a:fillRef idx="3">
            <a:schemeClr val="accent1"/>
          </a:fillRef>
          <a:effectRef idx="2">
            <a:schemeClr val="accent1"/>
          </a:effectRef>
          <a:fontRef idx="minor">
            <a:schemeClr val="lt1"/>
          </a:fontRef>
        </p:style>
        <p:txBody>
          <a:bodyPr wrap="square" lIns="164592" tIns="109728" rIns="137160" bIns="73152" rtlCol="0" anchor="t">
            <a:noAutofit/>
          </a:bodyPr>
          <a:lstStyle/>
          <a:p>
            <a:pPr algn="l">
              <a:lnSpc>
                <a:spcPct val="100000"/>
              </a:lnSpc>
              <a:spcAft>
                <a:spcPts val="200"/>
              </a:spcAft>
            </a:pPr>
            <a:r>
              <a:rPr sz="1400" b="1" dirty="0">
                <a:solidFill>
                  <a:srgbClr val="E97132"/>
                </a:solidFill>
                <a:latin typeface="Aptos"/>
              </a:rPr>
              <a:t>OFFICE HOTSPOT</a:t>
            </a:r>
          </a:p>
          <a:p>
            <a:pPr algn="l">
              <a:lnSpc>
                <a:spcPct val="100000"/>
              </a:lnSpc>
              <a:spcAft>
                <a:spcPts val="0"/>
              </a:spcAft>
            </a:pPr>
            <a:r>
              <a:rPr sz="3000" b="1" dirty="0">
                <a:solidFill>
                  <a:srgbClr val="FFFFFF"/>
                </a:solidFill>
                <a:latin typeface="Aptos Display"/>
              </a:rPr>
              <a:t>439.450 MHz</a:t>
            </a:r>
            <a:r>
              <a:rPr sz="1800" b="1" dirty="0">
                <a:solidFill>
                  <a:srgbClr val="E97132"/>
                </a:solidFill>
                <a:latin typeface="Aptos"/>
              </a:rPr>
              <a:t>  +5 offset</a:t>
            </a:r>
          </a:p>
          <a:p>
            <a:pPr algn="l">
              <a:lnSpc>
                <a:spcPct val="100000"/>
              </a:lnSpc>
              <a:spcAft>
                <a:spcPts val="0"/>
              </a:spcAft>
            </a:pPr>
            <a:r>
              <a:rPr sz="1400" b="1" dirty="0">
                <a:solidFill>
                  <a:srgbClr val="E8E8E8"/>
                </a:solidFill>
                <a:latin typeface="Aptos"/>
              </a:rPr>
              <a:t>Color Code 1  •  TS 1 &amp; 2 linked  •  Zones: TAC, Office, States, World-Wide, </a:t>
            </a:r>
            <a:r>
              <a:rPr lang="en-US" sz="1400" b="1" dirty="0">
                <a:solidFill>
                  <a:srgbClr val="E8E8E8"/>
                </a:solidFill>
                <a:latin typeface="Aptos"/>
              </a:rPr>
              <a:t>TS1 For TGI NETWORK</a:t>
            </a:r>
            <a:endParaRPr sz="1400" b="1" dirty="0">
              <a:solidFill>
                <a:srgbClr val="E8E8E8"/>
              </a:solidFill>
              <a:latin typeface="Aptos"/>
            </a:endParaRPr>
          </a:p>
        </p:txBody>
      </p:sp>
      <p:sp>
        <p:nvSpPr>
          <p:cNvPr id="9" name="Rectangle 8"/>
          <p:cNvSpPr/>
          <p:nvPr/>
        </p:nvSpPr>
        <p:spPr>
          <a:xfrm>
            <a:off x="658368" y="3017520"/>
            <a:ext cx="5230368" cy="1207008"/>
          </a:xfrm>
          <a:prstGeom prst="rect">
            <a:avLst/>
          </a:prstGeom>
          <a:solidFill>
            <a:srgbClr val="13364B"/>
          </a:solidFill>
          <a:ln>
            <a:noFill/>
          </a:ln>
        </p:spPr>
        <p:style>
          <a:lnRef idx="1">
            <a:schemeClr val="accent1"/>
          </a:lnRef>
          <a:fillRef idx="3">
            <a:schemeClr val="accent1"/>
          </a:fillRef>
          <a:effectRef idx="2">
            <a:schemeClr val="accent1"/>
          </a:effectRef>
          <a:fontRef idx="minor">
            <a:schemeClr val="lt1"/>
          </a:fontRef>
        </p:style>
        <p:txBody>
          <a:bodyPr wrap="square" lIns="164592" tIns="109728" rIns="137160" bIns="73152" rtlCol="0" anchor="t">
            <a:noAutofit/>
          </a:bodyPr>
          <a:lstStyle/>
          <a:p>
            <a:pPr algn="l">
              <a:lnSpc>
                <a:spcPct val="100000"/>
              </a:lnSpc>
              <a:spcAft>
                <a:spcPts val="200"/>
              </a:spcAft>
            </a:pPr>
            <a:r>
              <a:rPr sz="1400" b="1">
                <a:solidFill>
                  <a:srgbClr val="E97132"/>
                </a:solidFill>
                <a:latin typeface="Aptos"/>
              </a:rPr>
              <a:t>TRUCK HOTSPOT</a:t>
            </a:r>
          </a:p>
          <a:p>
            <a:pPr algn="l">
              <a:lnSpc>
                <a:spcPct val="100000"/>
              </a:lnSpc>
              <a:spcAft>
                <a:spcPts val="0"/>
              </a:spcAft>
            </a:pPr>
            <a:r>
              <a:rPr sz="3000" b="1">
                <a:solidFill>
                  <a:srgbClr val="FFFFFF"/>
                </a:solidFill>
                <a:latin typeface="Aptos Display"/>
              </a:rPr>
              <a:t>433.450 MHz</a:t>
            </a:r>
            <a:r>
              <a:rPr sz="1800" b="1">
                <a:solidFill>
                  <a:srgbClr val="E97132"/>
                </a:solidFill>
                <a:latin typeface="Aptos"/>
              </a:rPr>
              <a:t>  simplex</a:t>
            </a:r>
          </a:p>
          <a:p>
            <a:pPr algn="l">
              <a:lnSpc>
                <a:spcPct val="100000"/>
              </a:lnSpc>
              <a:spcAft>
                <a:spcPts val="0"/>
              </a:spcAft>
            </a:pPr>
            <a:r>
              <a:rPr sz="1400" b="1">
                <a:solidFill>
                  <a:srgbClr val="E8E8E8"/>
                </a:solidFill>
                <a:latin typeface="Aptos"/>
              </a:rPr>
              <a:t>Color Code 1  •  TS 1 &amp; 2 linked  •  Mobile use with the same talk-group zone structure</a:t>
            </a:r>
          </a:p>
        </p:txBody>
      </p:sp>
      <p:sp>
        <p:nvSpPr>
          <p:cNvPr id="10" name="Rectangle 9"/>
          <p:cNvSpPr/>
          <p:nvPr/>
        </p:nvSpPr>
        <p:spPr>
          <a:xfrm>
            <a:off x="6199632" y="1581912"/>
            <a:ext cx="5230368" cy="2642616"/>
          </a:xfrm>
          <a:prstGeom prst="rect">
            <a:avLst/>
          </a:prstGeom>
          <a:solidFill>
            <a:srgbClr val="174057"/>
          </a:solidFill>
          <a:ln>
            <a:noFill/>
          </a:ln>
        </p:spPr>
        <p:style>
          <a:lnRef idx="1">
            <a:schemeClr val="accent1"/>
          </a:lnRef>
          <a:fillRef idx="3">
            <a:schemeClr val="accent1"/>
          </a:fillRef>
          <a:effectRef idx="2">
            <a:schemeClr val="accent1"/>
          </a:effectRef>
          <a:fontRef idx="minor">
            <a:schemeClr val="lt1"/>
          </a:fontRef>
        </p:style>
        <p:txBody>
          <a:bodyPr wrap="square" lIns="182880" tIns="128016" rIns="164592" bIns="91440" rtlCol="0" anchor="ctr">
            <a:noAutofit/>
          </a:bodyPr>
          <a:lstStyle/>
          <a:p>
            <a:pPr algn="l">
              <a:lnSpc>
                <a:spcPct val="100000"/>
              </a:lnSpc>
              <a:spcAft>
                <a:spcPts val="400"/>
              </a:spcAft>
            </a:pPr>
            <a:r>
              <a:rPr sz="1400" b="1" dirty="0">
                <a:solidFill>
                  <a:srgbClr val="E97132"/>
                </a:solidFill>
                <a:latin typeface="Aptos"/>
              </a:rPr>
              <a:t>WIRES-X / DIGITAL LINKS</a:t>
            </a:r>
          </a:p>
          <a:p>
            <a:pPr algn="l">
              <a:lnSpc>
                <a:spcPct val="100000"/>
              </a:lnSpc>
              <a:spcAft>
                <a:spcPts val="500"/>
              </a:spcAft>
            </a:pPr>
            <a:r>
              <a:rPr lang="en-US" sz="2400" b="1" dirty="0">
                <a:solidFill>
                  <a:srgbClr val="FFFFFF"/>
                </a:solidFill>
                <a:latin typeface="Aptos Display"/>
              </a:rPr>
              <a:t>KI4PHP</a:t>
            </a:r>
            <a:r>
              <a:rPr sz="1800" b="1" dirty="0">
                <a:solidFill>
                  <a:srgbClr val="0F9ED5"/>
                </a:solidFill>
                <a:latin typeface="Aptos"/>
              </a:rPr>
              <a:t> </a:t>
            </a:r>
            <a:endParaRPr lang="en-US" sz="1800" b="1" dirty="0">
              <a:solidFill>
                <a:srgbClr val="0F9ED5"/>
              </a:solidFill>
              <a:latin typeface="Aptos"/>
            </a:endParaRPr>
          </a:p>
          <a:p>
            <a:pPr algn="l">
              <a:lnSpc>
                <a:spcPct val="100000"/>
              </a:lnSpc>
              <a:spcAft>
                <a:spcPts val="500"/>
              </a:spcAft>
            </a:pPr>
            <a:r>
              <a:rPr sz="1800" b="1" dirty="0">
                <a:solidFill>
                  <a:srgbClr val="0F9ED5"/>
                </a:solidFill>
                <a:latin typeface="Aptos"/>
              </a:rPr>
              <a:t> </a:t>
            </a:r>
            <a:r>
              <a:rPr lang="en-US" sz="1800" b="1" dirty="0">
                <a:solidFill>
                  <a:srgbClr val="0F9ED5"/>
                </a:solidFill>
                <a:latin typeface="Aptos"/>
              </a:rPr>
              <a:t>146.460 Simplex </a:t>
            </a:r>
            <a:r>
              <a:rPr sz="1800" b="1" dirty="0">
                <a:solidFill>
                  <a:srgbClr val="0F9ED5"/>
                </a:solidFill>
                <a:latin typeface="Aptos"/>
              </a:rPr>
              <a:t>Room </a:t>
            </a:r>
            <a:r>
              <a:rPr lang="en-US" sz="1800" b="1" dirty="0">
                <a:solidFill>
                  <a:srgbClr val="0F9ED5"/>
                </a:solidFill>
                <a:latin typeface="Aptos"/>
              </a:rPr>
              <a:t>20371 Brooksville, Kentucky 41004</a:t>
            </a:r>
          </a:p>
          <a:p>
            <a:pPr algn="l">
              <a:lnSpc>
                <a:spcPct val="100000"/>
              </a:lnSpc>
              <a:spcAft>
                <a:spcPts val="500"/>
              </a:spcAft>
            </a:pPr>
            <a:r>
              <a:rPr lang="en-US" sz="1400" b="1" dirty="0">
                <a:solidFill>
                  <a:srgbClr val="0F9ED5"/>
                </a:solidFill>
                <a:latin typeface="Aptos"/>
              </a:rPr>
              <a:t>OTHER ROOMS TO CONNECT TO</a:t>
            </a:r>
            <a:r>
              <a:rPr sz="1400" b="1" dirty="0">
                <a:solidFill>
                  <a:srgbClr val="0F9ED5"/>
                </a:solidFill>
                <a:latin typeface="Aptos"/>
              </a:rPr>
              <a:t>:</a:t>
            </a:r>
            <a:endParaRPr lang="en-US" sz="1400" b="1" dirty="0">
              <a:solidFill>
                <a:srgbClr val="0F9ED5"/>
              </a:solidFill>
              <a:latin typeface="Aptos"/>
            </a:endParaRPr>
          </a:p>
          <a:p>
            <a:pPr>
              <a:spcAft>
                <a:spcPts val="600"/>
              </a:spcAft>
            </a:pPr>
            <a:r>
              <a:rPr lang="en-US" sz="1400" b="1" dirty="0">
                <a:solidFill>
                  <a:schemeClr val="bg1"/>
                </a:solidFill>
              </a:rPr>
              <a:t>Room 28054 (AMERICA-KC-WIDE MULTIMODE)</a:t>
            </a:r>
          </a:p>
          <a:p>
            <a:pPr>
              <a:spcAft>
                <a:spcPts val="600"/>
              </a:spcAft>
            </a:pPr>
            <a:r>
              <a:rPr lang="en-US" sz="1400" b="1" dirty="0">
                <a:solidFill>
                  <a:schemeClr val="bg1"/>
                </a:solidFill>
              </a:rPr>
              <a:t>Room 84898 (Cincinnati-Wide)</a:t>
            </a:r>
          </a:p>
          <a:p>
            <a:pPr>
              <a:spcAft>
                <a:spcPts val="100"/>
              </a:spcAft>
            </a:pPr>
            <a:r>
              <a:rPr lang="en-US" sz="1400" b="1" dirty="0">
                <a:solidFill>
                  <a:srgbClr val="E8E8E8"/>
                </a:solidFill>
              </a:rPr>
              <a:t>Room 83134 (</a:t>
            </a:r>
            <a:r>
              <a:rPr lang="en-US" sz="1400" b="1" dirty="0"/>
              <a:t>Mid South Multimode)</a:t>
            </a:r>
            <a:endParaRPr lang="en-US" sz="1400" b="1" dirty="0">
              <a:solidFill>
                <a:srgbClr val="E8E8E8"/>
              </a:solidFill>
            </a:endParaRPr>
          </a:p>
        </p:txBody>
      </p:sp>
      <p:sp>
        <p:nvSpPr>
          <p:cNvPr id="11" name="TextBox 10"/>
          <p:cNvSpPr txBox="1"/>
          <p:nvPr/>
        </p:nvSpPr>
        <p:spPr>
          <a:xfrm>
            <a:off x="658368" y="4498848"/>
            <a:ext cx="10826496" cy="246888"/>
          </a:xfrm>
          <a:prstGeom prst="rect">
            <a:avLst/>
          </a:prstGeom>
          <a:noFill/>
        </p:spPr>
        <p:txBody>
          <a:bodyPr wrap="square" lIns="0" tIns="0" rIns="0" bIns="0" anchor="t">
            <a:noAutofit/>
          </a:bodyPr>
          <a:lstStyle/>
          <a:p>
            <a:pPr algn="l"/>
            <a:r>
              <a:rPr sz="1400" b="1">
                <a:solidFill>
                  <a:srgbClr val="E97132"/>
                </a:solidFill>
                <a:latin typeface="Aptos"/>
              </a:rPr>
              <a:t>OPERATING CHECKLIST</a:t>
            </a:r>
          </a:p>
        </p:txBody>
      </p:sp>
      <p:sp>
        <p:nvSpPr>
          <p:cNvPr id="12" name="Rectangle 11"/>
          <p:cNvSpPr/>
          <p:nvPr/>
        </p:nvSpPr>
        <p:spPr>
          <a:xfrm>
            <a:off x="658368" y="4828032"/>
            <a:ext cx="2542032" cy="1188720"/>
          </a:xfrm>
          <a:prstGeom prst="rect">
            <a:avLst/>
          </a:prstGeom>
          <a:solidFill>
            <a:srgbClr val="13364B"/>
          </a:solidFill>
          <a:ln>
            <a:noFill/>
          </a:ln>
        </p:spPr>
        <p:style>
          <a:lnRef idx="1">
            <a:schemeClr val="accent1"/>
          </a:lnRef>
          <a:fillRef idx="3">
            <a:schemeClr val="accent1"/>
          </a:fillRef>
          <a:effectRef idx="2">
            <a:schemeClr val="accent1"/>
          </a:effectRef>
          <a:fontRef idx="minor">
            <a:schemeClr val="lt1"/>
          </a:fontRef>
        </p:style>
        <p:txBody>
          <a:bodyPr wrap="square" lIns="109728" tIns="73152" bIns="54864" rtlCol="0" anchor="t">
            <a:noAutofit/>
          </a:bodyPr>
          <a:lstStyle/>
          <a:p>
            <a:pPr algn="l">
              <a:lnSpc>
                <a:spcPct val="100000"/>
              </a:lnSpc>
              <a:spcAft>
                <a:spcPts val="200"/>
              </a:spcAft>
            </a:pPr>
            <a:r>
              <a:rPr sz="1600" b="1">
                <a:solidFill>
                  <a:srgbClr val="E97132"/>
                </a:solidFill>
                <a:latin typeface="Aptos"/>
              </a:rPr>
              <a:t>1. </a:t>
            </a:r>
            <a:r>
              <a:rPr sz="1600" b="1">
                <a:solidFill>
                  <a:srgbClr val="FFFFFF"/>
                </a:solidFill>
                <a:latin typeface="Aptos"/>
              </a:rPr>
              <a:t>Pick zone</a:t>
            </a:r>
          </a:p>
          <a:p>
            <a:pPr algn="l">
              <a:lnSpc>
                <a:spcPct val="100000"/>
              </a:lnSpc>
              <a:spcAft>
                <a:spcPts val="0"/>
              </a:spcAft>
            </a:pPr>
            <a:r>
              <a:rPr sz="1400" b="0">
                <a:solidFill>
                  <a:srgbClr val="E8E8E8"/>
                </a:solidFill>
                <a:latin typeface="Aptos"/>
              </a:rPr>
              <a:t>Office or Truck hotspot; match the zone to the talk group list.</a:t>
            </a:r>
          </a:p>
        </p:txBody>
      </p:sp>
      <p:sp>
        <p:nvSpPr>
          <p:cNvPr id="13" name="Rectangle 12"/>
          <p:cNvSpPr/>
          <p:nvPr/>
        </p:nvSpPr>
        <p:spPr>
          <a:xfrm>
            <a:off x="3419855" y="4828032"/>
            <a:ext cx="2542032" cy="1188720"/>
          </a:xfrm>
          <a:prstGeom prst="rect">
            <a:avLst/>
          </a:prstGeom>
          <a:solidFill>
            <a:srgbClr val="13364B"/>
          </a:solidFill>
          <a:ln>
            <a:noFill/>
          </a:ln>
        </p:spPr>
        <p:style>
          <a:lnRef idx="1">
            <a:schemeClr val="accent1"/>
          </a:lnRef>
          <a:fillRef idx="3">
            <a:schemeClr val="accent1"/>
          </a:fillRef>
          <a:effectRef idx="2">
            <a:schemeClr val="accent1"/>
          </a:effectRef>
          <a:fontRef idx="minor">
            <a:schemeClr val="lt1"/>
          </a:fontRef>
        </p:style>
        <p:txBody>
          <a:bodyPr wrap="square" lIns="109728" tIns="73152" bIns="54864" rtlCol="0" anchor="t">
            <a:noAutofit/>
          </a:bodyPr>
          <a:lstStyle/>
          <a:p>
            <a:pPr algn="l">
              <a:lnSpc>
                <a:spcPct val="100000"/>
              </a:lnSpc>
              <a:spcAft>
                <a:spcPts val="200"/>
              </a:spcAft>
            </a:pPr>
            <a:r>
              <a:rPr sz="1600" b="1">
                <a:solidFill>
                  <a:srgbClr val="E97132"/>
                </a:solidFill>
                <a:latin typeface="Aptos"/>
              </a:rPr>
              <a:t>2. </a:t>
            </a:r>
            <a:r>
              <a:rPr sz="1600" b="1">
                <a:solidFill>
                  <a:srgbClr val="FFFFFF"/>
                </a:solidFill>
                <a:latin typeface="Aptos"/>
              </a:rPr>
              <a:t>Confirm slot</a:t>
            </a:r>
          </a:p>
          <a:p>
            <a:pPr algn="l">
              <a:lnSpc>
                <a:spcPct val="100000"/>
              </a:lnSpc>
              <a:spcAft>
                <a:spcPts val="0"/>
              </a:spcAft>
            </a:pPr>
            <a:r>
              <a:rPr sz="1400" b="0">
                <a:solidFill>
                  <a:srgbClr val="E8E8E8"/>
                </a:solidFill>
                <a:latin typeface="Aptos"/>
              </a:rPr>
              <a:t>TS2 for TAC/Office/States/World-Wide; TS1 for TGI Network.</a:t>
            </a:r>
          </a:p>
        </p:txBody>
      </p:sp>
      <p:sp>
        <p:nvSpPr>
          <p:cNvPr id="14" name="Rectangle 13"/>
          <p:cNvSpPr/>
          <p:nvPr/>
        </p:nvSpPr>
        <p:spPr>
          <a:xfrm>
            <a:off x="6181343" y="4828032"/>
            <a:ext cx="2542032" cy="1188720"/>
          </a:xfrm>
          <a:prstGeom prst="rect">
            <a:avLst/>
          </a:prstGeom>
          <a:solidFill>
            <a:srgbClr val="13364B"/>
          </a:solidFill>
          <a:ln>
            <a:noFill/>
          </a:ln>
        </p:spPr>
        <p:style>
          <a:lnRef idx="1">
            <a:schemeClr val="accent1"/>
          </a:lnRef>
          <a:fillRef idx="3">
            <a:schemeClr val="accent1"/>
          </a:fillRef>
          <a:effectRef idx="2">
            <a:schemeClr val="accent1"/>
          </a:effectRef>
          <a:fontRef idx="minor">
            <a:schemeClr val="lt1"/>
          </a:fontRef>
        </p:style>
        <p:txBody>
          <a:bodyPr wrap="square" lIns="109728" tIns="73152" bIns="54864" rtlCol="0" anchor="t">
            <a:noAutofit/>
          </a:bodyPr>
          <a:lstStyle/>
          <a:p>
            <a:pPr algn="l">
              <a:lnSpc>
                <a:spcPct val="100000"/>
              </a:lnSpc>
              <a:spcAft>
                <a:spcPts val="200"/>
              </a:spcAft>
            </a:pPr>
            <a:r>
              <a:rPr sz="1600" b="1" dirty="0">
                <a:solidFill>
                  <a:srgbClr val="E97132"/>
                </a:solidFill>
                <a:latin typeface="Aptos"/>
              </a:rPr>
              <a:t>3. </a:t>
            </a:r>
            <a:r>
              <a:rPr sz="1600" b="1" dirty="0">
                <a:solidFill>
                  <a:srgbClr val="FFFFFF"/>
                </a:solidFill>
                <a:latin typeface="Aptos"/>
              </a:rPr>
              <a:t>Test audio</a:t>
            </a:r>
          </a:p>
          <a:p>
            <a:pPr algn="l">
              <a:lnSpc>
                <a:spcPct val="100000"/>
              </a:lnSpc>
              <a:spcAft>
                <a:spcPts val="0"/>
              </a:spcAft>
            </a:pPr>
            <a:r>
              <a:rPr sz="1400" b="0" dirty="0">
                <a:solidFill>
                  <a:srgbClr val="E8E8E8"/>
                </a:solidFill>
                <a:latin typeface="Aptos"/>
              </a:rPr>
              <a:t>Use Parrot </a:t>
            </a:r>
            <a:r>
              <a:rPr lang="en-US" sz="1400" dirty="0">
                <a:solidFill>
                  <a:srgbClr val="E8E8E8"/>
                </a:solidFill>
                <a:latin typeface="Aptos"/>
              </a:rPr>
              <a:t>310997</a:t>
            </a:r>
            <a:r>
              <a:rPr sz="1400" b="0" dirty="0">
                <a:solidFill>
                  <a:srgbClr val="E8E8E8"/>
                </a:solidFill>
                <a:latin typeface="Aptos"/>
              </a:rPr>
              <a:t> before important calls or after programming changes.</a:t>
            </a:r>
          </a:p>
        </p:txBody>
      </p:sp>
      <p:sp>
        <p:nvSpPr>
          <p:cNvPr id="15" name="Rectangle 14"/>
          <p:cNvSpPr/>
          <p:nvPr/>
        </p:nvSpPr>
        <p:spPr>
          <a:xfrm>
            <a:off x="8942832" y="4828032"/>
            <a:ext cx="2542032" cy="1188720"/>
          </a:xfrm>
          <a:prstGeom prst="rect">
            <a:avLst/>
          </a:prstGeom>
          <a:solidFill>
            <a:srgbClr val="13364B"/>
          </a:solidFill>
          <a:ln>
            <a:noFill/>
          </a:ln>
        </p:spPr>
        <p:style>
          <a:lnRef idx="1">
            <a:schemeClr val="accent1"/>
          </a:lnRef>
          <a:fillRef idx="3">
            <a:schemeClr val="accent1"/>
          </a:fillRef>
          <a:effectRef idx="2">
            <a:schemeClr val="accent1"/>
          </a:effectRef>
          <a:fontRef idx="minor">
            <a:schemeClr val="lt1"/>
          </a:fontRef>
        </p:style>
        <p:txBody>
          <a:bodyPr wrap="square" lIns="109728" tIns="73152" bIns="54864" rtlCol="0" anchor="t">
            <a:noAutofit/>
          </a:bodyPr>
          <a:lstStyle/>
          <a:p>
            <a:pPr algn="l">
              <a:lnSpc>
                <a:spcPct val="100000"/>
              </a:lnSpc>
              <a:spcAft>
                <a:spcPts val="200"/>
              </a:spcAft>
            </a:pPr>
            <a:r>
              <a:rPr sz="1600" b="1">
                <a:solidFill>
                  <a:srgbClr val="E97132"/>
                </a:solidFill>
                <a:latin typeface="Aptos"/>
              </a:rPr>
              <a:t>4. </a:t>
            </a:r>
            <a:r>
              <a:rPr sz="1600" b="1">
                <a:solidFill>
                  <a:srgbClr val="FFFFFF"/>
                </a:solidFill>
                <a:latin typeface="Aptos"/>
              </a:rPr>
              <a:t>Watch limits</a:t>
            </a:r>
          </a:p>
          <a:p>
            <a:pPr algn="l">
              <a:lnSpc>
                <a:spcPct val="100000"/>
              </a:lnSpc>
              <a:spcAft>
                <a:spcPts val="0"/>
              </a:spcAft>
            </a:pPr>
            <a:r>
              <a:rPr sz="1400" b="0">
                <a:solidFill>
                  <a:srgbClr val="E8E8E8"/>
                </a:solidFill>
                <a:latin typeface="Aptos"/>
              </a:rPr>
              <a:t>State talk groups note a 10-minute limit; keep transmissions brief.</a:t>
            </a:r>
          </a:p>
        </p:txBody>
      </p:sp>
      <p:sp>
        <p:nvSpPr>
          <p:cNvPr id="16" name="TextBox 15"/>
          <p:cNvSpPr txBox="1"/>
          <p:nvPr/>
        </p:nvSpPr>
        <p:spPr>
          <a:xfrm>
            <a:off x="594360" y="6419088"/>
            <a:ext cx="10972800" cy="228600"/>
          </a:xfrm>
          <a:prstGeom prst="rect">
            <a:avLst/>
          </a:prstGeom>
          <a:noFill/>
        </p:spPr>
        <p:txBody>
          <a:bodyPr wrap="square" lIns="0" tIns="0" rIns="0" bIns="0" anchor="t">
            <a:noAutofit/>
          </a:bodyPr>
          <a:lstStyle/>
          <a:p>
            <a:pPr algn="ctr"/>
            <a:r>
              <a:rPr lang="en-US" sz="1050" b="1">
                <a:solidFill>
                  <a:srgbClr val="FFFFFF"/>
                </a:solidFill>
                <a:latin typeface="Aptos"/>
              </a:rPr>
              <a:t>Clifton W Dowers KI4PHP</a:t>
            </a:r>
            <a:r>
              <a:rPr lang="en-US" sz="1050" b="1">
                <a:solidFill>
                  <a:srgbClr val="E8E8E8"/>
                </a:solidFill>
                <a:latin typeface="Aptos"/>
              </a:rPr>
              <a:t>  •  Brooksville, KY 41004  •  Ph 606-637-3994  •  email ki4php.dmr@fastmail.com</a:t>
            </a:r>
            <a:endParaRPr sz="1050" b="1">
              <a:solidFill>
                <a:srgbClr val="E8E8E8"/>
              </a:solidFill>
              <a:latin typeface="Aptos"/>
            </a:endParaRPr>
          </a:p>
        </p:txBody>
      </p:sp>
      <p:sp>
        <p:nvSpPr>
          <p:cNvPr id="17" name="Rectangle 16"/>
          <p:cNvSpPr/>
          <p:nvPr/>
        </p:nvSpPr>
        <p:spPr>
          <a:xfrm>
            <a:off x="9235440" y="1609344"/>
            <a:ext cx="1700784" cy="438912"/>
          </a:xfrm>
          <a:prstGeom prst="rect">
            <a:avLst/>
          </a:prstGeom>
          <a:solidFill>
            <a:srgbClr val="0B2236"/>
          </a:solidFill>
          <a:ln w="15875">
            <a:solidFill>
              <a:srgbClr val="E97132"/>
            </a:solidFill>
          </a:ln>
        </p:spPr>
        <p:style>
          <a:lnRef idx="1">
            <a:schemeClr val="accent1"/>
          </a:lnRef>
          <a:fillRef idx="3">
            <a:schemeClr val="accent1"/>
          </a:fillRef>
          <a:effectRef idx="2">
            <a:schemeClr val="accent1"/>
          </a:effectRef>
          <a:fontRef idx="minor">
            <a:schemeClr val="lt1"/>
          </a:fontRef>
        </p:style>
        <p:txBody>
          <a:bodyPr wrap="none" lIns="45720" tIns="18288" rIns="45720" bIns="18288" rtlCol="0" anchor="ctr">
            <a:noAutofit/>
          </a:bodyPr>
          <a:lstStyle/>
          <a:p>
            <a:pPr algn="ctr"/>
            <a:r>
              <a:rPr sz="1800" b="1">
                <a:solidFill>
                  <a:srgbClr val="FFFFFF"/>
                </a:solidFill>
                <a:latin typeface="Aptos Display"/>
              </a:rPr>
              <a:t>WIRES-X</a:t>
            </a:r>
          </a:p>
        </p:txBody>
      </p:sp>
      <p:sp>
        <p:nvSpPr>
          <p:cNvPr id="18" name="Oval 17">
            <a:extLst>
              <a:ext uri="{C183D7F6-B498-43B3-948B-1728B52AA6E4}">
                <adec:decorative xmlns:adec="http://schemas.microsoft.com/office/drawing/2017/decorative" val="1"/>
              </a:ext>
            </a:extLst>
          </p:cNvPr>
          <p:cNvSpPr/>
          <p:nvPr/>
        </p:nvSpPr>
        <p:spPr>
          <a:xfrm>
            <a:off x="9308592" y="2075688"/>
            <a:ext cx="73152" cy="73152"/>
          </a:xfrm>
          <a:prstGeom prst="ellipse">
            <a:avLst/>
          </a:prstGeom>
          <a:solidFill>
            <a:srgbClr val="0F9ED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Oval 18">
            <a:extLst>
              <a:ext uri="{C183D7F6-B498-43B3-948B-1728B52AA6E4}">
                <adec:decorative xmlns:adec="http://schemas.microsoft.com/office/drawing/2017/decorative" val="1"/>
              </a:ext>
            </a:extLst>
          </p:cNvPr>
          <p:cNvSpPr/>
          <p:nvPr/>
        </p:nvSpPr>
        <p:spPr>
          <a:xfrm>
            <a:off x="9427464" y="2043684"/>
            <a:ext cx="109728" cy="109728"/>
          </a:xfrm>
          <a:prstGeom prst="ellipse">
            <a:avLst/>
          </a:prstGeom>
          <a:solidFill>
            <a:srgbClr val="0F9ED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Oval 19">
            <a:extLst>
              <a:ext uri="{C183D7F6-B498-43B3-948B-1728B52AA6E4}">
                <adec:decorative xmlns:adec="http://schemas.microsoft.com/office/drawing/2017/decorative" val="1"/>
              </a:ext>
            </a:extLst>
          </p:cNvPr>
          <p:cNvSpPr/>
          <p:nvPr/>
        </p:nvSpPr>
        <p:spPr>
          <a:xfrm>
            <a:off x="9546336" y="2011680"/>
            <a:ext cx="146304" cy="146304"/>
          </a:xfrm>
          <a:prstGeom prst="ellipse">
            <a:avLst/>
          </a:prstGeom>
          <a:solidFill>
            <a:srgbClr val="E9713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E2841"/>
        </a:solidFill>
        <a:effectLst/>
      </p:bgPr>
    </p:bg>
    <p:spTree>
      <p:nvGrpSpPr>
        <p:cNvPr id="1" name=""/>
        <p:cNvGrpSpPr/>
        <p:nvPr/>
      </p:nvGrpSpPr>
      <p:grpSpPr>
        <a:xfrm>
          <a:off x="0" y="0"/>
          <a:ext cx="0" cy="0"/>
          <a:chOff x="0" y="0"/>
          <a:chExt cx="0" cy="0"/>
        </a:xfrm>
      </p:grpSpPr>
      <p:sp>
        <p:nvSpPr>
          <p:cNvPr id="2" name="Rectangle 1">
            <a:extLst>
              <a:ext uri="{C183D7F6-B498-43B3-948B-1728B52AA6E4}">
                <adec:decorative xmlns:adec="http://schemas.microsoft.com/office/drawing/2017/decorative" val="1"/>
              </a:ext>
            </a:extLst>
          </p:cNvPr>
          <p:cNvSpPr/>
          <p:nvPr/>
        </p:nvSpPr>
        <p:spPr>
          <a:xfrm>
            <a:off x="0" y="0"/>
            <a:ext cx="12191695" cy="118872"/>
          </a:xfrm>
          <a:prstGeom prst="rect">
            <a:avLst/>
          </a:prstGeom>
          <a:solidFill>
            <a:srgbClr val="E97132"/>
          </a:solidFill>
          <a:ln>
            <a:noFill/>
          </a:ln>
        </p:spPr>
        <p:txBody>
          <a:bodyPr wrap="square" rtlCol="0" anchor="ctr">
            <a:noAutofit/>
          </a:bodyPr>
          <a:lstStyle/>
          <a:p>
            <a:pPr algn="ctr"/>
            <a:endParaRPr/>
          </a:p>
        </p:txBody>
      </p:sp>
      <p:sp>
        <p:nvSpPr>
          <p:cNvPr id="3" name="Rectangle 2">
            <a:extLst>
              <a:ext uri="{C183D7F6-B498-43B3-948B-1728B52AA6E4}">
                <adec:decorative xmlns:adec="http://schemas.microsoft.com/office/drawing/2017/decorative" val="1"/>
              </a:ext>
            </a:extLst>
          </p:cNvPr>
          <p:cNvSpPr/>
          <p:nvPr/>
        </p:nvSpPr>
        <p:spPr>
          <a:xfrm>
            <a:off x="0" y="118872"/>
            <a:ext cx="109728" cy="6739128"/>
          </a:xfrm>
          <a:prstGeom prst="rect">
            <a:avLst/>
          </a:prstGeom>
          <a:solidFill>
            <a:srgbClr val="0F9ED5"/>
          </a:solidFill>
          <a:ln>
            <a:noFill/>
          </a:ln>
        </p:spPr>
        <p:txBody>
          <a:bodyPr wrap="square" rtlCol="0" anchor="ctr">
            <a:noAutofit/>
          </a:bodyPr>
          <a:lstStyle/>
          <a:p>
            <a:pPr algn="ctr"/>
            <a:endParaRPr/>
          </a:p>
        </p:txBody>
      </p:sp>
      <p:sp>
        <p:nvSpPr>
          <p:cNvPr id="4" name="Eyebrow"/>
          <p:cNvSpPr txBox="1"/>
          <p:nvPr/>
        </p:nvSpPr>
        <p:spPr>
          <a:xfrm>
            <a:off x="658368" y="530352"/>
            <a:ext cx="10881360" cy="292608"/>
          </a:xfrm>
          <a:prstGeom prst="rect">
            <a:avLst/>
          </a:prstGeom>
          <a:noFill/>
        </p:spPr>
        <p:txBody>
          <a:bodyPr wrap="square" lIns="45720" tIns="18288" rIns="45720" bIns="18288" anchor="t">
            <a:noAutofit/>
          </a:bodyPr>
          <a:lstStyle/>
          <a:p>
            <a:pPr algn="l">
              <a:spcAft>
                <a:spcPts val="0"/>
              </a:spcAft>
            </a:pPr>
            <a:r>
              <a:rPr sz="1400" b="1" i="0">
                <a:solidFill>
                  <a:srgbClr val="E97132"/>
                </a:solidFill>
                <a:latin typeface="Aptos"/>
              </a:rPr>
              <a:t>WIRES-X ROOM ACCESS</a:t>
            </a:r>
          </a:p>
        </p:txBody>
      </p:sp>
      <p:sp>
        <p:nvSpPr>
          <p:cNvPr id="5" name="Title"/>
          <p:cNvSpPr txBox="1"/>
          <p:nvPr/>
        </p:nvSpPr>
        <p:spPr>
          <a:xfrm>
            <a:off x="621792" y="850392"/>
            <a:ext cx="10881360" cy="658368"/>
          </a:xfrm>
          <a:prstGeom prst="rect">
            <a:avLst/>
          </a:prstGeom>
          <a:noFill/>
        </p:spPr>
        <p:txBody>
          <a:bodyPr wrap="square" lIns="45720" tIns="18288" rIns="45720" bIns="18288" anchor="t">
            <a:noAutofit/>
          </a:bodyPr>
          <a:lstStyle/>
          <a:p>
            <a:pPr algn="l">
              <a:spcAft>
                <a:spcPts val="0"/>
              </a:spcAft>
            </a:pPr>
            <a:r>
              <a:rPr sz="4200" b="1" i="0">
                <a:solidFill>
                  <a:srgbClr val="FFFFFF"/>
                </a:solidFill>
                <a:latin typeface="Aptos Display"/>
              </a:rPr>
              <a:t>My WIRES-X Room</a:t>
            </a:r>
          </a:p>
        </p:txBody>
      </p:sp>
      <p:sp>
        <p:nvSpPr>
          <p:cNvPr id="6" name="Subtitle"/>
          <p:cNvSpPr txBox="1"/>
          <p:nvPr/>
        </p:nvSpPr>
        <p:spPr>
          <a:xfrm>
            <a:off x="731520" y="1645920"/>
            <a:ext cx="10789920" cy="329184"/>
          </a:xfrm>
          <a:prstGeom prst="rect">
            <a:avLst/>
          </a:prstGeom>
          <a:noFill/>
        </p:spPr>
        <p:txBody>
          <a:bodyPr wrap="square" lIns="45720" tIns="18288" rIns="45720" bIns="18288" anchor="t">
            <a:noAutofit/>
          </a:bodyPr>
          <a:lstStyle/>
          <a:p>
            <a:pPr algn="l">
              <a:spcAft>
                <a:spcPts val="0"/>
              </a:spcAft>
            </a:pPr>
            <a:r>
              <a:rPr sz="1700" b="1" i="0">
                <a:solidFill>
                  <a:srgbClr val="E8E8E8"/>
                </a:solidFill>
                <a:latin typeface="Aptos"/>
              </a:rPr>
              <a:t>Room 20371 • 146.460 MHz Simplex • Brooksville, KY 41004</a:t>
            </a:r>
          </a:p>
        </p:txBody>
      </p:sp>
      <p:sp>
        <p:nvSpPr>
          <p:cNvPr id="7" name="Room Label"/>
          <p:cNvSpPr txBox="1"/>
          <p:nvPr/>
        </p:nvSpPr>
        <p:spPr>
          <a:xfrm>
            <a:off x="658368" y="2148840"/>
            <a:ext cx="2103120" cy="256032"/>
          </a:xfrm>
          <a:prstGeom prst="rect">
            <a:avLst/>
          </a:prstGeom>
          <a:noFill/>
        </p:spPr>
        <p:txBody>
          <a:bodyPr wrap="square" lIns="45720" tIns="18288" rIns="45720" bIns="18288" anchor="t">
            <a:noAutofit/>
          </a:bodyPr>
          <a:lstStyle/>
          <a:p>
            <a:pPr algn="l">
              <a:spcAft>
                <a:spcPts val="0"/>
              </a:spcAft>
            </a:pPr>
            <a:r>
              <a:rPr sz="1400" b="1" i="0">
                <a:solidFill>
                  <a:srgbClr val="0F9ED5"/>
                </a:solidFill>
                <a:latin typeface="Aptos"/>
              </a:rPr>
              <a:t>ROOM</a:t>
            </a:r>
          </a:p>
        </p:txBody>
      </p:sp>
      <p:sp>
        <p:nvSpPr>
          <p:cNvPr id="8" name="Room Value"/>
          <p:cNvSpPr txBox="1"/>
          <p:nvPr/>
        </p:nvSpPr>
        <p:spPr>
          <a:xfrm>
            <a:off x="585216" y="2331720"/>
            <a:ext cx="6400800" cy="1097280"/>
          </a:xfrm>
          <a:prstGeom prst="rect">
            <a:avLst/>
          </a:prstGeom>
          <a:noFill/>
        </p:spPr>
        <p:txBody>
          <a:bodyPr wrap="square" lIns="45720" tIns="18288" rIns="45720" bIns="18288" anchor="ctr">
            <a:noAutofit/>
          </a:bodyPr>
          <a:lstStyle/>
          <a:p>
            <a:pPr algn="l">
              <a:spcAft>
                <a:spcPts val="0"/>
              </a:spcAft>
            </a:pPr>
            <a:r>
              <a:rPr sz="6800" b="1" i="0">
                <a:solidFill>
                  <a:srgbClr val="FFFFFF"/>
                </a:solidFill>
                <a:latin typeface="Aptos Display"/>
              </a:rPr>
              <a:t>20371</a:t>
            </a:r>
          </a:p>
        </p:txBody>
      </p:sp>
      <p:sp>
        <p:nvSpPr>
          <p:cNvPr id="9" name="Freq Big"/>
          <p:cNvSpPr txBox="1"/>
          <p:nvPr/>
        </p:nvSpPr>
        <p:spPr>
          <a:xfrm>
            <a:off x="7635240" y="2432304"/>
            <a:ext cx="3749039" cy="658368"/>
          </a:xfrm>
          <a:prstGeom prst="rect">
            <a:avLst/>
          </a:prstGeom>
          <a:noFill/>
        </p:spPr>
        <p:txBody>
          <a:bodyPr wrap="square" lIns="45720" tIns="18288" rIns="45720" bIns="18288" anchor="ctr">
            <a:noAutofit/>
          </a:bodyPr>
          <a:lstStyle/>
          <a:p>
            <a:pPr algn="r">
              <a:spcAft>
                <a:spcPts val="0"/>
              </a:spcAft>
            </a:pPr>
            <a:r>
              <a:rPr sz="3400" b="1" i="0">
                <a:solidFill>
                  <a:srgbClr val="E97132"/>
                </a:solidFill>
                <a:latin typeface="Aptos Display"/>
              </a:rPr>
              <a:t>146.460 Simplex</a:t>
            </a:r>
          </a:p>
        </p:txBody>
      </p:sp>
      <p:sp>
        <p:nvSpPr>
          <p:cNvPr id="10" name="Freq Detail"/>
          <p:cNvSpPr txBox="1"/>
          <p:nvPr/>
        </p:nvSpPr>
        <p:spPr>
          <a:xfrm>
            <a:off x="7635240" y="3140000"/>
            <a:ext cx="3749039" cy="365760"/>
          </a:xfrm>
          <a:prstGeom prst="rect">
            <a:avLst/>
          </a:prstGeom>
          <a:noFill/>
        </p:spPr>
        <p:txBody>
          <a:bodyPr wrap="square" lIns="45720" tIns="18288" rIns="45720" bIns="18288" anchor="ctr">
            <a:noAutofit/>
          </a:bodyPr>
          <a:lstStyle/>
          <a:p>
            <a:pPr algn="r">
              <a:spcAft>
                <a:spcPts val="0"/>
              </a:spcAft>
            </a:pPr>
            <a:r>
              <a:rPr sz="1400" b="1" i="0">
                <a:solidFill>
                  <a:srgbClr val="0F9ED5"/>
                </a:solidFill>
                <a:latin typeface="Aptos"/>
              </a:rPr>
              <a:t>DN MODE </a:t>
            </a:r>
            <a:r>
              <a:rPr sz="1400" b="0" i="0">
                <a:solidFill>
                  <a:srgbClr val="B8C7D4"/>
                </a:solidFill>
                <a:latin typeface="Aptos"/>
              </a:rPr>
              <a:t>  •  Rooms are steerable</a:t>
            </a:r>
          </a:p>
        </p:txBody>
      </p:sp>
      <p:sp>
        <p:nvSpPr>
          <p:cNvPr id="11" name="Divider">
            <a:extLst>
              <a:ext uri="{C183D7F6-B498-43B3-948B-1728B52AA6E4}">
                <adec:decorative xmlns:adec="http://schemas.microsoft.com/office/drawing/2017/decorative" val="1"/>
              </a:ext>
            </a:extLst>
          </p:cNvPr>
          <p:cNvSpPr/>
          <p:nvPr/>
        </p:nvSpPr>
        <p:spPr>
          <a:xfrm>
            <a:off x="658368" y="3584448"/>
            <a:ext cx="10863072" cy="36576"/>
          </a:xfrm>
          <a:prstGeom prst="rect">
            <a:avLst/>
          </a:prstGeom>
          <a:solidFill>
            <a:srgbClr val="E97132"/>
          </a:solidFill>
          <a:ln>
            <a:noFill/>
          </a:ln>
        </p:spPr>
        <p:txBody>
          <a:bodyPr wrap="square" rtlCol="0" anchor="ctr">
            <a:noAutofit/>
          </a:bodyPr>
          <a:lstStyle/>
          <a:p>
            <a:pPr algn="ctr"/>
            <a:endParaRPr/>
          </a:p>
        </p:txBody>
      </p:sp>
      <p:sp>
        <p:nvSpPr>
          <p:cNvPr id="12" name="Steps Header"/>
          <p:cNvSpPr txBox="1"/>
          <p:nvPr/>
        </p:nvSpPr>
        <p:spPr>
          <a:xfrm>
            <a:off x="658368" y="3675887"/>
            <a:ext cx="10863072" cy="274320"/>
          </a:xfrm>
          <a:prstGeom prst="rect">
            <a:avLst/>
          </a:prstGeom>
          <a:noFill/>
        </p:spPr>
        <p:txBody>
          <a:bodyPr wrap="square" lIns="18288" tIns="0" rIns="18288" bIns="0" anchor="ctr">
            <a:noAutofit/>
          </a:bodyPr>
          <a:lstStyle/>
          <a:p>
            <a:pPr algn="ctr"/>
            <a:r>
              <a:rPr sz="1600" b="1">
                <a:solidFill>
                  <a:srgbClr val="E97132"/>
                </a:solidFill>
                <a:latin typeface="Aptos"/>
              </a:rPr>
              <a:t>CONNECT &amp; CHANGE ROOMS</a:t>
            </a:r>
            <a:r>
              <a:rPr sz="1600" b="1">
                <a:solidFill>
                  <a:srgbClr val="FFFFFF"/>
                </a:solidFill>
                <a:latin typeface="Aptos"/>
              </a:rPr>
              <a:t>  |  </a:t>
            </a:r>
            <a:r>
              <a:rPr sz="1600" b="1">
                <a:solidFill>
                  <a:srgbClr val="0F9ED5"/>
                </a:solidFill>
                <a:latin typeface="Aptos"/>
              </a:rPr>
              <a:t>FROM DN MODE ON 146.460</a:t>
            </a:r>
          </a:p>
        </p:txBody>
      </p:sp>
      <p:sp>
        <p:nvSpPr>
          <p:cNvPr id="13" name="Step 1"/>
          <p:cNvSpPr/>
          <p:nvPr/>
        </p:nvSpPr>
        <p:spPr>
          <a:xfrm>
            <a:off x="658368" y="4005072"/>
            <a:ext cx="10863072" cy="420000"/>
          </a:xfrm>
          <a:prstGeom prst="rect">
            <a:avLst/>
          </a:prstGeom>
          <a:solidFill>
            <a:srgbClr val="156082"/>
          </a:solidFill>
          <a:ln w="12700">
            <a:solidFill>
              <a:srgbClr val="0F9ED5"/>
            </a:solidFill>
          </a:ln>
        </p:spPr>
        <p:txBody>
          <a:bodyPr wrap="square" lIns="164592" tIns="36576" rIns="164592" bIns="36576" rtlCol="0" anchor="ctr">
            <a:noAutofit/>
          </a:bodyPr>
          <a:lstStyle/>
          <a:p>
            <a:pPr algn="l"/>
            <a:r>
              <a:rPr sz="1500" b="1" i="0">
                <a:solidFill>
                  <a:srgbClr val="E97132"/>
                </a:solidFill>
                <a:latin typeface="Aptos"/>
              </a:rPr>
              <a:t>1   Tune the node — </a:t>
            </a:r>
            <a:r>
              <a:rPr sz="1500" b="1" i="0">
                <a:solidFill>
                  <a:srgbClr val="FFFFFF"/>
                </a:solidFill>
                <a:latin typeface="Aptos"/>
              </a:rPr>
              <a:t>146.460 MHz simplex</a:t>
            </a:r>
            <a:r>
              <a:rPr sz="1500" b="0" i="0">
                <a:solidFill>
                  <a:srgbClr val="B8C7D4"/>
                </a:solidFill>
                <a:latin typeface="Aptos"/>
              </a:rPr>
              <a:t>, radio in DN (C4FM) mode.</a:t>
            </a:r>
          </a:p>
        </p:txBody>
      </p:sp>
      <p:sp>
        <p:nvSpPr>
          <p:cNvPr id="14" name="Step 2"/>
          <p:cNvSpPr/>
          <p:nvPr/>
        </p:nvSpPr>
        <p:spPr>
          <a:xfrm>
            <a:off x="658368" y="4445072"/>
            <a:ext cx="10863072" cy="420000"/>
          </a:xfrm>
          <a:prstGeom prst="rect">
            <a:avLst/>
          </a:prstGeom>
          <a:solidFill>
            <a:srgbClr val="156082"/>
          </a:solidFill>
          <a:ln w="12700">
            <a:solidFill>
              <a:srgbClr val="0F9ED5"/>
            </a:solidFill>
          </a:ln>
        </p:spPr>
        <p:txBody>
          <a:bodyPr wrap="square" lIns="164592" tIns="36576" rIns="164592" bIns="36576" rtlCol="0" anchor="ctr">
            <a:noAutofit/>
          </a:bodyPr>
          <a:lstStyle/>
          <a:p>
            <a:pPr algn="l"/>
            <a:r>
              <a:rPr sz="1500" b="1" i="0">
                <a:solidFill>
                  <a:srgbClr val="E97132"/>
                </a:solidFill>
                <a:latin typeface="Aptos"/>
              </a:rPr>
              <a:t>2   Access WIRES-X — </a:t>
            </a:r>
            <a:r>
              <a:rPr sz="1500" b="1" i="0">
                <a:solidFill>
                  <a:srgbClr val="FFFFFF"/>
                </a:solidFill>
                <a:latin typeface="Aptos"/>
              </a:rPr>
              <a:t>press &amp; hold the DX key</a:t>
            </a:r>
            <a:r>
              <a:rPr sz="1500" b="0" i="0">
                <a:solidFill>
                  <a:srgbClr val="B8C7D4"/>
                </a:solidFill>
                <a:latin typeface="Aptos"/>
              </a:rPr>
              <a:t> until the radio links to the local node.</a:t>
            </a:r>
          </a:p>
        </p:txBody>
      </p:sp>
      <p:sp>
        <p:nvSpPr>
          <p:cNvPr id="15" name="Step 3"/>
          <p:cNvSpPr/>
          <p:nvPr/>
        </p:nvSpPr>
        <p:spPr>
          <a:xfrm>
            <a:off x="658368" y="4885072"/>
            <a:ext cx="10863072" cy="420000"/>
          </a:xfrm>
          <a:prstGeom prst="rect">
            <a:avLst/>
          </a:prstGeom>
          <a:solidFill>
            <a:srgbClr val="156082"/>
          </a:solidFill>
          <a:ln w="12700">
            <a:solidFill>
              <a:srgbClr val="0F9ED5"/>
            </a:solidFill>
          </a:ln>
        </p:spPr>
        <p:txBody>
          <a:bodyPr wrap="square" lIns="164592" tIns="36576" rIns="164592" bIns="36576" rtlCol="0" anchor="ctr">
            <a:noAutofit/>
          </a:bodyPr>
          <a:lstStyle/>
          <a:p>
            <a:pPr algn="l"/>
            <a:r>
              <a:rPr sz="1500" b="1" i="0">
                <a:solidFill>
                  <a:srgbClr val="E97132"/>
                </a:solidFill>
                <a:latin typeface="Aptos"/>
              </a:rPr>
              <a:t>3   Find the room — </a:t>
            </a:r>
            <a:r>
              <a:rPr sz="1500" b="1" i="0">
                <a:solidFill>
                  <a:srgbClr val="FFFFFF"/>
                </a:solidFill>
                <a:latin typeface="Aptos"/>
              </a:rPr>
              <a:t>Search &amp; Direct &gt; ALL</a:t>
            </a:r>
            <a:r>
              <a:rPr sz="1500" b="0" i="0">
                <a:solidFill>
                  <a:srgbClr val="B8C7D4"/>
                </a:solidFill>
                <a:latin typeface="Aptos"/>
              </a:rPr>
              <a:t>, or key in the Room ID directly.</a:t>
            </a:r>
          </a:p>
        </p:txBody>
      </p:sp>
      <p:sp>
        <p:nvSpPr>
          <p:cNvPr id="16" name="Step 4"/>
          <p:cNvSpPr/>
          <p:nvPr/>
        </p:nvSpPr>
        <p:spPr>
          <a:xfrm>
            <a:off x="658368" y="5325072"/>
            <a:ext cx="10863072" cy="420000"/>
          </a:xfrm>
          <a:prstGeom prst="rect">
            <a:avLst/>
          </a:prstGeom>
          <a:solidFill>
            <a:srgbClr val="156082"/>
          </a:solidFill>
          <a:ln w="12700">
            <a:solidFill>
              <a:srgbClr val="0F9ED5"/>
            </a:solidFill>
          </a:ln>
        </p:spPr>
        <p:txBody>
          <a:bodyPr wrap="square" lIns="164592" tIns="36576" rIns="164592" bIns="36576" rtlCol="0" anchor="ctr">
            <a:noAutofit/>
          </a:bodyPr>
          <a:lstStyle/>
          <a:p>
            <a:pPr algn="l"/>
            <a:r>
              <a:rPr sz="1500" b="1" i="0">
                <a:solidFill>
                  <a:srgbClr val="E97132"/>
                </a:solidFill>
                <a:latin typeface="Aptos"/>
              </a:rPr>
              <a:t>4   Connect — </a:t>
            </a:r>
            <a:r>
              <a:rPr sz="1500" b="1" i="0">
                <a:solidFill>
                  <a:srgbClr val="FFFFFF"/>
                </a:solidFill>
                <a:latin typeface="Aptos"/>
              </a:rPr>
              <a:t>select the room and press PTT</a:t>
            </a:r>
            <a:r>
              <a:rPr sz="1500" b="0" i="0">
                <a:solidFill>
                  <a:srgbClr val="B8C7D4"/>
                </a:solidFill>
                <a:latin typeface="Aptos"/>
              </a:rPr>
              <a:t> — e.g. 28054, 84898, 83134.</a:t>
            </a:r>
          </a:p>
        </p:txBody>
      </p:sp>
      <p:sp>
        <p:nvSpPr>
          <p:cNvPr id="17" name="Step 5"/>
          <p:cNvSpPr/>
          <p:nvPr/>
        </p:nvSpPr>
        <p:spPr>
          <a:xfrm>
            <a:off x="658368" y="5765072"/>
            <a:ext cx="10863072" cy="420000"/>
          </a:xfrm>
          <a:prstGeom prst="rect">
            <a:avLst/>
          </a:prstGeom>
          <a:solidFill>
            <a:srgbClr val="156082"/>
          </a:solidFill>
          <a:ln w="12700">
            <a:solidFill>
              <a:srgbClr val="E97132"/>
            </a:solidFill>
          </a:ln>
        </p:spPr>
        <p:txBody>
          <a:bodyPr wrap="square" lIns="164592" tIns="36576" rIns="164592" bIns="36576" rtlCol="0" anchor="ctr">
            <a:noAutofit/>
          </a:bodyPr>
          <a:lstStyle/>
          <a:p>
            <a:pPr algn="l"/>
            <a:r>
              <a:rPr sz="1500" b="1" i="0">
                <a:solidFill>
                  <a:srgbClr val="E97132"/>
                </a:solidFill>
                <a:latin typeface="Aptos"/>
              </a:rPr>
              <a:t>5   Change rooms — </a:t>
            </a:r>
            <a:r>
              <a:rPr sz="1500" b="1" i="0">
                <a:solidFill>
                  <a:srgbClr val="FFFFFF"/>
                </a:solidFill>
                <a:latin typeface="Aptos"/>
              </a:rPr>
              <a:t>disconnect first</a:t>
            </a:r>
            <a:r>
              <a:rPr sz="1500" b="0" i="0">
                <a:solidFill>
                  <a:srgbClr val="B8C7D4"/>
                </a:solidFill>
                <a:latin typeface="Aptos"/>
              </a:rPr>
              <a:t> (hold BAND, or enter Room #99999), then search the next ID.</a:t>
            </a:r>
          </a:p>
        </p:txBody>
      </p:sp>
      <p:sp>
        <p:nvSpPr>
          <p:cNvPr id="18" name="Contact Footer"/>
          <p:cNvSpPr txBox="1"/>
          <p:nvPr/>
        </p:nvSpPr>
        <p:spPr>
          <a:xfrm>
            <a:off x="594360" y="6419088"/>
            <a:ext cx="11000232" cy="384048"/>
          </a:xfrm>
          <a:prstGeom prst="rect">
            <a:avLst/>
          </a:prstGeom>
          <a:noFill/>
        </p:spPr>
        <p:txBody>
          <a:bodyPr wrap="square" lIns="0" tIns="0" rIns="0" bIns="0" anchor="t">
            <a:noAutofit/>
          </a:bodyPr>
          <a:lstStyle/>
          <a:p>
            <a:pPr algn="ctr"/>
            <a:r>
              <a:rPr lang="en-US" sz="1050" b="1" i="0">
                <a:solidFill>
                  <a:srgbClr val="FFFFFF"/>
                </a:solidFill>
                <a:latin typeface="Aptos"/>
              </a:rPr>
              <a:t>Clifton W Dowers KI4PHP  •  Brooksville, KY 41004</a:t>
            </a:r>
          </a:p>
          <a:p>
            <a:pPr algn="ctr"/>
            <a:r>
              <a:rPr lang="en-US" sz="1050" b="1" i="0">
                <a:solidFill>
                  <a:srgbClr val="FFFFFF"/>
                </a:solidFill>
                <a:latin typeface="Aptos"/>
              </a:rPr>
              <a:t>Ph 606-637-3994  •  email ki4php.dmr@fastmail.com</a:t>
            </a:r>
          </a:p>
        </p:txBody>
      </p:sp>
      <p:pic>
        <p:nvPicPr>
          <p:cNvPr id="30" name="KI4PHP Badge"/>
          <p:cNvPicPr>
            <a:picLocks noChangeAspect="1"/>
          </p:cNvPicPr>
          <p:nvPr/>
        </p:nvPicPr>
        <p:blipFill>
          <a:blip r:embed="rId2"/>
          <a:stretch>
            <a:fillRect/>
          </a:stretch>
        </p:blipFill>
        <p:spPr>
          <a:xfrm>
            <a:off x="9950400" y="470000"/>
            <a:ext cx="1463040" cy="974360"/>
          </a:xfrm>
          <a:prstGeom prst="rect">
            <a:avLst/>
          </a:prstGeom>
        </p:spPr>
      </p:pic>
    </p:spTree>
    <p:extLst>
      <p:ext uri="{BB962C8B-B14F-4D97-AF65-F5344CB8AC3E}">
        <p14:creationId xmlns:p14="http://schemas.microsoft.com/office/powerpoint/2010/main" val="1270113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a:extLst>
              <a:ext uri="{C183D7F6-B498-43B3-948B-1728B52AA6E4}">
                <adec:decorative xmlns:adec="http://schemas.microsoft.com/office/drawing/2017/decorative" val="1"/>
              </a:ext>
            </a:extLst>
          </p:cNvPr>
          <p:cNvSpPr/>
          <p:nvPr/>
        </p:nvSpPr>
        <p:spPr>
          <a:xfrm>
            <a:off x="457200" y="1197864"/>
            <a:ext cx="11274552" cy="32004"/>
          </a:xfrm>
          <a:prstGeom prst="rect">
            <a:avLst/>
          </a:prstGeom>
          <a:solidFill>
            <a:srgbClr val="E9713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C183D7F6-B498-43B3-948B-1728B52AA6E4}">
                <adec:decorative xmlns:adec="http://schemas.microsoft.com/office/drawing/2017/decorative" val="1"/>
              </a:ext>
            </a:extLst>
          </p:cNvPr>
          <p:cNvSpPr/>
          <p:nvPr/>
        </p:nvSpPr>
        <p:spPr>
          <a:xfrm>
            <a:off x="457200" y="1252728"/>
            <a:ext cx="11274552" cy="10972"/>
          </a:xfrm>
          <a:prstGeom prst="rect">
            <a:avLst/>
          </a:prstGeom>
          <a:solidFill>
            <a:srgbClr val="15608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457200" y="219456"/>
            <a:ext cx="7132320" cy="502920"/>
          </a:xfrm>
          <a:prstGeom prst="rect">
            <a:avLst/>
          </a:prstGeom>
          <a:noFill/>
        </p:spPr>
        <p:txBody>
          <a:bodyPr wrap="square">
            <a:noAutofit/>
          </a:bodyPr>
          <a:lstStyle/>
          <a:p>
            <a:pPr algn="l"/>
            <a:r>
              <a:rPr sz="3200" b="1">
                <a:solidFill>
                  <a:srgbClr val="0E2841"/>
                </a:solidFill>
                <a:latin typeface="Aptos Display"/>
              </a:rPr>
              <a:t>Slide Index</a:t>
            </a:r>
          </a:p>
        </p:txBody>
      </p:sp>
      <p:sp>
        <p:nvSpPr>
          <p:cNvPr id="5" name="TextBox 4"/>
          <p:cNvSpPr txBox="1"/>
          <p:nvPr/>
        </p:nvSpPr>
        <p:spPr>
          <a:xfrm>
            <a:off x="457200" y="749808"/>
            <a:ext cx="10789920" cy="292608"/>
          </a:xfrm>
          <a:prstGeom prst="rect">
            <a:avLst/>
          </a:prstGeom>
          <a:noFill/>
        </p:spPr>
        <p:txBody>
          <a:bodyPr wrap="square" anchor="t">
            <a:noAutofit/>
          </a:bodyPr>
          <a:lstStyle/>
          <a:p>
            <a:pPr algn="l"/>
            <a:r>
              <a:rPr lang="en-US" sz="1500" b="1">
                <a:solidFill>
                  <a:srgbClr val="156082"/>
                </a:solidFill>
                <a:latin typeface="Aptos"/>
              </a:rPr>
              <a:t>Slide</a:t>
            </a:r>
            <a:r>
              <a:rPr sz="1500" b="1">
                <a:solidFill>
                  <a:srgbClr val="156082"/>
                </a:solidFill>
                <a:latin typeface="Aptos"/>
              </a:rPr>
              <a:t> numbers reflect the </a:t>
            </a:r>
            <a:r>
              <a:rPr lang="en-US" sz="1500" b="1">
                <a:solidFill>
                  <a:srgbClr val="156082"/>
                </a:solidFill>
                <a:latin typeface="Aptos"/>
              </a:rPr>
              <a:t>current deck order</a:t>
            </a:r>
            <a:r>
              <a:rPr sz="1500" b="1">
                <a:solidFill>
                  <a:srgbClr val="156082"/>
                </a:solidFill>
                <a:latin typeface="Aptos"/>
              </a:rPr>
              <a:t>.</a:t>
            </a:r>
            <a:endParaRPr lang="en-US" sz="1500" b="1">
              <a:solidFill>
                <a:srgbClr val="156082"/>
              </a:solidFill>
              <a:latin typeface="Aptos"/>
            </a:endParaRPr>
          </a:p>
        </p:txBody>
      </p:sp>
      <p:sp>
        <p:nvSpPr>
          <p:cNvPr id="6" name="TextBox 5"/>
          <p:cNvSpPr txBox="1"/>
          <p:nvPr/>
        </p:nvSpPr>
        <p:spPr>
          <a:xfrm>
            <a:off x="457200" y="1481328"/>
            <a:ext cx="3575304" cy="320040"/>
          </a:xfrm>
          <a:prstGeom prst="rect">
            <a:avLst/>
          </a:prstGeom>
          <a:noFill/>
        </p:spPr>
        <p:txBody>
          <a:bodyPr wrap="square" lIns="0" tIns="0" rIns="0" bIns="0" anchor="t">
            <a:noAutofit/>
          </a:bodyPr>
          <a:lstStyle/>
          <a:p>
            <a:pPr algn="l"/>
            <a:r>
              <a:rPr lang="en-US" sz="1400" b="1">
                <a:solidFill>
                  <a:srgbClr val="E97132"/>
                </a:solidFill>
                <a:latin typeface="Aptos"/>
              </a:rPr>
              <a:t>CONTACT &amp; </a:t>
            </a:r>
            <a:r>
              <a:rPr sz="1400" b="1">
                <a:solidFill>
                  <a:srgbClr val="E97132"/>
                </a:solidFill>
                <a:latin typeface="Aptos"/>
              </a:rPr>
              <a:t>REPEATERS</a:t>
            </a:r>
            <a:endParaRPr lang="en-US" sz="1400" b="1">
              <a:solidFill>
                <a:srgbClr val="E97132"/>
              </a:solidFill>
              <a:latin typeface="Aptos"/>
            </a:endParaRPr>
          </a:p>
        </p:txBody>
      </p:sp>
      <p:sp>
        <p:nvSpPr>
          <p:cNvPr id="7" name="Rectangle 6">
            <a:extLst>
              <a:ext uri="{C183D7F6-B498-43B3-948B-1728B52AA6E4}">
                <adec:decorative xmlns:adec="http://schemas.microsoft.com/office/drawing/2017/decorative" val="1"/>
              </a:ext>
            </a:extLst>
          </p:cNvPr>
          <p:cNvSpPr/>
          <p:nvPr/>
        </p:nvSpPr>
        <p:spPr>
          <a:xfrm>
            <a:off x="457200" y="1792224"/>
            <a:ext cx="3575304" cy="13716"/>
          </a:xfrm>
          <a:prstGeom prst="rect">
            <a:avLst/>
          </a:prstGeom>
          <a:solidFill>
            <a:srgbClr val="15608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457200" y="1847088"/>
            <a:ext cx="3575304" cy="4297680"/>
          </a:xfrm>
          <a:prstGeom prst="rect">
            <a:avLst/>
          </a:prstGeom>
          <a:noFill/>
        </p:spPr>
        <p:txBody>
          <a:bodyPr wrap="square" lIns="0" tIns="0" rIns="0" bIns="0" anchor="t">
            <a:noAutofit/>
          </a:bodyPr>
          <a:lstStyle/>
          <a:p>
            <a:pPr algn="l">
              <a:lnSpc>
                <a:spcPct val="100000"/>
              </a:lnSpc>
              <a:spcAft>
                <a:spcPts val="200"/>
              </a:spcAft>
            </a:pPr>
            <a:r>
              <a:rPr lang="en-US" sz="1400" b="1">
                <a:solidFill>
                  <a:srgbClr val="E97132"/>
                </a:solidFill>
                <a:latin typeface="Aptos"/>
              </a:rPr>
              <a:t>01  </a:t>
            </a:r>
            <a:r>
              <a:rPr lang="en-US" sz="1400" b="0">
                <a:solidFill>
                  <a:srgbClr val="0E2841"/>
                </a:solidFill>
                <a:latin typeface="Aptos"/>
              </a:rPr>
              <a:t>Prepared by / contact</a:t>
            </a:r>
          </a:p>
          <a:p>
            <a:pPr>
              <a:lnSpc>
                <a:spcPct val="100000"/>
              </a:lnSpc>
              <a:spcAft>
                <a:spcPts val="200"/>
              </a:spcAft>
            </a:pPr>
            <a:r>
              <a:rPr lang="en-US" sz="1400" b="1">
                <a:solidFill>
                  <a:srgbClr val="E97132"/>
                </a:solidFill>
                <a:latin typeface="Aptos"/>
              </a:rPr>
              <a:t>02  </a:t>
            </a:r>
            <a:r>
              <a:rPr lang="en-US" sz="1400" b="0">
                <a:solidFill>
                  <a:srgbClr val="0E2841"/>
                </a:solidFill>
                <a:latin typeface="Aptos"/>
              </a:rPr>
              <a:t>Slide index</a:t>
            </a:r>
          </a:p>
          <a:p>
            <a:pPr>
              <a:lnSpc>
                <a:spcPct val="100000"/>
              </a:lnSpc>
              <a:spcAft>
                <a:spcPts val="200"/>
              </a:spcAft>
            </a:pPr>
            <a:r>
              <a:rPr lang="en-US" sz="1400" b="1">
                <a:solidFill>
                  <a:srgbClr val="E97132"/>
                </a:solidFill>
                <a:latin typeface="Aptos"/>
              </a:rPr>
              <a:t>03  </a:t>
            </a:r>
            <a:r>
              <a:rPr sz="1400" b="0">
                <a:solidFill>
                  <a:srgbClr val="0E2841"/>
                </a:solidFill>
                <a:latin typeface="Aptos"/>
              </a:rPr>
              <a:t>Maysville DMR</a:t>
            </a:r>
            <a:r>
              <a:rPr lang="en-US" sz="1400" b="0">
                <a:solidFill>
                  <a:srgbClr val="0E2841"/>
                </a:solidFill>
                <a:latin typeface="Aptos"/>
              </a:rPr>
              <a:t> programming</a:t>
            </a:r>
          </a:p>
          <a:p>
            <a:pPr>
              <a:lnSpc>
                <a:spcPct val="100000"/>
              </a:lnSpc>
              <a:spcAft>
                <a:spcPts val="200"/>
              </a:spcAft>
            </a:pPr>
            <a:r>
              <a:rPr lang="en-US" sz="1400" b="1">
                <a:solidFill>
                  <a:srgbClr val="E97132"/>
                </a:solidFill>
                <a:latin typeface="Aptos"/>
              </a:rPr>
              <a:t>04  </a:t>
            </a:r>
            <a:r>
              <a:rPr sz="1400" b="0">
                <a:solidFill>
                  <a:srgbClr val="0E2841"/>
                </a:solidFill>
                <a:latin typeface="Aptos"/>
              </a:rPr>
              <a:t>Maysville talk groups</a:t>
            </a:r>
            <a:endParaRPr lang="en-US" sz="1400" b="0">
              <a:solidFill>
                <a:srgbClr val="0E2841"/>
              </a:solidFill>
              <a:latin typeface="Aptos"/>
            </a:endParaRPr>
          </a:p>
          <a:p>
            <a:pPr>
              <a:lnSpc>
                <a:spcPct val="100000"/>
              </a:lnSpc>
              <a:spcAft>
                <a:spcPts val="200"/>
              </a:spcAft>
            </a:pPr>
            <a:r>
              <a:rPr lang="en-US" sz="1400" b="1">
                <a:solidFill>
                  <a:srgbClr val="E97132"/>
                </a:solidFill>
                <a:latin typeface="Aptos"/>
              </a:rPr>
              <a:t>05  </a:t>
            </a:r>
            <a:r>
              <a:rPr sz="1400" b="0">
                <a:solidFill>
                  <a:srgbClr val="0E2841"/>
                </a:solidFill>
                <a:latin typeface="Aptos"/>
              </a:rPr>
              <a:t>Brooksville DMR</a:t>
            </a:r>
            <a:r>
              <a:rPr lang="en-US" sz="1400" b="0">
                <a:solidFill>
                  <a:srgbClr val="0E2841"/>
                </a:solidFill>
                <a:latin typeface="Aptos"/>
              </a:rPr>
              <a:t> programming</a:t>
            </a:r>
          </a:p>
          <a:p>
            <a:pPr>
              <a:lnSpc>
                <a:spcPct val="100000"/>
              </a:lnSpc>
              <a:spcAft>
                <a:spcPts val="200"/>
              </a:spcAft>
            </a:pPr>
            <a:r>
              <a:rPr lang="en-US" sz="1400" b="1">
                <a:solidFill>
                  <a:srgbClr val="E97132"/>
                </a:solidFill>
                <a:latin typeface="Aptos"/>
              </a:rPr>
              <a:t>06  </a:t>
            </a:r>
            <a:r>
              <a:rPr sz="1400" b="0">
                <a:solidFill>
                  <a:srgbClr val="0E2841"/>
                </a:solidFill>
                <a:latin typeface="Aptos"/>
              </a:rPr>
              <a:t>Brooksville talk groups</a:t>
            </a:r>
            <a:endParaRPr lang="en-US" sz="1400" b="0">
              <a:solidFill>
                <a:srgbClr val="0E2841"/>
              </a:solidFill>
              <a:latin typeface="Aptos"/>
            </a:endParaRPr>
          </a:p>
          <a:p>
            <a:pPr>
              <a:lnSpc>
                <a:spcPct val="100000"/>
              </a:lnSpc>
              <a:spcAft>
                <a:spcPts val="200"/>
              </a:spcAft>
            </a:pPr>
            <a:r>
              <a:rPr lang="en-US" sz="1400" b="1">
                <a:solidFill>
                  <a:srgbClr val="E97132"/>
                </a:solidFill>
                <a:latin typeface="Aptos"/>
              </a:rPr>
              <a:t>07  </a:t>
            </a:r>
            <a:r>
              <a:rPr lang="en-US" sz="1400" b="0">
                <a:solidFill>
                  <a:srgbClr val="0E2841"/>
                </a:solidFill>
                <a:latin typeface="Aptos"/>
              </a:rPr>
              <a:t>Prepared by / contact</a:t>
            </a:r>
          </a:p>
          <a:p>
            <a:pPr>
              <a:lnSpc>
                <a:spcPct val="100000"/>
              </a:lnSpc>
              <a:spcAft>
                <a:spcPts val="200"/>
              </a:spcAft>
            </a:pPr>
            <a:r>
              <a:rPr lang="en-US" sz="1400" b="1">
                <a:solidFill>
                  <a:srgbClr val="E97132"/>
                </a:solidFill>
                <a:latin typeface="Aptos"/>
              </a:rPr>
              <a:t>08  </a:t>
            </a:r>
            <a:r>
              <a:rPr sz="1400" b="0">
                <a:solidFill>
                  <a:srgbClr val="0E2841"/>
                </a:solidFill>
                <a:latin typeface="Aptos"/>
              </a:rPr>
              <a:t>NKARC K4CO quick reference</a:t>
            </a:r>
            <a:endParaRPr lang="en-US" sz="1400" b="0">
              <a:solidFill>
                <a:srgbClr val="0E2841"/>
              </a:solidFill>
              <a:latin typeface="Aptos"/>
            </a:endParaRPr>
          </a:p>
          <a:p>
            <a:pPr>
              <a:lnSpc>
                <a:spcPct val="100000"/>
              </a:lnSpc>
              <a:spcAft>
                <a:spcPts val="200"/>
              </a:spcAft>
            </a:pPr>
            <a:r>
              <a:rPr lang="en-US" sz="1400" b="1">
                <a:solidFill>
                  <a:srgbClr val="E97132"/>
                </a:solidFill>
                <a:latin typeface="Aptos"/>
              </a:rPr>
              <a:t>09  </a:t>
            </a:r>
            <a:r>
              <a:rPr sz="1400" b="0">
                <a:solidFill>
                  <a:srgbClr val="0E2841"/>
                </a:solidFill>
                <a:latin typeface="Aptos"/>
              </a:rPr>
              <a:t>GARC W8STZ quick reference</a:t>
            </a:r>
            <a:endParaRPr lang="en-US" sz="1400" b="0">
              <a:solidFill>
                <a:srgbClr val="0E2841"/>
              </a:solidFill>
              <a:latin typeface="Aptos"/>
            </a:endParaRPr>
          </a:p>
          <a:p>
            <a:pPr>
              <a:lnSpc>
                <a:spcPct val="100000"/>
              </a:lnSpc>
              <a:spcAft>
                <a:spcPts val="200"/>
              </a:spcAft>
            </a:pPr>
            <a:r>
              <a:rPr lang="en-US" sz="1400" b="1">
                <a:solidFill>
                  <a:srgbClr val="E97132"/>
                </a:solidFill>
                <a:latin typeface="Aptos"/>
              </a:rPr>
              <a:t>10  </a:t>
            </a:r>
            <a:r>
              <a:rPr sz="1400" b="0">
                <a:solidFill>
                  <a:srgbClr val="0E2841"/>
                </a:solidFill>
                <a:latin typeface="Aptos"/>
              </a:rPr>
              <a:t>KY4HS MARS quick reference</a:t>
            </a:r>
            <a:endParaRPr lang="en-US" sz="1400" b="0">
              <a:solidFill>
                <a:srgbClr val="0E2841"/>
              </a:solidFill>
              <a:latin typeface="Aptos"/>
            </a:endParaRPr>
          </a:p>
          <a:p>
            <a:pPr>
              <a:lnSpc>
                <a:spcPct val="100000"/>
              </a:lnSpc>
              <a:spcAft>
                <a:spcPts val="200"/>
              </a:spcAft>
            </a:pPr>
            <a:r>
              <a:rPr lang="en-US" sz="1400" b="1">
                <a:solidFill>
                  <a:srgbClr val="E97132"/>
                </a:solidFill>
                <a:latin typeface="Aptos"/>
              </a:rPr>
              <a:t>11  </a:t>
            </a:r>
            <a:r>
              <a:rPr sz="1400" b="0">
                <a:solidFill>
                  <a:srgbClr val="0E2841"/>
                </a:solidFill>
                <a:latin typeface="Aptos"/>
              </a:rPr>
              <a:t>W8MRC Milford quick reference</a:t>
            </a:r>
            <a:endParaRPr lang="en-US" sz="1400" b="0">
              <a:solidFill>
                <a:srgbClr val="0E2841"/>
              </a:solidFill>
              <a:latin typeface="Aptos"/>
            </a:endParaRPr>
          </a:p>
          <a:p>
            <a:pPr>
              <a:lnSpc>
                <a:spcPct val="100000"/>
              </a:lnSpc>
              <a:spcAft>
                <a:spcPts val="200"/>
              </a:spcAft>
            </a:pPr>
            <a:r>
              <a:rPr lang="en-US" sz="1400" b="1">
                <a:solidFill>
                  <a:srgbClr val="E97132"/>
                </a:solidFill>
                <a:latin typeface="Aptos"/>
              </a:rPr>
              <a:t>12  </a:t>
            </a:r>
            <a:r>
              <a:rPr lang="en-US" sz="1400" b="0">
                <a:solidFill>
                  <a:srgbClr val="0E2841"/>
                </a:solidFill>
                <a:latin typeface="Aptos"/>
              </a:rPr>
              <a:t>W8MRC Milford WIRES-X 145.450</a:t>
            </a:r>
          </a:p>
          <a:p>
            <a:pPr>
              <a:lnSpc>
                <a:spcPct val="100000"/>
              </a:lnSpc>
              <a:spcAft>
                <a:spcPts val="200"/>
              </a:spcAft>
            </a:pPr>
            <a:r>
              <a:rPr lang="en-US" sz="1400" b="1">
                <a:solidFill>
                  <a:srgbClr val="E97132"/>
                </a:solidFill>
                <a:latin typeface="Aptos"/>
              </a:rPr>
              <a:t>13  </a:t>
            </a:r>
            <a:r>
              <a:rPr sz="1400" b="0">
                <a:solidFill>
                  <a:srgbClr val="0E2841"/>
                </a:solidFill>
                <a:latin typeface="Aptos"/>
              </a:rPr>
              <a:t>WB4N Mason County quick reference</a:t>
            </a:r>
            <a:endParaRPr lang="en-US" sz="1400" b="0">
              <a:solidFill>
                <a:srgbClr val="0E2841"/>
              </a:solidFill>
              <a:latin typeface="Aptos"/>
            </a:endParaRPr>
          </a:p>
          <a:p>
            <a:pPr>
              <a:lnSpc>
                <a:spcPct val="100000"/>
              </a:lnSpc>
              <a:spcAft>
                <a:spcPts val="200"/>
              </a:spcAft>
            </a:pPr>
            <a:r>
              <a:rPr lang="en-US" sz="1400" b="1">
                <a:solidFill>
                  <a:srgbClr val="E97132"/>
                </a:solidFill>
                <a:latin typeface="Aptos"/>
              </a:rPr>
              <a:t>14</a:t>
            </a:r>
            <a:r>
              <a:rPr sz="1400" b="1">
                <a:solidFill>
                  <a:srgbClr val="E97132"/>
                </a:solidFill>
                <a:latin typeface="Aptos"/>
              </a:rPr>
              <a:t>  </a:t>
            </a:r>
            <a:r>
              <a:rPr sz="1400" b="0">
                <a:solidFill>
                  <a:srgbClr val="0E2841"/>
                </a:solidFill>
                <a:latin typeface="Aptos"/>
              </a:rPr>
              <a:t>NE4ST SCARES quick reference</a:t>
            </a:r>
            <a:endParaRPr lang="en-US" sz="1400" b="0">
              <a:solidFill>
                <a:srgbClr val="0E2841"/>
              </a:solidFill>
              <a:latin typeface="Aptos"/>
            </a:endParaRPr>
          </a:p>
        </p:txBody>
      </p:sp>
      <p:sp>
        <p:nvSpPr>
          <p:cNvPr id="9" name="TextBox 8"/>
          <p:cNvSpPr txBox="1"/>
          <p:nvPr/>
        </p:nvSpPr>
        <p:spPr>
          <a:xfrm>
            <a:off x="4306824" y="1481328"/>
            <a:ext cx="3575304" cy="320040"/>
          </a:xfrm>
          <a:prstGeom prst="rect">
            <a:avLst/>
          </a:prstGeom>
          <a:noFill/>
        </p:spPr>
        <p:txBody>
          <a:bodyPr wrap="square" lIns="0" tIns="0" rIns="0" bIns="0" anchor="t">
            <a:noAutofit/>
          </a:bodyPr>
          <a:lstStyle/>
          <a:p>
            <a:pPr algn="l"/>
            <a:r>
              <a:rPr lang="en-US" sz="1400" b="1">
                <a:solidFill>
                  <a:srgbClr val="E97132"/>
                </a:solidFill>
                <a:latin typeface="Aptos"/>
              </a:rPr>
              <a:t>WEATHER &amp; HOTSPOTS</a:t>
            </a:r>
          </a:p>
        </p:txBody>
      </p:sp>
      <p:sp>
        <p:nvSpPr>
          <p:cNvPr id="10" name="Rectangle 9">
            <a:extLst>
              <a:ext uri="{C183D7F6-B498-43B3-948B-1728B52AA6E4}">
                <adec:decorative xmlns:adec="http://schemas.microsoft.com/office/drawing/2017/decorative" val="1"/>
              </a:ext>
            </a:extLst>
          </p:cNvPr>
          <p:cNvSpPr/>
          <p:nvPr/>
        </p:nvSpPr>
        <p:spPr>
          <a:xfrm>
            <a:off x="4306824" y="1792224"/>
            <a:ext cx="3575304" cy="13716"/>
          </a:xfrm>
          <a:prstGeom prst="rect">
            <a:avLst/>
          </a:prstGeom>
          <a:solidFill>
            <a:srgbClr val="15608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4306824" y="1847088"/>
            <a:ext cx="3575304" cy="4297680"/>
          </a:xfrm>
          <a:prstGeom prst="rect">
            <a:avLst/>
          </a:prstGeom>
          <a:noFill/>
        </p:spPr>
        <p:txBody>
          <a:bodyPr wrap="square" lIns="0" tIns="0" rIns="0" bIns="0" anchor="t">
            <a:noAutofit/>
          </a:bodyPr>
          <a:lstStyle/>
          <a:p>
            <a:pPr algn="l">
              <a:lnSpc>
                <a:spcPct val="100000"/>
              </a:lnSpc>
              <a:spcAft>
                <a:spcPts val="200"/>
              </a:spcAft>
            </a:pPr>
            <a:r>
              <a:rPr lang="en-US" sz="1400" b="1">
                <a:solidFill>
                  <a:srgbClr val="E97132"/>
                </a:solidFill>
                <a:latin typeface="Aptos"/>
              </a:rPr>
              <a:t>15  </a:t>
            </a:r>
            <a:r>
              <a:rPr lang="en-US" sz="1400" b="0">
                <a:solidFill>
                  <a:srgbClr val="0E2841"/>
                </a:solidFill>
                <a:latin typeface="Aptos"/>
              </a:rPr>
              <a:t>KY severe storm weather net</a:t>
            </a:r>
          </a:p>
          <a:p>
            <a:pPr>
              <a:lnSpc>
                <a:spcPct val="100000"/>
              </a:lnSpc>
              <a:spcAft>
                <a:spcPts val="200"/>
              </a:spcAft>
            </a:pPr>
            <a:r>
              <a:rPr lang="en-US" sz="1400" b="1">
                <a:solidFill>
                  <a:srgbClr val="E97132"/>
                </a:solidFill>
                <a:latin typeface="Aptos"/>
              </a:rPr>
              <a:t>16  </a:t>
            </a:r>
            <a:r>
              <a:rPr sz="1400" b="0">
                <a:solidFill>
                  <a:srgbClr val="0E2841"/>
                </a:solidFill>
                <a:latin typeface="Aptos"/>
              </a:rPr>
              <a:t>Kansas City Wide digital </a:t>
            </a:r>
            <a:r>
              <a:rPr lang="en-US" sz="1400" b="0">
                <a:solidFill>
                  <a:srgbClr val="0E2841"/>
                </a:solidFill>
                <a:latin typeface="Aptos"/>
              </a:rPr>
              <a:t>links</a:t>
            </a:r>
          </a:p>
          <a:p>
            <a:pPr>
              <a:lnSpc>
                <a:spcPct val="100000"/>
              </a:lnSpc>
              <a:spcAft>
                <a:spcPts val="200"/>
              </a:spcAft>
            </a:pPr>
            <a:r>
              <a:rPr lang="en-US" sz="1400" b="1">
                <a:solidFill>
                  <a:srgbClr val="E97132"/>
                </a:solidFill>
                <a:latin typeface="Aptos"/>
              </a:rPr>
              <a:t>17  </a:t>
            </a:r>
            <a:r>
              <a:rPr lang="en-US" sz="1400" b="0">
                <a:solidFill>
                  <a:srgbClr val="0E2841"/>
                </a:solidFill>
                <a:latin typeface="Aptos"/>
              </a:rPr>
              <a:t>Nearby repeaters within 27.3 miles</a:t>
            </a:r>
          </a:p>
          <a:p>
            <a:pPr>
              <a:lnSpc>
                <a:spcPct val="100000"/>
              </a:lnSpc>
              <a:spcAft>
                <a:spcPts val="200"/>
              </a:spcAft>
            </a:pPr>
            <a:r>
              <a:rPr lang="en-US" sz="1400" b="1">
                <a:solidFill>
                  <a:srgbClr val="E97132"/>
                </a:solidFill>
                <a:latin typeface="Aptos"/>
              </a:rPr>
              <a:t>18  </a:t>
            </a:r>
            <a:r>
              <a:rPr lang="en-US" sz="1400" b="0">
                <a:solidFill>
                  <a:srgbClr val="0E2841"/>
                </a:solidFill>
                <a:latin typeface="Aptos"/>
              </a:rPr>
              <a:t>My hotspots &amp; WIRES-X info</a:t>
            </a:r>
          </a:p>
          <a:p>
            <a:pPr>
              <a:lnSpc>
                <a:spcPct val="100000"/>
              </a:lnSpc>
              <a:spcAft>
                <a:spcPts val="200"/>
              </a:spcAft>
            </a:pPr>
            <a:r>
              <a:rPr lang="en-US" sz="1400" b="1">
                <a:solidFill>
                  <a:srgbClr val="E97132"/>
                </a:solidFill>
                <a:latin typeface="Aptos"/>
              </a:rPr>
              <a:t>19  </a:t>
            </a:r>
            <a:r>
              <a:rPr lang="en-US" sz="1400" b="0">
                <a:solidFill>
                  <a:srgbClr val="0E2841"/>
                </a:solidFill>
                <a:latin typeface="Aptos"/>
              </a:rPr>
              <a:t>WIRES-X room access</a:t>
            </a:r>
          </a:p>
          <a:p>
            <a:pPr>
              <a:lnSpc>
                <a:spcPct val="100000"/>
              </a:lnSpc>
              <a:spcAft>
                <a:spcPts val="200"/>
              </a:spcAft>
            </a:pPr>
            <a:r>
              <a:rPr lang="en-US" sz="1400" b="1">
                <a:solidFill>
                  <a:srgbClr val="E97132"/>
                </a:solidFill>
                <a:latin typeface="Aptos"/>
              </a:rPr>
              <a:t>20  </a:t>
            </a:r>
            <a:r>
              <a:rPr sz="1400" b="0">
                <a:solidFill>
                  <a:srgbClr val="0E2841"/>
                </a:solidFill>
                <a:latin typeface="Aptos"/>
              </a:rPr>
              <a:t>Office hotspot configuration</a:t>
            </a:r>
            <a:endParaRPr lang="en-US" sz="1400" b="0">
              <a:solidFill>
                <a:srgbClr val="0E2841"/>
              </a:solidFill>
              <a:latin typeface="Aptos"/>
            </a:endParaRPr>
          </a:p>
          <a:p>
            <a:pPr>
              <a:lnSpc>
                <a:spcPct val="100000"/>
              </a:lnSpc>
              <a:spcAft>
                <a:spcPts val="200"/>
              </a:spcAft>
            </a:pPr>
            <a:r>
              <a:rPr lang="en-US" sz="1400" b="1">
                <a:solidFill>
                  <a:srgbClr val="E97132"/>
                </a:solidFill>
                <a:latin typeface="Aptos"/>
              </a:rPr>
              <a:t>21  </a:t>
            </a:r>
            <a:r>
              <a:rPr sz="1400" b="0">
                <a:solidFill>
                  <a:srgbClr val="0E2841"/>
                </a:solidFill>
                <a:latin typeface="Aptos"/>
              </a:rPr>
              <a:t>Office hotspot — TAC zone</a:t>
            </a:r>
            <a:endParaRPr lang="en-US" sz="1400" b="0">
              <a:solidFill>
                <a:srgbClr val="0E2841"/>
              </a:solidFill>
              <a:latin typeface="Aptos"/>
            </a:endParaRPr>
          </a:p>
          <a:p>
            <a:pPr>
              <a:lnSpc>
                <a:spcPct val="100000"/>
              </a:lnSpc>
              <a:spcAft>
                <a:spcPts val="200"/>
              </a:spcAft>
            </a:pPr>
            <a:r>
              <a:rPr lang="en-US" sz="1400" b="1">
                <a:solidFill>
                  <a:srgbClr val="E97132"/>
                </a:solidFill>
                <a:latin typeface="Aptos"/>
              </a:rPr>
              <a:t>22  </a:t>
            </a:r>
            <a:r>
              <a:rPr sz="1400" b="0">
                <a:solidFill>
                  <a:srgbClr val="0E2841"/>
                </a:solidFill>
                <a:latin typeface="Aptos"/>
              </a:rPr>
              <a:t>Office hotspot — Office zone</a:t>
            </a:r>
            <a:endParaRPr lang="en-US" sz="1400" b="0">
              <a:solidFill>
                <a:srgbClr val="0E2841"/>
              </a:solidFill>
              <a:latin typeface="Aptos"/>
            </a:endParaRPr>
          </a:p>
          <a:p>
            <a:pPr>
              <a:lnSpc>
                <a:spcPct val="100000"/>
              </a:lnSpc>
              <a:spcAft>
                <a:spcPts val="200"/>
              </a:spcAft>
            </a:pPr>
            <a:r>
              <a:rPr lang="en-US" sz="1400" b="1">
                <a:solidFill>
                  <a:srgbClr val="E97132"/>
                </a:solidFill>
                <a:latin typeface="Aptos"/>
              </a:rPr>
              <a:t>23  </a:t>
            </a:r>
            <a:r>
              <a:rPr sz="1400" b="0">
                <a:solidFill>
                  <a:srgbClr val="0E2841"/>
                </a:solidFill>
                <a:latin typeface="Aptos"/>
              </a:rPr>
              <a:t>Office hotspot — states zone</a:t>
            </a:r>
            <a:endParaRPr lang="en-US" sz="1400" b="0">
              <a:solidFill>
                <a:srgbClr val="0E2841"/>
              </a:solidFill>
              <a:latin typeface="Aptos"/>
            </a:endParaRPr>
          </a:p>
          <a:p>
            <a:pPr>
              <a:lnSpc>
                <a:spcPct val="100000"/>
              </a:lnSpc>
              <a:spcAft>
                <a:spcPts val="200"/>
              </a:spcAft>
            </a:pPr>
            <a:r>
              <a:rPr lang="en-US" sz="1400" b="1">
                <a:solidFill>
                  <a:srgbClr val="E97132"/>
                </a:solidFill>
                <a:latin typeface="Aptos"/>
              </a:rPr>
              <a:t>24  </a:t>
            </a:r>
            <a:r>
              <a:rPr sz="1400" b="0">
                <a:solidFill>
                  <a:srgbClr val="0E2841"/>
                </a:solidFill>
                <a:latin typeface="Aptos"/>
              </a:rPr>
              <a:t>Office hotspot — world-wide zone</a:t>
            </a:r>
            <a:endParaRPr lang="en-US" sz="1400" b="0">
              <a:solidFill>
                <a:srgbClr val="0E2841"/>
              </a:solidFill>
              <a:latin typeface="Aptos"/>
            </a:endParaRPr>
          </a:p>
          <a:p>
            <a:pPr>
              <a:lnSpc>
                <a:spcPct val="100000"/>
              </a:lnSpc>
              <a:spcAft>
                <a:spcPts val="200"/>
              </a:spcAft>
            </a:pPr>
            <a:r>
              <a:rPr lang="en-US" sz="1400" b="1">
                <a:solidFill>
                  <a:srgbClr val="E97132"/>
                </a:solidFill>
                <a:latin typeface="Aptos"/>
              </a:rPr>
              <a:t>25</a:t>
            </a:r>
            <a:r>
              <a:rPr sz="1400" b="1">
                <a:solidFill>
                  <a:srgbClr val="E97132"/>
                </a:solidFill>
                <a:latin typeface="Aptos"/>
              </a:rPr>
              <a:t>  </a:t>
            </a:r>
            <a:r>
              <a:rPr sz="1400" b="0">
                <a:solidFill>
                  <a:srgbClr val="0E2841"/>
                </a:solidFill>
                <a:latin typeface="Aptos"/>
              </a:rPr>
              <a:t>Office hotspot — TGI network zone</a:t>
            </a:r>
            <a:endParaRPr lang="en-US" sz="1400" b="0">
              <a:solidFill>
                <a:srgbClr val="0E2841"/>
              </a:solidFill>
              <a:latin typeface="Aptos"/>
            </a:endParaRPr>
          </a:p>
        </p:txBody>
      </p:sp>
      <p:sp>
        <p:nvSpPr>
          <p:cNvPr id="12" name="TextBox 11"/>
          <p:cNvSpPr txBox="1"/>
          <p:nvPr/>
        </p:nvSpPr>
        <p:spPr>
          <a:xfrm>
            <a:off x="8156448" y="1481328"/>
            <a:ext cx="3575304" cy="320040"/>
          </a:xfrm>
          <a:prstGeom prst="rect">
            <a:avLst/>
          </a:prstGeom>
          <a:noFill/>
        </p:spPr>
        <p:txBody>
          <a:bodyPr wrap="square" lIns="0" tIns="0" rIns="0" bIns="0" anchor="t">
            <a:noAutofit/>
          </a:bodyPr>
          <a:lstStyle/>
          <a:p>
            <a:pPr algn="l"/>
            <a:r>
              <a:rPr sz="1400" b="1">
                <a:solidFill>
                  <a:srgbClr val="E97132"/>
                </a:solidFill>
                <a:latin typeface="Aptos"/>
              </a:rPr>
              <a:t>TRUCK HOTSPOT &amp; </a:t>
            </a:r>
            <a:r>
              <a:rPr lang="en-US" sz="1400" b="1">
                <a:solidFill>
                  <a:srgbClr val="E97132"/>
                </a:solidFill>
                <a:latin typeface="Aptos"/>
              </a:rPr>
              <a:t>PHOTOS</a:t>
            </a:r>
          </a:p>
        </p:txBody>
      </p:sp>
      <p:sp>
        <p:nvSpPr>
          <p:cNvPr id="13" name="Rectangle 12">
            <a:extLst>
              <a:ext uri="{C183D7F6-B498-43B3-948B-1728B52AA6E4}">
                <adec:decorative xmlns:adec="http://schemas.microsoft.com/office/drawing/2017/decorative" val="1"/>
              </a:ext>
            </a:extLst>
          </p:cNvPr>
          <p:cNvSpPr/>
          <p:nvPr/>
        </p:nvSpPr>
        <p:spPr>
          <a:xfrm>
            <a:off x="8156448" y="1792224"/>
            <a:ext cx="3575304" cy="13716"/>
          </a:xfrm>
          <a:prstGeom prst="rect">
            <a:avLst/>
          </a:prstGeom>
          <a:solidFill>
            <a:srgbClr val="15608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8156448" y="1847088"/>
            <a:ext cx="3575304" cy="4297680"/>
          </a:xfrm>
          <a:prstGeom prst="rect">
            <a:avLst/>
          </a:prstGeom>
          <a:noFill/>
        </p:spPr>
        <p:txBody>
          <a:bodyPr wrap="square" lIns="0" tIns="0" rIns="0" bIns="0" anchor="t">
            <a:noAutofit/>
          </a:bodyPr>
          <a:lstStyle/>
          <a:p>
            <a:pPr algn="l">
              <a:lnSpc>
                <a:spcPct val="100000"/>
              </a:lnSpc>
              <a:spcAft>
                <a:spcPts val="200"/>
              </a:spcAft>
            </a:pPr>
            <a:r>
              <a:rPr lang="en-US" sz="1400" b="1">
                <a:solidFill>
                  <a:srgbClr val="E97132"/>
                </a:solidFill>
                <a:latin typeface="Aptos"/>
              </a:rPr>
              <a:t>26  </a:t>
            </a:r>
            <a:r>
              <a:rPr sz="1400" b="0">
                <a:solidFill>
                  <a:srgbClr val="0E2841"/>
                </a:solidFill>
                <a:latin typeface="Aptos"/>
              </a:rPr>
              <a:t>Truck hotspot configuration</a:t>
            </a:r>
            <a:endParaRPr lang="en-US" sz="1400" b="0">
              <a:solidFill>
                <a:srgbClr val="0E2841"/>
              </a:solidFill>
              <a:latin typeface="Aptos"/>
            </a:endParaRPr>
          </a:p>
          <a:p>
            <a:pPr>
              <a:lnSpc>
                <a:spcPct val="100000"/>
              </a:lnSpc>
              <a:spcAft>
                <a:spcPts val="200"/>
              </a:spcAft>
            </a:pPr>
            <a:r>
              <a:rPr lang="en-US" sz="1400" b="1">
                <a:solidFill>
                  <a:srgbClr val="E97132"/>
                </a:solidFill>
                <a:latin typeface="Aptos"/>
              </a:rPr>
              <a:t>27  </a:t>
            </a:r>
            <a:r>
              <a:rPr sz="1400" b="0">
                <a:solidFill>
                  <a:srgbClr val="0E2841"/>
                </a:solidFill>
                <a:latin typeface="Aptos"/>
              </a:rPr>
              <a:t>Truck hotspot — TAC zone</a:t>
            </a:r>
            <a:endParaRPr lang="en-US" sz="1400" b="0">
              <a:solidFill>
                <a:srgbClr val="0E2841"/>
              </a:solidFill>
              <a:latin typeface="Aptos"/>
            </a:endParaRPr>
          </a:p>
          <a:p>
            <a:pPr>
              <a:lnSpc>
                <a:spcPct val="100000"/>
              </a:lnSpc>
              <a:spcAft>
                <a:spcPts val="200"/>
              </a:spcAft>
            </a:pPr>
            <a:r>
              <a:rPr lang="en-US" sz="1400" b="1">
                <a:solidFill>
                  <a:srgbClr val="E97132"/>
                </a:solidFill>
                <a:latin typeface="Aptos"/>
              </a:rPr>
              <a:t>28  </a:t>
            </a:r>
            <a:r>
              <a:rPr sz="1400" b="0">
                <a:solidFill>
                  <a:srgbClr val="0E2841"/>
                </a:solidFill>
                <a:latin typeface="Aptos"/>
              </a:rPr>
              <a:t>Truck hotspot — </a:t>
            </a:r>
            <a:r>
              <a:rPr lang="en-US" sz="1400" b="0">
                <a:solidFill>
                  <a:srgbClr val="0E2841"/>
                </a:solidFill>
                <a:latin typeface="Aptos"/>
              </a:rPr>
              <a:t>Truck </a:t>
            </a:r>
            <a:r>
              <a:rPr sz="1400" b="0">
                <a:solidFill>
                  <a:srgbClr val="0E2841"/>
                </a:solidFill>
                <a:latin typeface="Aptos"/>
              </a:rPr>
              <a:t>zone</a:t>
            </a:r>
            <a:endParaRPr lang="en-US" sz="1400" b="0">
              <a:solidFill>
                <a:srgbClr val="0E2841"/>
              </a:solidFill>
              <a:latin typeface="Aptos"/>
            </a:endParaRPr>
          </a:p>
          <a:p>
            <a:pPr>
              <a:lnSpc>
                <a:spcPct val="100000"/>
              </a:lnSpc>
              <a:spcAft>
                <a:spcPts val="200"/>
              </a:spcAft>
            </a:pPr>
            <a:r>
              <a:rPr lang="en-US" sz="1400" b="1">
                <a:solidFill>
                  <a:srgbClr val="E97132"/>
                </a:solidFill>
                <a:latin typeface="Aptos"/>
              </a:rPr>
              <a:t>29  </a:t>
            </a:r>
            <a:r>
              <a:rPr sz="1400" b="0">
                <a:solidFill>
                  <a:srgbClr val="0E2841"/>
                </a:solidFill>
                <a:latin typeface="Aptos"/>
              </a:rPr>
              <a:t>Truck hotspot — states zone</a:t>
            </a:r>
            <a:endParaRPr lang="en-US" sz="1400" b="0">
              <a:solidFill>
                <a:srgbClr val="0E2841"/>
              </a:solidFill>
              <a:latin typeface="Aptos"/>
            </a:endParaRPr>
          </a:p>
          <a:p>
            <a:pPr>
              <a:lnSpc>
                <a:spcPct val="100000"/>
              </a:lnSpc>
              <a:spcAft>
                <a:spcPts val="200"/>
              </a:spcAft>
            </a:pPr>
            <a:r>
              <a:rPr lang="en-US" sz="1400" b="1">
                <a:solidFill>
                  <a:srgbClr val="E97132"/>
                </a:solidFill>
                <a:latin typeface="Aptos"/>
              </a:rPr>
              <a:t>30  </a:t>
            </a:r>
            <a:r>
              <a:rPr sz="1400" b="0">
                <a:solidFill>
                  <a:srgbClr val="0E2841"/>
                </a:solidFill>
                <a:latin typeface="Aptos"/>
              </a:rPr>
              <a:t>Truck hotspot — world-wide zone</a:t>
            </a:r>
            <a:endParaRPr lang="en-US" sz="1400" b="0">
              <a:solidFill>
                <a:srgbClr val="0E2841"/>
              </a:solidFill>
              <a:latin typeface="Aptos"/>
            </a:endParaRPr>
          </a:p>
          <a:p>
            <a:pPr>
              <a:lnSpc>
                <a:spcPct val="100000"/>
              </a:lnSpc>
              <a:spcAft>
                <a:spcPts val="200"/>
              </a:spcAft>
            </a:pPr>
            <a:r>
              <a:rPr lang="en-US" sz="1400" b="1">
                <a:solidFill>
                  <a:srgbClr val="E97132"/>
                </a:solidFill>
                <a:latin typeface="Aptos"/>
              </a:rPr>
              <a:t>31  </a:t>
            </a:r>
            <a:r>
              <a:rPr sz="1400" b="0">
                <a:solidFill>
                  <a:srgbClr val="0E2841"/>
                </a:solidFill>
                <a:latin typeface="Aptos"/>
              </a:rPr>
              <a:t>Truck hotspot — TGI network zone</a:t>
            </a:r>
            <a:endParaRPr lang="en-US" sz="1400" b="0">
              <a:solidFill>
                <a:srgbClr val="0E2841"/>
              </a:solidFill>
              <a:latin typeface="Aptos"/>
            </a:endParaRPr>
          </a:p>
          <a:p>
            <a:pPr>
              <a:lnSpc>
                <a:spcPct val="100000"/>
              </a:lnSpc>
              <a:spcAft>
                <a:spcPts val="200"/>
              </a:spcAft>
            </a:pPr>
            <a:r>
              <a:rPr lang="en-US" sz="1400" b="1">
                <a:solidFill>
                  <a:srgbClr val="E97132"/>
                </a:solidFill>
                <a:latin typeface="Aptos"/>
              </a:rPr>
              <a:t>32  </a:t>
            </a:r>
            <a:r>
              <a:rPr sz="1400" b="0">
                <a:solidFill>
                  <a:srgbClr val="0E2841"/>
                </a:solidFill>
                <a:latin typeface="Aptos"/>
              </a:rPr>
              <a:t>Hotspot / WIRES-X </a:t>
            </a:r>
            <a:r>
              <a:rPr lang="en-US" sz="1400" b="0">
                <a:solidFill>
                  <a:srgbClr val="0E2841"/>
                </a:solidFill>
                <a:latin typeface="Aptos"/>
              </a:rPr>
              <a:t>photos</a:t>
            </a:r>
          </a:p>
        </p:txBody>
      </p:sp>
      <p:sp>
        <p:nvSpPr>
          <p:cNvPr id="15" name="TextBox 14"/>
          <p:cNvSpPr txBox="1"/>
          <p:nvPr/>
        </p:nvSpPr>
        <p:spPr>
          <a:xfrm>
            <a:off x="594360" y="6419088"/>
            <a:ext cx="10972800" cy="228600"/>
          </a:xfrm>
          <a:prstGeom prst="rect">
            <a:avLst/>
          </a:prstGeom>
          <a:noFill/>
        </p:spPr>
        <p:txBody>
          <a:bodyPr wrap="square">
            <a:noAutofit/>
          </a:bodyPr>
          <a:lstStyle/>
          <a:p>
            <a:pPr algn="ctr"/>
            <a:r>
              <a:rPr sz="950" b="1">
                <a:solidFill>
                  <a:srgbClr val="0E2841"/>
                </a:solidFill>
                <a:latin typeface="Aptos"/>
              </a:rPr>
              <a:t>Kentucky DMR</a:t>
            </a:r>
            <a:r>
              <a:rPr sz="950" b="0">
                <a:solidFill>
                  <a:srgbClr val="156082"/>
                </a:solidFill>
                <a:latin typeface="Aptos"/>
              </a:rPr>
              <a:t>  •  Lebanon, Kentucky, United States  •  1-270-402-9800  •  peavy79@gmail.com  •  www.Kentuckydmr.com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E2841"/>
        </a:solidFill>
        <a:effectLst/>
      </p:bgPr>
    </p:bg>
    <p:spTree>
      <p:nvGrpSpPr>
        <p:cNvPr id="1" name=""/>
        <p:cNvGrpSpPr/>
        <p:nvPr/>
      </p:nvGrpSpPr>
      <p:grpSpPr>
        <a:xfrm>
          <a:off x="0" y="0"/>
          <a:ext cx="0" cy="0"/>
          <a:chOff x="0" y="0"/>
          <a:chExt cx="0" cy="0"/>
        </a:xfrm>
      </p:grpSpPr>
      <p:sp>
        <p:nvSpPr>
          <p:cNvPr id="2" name="Rectangle 1">
            <a:extLst>
              <a:ext uri="{C183D7F6-B498-43B3-948B-1728B52AA6E4}">
                <adec:decorative xmlns:adec="http://schemas.microsoft.com/office/drawing/2017/decorative" val="1"/>
              </a:ext>
            </a:extLst>
          </p:cNvPr>
          <p:cNvSpPr/>
          <p:nvPr/>
        </p:nvSpPr>
        <p:spPr>
          <a:xfrm>
            <a:off x="0" y="0"/>
            <a:ext cx="12191695" cy="118872"/>
          </a:xfrm>
          <a:prstGeom prst="rect">
            <a:avLst/>
          </a:prstGeom>
          <a:solidFill>
            <a:srgbClr val="E97132"/>
          </a:solidFill>
          <a:ln>
            <a:noFill/>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a:p>
        </p:txBody>
      </p:sp>
      <p:sp>
        <p:nvSpPr>
          <p:cNvPr id="3" name="Rectangle 2">
            <a:extLst>
              <a:ext uri="{C183D7F6-B498-43B3-948B-1728B52AA6E4}">
                <adec:decorative xmlns:adec="http://schemas.microsoft.com/office/drawing/2017/decorative" val="1"/>
              </a:ext>
            </a:extLst>
          </p:cNvPr>
          <p:cNvSpPr/>
          <p:nvPr/>
        </p:nvSpPr>
        <p:spPr>
          <a:xfrm>
            <a:off x="0" y="118872"/>
            <a:ext cx="109728" cy="6739128"/>
          </a:xfrm>
          <a:prstGeom prst="rect">
            <a:avLst/>
          </a:prstGeom>
          <a:solidFill>
            <a:srgbClr val="0F9ED5"/>
          </a:solidFill>
          <a:ln>
            <a:noFill/>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a:p>
        </p:txBody>
      </p:sp>
      <p:sp>
        <p:nvSpPr>
          <p:cNvPr id="4" name="Eyebrow"/>
          <p:cNvSpPr txBox="1"/>
          <p:nvPr/>
        </p:nvSpPr>
        <p:spPr>
          <a:xfrm>
            <a:off x="658368" y="530352"/>
            <a:ext cx="10881360" cy="292608"/>
          </a:xfrm>
          <a:prstGeom prst="rect">
            <a:avLst/>
          </a:prstGeom>
          <a:noFill/>
        </p:spPr>
        <p:txBody>
          <a:bodyPr wrap="square" lIns="45720" tIns="18288" rIns="45720" bIns="18288" anchor="t">
            <a:noAutofit/>
          </a:bodyPr>
          <a:lstStyle/>
          <a:p>
            <a:pPr algn="l">
              <a:spcAft>
                <a:spcPts val="0"/>
              </a:spcAft>
            </a:pPr>
            <a:r>
              <a:rPr sz="1400" b="1" i="0">
                <a:solidFill>
                  <a:srgbClr val="E97132"/>
                </a:solidFill>
                <a:latin typeface="Aptos"/>
              </a:rPr>
              <a:t>DMR HOTSPOT CONFIGURATION</a:t>
            </a:r>
          </a:p>
        </p:txBody>
      </p:sp>
      <p:sp>
        <p:nvSpPr>
          <p:cNvPr id="5" name="Title"/>
          <p:cNvSpPr txBox="1"/>
          <p:nvPr/>
        </p:nvSpPr>
        <p:spPr>
          <a:xfrm>
            <a:off x="621792" y="850392"/>
            <a:ext cx="10881360" cy="658368"/>
          </a:xfrm>
          <a:prstGeom prst="rect">
            <a:avLst/>
          </a:prstGeom>
          <a:noFill/>
        </p:spPr>
        <p:txBody>
          <a:bodyPr wrap="square" lIns="45720" tIns="18288" rIns="45720" bIns="18288" anchor="t">
            <a:noAutofit/>
          </a:bodyPr>
          <a:lstStyle/>
          <a:p>
            <a:pPr algn="l">
              <a:spcAft>
                <a:spcPts val="0"/>
              </a:spcAft>
            </a:pPr>
            <a:r>
              <a:rPr sz="4200" b="1" i="0">
                <a:solidFill>
                  <a:srgbClr val="FFFFFF"/>
                </a:solidFill>
                <a:latin typeface="Aptos Display"/>
              </a:rPr>
              <a:t>Office Hotspot</a:t>
            </a:r>
          </a:p>
        </p:txBody>
      </p:sp>
      <p:sp>
        <p:nvSpPr>
          <p:cNvPr id="6" name="Subtitle"/>
          <p:cNvSpPr txBox="1"/>
          <p:nvPr/>
        </p:nvSpPr>
        <p:spPr>
          <a:xfrm>
            <a:off x="731520" y="1645920"/>
            <a:ext cx="10789920" cy="329184"/>
          </a:xfrm>
          <a:prstGeom prst="rect">
            <a:avLst/>
          </a:prstGeom>
          <a:noFill/>
        </p:spPr>
        <p:txBody>
          <a:bodyPr wrap="square" lIns="45720" tIns="18288" rIns="45720" bIns="18288" anchor="t">
            <a:noAutofit/>
          </a:bodyPr>
          <a:lstStyle/>
          <a:p>
            <a:pPr algn="l">
              <a:spcAft>
                <a:spcPts val="0"/>
              </a:spcAft>
            </a:pPr>
            <a:r>
              <a:rPr sz="1700" b="1" i="0" dirty="0">
                <a:solidFill>
                  <a:srgbClr val="E8E8E8"/>
                </a:solidFill>
                <a:latin typeface="Aptos"/>
              </a:rPr>
              <a:t>439.450 (+5) • Color Code 1 • Time Slots 1 and 2 linked</a:t>
            </a:r>
          </a:p>
        </p:txBody>
      </p:sp>
      <p:sp>
        <p:nvSpPr>
          <p:cNvPr id="7" name="Frequency Label"/>
          <p:cNvSpPr txBox="1"/>
          <p:nvPr/>
        </p:nvSpPr>
        <p:spPr>
          <a:xfrm>
            <a:off x="658368" y="2148840"/>
            <a:ext cx="2103120" cy="256032"/>
          </a:xfrm>
          <a:prstGeom prst="rect">
            <a:avLst/>
          </a:prstGeom>
          <a:noFill/>
        </p:spPr>
        <p:txBody>
          <a:bodyPr wrap="square" lIns="45720" tIns="18288" rIns="45720" bIns="18288" anchor="t">
            <a:noAutofit/>
          </a:bodyPr>
          <a:lstStyle/>
          <a:p>
            <a:pPr algn="l">
              <a:spcAft>
                <a:spcPts val="0"/>
              </a:spcAft>
            </a:pPr>
            <a:r>
              <a:rPr sz="1400" b="1" i="0">
                <a:solidFill>
                  <a:srgbClr val="0F9ED5"/>
                </a:solidFill>
                <a:latin typeface="Aptos"/>
              </a:rPr>
              <a:t>FREQUENCY</a:t>
            </a:r>
          </a:p>
        </p:txBody>
      </p:sp>
      <p:sp>
        <p:nvSpPr>
          <p:cNvPr id="8" name="Frequency Value"/>
          <p:cNvSpPr txBox="1"/>
          <p:nvPr/>
        </p:nvSpPr>
        <p:spPr>
          <a:xfrm>
            <a:off x="585216" y="2331720"/>
            <a:ext cx="6400800" cy="1097280"/>
          </a:xfrm>
          <a:prstGeom prst="rect">
            <a:avLst/>
          </a:prstGeom>
          <a:noFill/>
        </p:spPr>
        <p:txBody>
          <a:bodyPr wrap="square" lIns="45720" tIns="18288" rIns="45720" bIns="18288" anchor="ctr">
            <a:noAutofit/>
          </a:bodyPr>
          <a:lstStyle/>
          <a:p>
            <a:pPr algn="l">
              <a:spcAft>
                <a:spcPts val="0"/>
              </a:spcAft>
            </a:pPr>
            <a:r>
              <a:rPr sz="6800" b="1" i="0">
                <a:solidFill>
                  <a:srgbClr val="FFFFFF"/>
                </a:solidFill>
                <a:latin typeface="Aptos Display"/>
              </a:rPr>
              <a:t>439.450</a:t>
            </a:r>
            <a:r>
              <a:rPr sz="2800" b="1" i="0">
                <a:solidFill>
                  <a:srgbClr val="E8E8E8"/>
                </a:solidFill>
                <a:latin typeface="Aptos"/>
              </a:rPr>
              <a:t> MHz</a:t>
            </a:r>
          </a:p>
        </p:txBody>
      </p:sp>
      <p:sp>
        <p:nvSpPr>
          <p:cNvPr id="9" name="Offset"/>
          <p:cNvSpPr txBox="1"/>
          <p:nvPr/>
        </p:nvSpPr>
        <p:spPr>
          <a:xfrm>
            <a:off x="7635240" y="2432304"/>
            <a:ext cx="3749039" cy="658368"/>
          </a:xfrm>
          <a:prstGeom prst="rect">
            <a:avLst/>
          </a:prstGeom>
          <a:noFill/>
        </p:spPr>
        <p:txBody>
          <a:bodyPr wrap="square" lIns="45720" tIns="18288" rIns="45720" bIns="18288" anchor="ctr">
            <a:noAutofit/>
          </a:bodyPr>
          <a:lstStyle/>
          <a:p>
            <a:pPr algn="r">
              <a:spcAft>
                <a:spcPts val="0"/>
              </a:spcAft>
            </a:pPr>
            <a:r>
              <a:rPr sz="3400" b="1" i="0">
                <a:solidFill>
                  <a:srgbClr val="E97132"/>
                </a:solidFill>
                <a:latin typeface="Aptos Display"/>
              </a:rPr>
              <a:t>+5 offset</a:t>
            </a:r>
          </a:p>
        </p:txBody>
      </p:sp>
      <p:sp>
        <p:nvSpPr>
          <p:cNvPr id="16" name="Frequency Detail"/>
          <p:cNvSpPr txBox="1"/>
          <p:nvPr/>
        </p:nvSpPr>
        <p:spPr>
          <a:xfrm>
            <a:off x="7635240" y="3140000"/>
            <a:ext cx="3749039" cy="365760"/>
          </a:xfrm>
          <a:prstGeom prst="rect">
            <a:avLst/>
          </a:prstGeom>
          <a:noFill/>
        </p:spPr>
        <p:txBody>
          <a:bodyPr wrap="square" lIns="45720" tIns="18288" rIns="45720" bIns="18288" anchor="ctr">
            <a:noAutofit/>
          </a:bodyPr>
          <a:lstStyle/>
          <a:p>
            <a:pPr algn="r">
              <a:spcAft>
                <a:spcPts val="0"/>
              </a:spcAft>
            </a:pPr>
            <a:r>
              <a:rPr sz="1400" b="1" i="0">
                <a:solidFill>
                  <a:srgbClr val="0F9ED5"/>
                </a:solidFill>
                <a:latin typeface="Aptos"/>
              </a:rPr>
              <a:t>RX </a:t>
            </a:r>
            <a:r>
              <a:rPr sz="1400" b="1" i="0">
                <a:solidFill>
                  <a:srgbClr val="FFFFFF"/>
                </a:solidFill>
                <a:latin typeface="Aptos"/>
              </a:rPr>
              <a:t>439.450</a:t>
            </a:r>
            <a:r>
              <a:rPr sz="1400" b="0" i="0">
                <a:solidFill>
                  <a:srgbClr val="B8C7D4"/>
                </a:solidFill>
                <a:latin typeface="Aptos"/>
              </a:rPr>
              <a:t>  •  </a:t>
            </a:r>
            <a:r>
              <a:rPr sz="1400" b="1" i="0">
                <a:solidFill>
                  <a:srgbClr val="E97132"/>
                </a:solidFill>
                <a:latin typeface="Aptos"/>
              </a:rPr>
              <a:t>TX </a:t>
            </a:r>
            <a:r>
              <a:rPr sz="1400" b="1" i="0">
                <a:solidFill>
                  <a:srgbClr val="FFFFFF"/>
                </a:solidFill>
                <a:latin typeface="Aptos"/>
              </a:rPr>
              <a:t>444.450 MHz</a:t>
            </a:r>
          </a:p>
        </p:txBody>
      </p:sp>
      <p:sp>
        <p:nvSpPr>
          <p:cNvPr id="10" name="Rectangle 9">
            <a:extLst>
              <a:ext uri="{C183D7F6-B498-43B3-948B-1728B52AA6E4}">
                <adec:decorative xmlns:adec="http://schemas.microsoft.com/office/drawing/2017/decorative" val="1"/>
              </a:ext>
            </a:extLst>
          </p:cNvPr>
          <p:cNvSpPr/>
          <p:nvPr/>
        </p:nvSpPr>
        <p:spPr>
          <a:xfrm>
            <a:off x="658368" y="3584448"/>
            <a:ext cx="10863072" cy="36576"/>
          </a:xfrm>
          <a:prstGeom prst="rect">
            <a:avLst/>
          </a:prstGeom>
          <a:solidFill>
            <a:srgbClr val="E97132"/>
          </a:solidFill>
          <a:ln>
            <a:noFill/>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a:p>
        </p:txBody>
      </p:sp>
      <p:sp>
        <p:nvSpPr>
          <p:cNvPr id="11" name="Color Code Panel"/>
          <p:cNvSpPr/>
          <p:nvPr/>
        </p:nvSpPr>
        <p:spPr>
          <a:xfrm>
            <a:off x="658368" y="4005072"/>
            <a:ext cx="3429000" cy="1417320"/>
          </a:xfrm>
          <a:prstGeom prst="rect">
            <a:avLst/>
          </a:prstGeom>
          <a:solidFill>
            <a:srgbClr val="156082"/>
          </a:solidFill>
          <a:ln w="15875">
            <a:solidFill>
              <a:srgbClr val="E97132"/>
            </a:solidFill>
          </a:ln>
        </p:spPr>
        <p:style>
          <a:lnRef idx="1">
            <a:schemeClr val="accent1"/>
          </a:lnRef>
          <a:fillRef idx="3">
            <a:schemeClr val="accent1"/>
          </a:fillRef>
          <a:effectRef idx="2">
            <a:schemeClr val="accent1"/>
          </a:effectRef>
          <a:fontRef idx="minor">
            <a:schemeClr val="lt1"/>
          </a:fontRef>
        </p:style>
        <p:txBody>
          <a:bodyPr wrap="square" lIns="164592" tIns="137160" rIns="164592" bIns="109728" rtlCol="0" anchor="t">
            <a:noAutofit/>
          </a:bodyPr>
          <a:lstStyle/>
          <a:p>
            <a:pPr algn="l">
              <a:spcAft>
                <a:spcPts val="800"/>
              </a:spcAft>
            </a:pPr>
            <a:r>
              <a:rPr sz="1400" b="1" i="0">
                <a:solidFill>
                  <a:srgbClr val="E8E8E8"/>
                </a:solidFill>
                <a:latin typeface="Aptos"/>
              </a:rPr>
              <a:t>COLOR CODE</a:t>
            </a:r>
          </a:p>
          <a:p>
            <a:pPr algn="l">
              <a:spcAft>
                <a:spcPts val="200"/>
              </a:spcAft>
            </a:pPr>
            <a:r>
              <a:rPr sz="3000" b="1" i="0">
                <a:solidFill>
                  <a:srgbClr val="FFFFFF"/>
                </a:solidFill>
                <a:latin typeface="Aptos Display"/>
              </a:rPr>
              <a:t>CC1</a:t>
            </a:r>
          </a:p>
          <a:p>
            <a:pPr algn="l">
              <a:spcBef>
                <a:spcPts val="200"/>
              </a:spcBef>
            </a:pPr>
            <a:r>
              <a:rPr sz="1500" b="0" i="0">
                <a:solidFill>
                  <a:srgbClr val="B8C7D4"/>
                </a:solidFill>
                <a:latin typeface="Aptos"/>
              </a:rPr>
              <a:t>Color Code 1</a:t>
            </a:r>
          </a:p>
        </p:txBody>
      </p:sp>
      <p:sp>
        <p:nvSpPr>
          <p:cNvPr id="12" name="Time Slots Panel"/>
          <p:cNvSpPr/>
          <p:nvPr/>
        </p:nvSpPr>
        <p:spPr>
          <a:xfrm>
            <a:off x="4379976" y="4005072"/>
            <a:ext cx="3429000" cy="1417320"/>
          </a:xfrm>
          <a:prstGeom prst="rect">
            <a:avLst/>
          </a:prstGeom>
          <a:solidFill>
            <a:srgbClr val="156082"/>
          </a:solidFill>
          <a:ln w="15875">
            <a:solidFill>
              <a:srgbClr val="0F9ED5"/>
            </a:solidFill>
          </a:ln>
        </p:spPr>
        <p:style>
          <a:lnRef idx="1">
            <a:schemeClr val="accent1"/>
          </a:lnRef>
          <a:fillRef idx="3">
            <a:schemeClr val="accent1"/>
          </a:fillRef>
          <a:effectRef idx="2">
            <a:schemeClr val="accent1"/>
          </a:effectRef>
          <a:fontRef idx="minor">
            <a:schemeClr val="lt1"/>
          </a:fontRef>
        </p:style>
        <p:txBody>
          <a:bodyPr wrap="square" lIns="164592" tIns="137160" rIns="164592" bIns="109728" rtlCol="0" anchor="t">
            <a:noAutofit/>
          </a:bodyPr>
          <a:lstStyle/>
          <a:p>
            <a:pPr algn="l">
              <a:spcAft>
                <a:spcPts val="800"/>
              </a:spcAft>
            </a:pPr>
            <a:r>
              <a:rPr sz="1400" b="1" i="0">
                <a:solidFill>
                  <a:srgbClr val="E8E8E8"/>
                </a:solidFill>
                <a:latin typeface="Aptos"/>
              </a:rPr>
              <a:t>TIME SLOTS</a:t>
            </a:r>
          </a:p>
          <a:p>
            <a:pPr algn="l">
              <a:spcAft>
                <a:spcPts val="200"/>
              </a:spcAft>
            </a:pPr>
            <a:r>
              <a:rPr sz="3000" b="1" i="0">
                <a:solidFill>
                  <a:srgbClr val="FFFFFF"/>
                </a:solidFill>
                <a:latin typeface="Aptos Display"/>
              </a:rPr>
              <a:t>TS 1 &amp; 2</a:t>
            </a:r>
          </a:p>
          <a:p>
            <a:pPr algn="l">
              <a:spcBef>
                <a:spcPts val="200"/>
              </a:spcBef>
            </a:pPr>
            <a:r>
              <a:rPr sz="1500" b="0" i="0">
                <a:solidFill>
                  <a:srgbClr val="B8C7D4"/>
                </a:solidFill>
                <a:latin typeface="Aptos"/>
              </a:rPr>
              <a:t>Both time slots active</a:t>
            </a:r>
          </a:p>
        </p:txBody>
      </p:sp>
      <p:sp>
        <p:nvSpPr>
          <p:cNvPr id="13" name="Link Status Panel"/>
          <p:cNvSpPr/>
          <p:nvPr/>
        </p:nvSpPr>
        <p:spPr>
          <a:xfrm>
            <a:off x="8101583" y="4005072"/>
            <a:ext cx="3429000" cy="1417320"/>
          </a:xfrm>
          <a:prstGeom prst="rect">
            <a:avLst/>
          </a:prstGeom>
          <a:solidFill>
            <a:srgbClr val="156082"/>
          </a:solidFill>
          <a:ln w="15875">
            <a:solidFill>
              <a:srgbClr val="E97132"/>
            </a:solidFill>
          </a:ln>
        </p:spPr>
        <p:style>
          <a:lnRef idx="1">
            <a:schemeClr val="accent1"/>
          </a:lnRef>
          <a:fillRef idx="3">
            <a:schemeClr val="accent1"/>
          </a:fillRef>
          <a:effectRef idx="2">
            <a:schemeClr val="accent1"/>
          </a:effectRef>
          <a:fontRef idx="minor">
            <a:schemeClr val="lt1"/>
          </a:fontRef>
        </p:style>
        <p:txBody>
          <a:bodyPr wrap="square" lIns="164592" tIns="137160" rIns="164592" bIns="109728" rtlCol="0" anchor="t">
            <a:noAutofit/>
          </a:bodyPr>
          <a:lstStyle/>
          <a:p>
            <a:pPr algn="l">
              <a:spcAft>
                <a:spcPts val="800"/>
              </a:spcAft>
            </a:pPr>
            <a:r>
              <a:rPr sz="1400" b="1" i="0">
                <a:solidFill>
                  <a:srgbClr val="E8E8E8"/>
                </a:solidFill>
                <a:latin typeface="Aptos"/>
              </a:rPr>
              <a:t>LINK STATUS</a:t>
            </a:r>
          </a:p>
          <a:p>
            <a:pPr algn="l">
              <a:spcAft>
                <a:spcPts val="200"/>
              </a:spcAft>
            </a:pPr>
            <a:r>
              <a:rPr sz="3000" b="1" i="0">
                <a:solidFill>
                  <a:srgbClr val="FFFFFF"/>
                </a:solidFill>
                <a:latin typeface="Aptos Display"/>
              </a:rPr>
              <a:t>Linked</a:t>
            </a:r>
          </a:p>
          <a:p>
            <a:pPr algn="l">
              <a:spcBef>
                <a:spcPts val="200"/>
              </a:spcBef>
            </a:pPr>
            <a:r>
              <a:rPr sz="1500" b="0" i="0">
                <a:solidFill>
                  <a:srgbClr val="B8C7D4"/>
                </a:solidFill>
                <a:latin typeface="Aptos"/>
              </a:rPr>
              <a:t>TS 1 and TS 2 linked</a:t>
            </a:r>
          </a:p>
        </p:txBody>
      </p:sp>
      <p:sp>
        <p:nvSpPr>
          <p:cNvPr id="14" name="Programming Note"/>
          <p:cNvSpPr/>
          <p:nvPr/>
        </p:nvSpPr>
        <p:spPr>
          <a:xfrm>
            <a:off x="658368" y="5687568"/>
            <a:ext cx="10863072" cy="411480"/>
          </a:xfrm>
          <a:prstGeom prst="rect">
            <a:avLst/>
          </a:prstGeom>
          <a:solidFill>
            <a:srgbClr val="0E2841"/>
          </a:solidFill>
          <a:ln w="12700">
            <a:solidFill>
              <a:srgbClr val="156082"/>
            </a:solidFill>
          </a:ln>
        </p:spPr>
        <p:style>
          <a:lnRef idx="1">
            <a:schemeClr val="accent1"/>
          </a:lnRef>
          <a:fillRef idx="3">
            <a:schemeClr val="accent1"/>
          </a:fillRef>
          <a:effectRef idx="2">
            <a:schemeClr val="accent1"/>
          </a:effectRef>
          <a:fontRef idx="minor">
            <a:schemeClr val="lt1"/>
          </a:fontRef>
        </p:style>
        <p:txBody>
          <a:bodyPr wrap="square" lIns="128016" tIns="64008" rIns="128016" bIns="36576" rtlCol="0" anchor="ctr">
            <a:noAutofit/>
          </a:bodyPr>
          <a:lstStyle/>
          <a:p>
            <a:pPr algn="ctr"/>
            <a:r>
              <a:rPr sz="1500" b="0" i="0">
                <a:solidFill>
                  <a:srgbClr val="E8E8E8"/>
                </a:solidFill>
                <a:latin typeface="Aptos"/>
              </a:rPr>
              <a:t>Quick reference for programming the office hotspot channel.</a:t>
            </a:r>
          </a:p>
        </p:txBody>
      </p:sp>
      <p:sp>
        <p:nvSpPr>
          <p:cNvPr id="15" name="Contact Footer"/>
          <p:cNvSpPr txBox="1"/>
          <p:nvPr/>
        </p:nvSpPr>
        <p:spPr>
          <a:xfrm>
            <a:off x="594360" y="6419088"/>
            <a:ext cx="11000232" cy="384048"/>
          </a:xfrm>
          <a:prstGeom prst="rect">
            <a:avLst/>
          </a:prstGeom>
          <a:noFill/>
        </p:spPr>
        <p:txBody>
          <a:bodyPr wrap="square" lIns="0" tIns="0" rIns="0" bIns="0" anchor="t">
            <a:noAutofit/>
          </a:bodyPr>
          <a:lstStyle/>
          <a:p>
            <a:pPr algn="ctr"/>
            <a:r>
              <a:rPr lang="en-US" sz="1050" b="1" i="0">
                <a:solidFill>
                  <a:srgbClr val="FFFFFF"/>
                </a:solidFill>
                <a:latin typeface="Aptos"/>
              </a:rPr>
              <a:t>To Clifton W Dowers KI4PHP  </a:t>
            </a:r>
            <a:r>
              <a:rPr sz="1050" b="1" i="0" dirty="0">
                <a:solidFill>
                  <a:srgbClr val="FFFFFF"/>
                </a:solidFill>
                <a:latin typeface="Aptos"/>
              </a:rPr>
              <a:t>•  </a:t>
            </a:r>
            <a:r>
              <a:rPr lang="en-US" sz="1050" b="1" i="0">
                <a:solidFill>
                  <a:srgbClr val="FFFFFF"/>
                </a:solidFill>
                <a:latin typeface="Aptos"/>
              </a:rPr>
              <a:t>Brooksville</a:t>
            </a:r>
            <a:r>
              <a:rPr sz="1050" b="1" i="0" dirty="0">
                <a:solidFill>
                  <a:srgbClr val="FFFFFF"/>
                </a:solidFill>
                <a:latin typeface="Aptos"/>
              </a:rPr>
              <a:t>, </a:t>
            </a:r>
            <a:r>
              <a:rPr lang="en-US" sz="1050" b="1" i="0">
                <a:solidFill>
                  <a:srgbClr val="FFFFFF"/>
                </a:solidFill>
                <a:latin typeface="Aptos"/>
              </a:rPr>
              <a:t>Ky 41004</a:t>
            </a:r>
            <a:endParaRPr sz="1050" b="1" i="0" dirty="0">
              <a:solidFill>
                <a:srgbClr val="FFFFFF"/>
              </a:solidFill>
              <a:latin typeface="Aptos"/>
            </a:endParaRPr>
          </a:p>
          <a:p>
            <a:pPr algn="ctr"/>
            <a:r>
              <a:rPr lang="en-US" sz="1050" b="1" i="0">
                <a:solidFill>
                  <a:srgbClr val="FFFFFF"/>
                </a:solidFill>
                <a:latin typeface="Aptos"/>
              </a:rPr>
              <a:t>Ph 606-637-3994  •  email ki4php.dmr@fastmail.com</a:t>
            </a:r>
          </a:p>
        </p:txBody>
      </p:sp>
      <p:sp>
        <p:nvSpPr>
          <p:cNvPr id="17" name="Time Slot 2 Frequency Line"/>
          <p:cNvSpPr txBox="1"/>
          <p:nvPr/>
        </p:nvSpPr>
        <p:spPr>
          <a:xfrm>
            <a:off x="658368" y="3675887"/>
            <a:ext cx="10863072" cy="274320"/>
          </a:xfrm>
          <a:prstGeom prst="rect">
            <a:avLst/>
          </a:prstGeom>
          <a:noFill/>
        </p:spPr>
        <p:txBody>
          <a:bodyPr wrap="square" lIns="18288" tIns="0" rIns="18288" bIns="0" anchor="ctr">
            <a:noAutofit/>
          </a:bodyPr>
          <a:lstStyle/>
          <a:p>
            <a:pPr algn="ctr"/>
            <a:r>
              <a:rPr sz="1600" b="1">
                <a:solidFill>
                  <a:srgbClr val="E97132"/>
                </a:solidFill>
                <a:latin typeface="Aptos"/>
              </a:rPr>
              <a:t>TIME SLOT 2</a:t>
            </a:r>
            <a:r>
              <a:rPr sz="1600" b="1">
                <a:solidFill>
                  <a:srgbClr val="FFFFFF"/>
                </a:solidFill>
                <a:latin typeface="Aptos"/>
              </a:rPr>
              <a:t>  |  </a:t>
            </a:r>
            <a:r>
              <a:rPr sz="1600" b="1">
                <a:solidFill>
                  <a:srgbClr val="0F9ED5"/>
                </a:solidFill>
                <a:latin typeface="Aptos"/>
              </a:rPr>
              <a:t>FRQ </a:t>
            </a:r>
            <a:r>
              <a:rPr sz="1600" b="1">
                <a:solidFill>
                  <a:srgbClr val="FFFFFF"/>
                </a:solidFill>
                <a:latin typeface="Aptos"/>
              </a:rPr>
              <a:t>439.450 MHz</a:t>
            </a:r>
          </a:p>
        </p:txBody>
      </p:sp>
      <p:pic>
        <p:nvPicPr>
          <p:cNvPr id="30" name="Clifton Badge"/>
          <p:cNvPicPr>
            <a:picLocks noChangeAspect="1"/>
          </p:cNvPicPr>
          <p:nvPr/>
        </p:nvPicPr>
        <p:blipFill>
          <a:blip r:embed="rId2"/>
          <a:stretch>
            <a:fillRect/>
          </a:stretch>
        </p:blipFill>
        <p:spPr>
          <a:xfrm>
            <a:off x="10386060" y="512064"/>
            <a:ext cx="1097280" cy="109728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txBox="1"/>
          <p:nvPr/>
        </p:nvSpPr>
        <p:spPr>
          <a:xfrm>
            <a:off x="457200" y="246888"/>
            <a:ext cx="11274552" cy="621792"/>
          </a:xfrm>
          <a:prstGeom prst="rect">
            <a:avLst/>
          </a:prstGeom>
          <a:noFill/>
        </p:spPr>
        <p:txBody>
          <a:bodyPr wrap="square" lIns="18288" tIns="18288" rIns="18288" bIns="18288" anchor="t">
            <a:noAutofit/>
          </a:bodyPr>
          <a:lstStyle/>
          <a:p>
            <a:pPr algn="l"/>
            <a:r>
              <a:rPr sz="3200" b="1">
                <a:solidFill>
                  <a:srgbClr val="0E2841"/>
                </a:solidFill>
                <a:latin typeface="Aptos Display"/>
              </a:rPr>
              <a:t>Office </a:t>
            </a:r>
            <a:r>
              <a:rPr lang="en-US" sz="3200" b="1">
                <a:solidFill>
                  <a:srgbClr val="0E2841"/>
                </a:solidFill>
                <a:latin typeface="Aptos Display"/>
              </a:rPr>
              <a:t>Hotspot-TAC Zone</a:t>
            </a:r>
          </a:p>
        </p:txBody>
      </p:sp>
      <p:sp>
        <p:nvSpPr>
          <p:cNvPr id="3" name="Subtitle"/>
          <p:cNvSpPr txBox="1"/>
          <p:nvPr/>
        </p:nvSpPr>
        <p:spPr>
          <a:xfrm>
            <a:off x="457200" y="877824"/>
            <a:ext cx="11274552" cy="356616"/>
          </a:xfrm>
          <a:prstGeom prst="rect">
            <a:avLst/>
          </a:prstGeom>
          <a:noFill/>
        </p:spPr>
        <p:txBody>
          <a:bodyPr wrap="square" lIns="18288" tIns="18288" rIns="18288" bIns="18288" anchor="t">
            <a:noAutofit/>
          </a:bodyPr>
          <a:lstStyle/>
          <a:p>
            <a:pPr algn="l"/>
            <a:r>
              <a:rPr sz="1500" b="1">
                <a:solidFill>
                  <a:srgbClr val="156082"/>
                </a:solidFill>
                <a:latin typeface="Aptos"/>
              </a:rPr>
              <a:t>439.450 (+5) • Time Slot 2 • Tactical (TAC) talk groups</a:t>
            </a:r>
          </a:p>
        </p:txBody>
      </p:sp>
      <p:sp>
        <p:nvSpPr>
          <p:cNvPr id="4" name="Accent Rule">
            <a:extLst>
              <a:ext uri="{C183D7F6-B498-43B3-948B-1728B52AA6E4}">
                <adec:decorative xmlns:adec="http://schemas.microsoft.com/office/drawing/2017/decorative" val="1"/>
              </a:ext>
            </a:extLst>
          </p:cNvPr>
          <p:cNvSpPr/>
          <p:nvPr/>
        </p:nvSpPr>
        <p:spPr>
          <a:xfrm>
            <a:off x="457200" y="1298448"/>
            <a:ext cx="11274552" cy="27432"/>
          </a:xfrm>
          <a:prstGeom prst="rect">
            <a:avLst/>
          </a:prstGeom>
          <a:solidFill>
            <a:srgbClr val="E97132"/>
          </a:solidFill>
          <a:ln>
            <a:noFill/>
          </a:ln>
        </p:spPr>
        <p:txBody>
          <a:bodyPr wrap="square" rtlCol="0" anchor="ctr">
            <a:noAutofit/>
          </a:bodyPr>
          <a:lstStyle/>
          <a:p>
            <a:pPr algn="ctr"/>
            <a:endParaRPr/>
          </a:p>
        </p:txBody>
      </p:sp>
      <p:sp>
        <p:nvSpPr>
          <p:cNvPr id="5" name="TAC Highlight 1"/>
          <p:cNvSpPr/>
          <p:nvPr/>
        </p:nvSpPr>
        <p:spPr>
          <a:xfrm>
            <a:off x="457200" y="1444752"/>
            <a:ext cx="3624072" cy="1097280"/>
          </a:xfrm>
          <a:prstGeom prst="rect">
            <a:avLst/>
          </a:prstGeom>
          <a:solidFill>
            <a:srgbClr val="0E2841"/>
          </a:solidFill>
          <a:ln w="16510">
            <a:solidFill>
              <a:srgbClr val="E97132"/>
            </a:solidFill>
          </a:ln>
        </p:spPr>
        <p:txBody>
          <a:bodyPr wrap="square" lIns="164592" tIns="54864" rIns="146304" bIns="54864" rtlCol="0" anchor="ctr">
            <a:noAutofit/>
          </a:bodyPr>
          <a:lstStyle/>
          <a:p>
            <a:pPr algn="l"/>
            <a:r>
              <a:rPr sz="1400" b="1">
                <a:solidFill>
                  <a:srgbClr val="E97132"/>
                </a:solidFill>
                <a:latin typeface="Aptos"/>
              </a:rPr>
              <a:t>INDIANA TAC</a:t>
            </a:r>
          </a:p>
          <a:p>
            <a:pPr algn="l"/>
            <a:r>
              <a:rPr sz="3200" b="1">
                <a:solidFill>
                  <a:srgbClr val="FFFFFF"/>
                </a:solidFill>
                <a:latin typeface="Aptos Display"/>
              </a:rPr>
              <a:t>31180</a:t>
            </a:r>
          </a:p>
          <a:p>
            <a:pPr algn="l"/>
            <a:r>
              <a:rPr sz="1400" b="1">
                <a:solidFill>
                  <a:srgbClr val="FFFFFF"/>
                </a:solidFill>
                <a:latin typeface="Aptos"/>
              </a:rPr>
              <a:t>TG ID</a:t>
            </a:r>
          </a:p>
        </p:txBody>
      </p:sp>
      <p:sp>
        <p:nvSpPr>
          <p:cNvPr id="6" name="TAC Highlight 2"/>
          <p:cNvSpPr/>
          <p:nvPr/>
        </p:nvSpPr>
        <p:spPr>
          <a:xfrm>
            <a:off x="4282440" y="1444752"/>
            <a:ext cx="3624072" cy="1097280"/>
          </a:xfrm>
          <a:prstGeom prst="rect">
            <a:avLst/>
          </a:prstGeom>
          <a:solidFill>
            <a:srgbClr val="156082"/>
          </a:solidFill>
          <a:ln w="16510">
            <a:solidFill>
              <a:srgbClr val="0F9ED5"/>
            </a:solidFill>
          </a:ln>
        </p:spPr>
        <p:txBody>
          <a:bodyPr wrap="square" lIns="164592" tIns="54864" rIns="146304" bIns="54864" rtlCol="0" anchor="ctr">
            <a:noAutofit/>
          </a:bodyPr>
          <a:lstStyle/>
          <a:p>
            <a:pPr algn="l"/>
            <a:r>
              <a:rPr sz="1400" b="1">
                <a:solidFill>
                  <a:srgbClr val="E97132"/>
                </a:solidFill>
                <a:latin typeface="Aptos"/>
              </a:rPr>
              <a:t>KY TAC</a:t>
            </a:r>
          </a:p>
          <a:p>
            <a:pPr algn="l"/>
            <a:r>
              <a:rPr lang="en-US" sz="3200" b="1">
                <a:solidFill>
                  <a:srgbClr val="FFFFFF"/>
                </a:solidFill>
                <a:latin typeface="Aptos Display"/>
              </a:rPr>
              <a:t>31214</a:t>
            </a:r>
            <a:endParaRPr sz="3200" b="1">
              <a:solidFill>
                <a:srgbClr val="FFFFFF"/>
              </a:solidFill>
              <a:latin typeface="Aptos Display"/>
            </a:endParaRPr>
          </a:p>
          <a:p>
            <a:pPr algn="l"/>
            <a:r>
              <a:rPr sz="1400" b="1">
                <a:solidFill>
                  <a:srgbClr val="FFFFFF"/>
                </a:solidFill>
                <a:latin typeface="Aptos"/>
              </a:rPr>
              <a:t>TG ID</a:t>
            </a:r>
          </a:p>
        </p:txBody>
      </p:sp>
      <p:sp>
        <p:nvSpPr>
          <p:cNvPr id="7" name="TAC Highlight 3"/>
          <p:cNvSpPr/>
          <p:nvPr/>
        </p:nvSpPr>
        <p:spPr>
          <a:xfrm>
            <a:off x="8107680" y="1444752"/>
            <a:ext cx="3624072" cy="1097280"/>
          </a:xfrm>
          <a:prstGeom prst="rect">
            <a:avLst/>
          </a:prstGeom>
          <a:solidFill>
            <a:srgbClr val="0E2841"/>
          </a:solidFill>
          <a:ln w="16510">
            <a:solidFill>
              <a:srgbClr val="E97132"/>
            </a:solidFill>
          </a:ln>
        </p:spPr>
        <p:txBody>
          <a:bodyPr wrap="square" lIns="164592" tIns="54864" rIns="146304" bIns="54864" rtlCol="0" anchor="ctr">
            <a:noAutofit/>
          </a:bodyPr>
          <a:lstStyle/>
          <a:p>
            <a:pPr algn="l"/>
            <a:r>
              <a:rPr sz="1400" b="1">
                <a:solidFill>
                  <a:srgbClr val="E97132"/>
                </a:solidFill>
                <a:latin typeface="Aptos"/>
              </a:rPr>
              <a:t>OHIO TAC</a:t>
            </a:r>
          </a:p>
          <a:p>
            <a:pPr algn="l"/>
            <a:r>
              <a:rPr sz="3200" b="1">
                <a:solidFill>
                  <a:srgbClr val="FFFFFF"/>
                </a:solidFill>
                <a:latin typeface="Aptos Display"/>
              </a:rPr>
              <a:t>31390</a:t>
            </a:r>
          </a:p>
          <a:p>
            <a:pPr algn="l"/>
            <a:r>
              <a:rPr sz="1400" b="1">
                <a:solidFill>
                  <a:srgbClr val="FFFFFF"/>
                </a:solidFill>
                <a:latin typeface="Aptos"/>
              </a:rPr>
              <a:t>TG ID</a:t>
            </a:r>
          </a:p>
        </p:txBody>
      </p:sp>
      <p:sp>
        <p:nvSpPr>
          <p:cNvPr id="8" name="Table Section Label"/>
          <p:cNvSpPr txBox="1"/>
          <p:nvPr/>
        </p:nvSpPr>
        <p:spPr>
          <a:xfrm>
            <a:off x="457200" y="2706624"/>
            <a:ext cx="6858000" cy="292608"/>
          </a:xfrm>
          <a:prstGeom prst="rect">
            <a:avLst/>
          </a:prstGeom>
          <a:noFill/>
        </p:spPr>
        <p:txBody>
          <a:bodyPr wrap="square" lIns="18288" tIns="18288" rIns="18288" bIns="18288" anchor="t">
            <a:noAutofit/>
          </a:bodyPr>
          <a:lstStyle/>
          <a:p>
            <a:pPr algn="l"/>
            <a:r>
              <a:rPr sz="1800" b="1">
                <a:solidFill>
                  <a:srgbClr val="0E2841"/>
                </a:solidFill>
                <a:latin typeface="Aptos Display"/>
              </a:rPr>
              <a:t>Full TAC channel lookup</a:t>
            </a:r>
          </a:p>
        </p:txBody>
      </p:sp>
      <p:sp>
        <p:nvSpPr>
          <p:cNvPr id="9" name="Frequency Table Note"/>
          <p:cNvSpPr txBox="1"/>
          <p:nvPr/>
        </p:nvSpPr>
        <p:spPr>
          <a:xfrm>
            <a:off x="6583680" y="2734056"/>
            <a:ext cx="5148072" cy="274320"/>
          </a:xfrm>
          <a:prstGeom prst="rect">
            <a:avLst/>
          </a:prstGeom>
          <a:noFill/>
        </p:spPr>
        <p:txBody>
          <a:bodyPr wrap="square" lIns="18288" tIns="18288" rIns="18288" bIns="18288" anchor="t">
            <a:noAutofit/>
          </a:bodyPr>
          <a:lstStyle/>
          <a:p>
            <a:pPr algn="r"/>
            <a:r>
              <a:rPr sz="1400" b="0">
                <a:solidFill>
                  <a:srgbClr val="156082"/>
                </a:solidFill>
                <a:latin typeface="Aptos"/>
              </a:rPr>
              <a:t>Freq 439.450 (+5) • all entries use Time Slot 2</a:t>
            </a:r>
          </a:p>
        </p:txBody>
      </p:sp>
      <p:graphicFrame>
        <p:nvGraphicFramePr>
          <p:cNvPr id="10" name="TAC Zone Talk Group Table" descr="TAC Zone talk group list for 439.450 plus 5, Time Slot 2: Indiana TAC 31180, KY TAC 313214, Ohio TAC 31390, TAC 310, TAC 311, TAC 313, TAC 314, TAC 315, TAC 316, TAC 317, TAC 318, TAC 319."/>
          <p:cNvGraphicFramePr>
            <a:graphicFrameLocks noGrp="1"/>
          </p:cNvGraphicFramePr>
          <p:nvPr>
            <p:extLst>
              <p:ext uri="{D42A27DB-BD31-4B8C-83A1-F6EECF244321}">
                <p14:modId xmlns:p14="http://schemas.microsoft.com/office/powerpoint/2010/main" val="870256901"/>
              </p:ext>
            </p:extLst>
          </p:nvPr>
        </p:nvGraphicFramePr>
        <p:xfrm>
          <a:off x="457200" y="3081528"/>
          <a:ext cx="11274552" cy="2496036"/>
        </p:xfrm>
        <a:graphic>
          <a:graphicData uri="http://schemas.openxmlformats.org/drawingml/2006/table">
            <a:tbl>
              <a:tblPr firstRow="1" bandRow="1">
                <a:tableStyleId>{5C22544A-7EE6-4342-B048-85BDC9FD1C3A}</a:tableStyleId>
              </a:tblPr>
              <a:tblGrid>
                <a:gridCol w="2523744">
                  <a:extLst>
                    <a:ext uri="{9D8B030D-6E8A-4147-A177-3AD203B41FA5}">
                      <a16:colId xmlns:a16="http://schemas.microsoft.com/office/drawing/2014/main" val="20000"/>
                    </a:ext>
                  </a:extLst>
                </a:gridCol>
                <a:gridCol w="1234440">
                  <a:extLst>
                    <a:ext uri="{9D8B030D-6E8A-4147-A177-3AD203B41FA5}">
                      <a16:colId xmlns:a16="http://schemas.microsoft.com/office/drawing/2014/main" val="20001"/>
                    </a:ext>
                  </a:extLst>
                </a:gridCol>
                <a:gridCol w="2523744">
                  <a:extLst>
                    <a:ext uri="{9D8B030D-6E8A-4147-A177-3AD203B41FA5}">
                      <a16:colId xmlns:a16="http://schemas.microsoft.com/office/drawing/2014/main" val="20002"/>
                    </a:ext>
                  </a:extLst>
                </a:gridCol>
                <a:gridCol w="1234440">
                  <a:extLst>
                    <a:ext uri="{9D8B030D-6E8A-4147-A177-3AD203B41FA5}">
                      <a16:colId xmlns:a16="http://schemas.microsoft.com/office/drawing/2014/main" val="20003"/>
                    </a:ext>
                  </a:extLst>
                </a:gridCol>
                <a:gridCol w="2523744">
                  <a:extLst>
                    <a:ext uri="{9D8B030D-6E8A-4147-A177-3AD203B41FA5}">
                      <a16:colId xmlns:a16="http://schemas.microsoft.com/office/drawing/2014/main" val="20004"/>
                    </a:ext>
                  </a:extLst>
                </a:gridCol>
                <a:gridCol w="1234440">
                  <a:extLst>
                    <a:ext uri="{9D8B030D-6E8A-4147-A177-3AD203B41FA5}">
                      <a16:colId xmlns:a16="http://schemas.microsoft.com/office/drawing/2014/main" val="20005"/>
                    </a:ext>
                  </a:extLst>
                </a:gridCol>
              </a:tblGrid>
              <a:tr h="360000">
                <a:tc>
                  <a:txBody>
                    <a:bodyPr/>
                    <a:lstStyle/>
                    <a:p>
                      <a:pPr algn="l"/>
                      <a:r>
                        <a:rPr sz="1400" b="1">
                          <a:solidFill>
                            <a:srgbClr val="FFFFFF"/>
                          </a:solidFill>
                          <a:latin typeface="Aptos"/>
                        </a:rPr>
                        <a:t>Talk Group</a:t>
                      </a:r>
                    </a:p>
                  </a:txBody>
                  <a:tcPr>
                    <a:solidFill>
                      <a:srgbClr val="156082"/>
                    </a:solidFill>
                  </a:tcPr>
                </a:tc>
                <a:tc>
                  <a:txBody>
                    <a:bodyPr/>
                    <a:lstStyle/>
                    <a:p>
                      <a:pPr algn="ctr"/>
                      <a:r>
                        <a:rPr sz="1400" b="1">
                          <a:solidFill>
                            <a:srgbClr val="FFFFFF"/>
                          </a:solidFill>
                          <a:latin typeface="Aptos"/>
                        </a:rPr>
                        <a:t>TG ID</a:t>
                      </a:r>
                    </a:p>
                  </a:txBody>
                  <a:tcPr>
                    <a:solidFill>
                      <a:srgbClr val="156082"/>
                    </a:solidFill>
                  </a:tcPr>
                </a:tc>
                <a:tc>
                  <a:txBody>
                    <a:bodyPr/>
                    <a:lstStyle/>
                    <a:p>
                      <a:pPr algn="l"/>
                      <a:r>
                        <a:rPr sz="1400" b="1">
                          <a:solidFill>
                            <a:srgbClr val="FFFFFF"/>
                          </a:solidFill>
                          <a:latin typeface="Aptos"/>
                        </a:rPr>
                        <a:t>Talk Group</a:t>
                      </a:r>
                    </a:p>
                  </a:txBody>
                  <a:tcPr>
                    <a:solidFill>
                      <a:srgbClr val="156082"/>
                    </a:solidFill>
                  </a:tcPr>
                </a:tc>
                <a:tc>
                  <a:txBody>
                    <a:bodyPr/>
                    <a:lstStyle/>
                    <a:p>
                      <a:pPr algn="ctr"/>
                      <a:r>
                        <a:rPr sz="1400" b="1">
                          <a:solidFill>
                            <a:srgbClr val="FFFFFF"/>
                          </a:solidFill>
                          <a:latin typeface="Aptos"/>
                        </a:rPr>
                        <a:t>TG ID</a:t>
                      </a:r>
                    </a:p>
                  </a:txBody>
                  <a:tcPr>
                    <a:solidFill>
                      <a:srgbClr val="156082"/>
                    </a:solidFill>
                  </a:tcPr>
                </a:tc>
                <a:tc>
                  <a:txBody>
                    <a:bodyPr/>
                    <a:lstStyle/>
                    <a:p>
                      <a:pPr algn="l"/>
                      <a:r>
                        <a:rPr sz="1400" b="1">
                          <a:solidFill>
                            <a:srgbClr val="FFFFFF"/>
                          </a:solidFill>
                          <a:latin typeface="Aptos"/>
                        </a:rPr>
                        <a:t>Talk Group</a:t>
                      </a:r>
                    </a:p>
                  </a:txBody>
                  <a:tcPr>
                    <a:solidFill>
                      <a:srgbClr val="156082"/>
                    </a:solidFill>
                  </a:tcPr>
                </a:tc>
                <a:tc>
                  <a:txBody>
                    <a:bodyPr/>
                    <a:lstStyle/>
                    <a:p>
                      <a:pPr algn="ctr"/>
                      <a:r>
                        <a:rPr sz="1400" b="1">
                          <a:solidFill>
                            <a:srgbClr val="FFFFFF"/>
                          </a:solidFill>
                          <a:latin typeface="Aptos"/>
                        </a:rPr>
                        <a:t>TG ID</a:t>
                      </a:r>
                    </a:p>
                  </a:txBody>
                  <a:tcPr>
                    <a:solidFill>
                      <a:srgbClr val="156082"/>
                    </a:solidFill>
                  </a:tcPr>
                </a:tc>
                <a:extLst>
                  <a:ext uri="{0D108BD9-81ED-4DB2-BD59-A6C34878D82A}">
                    <a16:rowId xmlns:a16="http://schemas.microsoft.com/office/drawing/2014/main" val="10001"/>
                  </a:ext>
                </a:extLst>
              </a:tr>
              <a:tr h="534009">
                <a:tc>
                  <a:txBody>
                    <a:bodyPr/>
                    <a:lstStyle/>
                    <a:p>
                      <a:pPr algn="l"/>
                      <a:r>
                        <a:rPr sz="1400" b="0">
                          <a:solidFill>
                            <a:srgbClr val="0E2841"/>
                          </a:solidFill>
                          <a:latin typeface="Aptos"/>
                        </a:rPr>
                        <a:t>Indiana TAC</a:t>
                      </a:r>
                    </a:p>
                  </a:txBody>
                  <a:tcPr>
                    <a:solidFill>
                      <a:srgbClr val="FFFFFF"/>
                    </a:solidFill>
                  </a:tcPr>
                </a:tc>
                <a:tc>
                  <a:txBody>
                    <a:bodyPr/>
                    <a:lstStyle/>
                    <a:p>
                      <a:pPr algn="ctr"/>
                      <a:r>
                        <a:rPr sz="1400" b="1">
                          <a:solidFill>
                            <a:srgbClr val="E97132"/>
                          </a:solidFill>
                          <a:latin typeface="Aptos"/>
                        </a:rPr>
                        <a:t>31180</a:t>
                      </a:r>
                    </a:p>
                  </a:txBody>
                  <a:tcPr>
                    <a:solidFill>
                      <a:srgbClr val="FFFFFF"/>
                    </a:solidFill>
                  </a:tcPr>
                </a:tc>
                <a:tc>
                  <a:txBody>
                    <a:bodyPr/>
                    <a:lstStyle/>
                    <a:p>
                      <a:pPr algn="l"/>
                      <a:r>
                        <a:rPr sz="1400" b="0">
                          <a:solidFill>
                            <a:srgbClr val="0E2841"/>
                          </a:solidFill>
                          <a:latin typeface="Aptos"/>
                        </a:rPr>
                        <a:t>KY TAC</a:t>
                      </a:r>
                    </a:p>
                  </a:txBody>
                  <a:tcPr>
                    <a:solidFill>
                      <a:srgbClr val="FFFFFF"/>
                    </a:solidFill>
                  </a:tcPr>
                </a:tc>
                <a:tc>
                  <a:txBody>
                    <a:bodyPr/>
                    <a:lstStyle/>
                    <a:p>
                      <a:pPr algn="ctr"/>
                      <a:r>
                        <a:rPr lang="en-US" sz="1400" b="1">
                          <a:solidFill>
                            <a:srgbClr val="E97132"/>
                          </a:solidFill>
                          <a:latin typeface="Aptos"/>
                        </a:rPr>
                        <a:t>31214</a:t>
                      </a:r>
                    </a:p>
                  </a:txBody>
                  <a:tcPr>
                    <a:solidFill>
                      <a:srgbClr val="FFFFFF"/>
                    </a:solidFill>
                  </a:tcPr>
                </a:tc>
                <a:tc>
                  <a:txBody>
                    <a:bodyPr/>
                    <a:lstStyle/>
                    <a:p>
                      <a:pPr algn="l"/>
                      <a:r>
                        <a:rPr sz="1400" b="0">
                          <a:solidFill>
                            <a:srgbClr val="0E2841"/>
                          </a:solidFill>
                          <a:latin typeface="Aptos"/>
                        </a:rPr>
                        <a:t>Ohio TAC</a:t>
                      </a:r>
                    </a:p>
                  </a:txBody>
                  <a:tcPr>
                    <a:solidFill>
                      <a:srgbClr val="FFFFFF"/>
                    </a:solidFill>
                  </a:tcPr>
                </a:tc>
                <a:tc>
                  <a:txBody>
                    <a:bodyPr/>
                    <a:lstStyle/>
                    <a:p>
                      <a:pPr algn="ctr"/>
                      <a:r>
                        <a:rPr sz="1400" b="1">
                          <a:solidFill>
                            <a:srgbClr val="E97132"/>
                          </a:solidFill>
                          <a:latin typeface="Aptos"/>
                        </a:rPr>
                        <a:t>31390</a:t>
                      </a:r>
                    </a:p>
                  </a:txBody>
                  <a:tcPr>
                    <a:solidFill>
                      <a:srgbClr val="FFFFFF"/>
                    </a:solidFill>
                  </a:tcPr>
                </a:tc>
                <a:extLst>
                  <a:ext uri="{0D108BD9-81ED-4DB2-BD59-A6C34878D82A}">
                    <a16:rowId xmlns:a16="http://schemas.microsoft.com/office/drawing/2014/main" val="10002"/>
                  </a:ext>
                </a:extLst>
              </a:tr>
              <a:tr h="534009">
                <a:tc>
                  <a:txBody>
                    <a:bodyPr/>
                    <a:lstStyle/>
                    <a:p>
                      <a:pPr algn="l"/>
                      <a:r>
                        <a:rPr sz="1400" b="0">
                          <a:solidFill>
                            <a:srgbClr val="0E2841"/>
                          </a:solidFill>
                          <a:latin typeface="Aptos"/>
                        </a:rPr>
                        <a:t>TAC 310</a:t>
                      </a:r>
                    </a:p>
                  </a:txBody>
                  <a:tcPr>
                    <a:solidFill>
                      <a:srgbClr val="EEF3F6"/>
                    </a:solidFill>
                  </a:tcPr>
                </a:tc>
                <a:tc>
                  <a:txBody>
                    <a:bodyPr/>
                    <a:lstStyle/>
                    <a:p>
                      <a:pPr algn="ctr"/>
                      <a:r>
                        <a:rPr sz="1400" b="1">
                          <a:solidFill>
                            <a:srgbClr val="E97132"/>
                          </a:solidFill>
                          <a:latin typeface="Aptos"/>
                        </a:rPr>
                        <a:t>310</a:t>
                      </a:r>
                    </a:p>
                  </a:txBody>
                  <a:tcPr>
                    <a:solidFill>
                      <a:srgbClr val="EEF3F6"/>
                    </a:solidFill>
                  </a:tcPr>
                </a:tc>
                <a:tc>
                  <a:txBody>
                    <a:bodyPr/>
                    <a:lstStyle/>
                    <a:p>
                      <a:pPr algn="l"/>
                      <a:r>
                        <a:rPr sz="1400" b="0">
                          <a:solidFill>
                            <a:srgbClr val="0E2841"/>
                          </a:solidFill>
                          <a:latin typeface="Aptos"/>
                        </a:rPr>
                        <a:t>TAC 311</a:t>
                      </a:r>
                    </a:p>
                  </a:txBody>
                  <a:tcPr>
                    <a:solidFill>
                      <a:srgbClr val="EEF3F6"/>
                    </a:solidFill>
                  </a:tcPr>
                </a:tc>
                <a:tc>
                  <a:txBody>
                    <a:bodyPr/>
                    <a:lstStyle/>
                    <a:p>
                      <a:pPr algn="ctr"/>
                      <a:r>
                        <a:rPr sz="1400" b="1">
                          <a:solidFill>
                            <a:srgbClr val="E97132"/>
                          </a:solidFill>
                          <a:latin typeface="Aptos"/>
                        </a:rPr>
                        <a:t>311</a:t>
                      </a:r>
                    </a:p>
                  </a:txBody>
                  <a:tcPr>
                    <a:solidFill>
                      <a:srgbClr val="EEF3F6"/>
                    </a:solidFill>
                  </a:tcPr>
                </a:tc>
                <a:tc>
                  <a:txBody>
                    <a:bodyPr/>
                    <a:lstStyle/>
                    <a:p>
                      <a:pPr algn="l"/>
                      <a:r>
                        <a:rPr sz="1400" b="0">
                          <a:solidFill>
                            <a:srgbClr val="0E2841"/>
                          </a:solidFill>
                          <a:latin typeface="Aptos"/>
                        </a:rPr>
                        <a:t>TAC 313</a:t>
                      </a:r>
                    </a:p>
                  </a:txBody>
                  <a:tcPr>
                    <a:solidFill>
                      <a:srgbClr val="EEF3F6"/>
                    </a:solidFill>
                  </a:tcPr>
                </a:tc>
                <a:tc>
                  <a:txBody>
                    <a:bodyPr/>
                    <a:lstStyle/>
                    <a:p>
                      <a:pPr algn="ctr"/>
                      <a:r>
                        <a:rPr sz="1400" b="1">
                          <a:solidFill>
                            <a:srgbClr val="E97132"/>
                          </a:solidFill>
                          <a:latin typeface="Aptos"/>
                        </a:rPr>
                        <a:t>313</a:t>
                      </a:r>
                    </a:p>
                  </a:txBody>
                  <a:tcPr>
                    <a:solidFill>
                      <a:srgbClr val="EEF3F6"/>
                    </a:solidFill>
                  </a:tcPr>
                </a:tc>
                <a:extLst>
                  <a:ext uri="{0D108BD9-81ED-4DB2-BD59-A6C34878D82A}">
                    <a16:rowId xmlns:a16="http://schemas.microsoft.com/office/drawing/2014/main" val="10003"/>
                  </a:ext>
                </a:extLst>
              </a:tr>
              <a:tr h="534009">
                <a:tc>
                  <a:txBody>
                    <a:bodyPr/>
                    <a:lstStyle/>
                    <a:p>
                      <a:pPr algn="l"/>
                      <a:r>
                        <a:rPr sz="1400" b="0">
                          <a:solidFill>
                            <a:srgbClr val="0E2841"/>
                          </a:solidFill>
                          <a:latin typeface="Aptos"/>
                        </a:rPr>
                        <a:t>TAC 314</a:t>
                      </a:r>
                    </a:p>
                  </a:txBody>
                  <a:tcPr>
                    <a:solidFill>
                      <a:srgbClr val="FFFFFF"/>
                    </a:solidFill>
                  </a:tcPr>
                </a:tc>
                <a:tc>
                  <a:txBody>
                    <a:bodyPr/>
                    <a:lstStyle/>
                    <a:p>
                      <a:pPr algn="ctr"/>
                      <a:r>
                        <a:rPr sz="1400" b="1">
                          <a:solidFill>
                            <a:srgbClr val="E97132"/>
                          </a:solidFill>
                          <a:latin typeface="Aptos"/>
                        </a:rPr>
                        <a:t>314</a:t>
                      </a:r>
                    </a:p>
                  </a:txBody>
                  <a:tcPr>
                    <a:solidFill>
                      <a:srgbClr val="FFFFFF"/>
                    </a:solidFill>
                  </a:tcPr>
                </a:tc>
                <a:tc>
                  <a:txBody>
                    <a:bodyPr/>
                    <a:lstStyle/>
                    <a:p>
                      <a:pPr algn="l"/>
                      <a:r>
                        <a:rPr sz="1400" b="0">
                          <a:solidFill>
                            <a:srgbClr val="0E2841"/>
                          </a:solidFill>
                          <a:latin typeface="Aptos"/>
                        </a:rPr>
                        <a:t>TAC 315</a:t>
                      </a:r>
                    </a:p>
                  </a:txBody>
                  <a:tcPr>
                    <a:solidFill>
                      <a:srgbClr val="FFFFFF"/>
                    </a:solidFill>
                  </a:tcPr>
                </a:tc>
                <a:tc>
                  <a:txBody>
                    <a:bodyPr/>
                    <a:lstStyle/>
                    <a:p>
                      <a:pPr algn="ctr"/>
                      <a:r>
                        <a:rPr sz="1400" b="1">
                          <a:solidFill>
                            <a:srgbClr val="E97132"/>
                          </a:solidFill>
                          <a:latin typeface="Aptos"/>
                        </a:rPr>
                        <a:t>315</a:t>
                      </a:r>
                    </a:p>
                  </a:txBody>
                  <a:tcPr>
                    <a:solidFill>
                      <a:srgbClr val="FFFFFF"/>
                    </a:solidFill>
                  </a:tcPr>
                </a:tc>
                <a:tc>
                  <a:txBody>
                    <a:bodyPr/>
                    <a:lstStyle/>
                    <a:p>
                      <a:pPr algn="l"/>
                      <a:r>
                        <a:rPr sz="1400" b="0">
                          <a:solidFill>
                            <a:srgbClr val="0E2841"/>
                          </a:solidFill>
                          <a:latin typeface="Aptos"/>
                        </a:rPr>
                        <a:t>TAC 316</a:t>
                      </a:r>
                    </a:p>
                  </a:txBody>
                  <a:tcPr>
                    <a:solidFill>
                      <a:srgbClr val="FFFFFF"/>
                    </a:solidFill>
                  </a:tcPr>
                </a:tc>
                <a:tc>
                  <a:txBody>
                    <a:bodyPr/>
                    <a:lstStyle/>
                    <a:p>
                      <a:pPr algn="ctr"/>
                      <a:r>
                        <a:rPr sz="1400" b="1">
                          <a:solidFill>
                            <a:srgbClr val="E97132"/>
                          </a:solidFill>
                          <a:latin typeface="Aptos"/>
                        </a:rPr>
                        <a:t>316</a:t>
                      </a:r>
                    </a:p>
                  </a:txBody>
                  <a:tcPr>
                    <a:solidFill>
                      <a:srgbClr val="FFFFFF"/>
                    </a:solidFill>
                  </a:tcPr>
                </a:tc>
                <a:extLst>
                  <a:ext uri="{0D108BD9-81ED-4DB2-BD59-A6C34878D82A}">
                    <a16:rowId xmlns:a16="http://schemas.microsoft.com/office/drawing/2014/main" val="10004"/>
                  </a:ext>
                </a:extLst>
              </a:tr>
              <a:tr h="534009">
                <a:tc>
                  <a:txBody>
                    <a:bodyPr/>
                    <a:lstStyle/>
                    <a:p>
                      <a:pPr algn="l"/>
                      <a:r>
                        <a:rPr sz="1400" b="0">
                          <a:solidFill>
                            <a:srgbClr val="0E2841"/>
                          </a:solidFill>
                          <a:latin typeface="Aptos"/>
                        </a:rPr>
                        <a:t>TAC 317</a:t>
                      </a:r>
                    </a:p>
                  </a:txBody>
                  <a:tcPr>
                    <a:solidFill>
                      <a:srgbClr val="EEF3F6"/>
                    </a:solidFill>
                  </a:tcPr>
                </a:tc>
                <a:tc>
                  <a:txBody>
                    <a:bodyPr/>
                    <a:lstStyle/>
                    <a:p>
                      <a:pPr algn="ctr"/>
                      <a:r>
                        <a:rPr sz="1400" b="1">
                          <a:solidFill>
                            <a:srgbClr val="E97132"/>
                          </a:solidFill>
                          <a:latin typeface="Aptos"/>
                        </a:rPr>
                        <a:t>317</a:t>
                      </a:r>
                    </a:p>
                  </a:txBody>
                  <a:tcPr>
                    <a:solidFill>
                      <a:srgbClr val="EEF3F6"/>
                    </a:solidFill>
                  </a:tcPr>
                </a:tc>
                <a:tc>
                  <a:txBody>
                    <a:bodyPr/>
                    <a:lstStyle/>
                    <a:p>
                      <a:pPr algn="l"/>
                      <a:r>
                        <a:rPr sz="1400" b="0">
                          <a:solidFill>
                            <a:srgbClr val="0E2841"/>
                          </a:solidFill>
                          <a:latin typeface="Aptos"/>
                        </a:rPr>
                        <a:t>TAC 318</a:t>
                      </a:r>
                    </a:p>
                  </a:txBody>
                  <a:tcPr>
                    <a:solidFill>
                      <a:srgbClr val="EEF3F6"/>
                    </a:solidFill>
                  </a:tcPr>
                </a:tc>
                <a:tc>
                  <a:txBody>
                    <a:bodyPr/>
                    <a:lstStyle/>
                    <a:p>
                      <a:pPr algn="ctr"/>
                      <a:r>
                        <a:rPr sz="1400" b="1">
                          <a:solidFill>
                            <a:srgbClr val="E97132"/>
                          </a:solidFill>
                          <a:latin typeface="Aptos"/>
                        </a:rPr>
                        <a:t>318</a:t>
                      </a:r>
                    </a:p>
                  </a:txBody>
                  <a:tcPr>
                    <a:solidFill>
                      <a:srgbClr val="EEF3F6"/>
                    </a:solidFill>
                  </a:tcPr>
                </a:tc>
                <a:tc>
                  <a:txBody>
                    <a:bodyPr/>
                    <a:lstStyle/>
                    <a:p>
                      <a:pPr algn="l"/>
                      <a:r>
                        <a:rPr sz="1400" b="0">
                          <a:solidFill>
                            <a:srgbClr val="0E2841"/>
                          </a:solidFill>
                          <a:latin typeface="Aptos"/>
                        </a:rPr>
                        <a:t>TAC 319</a:t>
                      </a:r>
                    </a:p>
                  </a:txBody>
                  <a:tcPr>
                    <a:solidFill>
                      <a:srgbClr val="EEF3F6"/>
                    </a:solidFill>
                  </a:tcPr>
                </a:tc>
                <a:tc>
                  <a:txBody>
                    <a:bodyPr/>
                    <a:lstStyle/>
                    <a:p>
                      <a:pPr algn="ctr"/>
                      <a:r>
                        <a:rPr sz="1400" b="1">
                          <a:solidFill>
                            <a:srgbClr val="E97132"/>
                          </a:solidFill>
                          <a:latin typeface="Aptos"/>
                        </a:rPr>
                        <a:t>319</a:t>
                      </a:r>
                    </a:p>
                  </a:txBody>
                  <a:tcPr>
                    <a:solidFill>
                      <a:srgbClr val="EEF3F6"/>
                    </a:solidFill>
                  </a:tcPr>
                </a:tc>
                <a:extLst>
                  <a:ext uri="{0D108BD9-81ED-4DB2-BD59-A6C34878D82A}">
                    <a16:rowId xmlns:a16="http://schemas.microsoft.com/office/drawing/2014/main" val="10005"/>
                  </a:ext>
                </a:extLst>
              </a:tr>
            </a:tbl>
          </a:graphicData>
        </a:graphic>
      </p:graphicFrame>
      <p:sp>
        <p:nvSpPr>
          <p:cNvPr id="11" name="TAC Zone Frequency Note"/>
          <p:cNvSpPr/>
          <p:nvPr/>
        </p:nvSpPr>
        <p:spPr>
          <a:xfrm>
            <a:off x="457200" y="5879592"/>
            <a:ext cx="11274552" cy="347472"/>
          </a:xfrm>
          <a:prstGeom prst="rect">
            <a:avLst/>
          </a:prstGeom>
          <a:solidFill>
            <a:srgbClr val="0E2841"/>
          </a:solidFill>
          <a:ln w="12700">
            <a:solidFill>
              <a:srgbClr val="156082"/>
            </a:solidFill>
          </a:ln>
        </p:spPr>
        <p:txBody>
          <a:bodyPr wrap="square" lIns="109728" tIns="18288" rIns="109728" bIns="18288" rtlCol="0" anchor="ctr">
            <a:noAutofit/>
          </a:bodyPr>
          <a:lstStyle/>
          <a:p>
            <a:pPr algn="ctr"/>
            <a:r>
              <a:rPr sz="1600" b="1">
                <a:solidFill>
                  <a:srgbClr val="E97132"/>
                </a:solidFill>
                <a:latin typeface="Aptos"/>
              </a:rPr>
              <a:t>TAC ZONE</a:t>
            </a:r>
            <a:r>
              <a:rPr sz="1600" b="1">
                <a:solidFill>
                  <a:srgbClr val="FFFFFF"/>
                </a:solidFill>
                <a:latin typeface="Aptos"/>
              </a:rPr>
              <a:t>  |  FRQ 439.450 (+5)</a:t>
            </a:r>
            <a:r>
              <a:rPr sz="1600" b="1">
                <a:solidFill>
                  <a:srgbClr val="0F9ED5"/>
                </a:solidFill>
                <a:latin typeface="Aptos"/>
              </a:rPr>
              <a:t>  |  TIME SLOT 2</a:t>
            </a:r>
          </a:p>
        </p:txBody>
      </p:sp>
      <p:sp>
        <p:nvSpPr>
          <p:cNvPr id="12" name="Contact Footer"/>
          <p:cNvSpPr txBox="1"/>
          <p:nvPr/>
        </p:nvSpPr>
        <p:spPr>
          <a:xfrm>
            <a:off x="594360" y="6419088"/>
            <a:ext cx="11000232" cy="384048"/>
          </a:xfrm>
          <a:prstGeom prst="rect">
            <a:avLst/>
          </a:prstGeom>
          <a:noFill/>
        </p:spPr>
        <p:txBody>
          <a:bodyPr wrap="square" lIns="18288" tIns="18288" rIns="18288" bIns="18288" anchor="t">
            <a:noAutofit/>
          </a:bodyPr>
          <a:lstStyle/>
          <a:p>
            <a:pPr algn="ctr"/>
            <a:r>
              <a:rPr lang="en-US" sz="1050" b="1">
                <a:solidFill>
                  <a:srgbClr val="156082"/>
                </a:solidFill>
                <a:latin typeface="Aptos"/>
              </a:rPr>
              <a:t>To Clifton W Dowers KI4PHP  </a:t>
            </a:r>
            <a:r>
              <a:rPr sz="1050" b="1">
                <a:solidFill>
                  <a:srgbClr val="156082"/>
                </a:solidFill>
                <a:latin typeface="Aptos"/>
              </a:rPr>
              <a:t>•  </a:t>
            </a:r>
            <a:r>
              <a:rPr lang="en-US" sz="1050" b="1">
                <a:solidFill>
                  <a:srgbClr val="156082"/>
                </a:solidFill>
                <a:latin typeface="Aptos"/>
              </a:rPr>
              <a:t>Brooksville</a:t>
            </a:r>
            <a:r>
              <a:rPr sz="1050" b="1">
                <a:solidFill>
                  <a:srgbClr val="156082"/>
                </a:solidFill>
                <a:latin typeface="Aptos"/>
              </a:rPr>
              <a:t>, </a:t>
            </a:r>
            <a:r>
              <a:rPr lang="en-US" sz="1050" b="1">
                <a:solidFill>
                  <a:srgbClr val="156082"/>
                </a:solidFill>
                <a:latin typeface="Aptos"/>
              </a:rPr>
              <a:t>Ky 41004</a:t>
            </a:r>
          </a:p>
          <a:p>
            <a:pPr algn="ctr"/>
            <a:r>
              <a:rPr lang="en-US" sz="1050" b="1">
                <a:solidFill>
                  <a:srgbClr val="156082"/>
                </a:solidFill>
                <a:latin typeface="Aptos"/>
              </a:rPr>
              <a:t>Ph 606-637-3994  </a:t>
            </a:r>
            <a:r>
              <a:rPr sz="1050" b="1">
                <a:solidFill>
                  <a:srgbClr val="156082"/>
                </a:solidFill>
                <a:latin typeface="Aptos"/>
              </a:rPr>
              <a:t>•  </a:t>
            </a:r>
            <a:r>
              <a:rPr lang="en-US" sz="1050" b="1">
                <a:solidFill>
                  <a:srgbClr val="156082"/>
                </a:solidFill>
                <a:latin typeface="Aptos"/>
              </a:rPr>
              <a:t>email ki4php</a:t>
            </a:r>
            <a:r>
              <a:rPr sz="1050" b="1">
                <a:solidFill>
                  <a:srgbClr val="156082"/>
                </a:solidFill>
                <a:latin typeface="Aptos"/>
              </a:rPr>
              <a:t>.</a:t>
            </a:r>
            <a:r>
              <a:rPr lang="en-US" sz="1050" b="1">
                <a:solidFill>
                  <a:srgbClr val="156082"/>
                </a:solidFill>
                <a:latin typeface="Aptos"/>
              </a:rPr>
              <a:t>dmr@fastmail</a:t>
            </a:r>
            <a:r>
              <a:rPr sz="1050" b="1">
                <a:solidFill>
                  <a:srgbClr val="156082"/>
                </a:solidFill>
                <a:latin typeface="Aptos"/>
              </a:rPr>
              <a:t>.com</a:t>
            </a:r>
          </a:p>
        </p:txBody>
      </p:sp>
      <p:sp>
        <p:nvSpPr>
          <p:cNvPr id="100" name="BrandMeister Badge"/>
          <p:cNvSpPr/>
          <p:nvPr/>
        </p:nvSpPr>
        <p:spPr>
          <a:xfrm>
            <a:off x="8931752" y="286512"/>
            <a:ext cx="2800000" cy="380000"/>
          </a:xfrm>
          <a:prstGeom prst="roundRect">
            <a:avLst>
              <a:gd name="adj" fmla="val 25000"/>
            </a:avLst>
          </a:prstGeom>
          <a:solidFill>
            <a:srgbClr val="0E2841"/>
          </a:solidFill>
          <a:ln w="12700">
            <a:solidFill>
              <a:srgbClr val="E97132"/>
            </a:solidFill>
          </a:ln>
        </p:spPr>
        <p:txBody>
          <a:bodyPr wrap="square" lIns="45720" tIns="9144" rIns="45720" bIns="9144" rtlCol="0" anchor="ctr">
            <a:noAutofit/>
          </a:bodyPr>
          <a:lstStyle/>
          <a:p>
            <a:pPr algn="ctr"/>
            <a:r>
              <a:rPr sz="1200" b="1">
                <a:solidFill>
                  <a:srgbClr val="E97132"/>
                </a:solidFill>
                <a:latin typeface="Aptos"/>
              </a:rPr>
              <a:t>BrandMeister</a:t>
            </a:r>
            <a:r>
              <a:rPr sz="1200" b="1">
                <a:solidFill>
                  <a:srgbClr val="FFFFFF"/>
                </a:solidFill>
                <a:latin typeface="Aptos"/>
              </a:rPr>
              <a:t> Network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txBox="1"/>
          <p:nvPr/>
        </p:nvSpPr>
        <p:spPr>
          <a:xfrm>
            <a:off x="457200" y="246888"/>
            <a:ext cx="11274552" cy="621792"/>
          </a:xfrm>
          <a:prstGeom prst="rect">
            <a:avLst/>
          </a:prstGeom>
          <a:noFill/>
        </p:spPr>
        <p:txBody>
          <a:bodyPr wrap="square" lIns="18288" tIns="18288" rIns="18288" bIns="18288" anchor="t">
            <a:noAutofit/>
          </a:bodyPr>
          <a:lstStyle/>
          <a:p>
            <a:pPr algn="l"/>
            <a:r>
              <a:rPr sz="3200" b="1" dirty="0">
                <a:solidFill>
                  <a:srgbClr val="0E2841"/>
                </a:solidFill>
                <a:latin typeface="Aptos Display"/>
              </a:rPr>
              <a:t>Office </a:t>
            </a:r>
            <a:r>
              <a:rPr lang="en-US" sz="3200" b="1" dirty="0">
                <a:solidFill>
                  <a:srgbClr val="0E2841"/>
                </a:solidFill>
                <a:latin typeface="Aptos Display"/>
              </a:rPr>
              <a:t>Hotspot-Office Zone</a:t>
            </a:r>
            <a:endParaRPr sz="3200" b="1" dirty="0">
              <a:solidFill>
                <a:srgbClr val="0E2841"/>
              </a:solidFill>
              <a:latin typeface="Aptos Display"/>
            </a:endParaRPr>
          </a:p>
        </p:txBody>
      </p:sp>
      <p:sp>
        <p:nvSpPr>
          <p:cNvPr id="3" name="Subtitle"/>
          <p:cNvSpPr txBox="1"/>
          <p:nvPr/>
        </p:nvSpPr>
        <p:spPr>
          <a:xfrm>
            <a:off x="457200" y="877824"/>
            <a:ext cx="11274552" cy="356616"/>
          </a:xfrm>
          <a:prstGeom prst="rect">
            <a:avLst/>
          </a:prstGeom>
          <a:noFill/>
        </p:spPr>
        <p:txBody>
          <a:bodyPr wrap="square" lIns="18288" tIns="18288" rIns="18288" bIns="18288" anchor="t">
            <a:noAutofit/>
          </a:bodyPr>
          <a:lstStyle/>
          <a:p>
            <a:pPr algn="l"/>
            <a:r>
              <a:rPr sz="1500" b="1">
                <a:solidFill>
                  <a:srgbClr val="156082"/>
                </a:solidFill>
                <a:latin typeface="Aptos"/>
              </a:rPr>
              <a:t>439.450 (+5) • Time Slot 2 • Office hotspot zone</a:t>
            </a:r>
          </a:p>
        </p:txBody>
      </p:sp>
      <p:sp>
        <p:nvSpPr>
          <p:cNvPr id="4" name="Accent Rule">
            <a:extLst>
              <a:ext uri="{C183D7F6-B498-43B3-948B-1728B52AA6E4}">
                <adec:decorative xmlns:adec="http://schemas.microsoft.com/office/drawing/2017/decorative" val="1"/>
              </a:ext>
            </a:extLst>
          </p:cNvPr>
          <p:cNvSpPr/>
          <p:nvPr/>
        </p:nvSpPr>
        <p:spPr>
          <a:xfrm>
            <a:off x="457200" y="1298448"/>
            <a:ext cx="11274552" cy="27432"/>
          </a:xfrm>
          <a:prstGeom prst="rect">
            <a:avLst/>
          </a:prstGeom>
          <a:solidFill>
            <a:srgbClr val="E97132"/>
          </a:solidFill>
          <a:ln>
            <a:noFill/>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a:p>
        </p:txBody>
      </p:sp>
      <p:sp>
        <p:nvSpPr>
          <p:cNvPr id="5" name="Office Zone Highlight 1"/>
          <p:cNvSpPr/>
          <p:nvPr/>
        </p:nvSpPr>
        <p:spPr>
          <a:xfrm>
            <a:off x="457200" y="1444752"/>
            <a:ext cx="3624072" cy="1097280"/>
          </a:xfrm>
          <a:prstGeom prst="rect">
            <a:avLst/>
          </a:prstGeom>
          <a:solidFill>
            <a:srgbClr val="0E2841"/>
          </a:solidFill>
          <a:ln w="16510">
            <a:solidFill>
              <a:srgbClr val="E97132"/>
            </a:solidFill>
          </a:ln>
        </p:spPr>
        <p:style>
          <a:lnRef idx="1">
            <a:schemeClr val="accent1"/>
          </a:lnRef>
          <a:fillRef idx="3">
            <a:schemeClr val="accent1"/>
          </a:fillRef>
          <a:effectRef idx="2">
            <a:schemeClr val="accent1"/>
          </a:effectRef>
          <a:fontRef idx="minor">
            <a:schemeClr val="lt1"/>
          </a:fontRef>
        </p:style>
        <p:txBody>
          <a:bodyPr wrap="square" lIns="164592" tIns="54864" rIns="146304" bIns="54864" rtlCol="0" anchor="ctr">
            <a:noAutofit/>
          </a:bodyPr>
          <a:lstStyle/>
          <a:p>
            <a:pPr algn="l"/>
            <a:r>
              <a:rPr sz="1400" b="1">
                <a:solidFill>
                  <a:srgbClr val="E97132"/>
                </a:solidFill>
                <a:latin typeface="Aptos"/>
              </a:rPr>
              <a:t>ALL CALL</a:t>
            </a:r>
          </a:p>
          <a:p>
            <a:pPr algn="l"/>
            <a:r>
              <a:rPr sz="3200" b="1">
                <a:solidFill>
                  <a:srgbClr val="FFFFFF"/>
                </a:solidFill>
                <a:latin typeface="Aptos Display"/>
              </a:rPr>
              <a:t>16776415</a:t>
            </a:r>
          </a:p>
          <a:p>
            <a:pPr algn="l"/>
            <a:r>
              <a:rPr sz="1400" b="1">
                <a:solidFill>
                  <a:srgbClr val="FFFFFF"/>
                </a:solidFill>
                <a:latin typeface="Aptos"/>
              </a:rPr>
              <a:t>TG ID</a:t>
            </a:r>
          </a:p>
        </p:txBody>
      </p:sp>
      <p:sp>
        <p:nvSpPr>
          <p:cNvPr id="6" name="Office Zone Highlight 2"/>
          <p:cNvSpPr/>
          <p:nvPr/>
        </p:nvSpPr>
        <p:spPr>
          <a:xfrm>
            <a:off x="4282440" y="1444752"/>
            <a:ext cx="3624072" cy="1097280"/>
          </a:xfrm>
          <a:prstGeom prst="rect">
            <a:avLst/>
          </a:prstGeom>
          <a:solidFill>
            <a:srgbClr val="156082"/>
          </a:solidFill>
          <a:ln w="16510">
            <a:solidFill>
              <a:srgbClr val="0F9ED5"/>
            </a:solidFill>
          </a:ln>
        </p:spPr>
        <p:style>
          <a:lnRef idx="1">
            <a:schemeClr val="accent1"/>
          </a:lnRef>
          <a:fillRef idx="3">
            <a:schemeClr val="accent1"/>
          </a:fillRef>
          <a:effectRef idx="2">
            <a:schemeClr val="accent1"/>
          </a:effectRef>
          <a:fontRef idx="minor">
            <a:schemeClr val="lt1"/>
          </a:fontRef>
        </p:style>
        <p:txBody>
          <a:bodyPr wrap="square" lIns="164592" tIns="54864" rIns="146304" bIns="54864" rtlCol="0" anchor="ctr">
            <a:noAutofit/>
          </a:bodyPr>
          <a:lstStyle/>
          <a:p>
            <a:pPr algn="l"/>
            <a:r>
              <a:rPr sz="1400" b="1">
                <a:solidFill>
                  <a:srgbClr val="E97132"/>
                </a:solidFill>
                <a:latin typeface="Aptos"/>
              </a:rPr>
              <a:t>WEST PALM BEACH</a:t>
            </a:r>
          </a:p>
          <a:p>
            <a:pPr algn="l"/>
            <a:r>
              <a:rPr sz="3200" b="1">
                <a:solidFill>
                  <a:srgbClr val="FFFFFF"/>
                </a:solidFill>
                <a:latin typeface="Aptos Display"/>
              </a:rPr>
              <a:t>3149803</a:t>
            </a:r>
          </a:p>
          <a:p>
            <a:pPr algn="l"/>
            <a:r>
              <a:rPr sz="1400" b="1">
                <a:solidFill>
                  <a:srgbClr val="FFFFFF"/>
                </a:solidFill>
                <a:latin typeface="Aptos"/>
              </a:rPr>
              <a:t>TG ID</a:t>
            </a:r>
          </a:p>
        </p:txBody>
      </p:sp>
      <p:sp>
        <p:nvSpPr>
          <p:cNvPr id="7" name="Office Zone Highlight 3"/>
          <p:cNvSpPr/>
          <p:nvPr/>
        </p:nvSpPr>
        <p:spPr>
          <a:xfrm>
            <a:off x="8107680" y="1444752"/>
            <a:ext cx="3624072" cy="1097280"/>
          </a:xfrm>
          <a:prstGeom prst="rect">
            <a:avLst/>
          </a:prstGeom>
          <a:solidFill>
            <a:srgbClr val="0E2841"/>
          </a:solidFill>
          <a:ln w="16510">
            <a:solidFill>
              <a:srgbClr val="E97132"/>
            </a:solidFill>
          </a:ln>
        </p:spPr>
        <p:style>
          <a:lnRef idx="1">
            <a:schemeClr val="accent1"/>
          </a:lnRef>
          <a:fillRef idx="3">
            <a:schemeClr val="accent1"/>
          </a:fillRef>
          <a:effectRef idx="2">
            <a:schemeClr val="accent1"/>
          </a:effectRef>
          <a:fontRef idx="minor">
            <a:schemeClr val="lt1"/>
          </a:fontRef>
        </p:style>
        <p:txBody>
          <a:bodyPr wrap="square" lIns="164592" tIns="54864" rIns="146304" bIns="54864" rtlCol="0" anchor="ctr">
            <a:noAutofit/>
          </a:bodyPr>
          <a:lstStyle/>
          <a:p>
            <a:pPr algn="l"/>
            <a:r>
              <a:rPr sz="1400" b="1">
                <a:solidFill>
                  <a:srgbClr val="E97132"/>
                </a:solidFill>
                <a:latin typeface="Aptos"/>
              </a:rPr>
              <a:t>KENTUCKY XLX</a:t>
            </a:r>
          </a:p>
          <a:p>
            <a:pPr algn="l"/>
            <a:r>
              <a:rPr sz="3200" b="1">
                <a:solidFill>
                  <a:srgbClr val="FFFFFF"/>
                </a:solidFill>
                <a:latin typeface="Aptos Display"/>
              </a:rPr>
              <a:t>3121232</a:t>
            </a:r>
          </a:p>
          <a:p>
            <a:pPr algn="l"/>
            <a:r>
              <a:rPr sz="1400" b="1">
                <a:solidFill>
                  <a:srgbClr val="FFFFFF"/>
                </a:solidFill>
                <a:latin typeface="Aptos"/>
              </a:rPr>
              <a:t>TG ID</a:t>
            </a:r>
          </a:p>
        </p:txBody>
      </p:sp>
      <p:sp>
        <p:nvSpPr>
          <p:cNvPr id="8" name="Table Section Label"/>
          <p:cNvSpPr txBox="1"/>
          <p:nvPr/>
        </p:nvSpPr>
        <p:spPr>
          <a:xfrm>
            <a:off x="457200" y="2706624"/>
            <a:ext cx="6858000" cy="292608"/>
          </a:xfrm>
          <a:prstGeom prst="rect">
            <a:avLst/>
          </a:prstGeom>
          <a:noFill/>
        </p:spPr>
        <p:txBody>
          <a:bodyPr wrap="square" lIns="18288" tIns="18288" rIns="18288" bIns="18288" anchor="t">
            <a:noAutofit/>
          </a:bodyPr>
          <a:lstStyle/>
          <a:p>
            <a:pPr algn="l"/>
            <a:r>
              <a:rPr sz="1800" b="1">
                <a:solidFill>
                  <a:srgbClr val="0E2841"/>
                </a:solidFill>
                <a:latin typeface="Aptos Display"/>
              </a:rPr>
              <a:t>Full office zone lookup</a:t>
            </a:r>
          </a:p>
        </p:txBody>
      </p:sp>
      <p:sp>
        <p:nvSpPr>
          <p:cNvPr id="9" name="Frequency Table Note"/>
          <p:cNvSpPr txBox="1"/>
          <p:nvPr/>
        </p:nvSpPr>
        <p:spPr>
          <a:xfrm>
            <a:off x="6583680" y="2734056"/>
            <a:ext cx="5148072" cy="274320"/>
          </a:xfrm>
          <a:prstGeom prst="rect">
            <a:avLst/>
          </a:prstGeom>
          <a:noFill/>
        </p:spPr>
        <p:txBody>
          <a:bodyPr wrap="square" lIns="18288" tIns="18288" rIns="18288" bIns="18288" anchor="t">
            <a:noAutofit/>
          </a:bodyPr>
          <a:lstStyle/>
          <a:p>
            <a:pPr algn="r"/>
            <a:r>
              <a:rPr sz="1400" b="0">
                <a:solidFill>
                  <a:srgbClr val="156082"/>
                </a:solidFill>
                <a:latin typeface="Aptos"/>
              </a:rPr>
              <a:t>Freq 439.450 (+5) • all entries use Time Slot 2</a:t>
            </a:r>
          </a:p>
        </p:txBody>
      </p:sp>
      <p:graphicFrame>
        <p:nvGraphicFramePr>
          <p:cNvPr id="10" name="Office Zone Talk Group Table" descr="Office Zone talk group list for frequency 439.450 plus 5, Time Slot 2. Includes Parrot 310997, All Call 16776415, AllStar 3167, Civil Air Patrol 3160, East Kentucky 31213, Disconnect 4000, Indiana WX Op 31183, KRMOP2-RPT 31365, K4MOP-RPT 314295, KD4LN-RPT 31274, Ken-Tenn 311035, KY ARES 31211, Kentucky XLX 3121232, Ohio Link 31399, Pi-Star 31672, POTA 3181, RF020A 31675, SW Ohio 31394, Treasure Coast 31123, US 3100, and West Palm Beach 3149803."/>
          <p:cNvGraphicFramePr>
            <a:graphicFrameLocks noGrp="1"/>
          </p:cNvGraphicFramePr>
          <p:nvPr>
            <p:extLst>
              <p:ext uri="{D42A27DB-BD31-4B8C-83A1-F6EECF244321}">
                <p14:modId xmlns:p14="http://schemas.microsoft.com/office/powerpoint/2010/main" val="2894535854"/>
              </p:ext>
            </p:extLst>
          </p:nvPr>
        </p:nvGraphicFramePr>
        <p:xfrm>
          <a:off x="457200" y="3081528"/>
          <a:ext cx="11274552" cy="2804160"/>
        </p:xfrm>
        <a:graphic>
          <a:graphicData uri="http://schemas.openxmlformats.org/drawingml/2006/table">
            <a:tbl>
              <a:tblPr firstRow="1" bandRow="1">
                <a:tableStyleId>{5C22544A-7EE6-4342-B048-85BDC9FD1C3A}</a:tableStyleId>
              </a:tblPr>
              <a:tblGrid>
                <a:gridCol w="2523744">
                  <a:extLst>
                    <a:ext uri="{9D8B030D-6E8A-4147-A177-3AD203B41FA5}">
                      <a16:colId xmlns:a16="http://schemas.microsoft.com/office/drawing/2014/main" val="20000"/>
                    </a:ext>
                  </a:extLst>
                </a:gridCol>
                <a:gridCol w="1234440">
                  <a:extLst>
                    <a:ext uri="{9D8B030D-6E8A-4147-A177-3AD203B41FA5}">
                      <a16:colId xmlns:a16="http://schemas.microsoft.com/office/drawing/2014/main" val="20001"/>
                    </a:ext>
                  </a:extLst>
                </a:gridCol>
                <a:gridCol w="2523744">
                  <a:extLst>
                    <a:ext uri="{9D8B030D-6E8A-4147-A177-3AD203B41FA5}">
                      <a16:colId xmlns:a16="http://schemas.microsoft.com/office/drawing/2014/main" val="20002"/>
                    </a:ext>
                  </a:extLst>
                </a:gridCol>
                <a:gridCol w="1234440">
                  <a:extLst>
                    <a:ext uri="{9D8B030D-6E8A-4147-A177-3AD203B41FA5}">
                      <a16:colId xmlns:a16="http://schemas.microsoft.com/office/drawing/2014/main" val="20003"/>
                    </a:ext>
                  </a:extLst>
                </a:gridCol>
                <a:gridCol w="2523744">
                  <a:extLst>
                    <a:ext uri="{9D8B030D-6E8A-4147-A177-3AD203B41FA5}">
                      <a16:colId xmlns:a16="http://schemas.microsoft.com/office/drawing/2014/main" val="20004"/>
                    </a:ext>
                  </a:extLst>
                </a:gridCol>
                <a:gridCol w="1234440">
                  <a:extLst>
                    <a:ext uri="{9D8B030D-6E8A-4147-A177-3AD203B41FA5}">
                      <a16:colId xmlns:a16="http://schemas.microsoft.com/office/drawing/2014/main" val="20005"/>
                    </a:ext>
                  </a:extLst>
                </a:gridCol>
              </a:tblGrid>
              <a:tr h="296672">
                <a:tc>
                  <a:txBody>
                    <a:bodyPr/>
                    <a:lstStyle/>
                    <a:p>
                      <a:pPr algn="l"/>
                      <a:r>
                        <a:rPr sz="1400" b="1">
                          <a:solidFill>
                            <a:srgbClr val="FFFFFF"/>
                          </a:solidFill>
                          <a:latin typeface="Aptos"/>
                        </a:rPr>
                        <a:t>Talk Group</a:t>
                      </a:r>
                    </a:p>
                  </a:txBody>
                  <a:tcPr>
                    <a:solidFill>
                      <a:srgbClr val="156082"/>
                    </a:solidFill>
                  </a:tcPr>
                </a:tc>
                <a:tc>
                  <a:txBody>
                    <a:bodyPr/>
                    <a:lstStyle/>
                    <a:p>
                      <a:pPr algn="ctr"/>
                      <a:r>
                        <a:rPr sz="1400" b="1">
                          <a:solidFill>
                            <a:srgbClr val="FFFFFF"/>
                          </a:solidFill>
                          <a:latin typeface="Aptos"/>
                        </a:rPr>
                        <a:t>TG ID</a:t>
                      </a:r>
                    </a:p>
                  </a:txBody>
                  <a:tcPr>
                    <a:solidFill>
                      <a:srgbClr val="156082"/>
                    </a:solidFill>
                  </a:tcPr>
                </a:tc>
                <a:tc>
                  <a:txBody>
                    <a:bodyPr/>
                    <a:lstStyle/>
                    <a:p>
                      <a:pPr algn="l"/>
                      <a:r>
                        <a:rPr sz="1400" b="1">
                          <a:solidFill>
                            <a:srgbClr val="FFFFFF"/>
                          </a:solidFill>
                          <a:latin typeface="Aptos"/>
                        </a:rPr>
                        <a:t>Talk Group</a:t>
                      </a:r>
                    </a:p>
                  </a:txBody>
                  <a:tcPr>
                    <a:solidFill>
                      <a:srgbClr val="156082"/>
                    </a:solidFill>
                  </a:tcPr>
                </a:tc>
                <a:tc>
                  <a:txBody>
                    <a:bodyPr/>
                    <a:lstStyle/>
                    <a:p>
                      <a:pPr algn="ctr"/>
                      <a:r>
                        <a:rPr sz="1400" b="1">
                          <a:solidFill>
                            <a:srgbClr val="FFFFFF"/>
                          </a:solidFill>
                          <a:latin typeface="Aptos"/>
                        </a:rPr>
                        <a:t>TG ID</a:t>
                      </a:r>
                    </a:p>
                  </a:txBody>
                  <a:tcPr>
                    <a:solidFill>
                      <a:srgbClr val="156082"/>
                    </a:solidFill>
                  </a:tcPr>
                </a:tc>
                <a:tc>
                  <a:txBody>
                    <a:bodyPr/>
                    <a:lstStyle/>
                    <a:p>
                      <a:pPr algn="l"/>
                      <a:r>
                        <a:rPr sz="1400" b="1">
                          <a:solidFill>
                            <a:srgbClr val="FFFFFF"/>
                          </a:solidFill>
                          <a:latin typeface="Aptos"/>
                        </a:rPr>
                        <a:t>Talk Group</a:t>
                      </a:r>
                    </a:p>
                  </a:txBody>
                  <a:tcPr>
                    <a:solidFill>
                      <a:srgbClr val="156082"/>
                    </a:solidFill>
                  </a:tcPr>
                </a:tc>
                <a:tc>
                  <a:txBody>
                    <a:bodyPr/>
                    <a:lstStyle/>
                    <a:p>
                      <a:pPr algn="ctr"/>
                      <a:r>
                        <a:rPr sz="1400" b="1">
                          <a:solidFill>
                            <a:srgbClr val="FFFFFF"/>
                          </a:solidFill>
                          <a:latin typeface="Aptos"/>
                        </a:rPr>
                        <a:t>TG ID</a:t>
                      </a:r>
                    </a:p>
                  </a:txBody>
                  <a:tcPr>
                    <a:solidFill>
                      <a:srgbClr val="156082"/>
                    </a:solidFill>
                  </a:tcPr>
                </a:tc>
                <a:extLst>
                  <a:ext uri="{0D108BD9-81ED-4DB2-BD59-A6C34878D82A}">
                    <a16:rowId xmlns:a16="http://schemas.microsoft.com/office/drawing/2014/main" val="10000"/>
                  </a:ext>
                </a:extLst>
              </a:tr>
              <a:tr h="296672">
                <a:tc>
                  <a:txBody>
                    <a:bodyPr/>
                    <a:lstStyle/>
                    <a:p>
                      <a:pPr algn="l"/>
                      <a:r>
                        <a:rPr sz="1400" b="0">
                          <a:solidFill>
                            <a:srgbClr val="0E2841"/>
                          </a:solidFill>
                          <a:latin typeface="Aptos"/>
                        </a:rPr>
                        <a:t>Parrot</a:t>
                      </a:r>
                    </a:p>
                  </a:txBody>
                  <a:tcPr>
                    <a:solidFill>
                      <a:srgbClr val="FFFFFF"/>
                    </a:solidFill>
                  </a:tcPr>
                </a:tc>
                <a:tc>
                  <a:txBody>
                    <a:bodyPr/>
                    <a:lstStyle/>
                    <a:p>
                      <a:pPr algn="ctr"/>
                      <a:r>
                        <a:rPr sz="1400" b="1" dirty="0">
                          <a:solidFill>
                            <a:srgbClr val="E97132"/>
                          </a:solidFill>
                          <a:latin typeface="Aptos"/>
                        </a:rPr>
                        <a:t>310997</a:t>
                      </a:r>
                    </a:p>
                  </a:txBody>
                  <a:tcPr>
                    <a:solidFill>
                      <a:srgbClr val="FFFFFF"/>
                    </a:solidFill>
                  </a:tcPr>
                </a:tc>
                <a:tc>
                  <a:txBody>
                    <a:bodyPr/>
                    <a:lstStyle/>
                    <a:p>
                      <a:pPr algn="l"/>
                      <a:r>
                        <a:rPr sz="1400" b="0">
                          <a:solidFill>
                            <a:srgbClr val="0E2841"/>
                          </a:solidFill>
                          <a:latin typeface="Aptos"/>
                        </a:rPr>
                        <a:t>All Call</a:t>
                      </a:r>
                    </a:p>
                  </a:txBody>
                  <a:tcPr>
                    <a:solidFill>
                      <a:srgbClr val="FFFFFF"/>
                    </a:solidFill>
                  </a:tcPr>
                </a:tc>
                <a:tc>
                  <a:txBody>
                    <a:bodyPr/>
                    <a:lstStyle/>
                    <a:p>
                      <a:pPr algn="ctr"/>
                      <a:r>
                        <a:rPr sz="1400" b="1">
                          <a:solidFill>
                            <a:srgbClr val="E97132"/>
                          </a:solidFill>
                          <a:latin typeface="Aptos"/>
                        </a:rPr>
                        <a:t>16776415</a:t>
                      </a:r>
                    </a:p>
                  </a:txBody>
                  <a:tcPr>
                    <a:solidFill>
                      <a:srgbClr val="FFFFFF"/>
                    </a:solidFill>
                  </a:tcPr>
                </a:tc>
                <a:tc>
                  <a:txBody>
                    <a:bodyPr/>
                    <a:lstStyle/>
                    <a:p>
                      <a:pPr algn="l"/>
                      <a:r>
                        <a:rPr sz="1400" b="0">
                          <a:solidFill>
                            <a:srgbClr val="0E2841"/>
                          </a:solidFill>
                          <a:latin typeface="Aptos"/>
                        </a:rPr>
                        <a:t>AllStar</a:t>
                      </a:r>
                    </a:p>
                  </a:txBody>
                  <a:tcPr>
                    <a:solidFill>
                      <a:srgbClr val="FFFFFF"/>
                    </a:solidFill>
                  </a:tcPr>
                </a:tc>
                <a:tc>
                  <a:txBody>
                    <a:bodyPr/>
                    <a:lstStyle/>
                    <a:p>
                      <a:pPr algn="ctr"/>
                      <a:r>
                        <a:rPr sz="1400" b="1">
                          <a:solidFill>
                            <a:srgbClr val="E97132"/>
                          </a:solidFill>
                          <a:latin typeface="Aptos"/>
                        </a:rPr>
                        <a:t>3167</a:t>
                      </a:r>
                    </a:p>
                  </a:txBody>
                  <a:tcPr>
                    <a:solidFill>
                      <a:srgbClr val="FFFFFF"/>
                    </a:solidFill>
                  </a:tcPr>
                </a:tc>
                <a:extLst>
                  <a:ext uri="{0D108BD9-81ED-4DB2-BD59-A6C34878D82A}">
                    <a16:rowId xmlns:a16="http://schemas.microsoft.com/office/drawing/2014/main" val="10001"/>
                  </a:ext>
                </a:extLst>
              </a:tr>
              <a:tr h="296672">
                <a:tc>
                  <a:txBody>
                    <a:bodyPr/>
                    <a:lstStyle/>
                    <a:p>
                      <a:pPr algn="l"/>
                      <a:r>
                        <a:rPr sz="1400" b="0">
                          <a:solidFill>
                            <a:srgbClr val="0E2841"/>
                          </a:solidFill>
                          <a:latin typeface="Aptos"/>
                        </a:rPr>
                        <a:t>Civil Air Patrol</a:t>
                      </a:r>
                    </a:p>
                  </a:txBody>
                  <a:tcPr>
                    <a:solidFill>
                      <a:srgbClr val="EEF3F6"/>
                    </a:solidFill>
                  </a:tcPr>
                </a:tc>
                <a:tc>
                  <a:txBody>
                    <a:bodyPr/>
                    <a:lstStyle/>
                    <a:p>
                      <a:pPr algn="ctr"/>
                      <a:r>
                        <a:rPr sz="1400" b="1">
                          <a:solidFill>
                            <a:srgbClr val="E97132"/>
                          </a:solidFill>
                          <a:latin typeface="Aptos"/>
                        </a:rPr>
                        <a:t>3160</a:t>
                      </a:r>
                    </a:p>
                  </a:txBody>
                  <a:tcPr>
                    <a:solidFill>
                      <a:srgbClr val="EEF3F6"/>
                    </a:solidFill>
                  </a:tcPr>
                </a:tc>
                <a:tc>
                  <a:txBody>
                    <a:bodyPr/>
                    <a:lstStyle/>
                    <a:p>
                      <a:pPr algn="l"/>
                      <a:r>
                        <a:rPr sz="1400" b="0">
                          <a:solidFill>
                            <a:srgbClr val="0E2841"/>
                          </a:solidFill>
                          <a:latin typeface="Aptos"/>
                        </a:rPr>
                        <a:t>East Kentucky</a:t>
                      </a:r>
                    </a:p>
                  </a:txBody>
                  <a:tcPr>
                    <a:solidFill>
                      <a:srgbClr val="EEF3F6"/>
                    </a:solidFill>
                  </a:tcPr>
                </a:tc>
                <a:tc>
                  <a:txBody>
                    <a:bodyPr/>
                    <a:lstStyle/>
                    <a:p>
                      <a:pPr algn="ctr"/>
                      <a:r>
                        <a:rPr sz="1400" b="1">
                          <a:solidFill>
                            <a:srgbClr val="E97132"/>
                          </a:solidFill>
                          <a:latin typeface="Aptos"/>
                        </a:rPr>
                        <a:t>31213</a:t>
                      </a:r>
                    </a:p>
                  </a:txBody>
                  <a:tcPr>
                    <a:solidFill>
                      <a:srgbClr val="EEF3F6"/>
                    </a:solidFill>
                  </a:tcPr>
                </a:tc>
                <a:tc>
                  <a:txBody>
                    <a:bodyPr/>
                    <a:lstStyle/>
                    <a:p>
                      <a:pPr algn="l"/>
                      <a:r>
                        <a:rPr sz="1400" b="0">
                          <a:solidFill>
                            <a:srgbClr val="0E2841"/>
                          </a:solidFill>
                          <a:latin typeface="Aptos"/>
                        </a:rPr>
                        <a:t>Disconnect</a:t>
                      </a:r>
                    </a:p>
                  </a:txBody>
                  <a:tcPr>
                    <a:solidFill>
                      <a:srgbClr val="EEF3F6"/>
                    </a:solidFill>
                  </a:tcPr>
                </a:tc>
                <a:tc>
                  <a:txBody>
                    <a:bodyPr/>
                    <a:lstStyle/>
                    <a:p>
                      <a:pPr algn="ctr"/>
                      <a:r>
                        <a:rPr sz="1400" b="1">
                          <a:solidFill>
                            <a:srgbClr val="E97132"/>
                          </a:solidFill>
                          <a:latin typeface="Aptos"/>
                        </a:rPr>
                        <a:t>4000</a:t>
                      </a:r>
                    </a:p>
                  </a:txBody>
                  <a:tcPr>
                    <a:solidFill>
                      <a:srgbClr val="EEF3F6"/>
                    </a:solidFill>
                  </a:tcPr>
                </a:tc>
                <a:extLst>
                  <a:ext uri="{0D108BD9-81ED-4DB2-BD59-A6C34878D82A}">
                    <a16:rowId xmlns:a16="http://schemas.microsoft.com/office/drawing/2014/main" val="10002"/>
                  </a:ext>
                </a:extLst>
              </a:tr>
              <a:tr h="296672">
                <a:tc>
                  <a:txBody>
                    <a:bodyPr/>
                    <a:lstStyle/>
                    <a:p>
                      <a:pPr algn="l"/>
                      <a:r>
                        <a:rPr sz="1400" b="0">
                          <a:solidFill>
                            <a:srgbClr val="0E2841"/>
                          </a:solidFill>
                          <a:latin typeface="Aptos"/>
                        </a:rPr>
                        <a:t>Indiana WX Op</a:t>
                      </a:r>
                    </a:p>
                  </a:txBody>
                  <a:tcPr>
                    <a:solidFill>
                      <a:srgbClr val="FFFFFF"/>
                    </a:solidFill>
                  </a:tcPr>
                </a:tc>
                <a:tc>
                  <a:txBody>
                    <a:bodyPr/>
                    <a:lstStyle/>
                    <a:p>
                      <a:pPr algn="ctr"/>
                      <a:r>
                        <a:rPr sz="1400" b="1">
                          <a:solidFill>
                            <a:srgbClr val="E97132"/>
                          </a:solidFill>
                          <a:latin typeface="Aptos"/>
                        </a:rPr>
                        <a:t>31183</a:t>
                      </a:r>
                    </a:p>
                  </a:txBody>
                  <a:tcPr>
                    <a:solidFill>
                      <a:srgbClr val="FFFFFF"/>
                    </a:solidFill>
                  </a:tcPr>
                </a:tc>
                <a:tc>
                  <a:txBody>
                    <a:bodyPr/>
                    <a:lstStyle/>
                    <a:p>
                      <a:pPr algn="l"/>
                      <a:r>
                        <a:rPr sz="1400" b="0">
                          <a:solidFill>
                            <a:srgbClr val="0E2841"/>
                          </a:solidFill>
                          <a:latin typeface="Aptos"/>
                        </a:rPr>
                        <a:t>KRMOP2-RPT</a:t>
                      </a:r>
                    </a:p>
                  </a:txBody>
                  <a:tcPr>
                    <a:solidFill>
                      <a:srgbClr val="FFFFFF"/>
                    </a:solidFill>
                  </a:tcPr>
                </a:tc>
                <a:tc>
                  <a:txBody>
                    <a:bodyPr/>
                    <a:lstStyle/>
                    <a:p>
                      <a:pPr algn="ctr"/>
                      <a:r>
                        <a:rPr sz="1400" b="1">
                          <a:solidFill>
                            <a:srgbClr val="E97132"/>
                          </a:solidFill>
                          <a:latin typeface="Aptos"/>
                        </a:rPr>
                        <a:t>31365</a:t>
                      </a:r>
                    </a:p>
                  </a:txBody>
                  <a:tcPr>
                    <a:solidFill>
                      <a:srgbClr val="FFFFFF"/>
                    </a:solidFill>
                  </a:tcPr>
                </a:tc>
                <a:tc>
                  <a:txBody>
                    <a:bodyPr/>
                    <a:lstStyle/>
                    <a:p>
                      <a:pPr algn="l"/>
                      <a:r>
                        <a:rPr sz="1400" b="0">
                          <a:solidFill>
                            <a:srgbClr val="0E2841"/>
                          </a:solidFill>
                          <a:latin typeface="Aptos"/>
                        </a:rPr>
                        <a:t>K4MOP-RPT</a:t>
                      </a:r>
                    </a:p>
                  </a:txBody>
                  <a:tcPr>
                    <a:solidFill>
                      <a:srgbClr val="FFFFFF"/>
                    </a:solidFill>
                  </a:tcPr>
                </a:tc>
                <a:tc>
                  <a:txBody>
                    <a:bodyPr/>
                    <a:lstStyle/>
                    <a:p>
                      <a:pPr algn="ctr"/>
                      <a:r>
                        <a:rPr sz="1400" b="1">
                          <a:solidFill>
                            <a:srgbClr val="E97132"/>
                          </a:solidFill>
                          <a:latin typeface="Aptos"/>
                        </a:rPr>
                        <a:t>314295</a:t>
                      </a:r>
                    </a:p>
                  </a:txBody>
                  <a:tcPr>
                    <a:solidFill>
                      <a:srgbClr val="FFFFFF"/>
                    </a:solidFill>
                  </a:tcPr>
                </a:tc>
                <a:extLst>
                  <a:ext uri="{0D108BD9-81ED-4DB2-BD59-A6C34878D82A}">
                    <a16:rowId xmlns:a16="http://schemas.microsoft.com/office/drawing/2014/main" val="10003"/>
                  </a:ext>
                </a:extLst>
              </a:tr>
              <a:tr h="296672">
                <a:tc>
                  <a:txBody>
                    <a:bodyPr/>
                    <a:lstStyle/>
                    <a:p>
                      <a:pPr algn="l"/>
                      <a:r>
                        <a:rPr sz="1400" b="0">
                          <a:solidFill>
                            <a:srgbClr val="0E2841"/>
                          </a:solidFill>
                          <a:latin typeface="Aptos"/>
                        </a:rPr>
                        <a:t>KD4LN-RPT</a:t>
                      </a:r>
                    </a:p>
                  </a:txBody>
                  <a:tcPr>
                    <a:solidFill>
                      <a:srgbClr val="EEF3F6"/>
                    </a:solidFill>
                  </a:tcPr>
                </a:tc>
                <a:tc>
                  <a:txBody>
                    <a:bodyPr/>
                    <a:lstStyle/>
                    <a:p>
                      <a:pPr algn="ctr"/>
                      <a:r>
                        <a:rPr sz="1400" b="1">
                          <a:solidFill>
                            <a:srgbClr val="E97132"/>
                          </a:solidFill>
                          <a:latin typeface="Aptos"/>
                        </a:rPr>
                        <a:t>31274</a:t>
                      </a:r>
                    </a:p>
                  </a:txBody>
                  <a:tcPr>
                    <a:solidFill>
                      <a:srgbClr val="EEF3F6"/>
                    </a:solidFill>
                  </a:tcPr>
                </a:tc>
                <a:tc>
                  <a:txBody>
                    <a:bodyPr/>
                    <a:lstStyle/>
                    <a:p>
                      <a:pPr algn="l"/>
                      <a:r>
                        <a:rPr sz="1400" b="0">
                          <a:solidFill>
                            <a:srgbClr val="0E2841"/>
                          </a:solidFill>
                          <a:latin typeface="Aptos"/>
                        </a:rPr>
                        <a:t>Ken-Tenn</a:t>
                      </a:r>
                    </a:p>
                  </a:txBody>
                  <a:tcPr>
                    <a:solidFill>
                      <a:srgbClr val="EEF3F6"/>
                    </a:solidFill>
                  </a:tcPr>
                </a:tc>
                <a:tc>
                  <a:txBody>
                    <a:bodyPr/>
                    <a:lstStyle/>
                    <a:p>
                      <a:pPr algn="ctr"/>
                      <a:r>
                        <a:rPr sz="1400" b="1">
                          <a:solidFill>
                            <a:srgbClr val="E97132"/>
                          </a:solidFill>
                          <a:latin typeface="Aptos"/>
                        </a:rPr>
                        <a:t>311035</a:t>
                      </a:r>
                    </a:p>
                  </a:txBody>
                  <a:tcPr>
                    <a:solidFill>
                      <a:srgbClr val="EEF3F6"/>
                    </a:solidFill>
                  </a:tcPr>
                </a:tc>
                <a:tc>
                  <a:txBody>
                    <a:bodyPr/>
                    <a:lstStyle/>
                    <a:p>
                      <a:pPr algn="l"/>
                      <a:r>
                        <a:rPr sz="1400" b="0">
                          <a:solidFill>
                            <a:srgbClr val="0E2841"/>
                          </a:solidFill>
                          <a:latin typeface="Aptos"/>
                        </a:rPr>
                        <a:t>KY ARES</a:t>
                      </a:r>
                    </a:p>
                  </a:txBody>
                  <a:tcPr>
                    <a:solidFill>
                      <a:srgbClr val="EEF3F6"/>
                    </a:solidFill>
                  </a:tcPr>
                </a:tc>
                <a:tc>
                  <a:txBody>
                    <a:bodyPr/>
                    <a:lstStyle/>
                    <a:p>
                      <a:pPr algn="ctr"/>
                      <a:r>
                        <a:rPr sz="1400" b="1">
                          <a:solidFill>
                            <a:srgbClr val="E97132"/>
                          </a:solidFill>
                          <a:latin typeface="Aptos"/>
                        </a:rPr>
                        <a:t>31211</a:t>
                      </a:r>
                    </a:p>
                  </a:txBody>
                  <a:tcPr>
                    <a:solidFill>
                      <a:srgbClr val="EEF3F6"/>
                    </a:solidFill>
                  </a:tcPr>
                </a:tc>
                <a:extLst>
                  <a:ext uri="{0D108BD9-81ED-4DB2-BD59-A6C34878D82A}">
                    <a16:rowId xmlns:a16="http://schemas.microsoft.com/office/drawing/2014/main" val="10004"/>
                  </a:ext>
                </a:extLst>
              </a:tr>
              <a:tr h="296672">
                <a:tc>
                  <a:txBody>
                    <a:bodyPr/>
                    <a:lstStyle/>
                    <a:p>
                      <a:pPr algn="l"/>
                      <a:r>
                        <a:rPr sz="1400" b="0">
                          <a:solidFill>
                            <a:srgbClr val="0E2841"/>
                          </a:solidFill>
                          <a:latin typeface="Aptos"/>
                        </a:rPr>
                        <a:t>Kentucky XLX</a:t>
                      </a:r>
                    </a:p>
                  </a:txBody>
                  <a:tcPr>
                    <a:solidFill>
                      <a:srgbClr val="FFFFFF"/>
                    </a:solidFill>
                  </a:tcPr>
                </a:tc>
                <a:tc>
                  <a:txBody>
                    <a:bodyPr/>
                    <a:lstStyle/>
                    <a:p>
                      <a:pPr algn="ctr"/>
                      <a:r>
                        <a:rPr sz="1400" b="1">
                          <a:solidFill>
                            <a:srgbClr val="E97132"/>
                          </a:solidFill>
                          <a:latin typeface="Aptos"/>
                        </a:rPr>
                        <a:t>3121232</a:t>
                      </a:r>
                    </a:p>
                  </a:txBody>
                  <a:tcPr>
                    <a:solidFill>
                      <a:srgbClr val="FFFFFF"/>
                    </a:solidFill>
                  </a:tcPr>
                </a:tc>
                <a:tc>
                  <a:txBody>
                    <a:bodyPr/>
                    <a:lstStyle/>
                    <a:p>
                      <a:pPr algn="l"/>
                      <a:r>
                        <a:rPr sz="1400" b="0">
                          <a:solidFill>
                            <a:srgbClr val="0E2841"/>
                          </a:solidFill>
                          <a:latin typeface="Aptos"/>
                        </a:rPr>
                        <a:t>Ohio/Link</a:t>
                      </a:r>
                    </a:p>
                  </a:txBody>
                  <a:tcPr>
                    <a:solidFill>
                      <a:srgbClr val="FFFFFF"/>
                    </a:solidFill>
                  </a:tcPr>
                </a:tc>
                <a:tc>
                  <a:txBody>
                    <a:bodyPr/>
                    <a:lstStyle/>
                    <a:p>
                      <a:pPr algn="ctr"/>
                      <a:r>
                        <a:rPr sz="1400" b="1">
                          <a:solidFill>
                            <a:srgbClr val="E97132"/>
                          </a:solidFill>
                          <a:latin typeface="Aptos"/>
                        </a:rPr>
                        <a:t>31399</a:t>
                      </a:r>
                    </a:p>
                  </a:txBody>
                  <a:tcPr>
                    <a:solidFill>
                      <a:srgbClr val="FFFFFF"/>
                    </a:solidFill>
                  </a:tcPr>
                </a:tc>
                <a:tc>
                  <a:txBody>
                    <a:bodyPr/>
                    <a:lstStyle/>
                    <a:p>
                      <a:pPr algn="l"/>
                      <a:r>
                        <a:rPr sz="1400" b="0">
                          <a:solidFill>
                            <a:srgbClr val="0E2841"/>
                          </a:solidFill>
                          <a:latin typeface="Aptos"/>
                        </a:rPr>
                        <a:t>Pi-Star</a:t>
                      </a:r>
                    </a:p>
                  </a:txBody>
                  <a:tcPr>
                    <a:solidFill>
                      <a:srgbClr val="FFFFFF"/>
                    </a:solidFill>
                  </a:tcPr>
                </a:tc>
                <a:tc>
                  <a:txBody>
                    <a:bodyPr/>
                    <a:lstStyle/>
                    <a:p>
                      <a:pPr algn="ctr"/>
                      <a:r>
                        <a:rPr sz="1400" b="1">
                          <a:solidFill>
                            <a:srgbClr val="E97132"/>
                          </a:solidFill>
                          <a:latin typeface="Aptos"/>
                        </a:rPr>
                        <a:t>31672</a:t>
                      </a:r>
                    </a:p>
                  </a:txBody>
                  <a:tcPr>
                    <a:solidFill>
                      <a:srgbClr val="FFFFFF"/>
                    </a:solidFill>
                  </a:tcPr>
                </a:tc>
                <a:extLst>
                  <a:ext uri="{0D108BD9-81ED-4DB2-BD59-A6C34878D82A}">
                    <a16:rowId xmlns:a16="http://schemas.microsoft.com/office/drawing/2014/main" val="10005"/>
                  </a:ext>
                </a:extLst>
              </a:tr>
              <a:tr h="296672">
                <a:tc>
                  <a:txBody>
                    <a:bodyPr/>
                    <a:lstStyle/>
                    <a:p>
                      <a:pPr algn="l"/>
                      <a:r>
                        <a:rPr sz="1400" b="0">
                          <a:solidFill>
                            <a:srgbClr val="0E2841"/>
                          </a:solidFill>
                          <a:latin typeface="Aptos"/>
                        </a:rPr>
                        <a:t>POTA</a:t>
                      </a:r>
                    </a:p>
                  </a:txBody>
                  <a:tcPr>
                    <a:solidFill>
                      <a:srgbClr val="EEF3F6"/>
                    </a:solidFill>
                  </a:tcPr>
                </a:tc>
                <a:tc>
                  <a:txBody>
                    <a:bodyPr/>
                    <a:lstStyle/>
                    <a:p>
                      <a:pPr algn="ctr"/>
                      <a:r>
                        <a:rPr sz="1400" b="1">
                          <a:solidFill>
                            <a:srgbClr val="E97132"/>
                          </a:solidFill>
                          <a:latin typeface="Aptos"/>
                        </a:rPr>
                        <a:t>3181</a:t>
                      </a:r>
                    </a:p>
                  </a:txBody>
                  <a:tcPr>
                    <a:solidFill>
                      <a:srgbClr val="EEF3F6"/>
                    </a:solidFill>
                  </a:tcPr>
                </a:tc>
                <a:tc>
                  <a:txBody>
                    <a:bodyPr/>
                    <a:lstStyle/>
                    <a:p>
                      <a:pPr algn="l"/>
                      <a:r>
                        <a:rPr sz="1400" b="0">
                          <a:solidFill>
                            <a:srgbClr val="0E2841"/>
                          </a:solidFill>
                          <a:latin typeface="Aptos"/>
                        </a:rPr>
                        <a:t>RF020A</a:t>
                      </a:r>
                    </a:p>
                  </a:txBody>
                  <a:tcPr>
                    <a:solidFill>
                      <a:srgbClr val="EEF3F6"/>
                    </a:solidFill>
                  </a:tcPr>
                </a:tc>
                <a:tc>
                  <a:txBody>
                    <a:bodyPr/>
                    <a:lstStyle/>
                    <a:p>
                      <a:pPr algn="ctr"/>
                      <a:r>
                        <a:rPr sz="1400" b="1">
                          <a:solidFill>
                            <a:srgbClr val="E97132"/>
                          </a:solidFill>
                          <a:latin typeface="Aptos"/>
                        </a:rPr>
                        <a:t>31675</a:t>
                      </a:r>
                    </a:p>
                  </a:txBody>
                  <a:tcPr>
                    <a:solidFill>
                      <a:srgbClr val="EEF3F6"/>
                    </a:solidFill>
                  </a:tcPr>
                </a:tc>
                <a:tc>
                  <a:txBody>
                    <a:bodyPr/>
                    <a:lstStyle/>
                    <a:p>
                      <a:pPr algn="l"/>
                      <a:r>
                        <a:rPr sz="1400" b="0">
                          <a:solidFill>
                            <a:srgbClr val="0E2841"/>
                          </a:solidFill>
                          <a:latin typeface="Aptos"/>
                        </a:rPr>
                        <a:t>SW Ohio</a:t>
                      </a:r>
                    </a:p>
                  </a:txBody>
                  <a:tcPr>
                    <a:solidFill>
                      <a:srgbClr val="EEF3F6"/>
                    </a:solidFill>
                  </a:tcPr>
                </a:tc>
                <a:tc>
                  <a:txBody>
                    <a:bodyPr/>
                    <a:lstStyle/>
                    <a:p>
                      <a:pPr algn="ctr"/>
                      <a:r>
                        <a:rPr sz="1400" b="1">
                          <a:solidFill>
                            <a:srgbClr val="E97132"/>
                          </a:solidFill>
                          <a:latin typeface="Aptos"/>
                        </a:rPr>
                        <a:t>31394</a:t>
                      </a:r>
                    </a:p>
                  </a:txBody>
                  <a:tcPr>
                    <a:solidFill>
                      <a:srgbClr val="EEF3F6"/>
                    </a:solidFill>
                  </a:tcPr>
                </a:tc>
                <a:extLst>
                  <a:ext uri="{0D108BD9-81ED-4DB2-BD59-A6C34878D82A}">
                    <a16:rowId xmlns:a16="http://schemas.microsoft.com/office/drawing/2014/main" val="10006"/>
                  </a:ext>
                </a:extLst>
              </a:tr>
              <a:tr h="296672">
                <a:tc>
                  <a:txBody>
                    <a:bodyPr/>
                    <a:lstStyle/>
                    <a:p>
                      <a:pPr algn="l"/>
                      <a:r>
                        <a:rPr sz="1400" b="0">
                          <a:solidFill>
                            <a:srgbClr val="0E2841"/>
                          </a:solidFill>
                          <a:latin typeface="Aptos"/>
                        </a:rPr>
                        <a:t>Treasure Coast</a:t>
                      </a:r>
                    </a:p>
                  </a:txBody>
                  <a:tcPr>
                    <a:solidFill>
                      <a:srgbClr val="FFFFFF"/>
                    </a:solidFill>
                  </a:tcPr>
                </a:tc>
                <a:tc>
                  <a:txBody>
                    <a:bodyPr/>
                    <a:lstStyle/>
                    <a:p>
                      <a:pPr algn="ctr"/>
                      <a:r>
                        <a:rPr sz="1400" b="1">
                          <a:solidFill>
                            <a:srgbClr val="E97132"/>
                          </a:solidFill>
                          <a:latin typeface="Aptos"/>
                        </a:rPr>
                        <a:t>31123</a:t>
                      </a:r>
                    </a:p>
                  </a:txBody>
                  <a:tcPr>
                    <a:solidFill>
                      <a:srgbClr val="FFFFFF"/>
                    </a:solidFill>
                  </a:tcPr>
                </a:tc>
                <a:tc>
                  <a:txBody>
                    <a:bodyPr/>
                    <a:lstStyle/>
                    <a:p>
                      <a:pPr algn="l"/>
                      <a:r>
                        <a:rPr sz="1400" b="0">
                          <a:solidFill>
                            <a:srgbClr val="0E2841"/>
                          </a:solidFill>
                          <a:latin typeface="Aptos"/>
                        </a:rPr>
                        <a:t>US 3100</a:t>
                      </a:r>
                    </a:p>
                  </a:txBody>
                  <a:tcPr>
                    <a:solidFill>
                      <a:srgbClr val="FFFFFF"/>
                    </a:solidFill>
                  </a:tcPr>
                </a:tc>
                <a:tc>
                  <a:txBody>
                    <a:bodyPr/>
                    <a:lstStyle/>
                    <a:p>
                      <a:pPr algn="ctr"/>
                      <a:r>
                        <a:rPr sz="1400" b="1">
                          <a:solidFill>
                            <a:srgbClr val="E97132"/>
                          </a:solidFill>
                          <a:latin typeface="Aptos"/>
                        </a:rPr>
                        <a:t>3100</a:t>
                      </a:r>
                    </a:p>
                  </a:txBody>
                  <a:tcPr>
                    <a:solidFill>
                      <a:srgbClr val="FFFFFF"/>
                    </a:solidFill>
                  </a:tcPr>
                </a:tc>
                <a:tc>
                  <a:txBody>
                    <a:bodyPr/>
                    <a:lstStyle/>
                    <a:p>
                      <a:pPr algn="l"/>
                      <a:r>
                        <a:rPr sz="1400" b="0">
                          <a:solidFill>
                            <a:srgbClr val="0E2841"/>
                          </a:solidFill>
                          <a:latin typeface="Aptos"/>
                        </a:rPr>
                        <a:t>West Palm Beach</a:t>
                      </a:r>
                    </a:p>
                  </a:txBody>
                  <a:tcPr>
                    <a:solidFill>
                      <a:srgbClr val="FFFFFF"/>
                    </a:solidFill>
                  </a:tcPr>
                </a:tc>
                <a:tc>
                  <a:txBody>
                    <a:bodyPr/>
                    <a:lstStyle/>
                    <a:p>
                      <a:pPr algn="ctr"/>
                      <a:r>
                        <a:rPr sz="1400" b="1">
                          <a:solidFill>
                            <a:srgbClr val="E97132"/>
                          </a:solidFill>
                          <a:latin typeface="Aptos"/>
                        </a:rPr>
                        <a:t>3149803</a:t>
                      </a:r>
                    </a:p>
                  </a:txBody>
                  <a:tcPr>
                    <a:solidFill>
                      <a:srgbClr val="FFFFFF"/>
                    </a:solidFill>
                  </a:tcPr>
                </a:tc>
                <a:extLst>
                  <a:ext uri="{0D108BD9-81ED-4DB2-BD59-A6C34878D82A}">
                    <a16:rowId xmlns:a16="http://schemas.microsoft.com/office/drawing/2014/main" val="10007"/>
                  </a:ext>
                </a:extLst>
              </a:tr>
              <a:tr h="296672">
                <a:tc>
                  <a:txBody>
                    <a:bodyPr/>
                    <a:lstStyle/>
                    <a:p>
                      <a:pPr algn="l"/>
                      <a:r>
                        <a:rPr sz="1400" b="0" i="0" dirty="0">
                          <a:solidFill>
                            <a:srgbClr val="0E2841"/>
                          </a:solidFill>
                          <a:latin typeface="Aptos"/>
                        </a:rPr>
                        <a:t>W5LLS</a:t>
                      </a:r>
                      <a:r>
                        <a:rPr lang="en-US" sz="1400" b="0" i="0" dirty="0">
                          <a:solidFill>
                            <a:srgbClr val="0E2841"/>
                          </a:solidFill>
                          <a:latin typeface="Aptos"/>
                        </a:rPr>
                        <a:t>-BM</a:t>
                      </a:r>
                      <a:endParaRPr sz="1400" b="0" i="0" dirty="0">
                        <a:solidFill>
                          <a:srgbClr val="0E2841"/>
                        </a:solidFill>
                        <a:latin typeface="Aptos"/>
                      </a:endParaRPr>
                    </a:p>
                  </a:txBody>
                  <a:tcPr anchor="ctr">
                    <a:solidFill>
                      <a:srgbClr val="EEF3F6"/>
                    </a:solidFill>
                  </a:tcPr>
                </a:tc>
                <a:tc>
                  <a:txBody>
                    <a:bodyPr/>
                    <a:lstStyle/>
                    <a:p>
                      <a:pPr algn="ctr"/>
                      <a:r>
                        <a:rPr sz="1400" b="1" i="0">
                          <a:solidFill>
                            <a:srgbClr val="E97132"/>
                          </a:solidFill>
                          <a:latin typeface="Aptos"/>
                        </a:rPr>
                        <a:t>31817</a:t>
                      </a:r>
                    </a:p>
                  </a:txBody>
                  <a:tcPr anchor="ctr">
                    <a:solidFill>
                      <a:srgbClr val="EEF3F6"/>
                    </a:solidFill>
                  </a:tcPr>
                </a:tc>
                <a:tc>
                  <a:txBody>
                    <a:bodyPr/>
                    <a:lstStyle/>
                    <a:p>
                      <a:pPr algn="l"/>
                      <a:endParaRPr/>
                    </a:p>
                  </a:txBody>
                  <a:tcPr anchor="ctr">
                    <a:solidFill>
                      <a:srgbClr val="EEF3F6"/>
                    </a:solidFill>
                  </a:tcPr>
                </a:tc>
                <a:tc>
                  <a:txBody>
                    <a:bodyPr/>
                    <a:lstStyle/>
                    <a:p>
                      <a:pPr algn="ctr"/>
                      <a:endParaRPr/>
                    </a:p>
                  </a:txBody>
                  <a:tcPr anchor="ctr">
                    <a:solidFill>
                      <a:srgbClr val="EEF3F6"/>
                    </a:solidFill>
                  </a:tcPr>
                </a:tc>
                <a:tc>
                  <a:txBody>
                    <a:bodyPr/>
                    <a:lstStyle/>
                    <a:p>
                      <a:pPr algn="l"/>
                      <a:endParaRPr/>
                    </a:p>
                  </a:txBody>
                  <a:tcPr anchor="ctr">
                    <a:solidFill>
                      <a:srgbClr val="EEF3F6"/>
                    </a:solidFill>
                  </a:tcPr>
                </a:tc>
                <a:tc>
                  <a:txBody>
                    <a:bodyPr/>
                    <a:lstStyle/>
                    <a:p>
                      <a:pPr algn="ctr"/>
                      <a:endParaRPr dirty="0"/>
                    </a:p>
                  </a:txBody>
                  <a:tcPr anchor="ctr">
                    <a:solidFill>
                      <a:srgbClr val="EEF3F6"/>
                    </a:solidFill>
                  </a:tcPr>
                </a:tc>
                <a:extLst>
                  <a:ext uri="{0D108BD9-81ED-4DB2-BD59-A6C34878D82A}">
                    <a16:rowId xmlns:a16="http://schemas.microsoft.com/office/drawing/2014/main" val="3747776244"/>
                  </a:ext>
                </a:extLst>
              </a:tr>
            </a:tbl>
          </a:graphicData>
        </a:graphic>
      </p:graphicFrame>
      <p:sp>
        <p:nvSpPr>
          <p:cNvPr id="11" name="Office Zone Frequency Note"/>
          <p:cNvSpPr/>
          <p:nvPr/>
        </p:nvSpPr>
        <p:spPr>
          <a:xfrm>
            <a:off x="457200" y="5879592"/>
            <a:ext cx="11274552" cy="347472"/>
          </a:xfrm>
          <a:prstGeom prst="rect">
            <a:avLst/>
          </a:prstGeom>
          <a:solidFill>
            <a:srgbClr val="0E2841"/>
          </a:solidFill>
          <a:ln w="12700">
            <a:solidFill>
              <a:srgbClr val="156082"/>
            </a:solidFill>
          </a:ln>
        </p:spPr>
        <p:style>
          <a:lnRef idx="1">
            <a:schemeClr val="accent1"/>
          </a:lnRef>
          <a:fillRef idx="3">
            <a:schemeClr val="accent1"/>
          </a:fillRef>
          <a:effectRef idx="2">
            <a:schemeClr val="accent1"/>
          </a:effectRef>
          <a:fontRef idx="minor">
            <a:schemeClr val="lt1"/>
          </a:fontRef>
        </p:style>
        <p:txBody>
          <a:bodyPr wrap="square" lIns="109728" tIns="18288" rIns="109728" bIns="18288" rtlCol="0" anchor="ctr">
            <a:noAutofit/>
          </a:bodyPr>
          <a:lstStyle/>
          <a:p>
            <a:pPr algn="ctr"/>
            <a:r>
              <a:rPr sz="1600" b="1">
                <a:solidFill>
                  <a:srgbClr val="E97132"/>
                </a:solidFill>
                <a:latin typeface="Aptos"/>
              </a:rPr>
              <a:t>OFFICE ZONE</a:t>
            </a:r>
            <a:r>
              <a:rPr sz="1600" b="1">
                <a:solidFill>
                  <a:srgbClr val="FFFFFF"/>
                </a:solidFill>
                <a:latin typeface="Aptos"/>
              </a:rPr>
              <a:t>  |  FRQ 439.450 (+5)</a:t>
            </a:r>
            <a:r>
              <a:rPr sz="1600" b="1">
                <a:solidFill>
                  <a:srgbClr val="0F9ED5"/>
                </a:solidFill>
                <a:latin typeface="Aptos"/>
              </a:rPr>
              <a:t>  |  TIME SLOT 2</a:t>
            </a:r>
          </a:p>
        </p:txBody>
      </p:sp>
      <p:sp>
        <p:nvSpPr>
          <p:cNvPr id="12" name="Contact Footer"/>
          <p:cNvSpPr txBox="1"/>
          <p:nvPr/>
        </p:nvSpPr>
        <p:spPr>
          <a:xfrm>
            <a:off x="594360" y="6419088"/>
            <a:ext cx="11000232" cy="384048"/>
          </a:xfrm>
          <a:prstGeom prst="rect">
            <a:avLst/>
          </a:prstGeom>
          <a:noFill/>
        </p:spPr>
        <p:txBody>
          <a:bodyPr wrap="square" lIns="18288" tIns="18288" rIns="18288" bIns="18288" anchor="t">
            <a:noAutofit/>
          </a:bodyPr>
          <a:lstStyle/>
          <a:p>
            <a:pPr algn="ctr"/>
            <a:r>
              <a:rPr lang="en-US" sz="1050" b="1">
                <a:solidFill>
                  <a:srgbClr val="156082"/>
                </a:solidFill>
                <a:latin typeface="Aptos"/>
              </a:rPr>
              <a:t>To Clifton W Dowers KI4PHP  </a:t>
            </a:r>
            <a:r>
              <a:rPr sz="1050" b="1">
                <a:solidFill>
                  <a:srgbClr val="156082"/>
                </a:solidFill>
                <a:latin typeface="Aptos"/>
              </a:rPr>
              <a:t>•  </a:t>
            </a:r>
            <a:r>
              <a:rPr lang="en-US" sz="1050" b="1">
                <a:solidFill>
                  <a:srgbClr val="156082"/>
                </a:solidFill>
                <a:latin typeface="Aptos"/>
              </a:rPr>
              <a:t>Brooksville</a:t>
            </a:r>
            <a:r>
              <a:rPr sz="1050" b="1">
                <a:solidFill>
                  <a:srgbClr val="156082"/>
                </a:solidFill>
                <a:latin typeface="Aptos"/>
              </a:rPr>
              <a:t>, </a:t>
            </a:r>
            <a:r>
              <a:rPr lang="en-US" sz="1050" b="1">
                <a:solidFill>
                  <a:srgbClr val="156082"/>
                </a:solidFill>
                <a:latin typeface="Aptos"/>
              </a:rPr>
              <a:t>Ky 41004</a:t>
            </a:r>
          </a:p>
          <a:p>
            <a:pPr algn="ctr"/>
            <a:r>
              <a:rPr lang="en-US" sz="1050" b="1">
                <a:solidFill>
                  <a:srgbClr val="156082"/>
                </a:solidFill>
                <a:latin typeface="Aptos"/>
              </a:rPr>
              <a:t>Ph 606-637-3994  </a:t>
            </a:r>
            <a:r>
              <a:rPr sz="1050" b="1">
                <a:solidFill>
                  <a:srgbClr val="156082"/>
                </a:solidFill>
                <a:latin typeface="Aptos"/>
              </a:rPr>
              <a:t>•  </a:t>
            </a:r>
            <a:r>
              <a:rPr lang="en-US" sz="1050" b="1">
                <a:solidFill>
                  <a:srgbClr val="156082"/>
                </a:solidFill>
                <a:latin typeface="Aptos"/>
              </a:rPr>
              <a:t>email ki4php</a:t>
            </a:r>
            <a:r>
              <a:rPr sz="1050" b="1">
                <a:solidFill>
                  <a:srgbClr val="156082"/>
                </a:solidFill>
                <a:latin typeface="Aptos"/>
              </a:rPr>
              <a:t>.</a:t>
            </a:r>
            <a:r>
              <a:rPr lang="en-US" sz="1050" b="1">
                <a:solidFill>
                  <a:srgbClr val="156082"/>
                </a:solidFill>
                <a:latin typeface="Aptos"/>
              </a:rPr>
              <a:t>dmr@fastmail</a:t>
            </a:r>
            <a:r>
              <a:rPr sz="1050" b="1">
                <a:solidFill>
                  <a:srgbClr val="156082"/>
                </a:solidFill>
                <a:latin typeface="Aptos"/>
              </a:rPr>
              <a:t>.com</a:t>
            </a:r>
          </a:p>
        </p:txBody>
      </p:sp>
      <p:sp>
        <p:nvSpPr>
          <p:cNvPr id="100" name="BrandMeister Badge"/>
          <p:cNvSpPr/>
          <p:nvPr/>
        </p:nvSpPr>
        <p:spPr>
          <a:xfrm>
            <a:off x="8931752" y="286512"/>
            <a:ext cx="2800000" cy="380000"/>
          </a:xfrm>
          <a:prstGeom prst="roundRect">
            <a:avLst>
              <a:gd name="adj" fmla="val 25000"/>
            </a:avLst>
          </a:prstGeom>
          <a:solidFill>
            <a:srgbClr val="0E2841"/>
          </a:solidFill>
          <a:ln w="12700">
            <a:solidFill>
              <a:srgbClr val="E97132"/>
            </a:solidFill>
          </a:ln>
        </p:spPr>
        <p:txBody>
          <a:bodyPr wrap="square" lIns="45720" tIns="9144" rIns="45720" bIns="9144" rtlCol="0" anchor="ctr">
            <a:noAutofit/>
          </a:bodyPr>
          <a:lstStyle/>
          <a:p>
            <a:pPr algn="ctr"/>
            <a:r>
              <a:rPr sz="1200" b="1">
                <a:solidFill>
                  <a:srgbClr val="E97132"/>
                </a:solidFill>
                <a:latin typeface="Aptos"/>
              </a:rPr>
              <a:t>BrandMeister</a:t>
            </a:r>
            <a:r>
              <a:rPr sz="1200" b="1">
                <a:solidFill>
                  <a:srgbClr val="FFFFFF"/>
                </a:solidFill>
                <a:latin typeface="Aptos"/>
              </a:rPr>
              <a:t> Network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p:cNvSpPr txBox="1"/>
          <p:nvPr/>
        </p:nvSpPr>
        <p:spPr>
          <a:xfrm>
            <a:off x="457200" y="250000"/>
            <a:ext cx="11277600" cy="620000"/>
          </a:xfrm>
          <a:prstGeom prst="rect">
            <a:avLst/>
          </a:prstGeom>
          <a:noFill/>
        </p:spPr>
        <p:txBody>
          <a:bodyPr wrap="square" rtlCol="0" anchor="t">
            <a:normAutofit/>
          </a:bodyPr>
          <a:lstStyle/>
          <a:p>
            <a:pPr algn="l"/>
            <a:r>
              <a:rPr lang="en-US" sz="3200" b="1" dirty="0">
                <a:solidFill>
                  <a:srgbClr val="0E2841"/>
                </a:solidFill>
                <a:latin typeface="+mj-lt"/>
              </a:rPr>
              <a:t> Office Hotspot – States Zone</a:t>
            </a:r>
          </a:p>
        </p:txBody>
      </p:sp>
      <p:sp>
        <p:nvSpPr>
          <p:cNvPr id="11" name="Subtitle"/>
          <p:cNvSpPr txBox="1"/>
          <p:nvPr/>
        </p:nvSpPr>
        <p:spPr>
          <a:xfrm>
            <a:off x="457200" y="880000"/>
            <a:ext cx="11277600" cy="360000"/>
          </a:xfrm>
          <a:prstGeom prst="rect">
            <a:avLst/>
          </a:prstGeom>
          <a:noFill/>
        </p:spPr>
        <p:txBody>
          <a:bodyPr wrap="square" rtlCol="0" anchor="t">
            <a:normAutofit/>
          </a:bodyPr>
          <a:lstStyle/>
          <a:p>
            <a:pPr algn="l"/>
            <a:r>
              <a:rPr lang="en-US" sz="1500" b="1" dirty="0">
                <a:solidFill>
                  <a:srgbClr val="156082"/>
                </a:solidFill>
                <a:latin typeface="+mn-lt"/>
              </a:rPr>
              <a:t>Per-state Talk Groups • Time Slot 2 • 10-Minute Limit on all</a:t>
            </a:r>
          </a:p>
        </p:txBody>
      </p:sp>
      <p:sp>
        <p:nvSpPr>
          <p:cNvPr id="12" name="Accent Rule"/>
          <p:cNvSpPr/>
          <p:nvPr/>
        </p:nvSpPr>
        <p:spPr>
          <a:xfrm>
            <a:off x="457200" y="1300000"/>
            <a:ext cx="11277600" cy="24000"/>
          </a:xfrm>
          <a:prstGeom prst="rect">
            <a:avLst/>
          </a:prstGeom>
          <a:solidFill>
            <a:srgbClr val="E97132"/>
          </a:solidFill>
          <a:ln>
            <a:noFill/>
          </a:ln>
        </p:spPr>
        <p:txBody>
          <a:bodyPr/>
          <a:lstStyle/>
          <a:p>
            <a:endParaRPr/>
          </a:p>
        </p:txBody>
      </p:sp>
      <p:graphicFrame>
        <p:nvGraphicFramePr>
          <p:cNvPr id="20" name="States Table"/>
          <p:cNvGraphicFramePr>
            <a:graphicFrameLocks noGrp="1"/>
          </p:cNvGraphicFramePr>
          <p:nvPr>
            <p:extLst>
              <p:ext uri="{D42A27DB-BD31-4B8C-83A1-F6EECF244321}">
                <p14:modId xmlns:p14="http://schemas.microsoft.com/office/powerpoint/2010/main" val="1122334455"/>
              </p:ext>
            </p:extLst>
          </p:nvPr>
        </p:nvGraphicFramePr>
        <p:xfrm>
          <a:off x="457200" y="1420000"/>
          <a:ext cx="11277600" cy="4746000"/>
        </p:xfrm>
        <a:graphic>
          <a:graphicData uri="http://schemas.openxmlformats.org/drawingml/2006/table">
            <a:tbl>
              <a:tblPr firstRow="1" bandRow="1"/>
              <a:tblGrid>
                <a:gridCol w="2400000">
                  <a:extLst>
                    <a:ext uri="{9D8B030D-6E8A-4147-A177-3AD203B41FA5}">
                      <a16:colId xmlns:a16="http://schemas.microsoft.com/office/drawing/2014/main" val="20000"/>
                    </a:ext>
                  </a:extLst>
                </a:gridCol>
                <a:gridCol w="1359200">
                  <a:extLst>
                    <a:ext uri="{9D8B030D-6E8A-4147-A177-3AD203B41FA5}">
                      <a16:colId xmlns:a16="http://schemas.microsoft.com/office/drawing/2014/main" val="20001"/>
                    </a:ext>
                  </a:extLst>
                </a:gridCol>
                <a:gridCol w="2400000">
                  <a:extLst>
                    <a:ext uri="{9D8B030D-6E8A-4147-A177-3AD203B41FA5}">
                      <a16:colId xmlns:a16="http://schemas.microsoft.com/office/drawing/2014/main" val="20002"/>
                    </a:ext>
                  </a:extLst>
                </a:gridCol>
                <a:gridCol w="1359200">
                  <a:extLst>
                    <a:ext uri="{9D8B030D-6E8A-4147-A177-3AD203B41FA5}">
                      <a16:colId xmlns:a16="http://schemas.microsoft.com/office/drawing/2014/main" val="20003"/>
                    </a:ext>
                  </a:extLst>
                </a:gridCol>
                <a:gridCol w="2400000">
                  <a:extLst>
                    <a:ext uri="{9D8B030D-6E8A-4147-A177-3AD203B41FA5}">
                      <a16:colId xmlns:a16="http://schemas.microsoft.com/office/drawing/2014/main" val="20004"/>
                    </a:ext>
                  </a:extLst>
                </a:gridCol>
                <a:gridCol w="1359200">
                  <a:extLst>
                    <a:ext uri="{9D8B030D-6E8A-4147-A177-3AD203B41FA5}">
                      <a16:colId xmlns:a16="http://schemas.microsoft.com/office/drawing/2014/main" val="20005"/>
                    </a:ext>
                  </a:extLst>
                </a:gridCol>
              </a:tblGrid>
              <a:tr h="360000">
                <a:tc>
                  <a:txBody>
                    <a:bodyPr/>
                    <a:lstStyle/>
                    <a:p>
                      <a:pPr algn="l"/>
                      <a:r>
                        <a:rPr lang="en-US" sz="1200" b="1">
                          <a:solidFill>
                            <a:srgbClr val="FFFFFF"/>
                          </a:solidFill>
                          <a:latin typeface="+mn-lt"/>
                        </a:rPr>
                        <a:t>State</a:t>
                      </a:r>
                    </a:p>
                  </a:txBody>
                  <a:tcPr marL="68580" marR="68580" marT="22860" marB="22860" anchor="ctr">
                    <a:solidFill>
                      <a:srgbClr val="156082"/>
                    </a:solidFill>
                  </a:tcPr>
                </a:tc>
                <a:tc>
                  <a:txBody>
                    <a:bodyPr/>
                    <a:lstStyle/>
                    <a:p>
                      <a:pPr algn="ctr"/>
                      <a:r>
                        <a:rPr lang="en-US" sz="1200" b="1">
                          <a:solidFill>
                            <a:srgbClr val="FFFFFF"/>
                          </a:solidFill>
                          <a:latin typeface="+mn-lt"/>
                        </a:rPr>
                        <a:t>TG ID</a:t>
                      </a:r>
                    </a:p>
                  </a:txBody>
                  <a:tcPr marL="68580" marR="68580" marT="22860" marB="22860" anchor="ctr">
                    <a:solidFill>
                      <a:srgbClr val="156082"/>
                    </a:solidFill>
                  </a:tcPr>
                </a:tc>
                <a:tc>
                  <a:txBody>
                    <a:bodyPr/>
                    <a:lstStyle/>
                    <a:p>
                      <a:pPr algn="l"/>
                      <a:r>
                        <a:rPr lang="en-US" sz="1200" b="1">
                          <a:solidFill>
                            <a:srgbClr val="FFFFFF"/>
                          </a:solidFill>
                          <a:latin typeface="+mn-lt"/>
                        </a:rPr>
                        <a:t>State</a:t>
                      </a:r>
                    </a:p>
                  </a:txBody>
                  <a:tcPr marL="68580" marR="68580" marT="22860" marB="22860" anchor="ctr">
                    <a:solidFill>
                      <a:srgbClr val="156082"/>
                    </a:solidFill>
                  </a:tcPr>
                </a:tc>
                <a:tc>
                  <a:txBody>
                    <a:bodyPr/>
                    <a:lstStyle/>
                    <a:p>
                      <a:pPr algn="ctr"/>
                      <a:r>
                        <a:rPr lang="en-US" sz="1200" b="1">
                          <a:solidFill>
                            <a:srgbClr val="FFFFFF"/>
                          </a:solidFill>
                          <a:latin typeface="+mn-lt"/>
                        </a:rPr>
                        <a:t>TG ID</a:t>
                      </a:r>
                    </a:p>
                  </a:txBody>
                  <a:tcPr marL="68580" marR="68580" marT="22860" marB="22860" anchor="ctr">
                    <a:solidFill>
                      <a:srgbClr val="156082"/>
                    </a:solidFill>
                  </a:tcPr>
                </a:tc>
                <a:tc>
                  <a:txBody>
                    <a:bodyPr/>
                    <a:lstStyle/>
                    <a:p>
                      <a:pPr algn="l"/>
                      <a:r>
                        <a:rPr lang="en-US" sz="1200" b="1">
                          <a:solidFill>
                            <a:srgbClr val="FFFFFF"/>
                          </a:solidFill>
                          <a:latin typeface="+mn-lt"/>
                        </a:rPr>
                        <a:t>State</a:t>
                      </a:r>
                    </a:p>
                  </a:txBody>
                  <a:tcPr marL="68580" marR="68580" marT="22860" marB="22860" anchor="ctr">
                    <a:solidFill>
                      <a:srgbClr val="156082"/>
                    </a:solidFill>
                  </a:tcPr>
                </a:tc>
                <a:tc>
                  <a:txBody>
                    <a:bodyPr/>
                    <a:lstStyle/>
                    <a:p>
                      <a:pPr algn="ctr"/>
                      <a:r>
                        <a:rPr lang="en-US" sz="1200" b="1">
                          <a:solidFill>
                            <a:srgbClr val="FFFFFF"/>
                          </a:solidFill>
                          <a:latin typeface="+mn-lt"/>
                        </a:rPr>
                        <a:t>TG ID</a:t>
                      </a:r>
                    </a:p>
                  </a:txBody>
                  <a:tcPr marL="68580" marR="68580" marT="22860" marB="22860" anchor="ctr">
                    <a:solidFill>
                      <a:srgbClr val="156082"/>
                    </a:solidFill>
                  </a:tcPr>
                </a:tc>
                <a:extLst>
                  <a:ext uri="{0D108BD9-81ED-4DB2-BD59-A6C34878D82A}">
                    <a16:rowId xmlns:a16="http://schemas.microsoft.com/office/drawing/2014/main" val="10001"/>
                  </a:ext>
                </a:extLst>
              </a:tr>
              <a:tr h="258000">
                <a:tc>
                  <a:txBody>
                    <a:bodyPr/>
                    <a:lstStyle/>
                    <a:p>
                      <a:pPr algn="l"/>
                      <a:r>
                        <a:rPr lang="en-US" sz="1150">
                          <a:solidFill>
                            <a:srgbClr val="0E2841"/>
                          </a:solidFill>
                          <a:latin typeface="+mn-lt"/>
                        </a:rPr>
                        <a:t>Alabama</a:t>
                      </a:r>
                    </a:p>
                  </a:txBody>
                  <a:tcPr marL="68580" marR="68580" marT="18000" marB="18000" anchor="ctr">
                    <a:solidFill>
                      <a:srgbClr val="FFFFFF"/>
                    </a:solidFill>
                  </a:tcPr>
                </a:tc>
                <a:tc>
                  <a:txBody>
                    <a:bodyPr/>
                    <a:lstStyle/>
                    <a:p>
                      <a:pPr algn="ctr"/>
                      <a:r>
                        <a:rPr lang="en-US" sz="1150" b="1">
                          <a:solidFill>
                            <a:srgbClr val="E97132"/>
                          </a:solidFill>
                          <a:latin typeface="+mn-lt"/>
                        </a:rPr>
                        <a:t>3101</a:t>
                      </a:r>
                    </a:p>
                  </a:txBody>
                  <a:tcPr marL="68580" marR="68580" marT="18000" marB="18000" anchor="ctr">
                    <a:solidFill>
                      <a:srgbClr val="FFFFFF"/>
                    </a:solidFill>
                  </a:tcPr>
                </a:tc>
                <a:tc>
                  <a:txBody>
                    <a:bodyPr/>
                    <a:lstStyle/>
                    <a:p>
                      <a:pPr algn="l"/>
                      <a:r>
                        <a:rPr lang="en-US" sz="1150">
                          <a:solidFill>
                            <a:srgbClr val="0E2841"/>
                          </a:solidFill>
                          <a:latin typeface="+mn-lt"/>
                        </a:rPr>
                        <a:t>Kentucky</a:t>
                      </a:r>
                    </a:p>
                  </a:txBody>
                  <a:tcPr marL="68580" marR="68580" marT="18000" marB="18000" anchor="ctr">
                    <a:solidFill>
                      <a:srgbClr val="FFFFFF"/>
                    </a:solidFill>
                  </a:tcPr>
                </a:tc>
                <a:tc>
                  <a:txBody>
                    <a:bodyPr/>
                    <a:lstStyle/>
                    <a:p>
                      <a:pPr algn="ctr"/>
                      <a:r>
                        <a:rPr lang="en-US" sz="1150" b="1">
                          <a:solidFill>
                            <a:srgbClr val="E97132"/>
                          </a:solidFill>
                          <a:latin typeface="+mn-lt"/>
                        </a:rPr>
                        <a:t>3121</a:t>
                      </a:r>
                    </a:p>
                  </a:txBody>
                  <a:tcPr marL="68580" marR="68580" marT="18000" marB="18000" anchor="ctr">
                    <a:solidFill>
                      <a:srgbClr val="FFFFFF"/>
                    </a:solidFill>
                  </a:tcPr>
                </a:tc>
                <a:tc>
                  <a:txBody>
                    <a:bodyPr/>
                    <a:lstStyle/>
                    <a:p>
                      <a:pPr algn="l"/>
                      <a:r>
                        <a:rPr lang="en-US" sz="1150">
                          <a:solidFill>
                            <a:srgbClr val="0E2841"/>
                          </a:solidFill>
                          <a:latin typeface="+mn-lt"/>
                        </a:rPr>
                        <a:t>North Dakota</a:t>
                      </a:r>
                    </a:p>
                  </a:txBody>
                  <a:tcPr marL="68580" marR="68580" marT="18000" marB="18000" anchor="ctr">
                    <a:solidFill>
                      <a:srgbClr val="FFFFFF"/>
                    </a:solidFill>
                  </a:tcPr>
                </a:tc>
                <a:tc>
                  <a:txBody>
                    <a:bodyPr/>
                    <a:lstStyle/>
                    <a:p>
                      <a:pPr algn="ctr"/>
                      <a:r>
                        <a:rPr lang="en-US" sz="1150" b="1">
                          <a:solidFill>
                            <a:srgbClr val="E97132"/>
                          </a:solidFill>
                          <a:latin typeface="+mn-lt"/>
                        </a:rPr>
                        <a:t>3138</a:t>
                      </a:r>
                    </a:p>
                  </a:txBody>
                  <a:tcPr marL="68580" marR="68580" marT="18000" marB="18000" anchor="ctr">
                    <a:solidFill>
                      <a:srgbClr val="FFFFFF"/>
                    </a:solidFill>
                  </a:tcPr>
                </a:tc>
                <a:extLst>
                  <a:ext uri="{0D108BD9-81ED-4DB2-BD59-A6C34878D82A}">
                    <a16:rowId xmlns:a16="http://schemas.microsoft.com/office/drawing/2014/main" val="10002"/>
                  </a:ext>
                </a:extLst>
              </a:tr>
              <a:tr h="258000">
                <a:tc>
                  <a:txBody>
                    <a:bodyPr/>
                    <a:lstStyle/>
                    <a:p>
                      <a:pPr algn="l"/>
                      <a:r>
                        <a:rPr lang="en-US" sz="1150">
                          <a:solidFill>
                            <a:srgbClr val="0E2841"/>
                          </a:solidFill>
                          <a:latin typeface="+mn-lt"/>
                        </a:rPr>
                        <a:t>Alaska</a:t>
                      </a:r>
                    </a:p>
                  </a:txBody>
                  <a:tcPr marL="68580" marR="68580" marT="18000" marB="18000" anchor="ctr">
                    <a:solidFill>
                      <a:srgbClr val="EEF3F6"/>
                    </a:solidFill>
                  </a:tcPr>
                </a:tc>
                <a:tc>
                  <a:txBody>
                    <a:bodyPr/>
                    <a:lstStyle/>
                    <a:p>
                      <a:pPr algn="ctr"/>
                      <a:r>
                        <a:rPr lang="en-US" sz="1150" b="1">
                          <a:solidFill>
                            <a:srgbClr val="E97132"/>
                          </a:solidFill>
                          <a:latin typeface="+mn-lt"/>
                        </a:rPr>
                        <a:t>3102</a:t>
                      </a:r>
                    </a:p>
                  </a:txBody>
                  <a:tcPr marL="68580" marR="68580" marT="18000" marB="18000" anchor="ctr">
                    <a:solidFill>
                      <a:srgbClr val="EEF3F6"/>
                    </a:solidFill>
                  </a:tcPr>
                </a:tc>
                <a:tc>
                  <a:txBody>
                    <a:bodyPr/>
                    <a:lstStyle/>
                    <a:p>
                      <a:pPr algn="l"/>
                      <a:r>
                        <a:rPr lang="en-US" sz="1150">
                          <a:solidFill>
                            <a:srgbClr val="0E2841"/>
                          </a:solidFill>
                          <a:latin typeface="+mn-lt"/>
                        </a:rPr>
                        <a:t>Louisiana</a:t>
                      </a:r>
                    </a:p>
                  </a:txBody>
                  <a:tcPr marL="68580" marR="68580" marT="18000" marB="18000" anchor="ctr">
                    <a:solidFill>
                      <a:srgbClr val="EEF3F6"/>
                    </a:solidFill>
                  </a:tcPr>
                </a:tc>
                <a:tc>
                  <a:txBody>
                    <a:bodyPr/>
                    <a:lstStyle/>
                    <a:p>
                      <a:pPr algn="ctr"/>
                      <a:r>
                        <a:rPr lang="en-US" sz="1150" b="1">
                          <a:solidFill>
                            <a:srgbClr val="E97132"/>
                          </a:solidFill>
                          <a:latin typeface="+mn-lt"/>
                        </a:rPr>
                        <a:t>3122</a:t>
                      </a:r>
                    </a:p>
                  </a:txBody>
                  <a:tcPr marL="68580" marR="68580" marT="18000" marB="18000" anchor="ctr">
                    <a:solidFill>
                      <a:srgbClr val="EEF3F6"/>
                    </a:solidFill>
                  </a:tcPr>
                </a:tc>
                <a:tc>
                  <a:txBody>
                    <a:bodyPr/>
                    <a:lstStyle/>
                    <a:p>
                      <a:pPr algn="l"/>
                      <a:r>
                        <a:rPr lang="en-US" sz="1150">
                          <a:solidFill>
                            <a:srgbClr val="0E2841"/>
                          </a:solidFill>
                          <a:latin typeface="+mn-lt"/>
                        </a:rPr>
                        <a:t>Ohio</a:t>
                      </a:r>
                    </a:p>
                  </a:txBody>
                  <a:tcPr marL="68580" marR="68580" marT="18000" marB="18000" anchor="ctr">
                    <a:solidFill>
                      <a:srgbClr val="EEF3F6"/>
                    </a:solidFill>
                  </a:tcPr>
                </a:tc>
                <a:tc>
                  <a:txBody>
                    <a:bodyPr/>
                    <a:lstStyle/>
                    <a:p>
                      <a:pPr algn="ctr"/>
                      <a:r>
                        <a:rPr lang="en-US" sz="1150" b="1">
                          <a:solidFill>
                            <a:srgbClr val="E97132"/>
                          </a:solidFill>
                          <a:latin typeface="+mn-lt"/>
                        </a:rPr>
                        <a:t>3139</a:t>
                      </a:r>
                    </a:p>
                  </a:txBody>
                  <a:tcPr marL="68580" marR="68580" marT="18000" marB="18000" anchor="ctr">
                    <a:solidFill>
                      <a:srgbClr val="EEF3F6"/>
                    </a:solidFill>
                  </a:tcPr>
                </a:tc>
                <a:extLst>
                  <a:ext uri="{0D108BD9-81ED-4DB2-BD59-A6C34878D82A}">
                    <a16:rowId xmlns:a16="http://schemas.microsoft.com/office/drawing/2014/main" val="10003"/>
                  </a:ext>
                </a:extLst>
              </a:tr>
              <a:tr h="258000">
                <a:tc>
                  <a:txBody>
                    <a:bodyPr/>
                    <a:lstStyle/>
                    <a:p>
                      <a:pPr algn="l"/>
                      <a:r>
                        <a:rPr lang="en-US" sz="1150">
                          <a:solidFill>
                            <a:srgbClr val="0E2841"/>
                          </a:solidFill>
                          <a:latin typeface="+mn-lt"/>
                        </a:rPr>
                        <a:t>Arizona</a:t>
                      </a:r>
                    </a:p>
                  </a:txBody>
                  <a:tcPr marL="68580" marR="68580" marT="18000" marB="18000" anchor="ctr">
                    <a:solidFill>
                      <a:srgbClr val="FFFFFF"/>
                    </a:solidFill>
                  </a:tcPr>
                </a:tc>
                <a:tc>
                  <a:txBody>
                    <a:bodyPr/>
                    <a:lstStyle/>
                    <a:p>
                      <a:pPr algn="ctr"/>
                      <a:r>
                        <a:rPr lang="en-US" sz="1150" b="1">
                          <a:solidFill>
                            <a:srgbClr val="E97132"/>
                          </a:solidFill>
                          <a:latin typeface="+mn-lt"/>
                        </a:rPr>
                        <a:t>3104</a:t>
                      </a:r>
                    </a:p>
                  </a:txBody>
                  <a:tcPr marL="68580" marR="68580" marT="18000" marB="18000" anchor="ctr">
                    <a:solidFill>
                      <a:srgbClr val="FFFFFF"/>
                    </a:solidFill>
                  </a:tcPr>
                </a:tc>
                <a:tc>
                  <a:txBody>
                    <a:bodyPr/>
                    <a:lstStyle/>
                    <a:p>
                      <a:pPr algn="l"/>
                      <a:r>
                        <a:rPr lang="en-US" sz="1150">
                          <a:solidFill>
                            <a:srgbClr val="0E2841"/>
                          </a:solidFill>
                          <a:latin typeface="+mn-lt"/>
                        </a:rPr>
                        <a:t>Maine</a:t>
                      </a:r>
                    </a:p>
                  </a:txBody>
                  <a:tcPr marL="68580" marR="68580" marT="18000" marB="18000" anchor="ctr">
                    <a:solidFill>
                      <a:srgbClr val="FFFFFF"/>
                    </a:solidFill>
                  </a:tcPr>
                </a:tc>
                <a:tc>
                  <a:txBody>
                    <a:bodyPr/>
                    <a:lstStyle/>
                    <a:p>
                      <a:pPr algn="ctr"/>
                      <a:r>
                        <a:rPr lang="en-US" sz="1150" b="1">
                          <a:solidFill>
                            <a:srgbClr val="E97132"/>
                          </a:solidFill>
                          <a:latin typeface="+mn-lt"/>
                        </a:rPr>
                        <a:t>3123</a:t>
                      </a:r>
                    </a:p>
                  </a:txBody>
                  <a:tcPr marL="68580" marR="68580" marT="18000" marB="18000" anchor="ctr">
                    <a:solidFill>
                      <a:srgbClr val="FFFFFF"/>
                    </a:solidFill>
                  </a:tcPr>
                </a:tc>
                <a:tc>
                  <a:txBody>
                    <a:bodyPr/>
                    <a:lstStyle/>
                    <a:p>
                      <a:pPr algn="l"/>
                      <a:r>
                        <a:rPr lang="en-US" sz="1150">
                          <a:solidFill>
                            <a:srgbClr val="0E2841"/>
                          </a:solidFill>
                          <a:latin typeface="+mn-lt"/>
                        </a:rPr>
                        <a:t>Oklahoma</a:t>
                      </a:r>
                    </a:p>
                  </a:txBody>
                  <a:tcPr marL="68580" marR="68580" marT="18000" marB="18000" anchor="ctr">
                    <a:solidFill>
                      <a:srgbClr val="FFFFFF"/>
                    </a:solidFill>
                  </a:tcPr>
                </a:tc>
                <a:tc>
                  <a:txBody>
                    <a:bodyPr/>
                    <a:lstStyle/>
                    <a:p>
                      <a:pPr algn="ctr"/>
                      <a:r>
                        <a:rPr lang="en-US" sz="1150" b="1">
                          <a:solidFill>
                            <a:srgbClr val="E97132"/>
                          </a:solidFill>
                          <a:latin typeface="+mn-lt"/>
                        </a:rPr>
                        <a:t>3140</a:t>
                      </a:r>
                    </a:p>
                  </a:txBody>
                  <a:tcPr marL="68580" marR="68580" marT="18000" marB="18000" anchor="ctr">
                    <a:solidFill>
                      <a:srgbClr val="FFFFFF"/>
                    </a:solidFill>
                  </a:tcPr>
                </a:tc>
                <a:extLst>
                  <a:ext uri="{0D108BD9-81ED-4DB2-BD59-A6C34878D82A}">
                    <a16:rowId xmlns:a16="http://schemas.microsoft.com/office/drawing/2014/main" val="10004"/>
                  </a:ext>
                </a:extLst>
              </a:tr>
              <a:tr h="258000">
                <a:tc>
                  <a:txBody>
                    <a:bodyPr/>
                    <a:lstStyle/>
                    <a:p>
                      <a:pPr algn="l"/>
                      <a:r>
                        <a:rPr lang="en-US" sz="1150">
                          <a:solidFill>
                            <a:srgbClr val="0E2841"/>
                          </a:solidFill>
                          <a:latin typeface="+mn-lt"/>
                        </a:rPr>
                        <a:t>Arkansas</a:t>
                      </a:r>
                    </a:p>
                  </a:txBody>
                  <a:tcPr marL="68580" marR="68580" marT="18000" marB="18000" anchor="ctr">
                    <a:solidFill>
                      <a:srgbClr val="EEF3F6"/>
                    </a:solidFill>
                  </a:tcPr>
                </a:tc>
                <a:tc>
                  <a:txBody>
                    <a:bodyPr/>
                    <a:lstStyle/>
                    <a:p>
                      <a:pPr algn="ctr"/>
                      <a:r>
                        <a:rPr lang="en-US" sz="1150" b="1">
                          <a:solidFill>
                            <a:srgbClr val="E97132"/>
                          </a:solidFill>
                          <a:latin typeface="+mn-lt"/>
                        </a:rPr>
                        <a:t>3105</a:t>
                      </a:r>
                    </a:p>
                  </a:txBody>
                  <a:tcPr marL="68580" marR="68580" marT="18000" marB="18000" anchor="ctr">
                    <a:solidFill>
                      <a:srgbClr val="EEF3F6"/>
                    </a:solidFill>
                  </a:tcPr>
                </a:tc>
                <a:tc>
                  <a:txBody>
                    <a:bodyPr/>
                    <a:lstStyle/>
                    <a:p>
                      <a:pPr algn="l"/>
                      <a:r>
                        <a:rPr lang="en-US" sz="1150" dirty="0">
                          <a:solidFill>
                            <a:srgbClr val="0E2841"/>
                          </a:solidFill>
                          <a:latin typeface="+mn-lt"/>
                        </a:rPr>
                        <a:t>Maryland</a:t>
                      </a:r>
                    </a:p>
                  </a:txBody>
                  <a:tcPr marL="68580" marR="68580" marT="18000" marB="18000" anchor="ctr">
                    <a:solidFill>
                      <a:srgbClr val="EEF3F6"/>
                    </a:solidFill>
                  </a:tcPr>
                </a:tc>
                <a:tc>
                  <a:txBody>
                    <a:bodyPr/>
                    <a:lstStyle/>
                    <a:p>
                      <a:pPr algn="ctr"/>
                      <a:r>
                        <a:rPr lang="en-US" sz="1150" b="1">
                          <a:solidFill>
                            <a:srgbClr val="E97132"/>
                          </a:solidFill>
                          <a:latin typeface="+mn-lt"/>
                        </a:rPr>
                        <a:t>3124</a:t>
                      </a:r>
                    </a:p>
                  </a:txBody>
                  <a:tcPr marL="68580" marR="68580" marT="18000" marB="18000" anchor="ctr">
                    <a:solidFill>
                      <a:srgbClr val="EEF3F6"/>
                    </a:solidFill>
                  </a:tcPr>
                </a:tc>
                <a:tc>
                  <a:txBody>
                    <a:bodyPr/>
                    <a:lstStyle/>
                    <a:p>
                      <a:pPr algn="l"/>
                      <a:r>
                        <a:rPr lang="en-US" sz="1150">
                          <a:solidFill>
                            <a:srgbClr val="0E2841"/>
                          </a:solidFill>
                          <a:latin typeface="+mn-lt"/>
                        </a:rPr>
                        <a:t>Oregon</a:t>
                      </a:r>
                    </a:p>
                  </a:txBody>
                  <a:tcPr marL="68580" marR="68580" marT="18000" marB="18000" anchor="ctr">
                    <a:solidFill>
                      <a:srgbClr val="EEF3F6"/>
                    </a:solidFill>
                  </a:tcPr>
                </a:tc>
                <a:tc>
                  <a:txBody>
                    <a:bodyPr/>
                    <a:lstStyle/>
                    <a:p>
                      <a:pPr algn="ctr"/>
                      <a:r>
                        <a:rPr lang="en-US" sz="1150" b="1">
                          <a:solidFill>
                            <a:srgbClr val="E97132"/>
                          </a:solidFill>
                          <a:latin typeface="+mn-lt"/>
                        </a:rPr>
                        <a:t>3141</a:t>
                      </a:r>
                    </a:p>
                  </a:txBody>
                  <a:tcPr marL="68580" marR="68580" marT="18000" marB="18000" anchor="ctr">
                    <a:solidFill>
                      <a:srgbClr val="EEF3F6"/>
                    </a:solidFill>
                  </a:tcPr>
                </a:tc>
                <a:extLst>
                  <a:ext uri="{0D108BD9-81ED-4DB2-BD59-A6C34878D82A}">
                    <a16:rowId xmlns:a16="http://schemas.microsoft.com/office/drawing/2014/main" val="10005"/>
                  </a:ext>
                </a:extLst>
              </a:tr>
              <a:tr h="258000">
                <a:tc>
                  <a:txBody>
                    <a:bodyPr/>
                    <a:lstStyle/>
                    <a:p>
                      <a:pPr algn="l"/>
                      <a:r>
                        <a:rPr lang="en-US" sz="1150">
                          <a:solidFill>
                            <a:srgbClr val="0E2841"/>
                          </a:solidFill>
                          <a:latin typeface="+mn-lt"/>
                        </a:rPr>
                        <a:t>California</a:t>
                      </a:r>
                    </a:p>
                  </a:txBody>
                  <a:tcPr marL="68580" marR="68580" marT="18000" marB="18000" anchor="ctr">
                    <a:solidFill>
                      <a:srgbClr val="FFFFFF"/>
                    </a:solidFill>
                  </a:tcPr>
                </a:tc>
                <a:tc>
                  <a:txBody>
                    <a:bodyPr/>
                    <a:lstStyle/>
                    <a:p>
                      <a:pPr algn="ctr"/>
                      <a:r>
                        <a:rPr lang="en-US" sz="1150" b="1">
                          <a:solidFill>
                            <a:srgbClr val="E97132"/>
                          </a:solidFill>
                          <a:latin typeface="+mn-lt"/>
                        </a:rPr>
                        <a:t>3106</a:t>
                      </a:r>
                    </a:p>
                  </a:txBody>
                  <a:tcPr marL="68580" marR="68580" marT="18000" marB="18000" anchor="ctr">
                    <a:solidFill>
                      <a:srgbClr val="FFFFFF"/>
                    </a:solidFill>
                  </a:tcPr>
                </a:tc>
                <a:tc>
                  <a:txBody>
                    <a:bodyPr/>
                    <a:lstStyle/>
                    <a:p>
                      <a:pPr algn="l"/>
                      <a:r>
                        <a:rPr lang="en-US" sz="1150">
                          <a:solidFill>
                            <a:srgbClr val="0E2841"/>
                          </a:solidFill>
                          <a:latin typeface="+mn-lt"/>
                        </a:rPr>
                        <a:t>Massachusetts</a:t>
                      </a:r>
                    </a:p>
                  </a:txBody>
                  <a:tcPr marL="68580" marR="68580" marT="18000" marB="18000" anchor="ctr">
                    <a:solidFill>
                      <a:srgbClr val="FFFFFF"/>
                    </a:solidFill>
                  </a:tcPr>
                </a:tc>
                <a:tc>
                  <a:txBody>
                    <a:bodyPr/>
                    <a:lstStyle/>
                    <a:p>
                      <a:pPr algn="ctr"/>
                      <a:r>
                        <a:rPr lang="en-US" sz="1150" b="1">
                          <a:solidFill>
                            <a:srgbClr val="E97132"/>
                          </a:solidFill>
                          <a:latin typeface="+mn-lt"/>
                        </a:rPr>
                        <a:t>3125</a:t>
                      </a:r>
                    </a:p>
                  </a:txBody>
                  <a:tcPr marL="68580" marR="68580" marT="18000" marB="18000" anchor="ctr">
                    <a:solidFill>
                      <a:srgbClr val="FFFFFF"/>
                    </a:solidFill>
                  </a:tcPr>
                </a:tc>
                <a:tc>
                  <a:txBody>
                    <a:bodyPr/>
                    <a:lstStyle/>
                    <a:p>
                      <a:pPr algn="l"/>
                      <a:r>
                        <a:rPr lang="en-US" sz="1150">
                          <a:solidFill>
                            <a:srgbClr val="0E2841"/>
                          </a:solidFill>
                          <a:latin typeface="+mn-lt"/>
                        </a:rPr>
                        <a:t>Pennsylvania</a:t>
                      </a:r>
                    </a:p>
                  </a:txBody>
                  <a:tcPr marL="68580" marR="68580" marT="18000" marB="18000" anchor="ctr">
                    <a:solidFill>
                      <a:srgbClr val="FFFFFF"/>
                    </a:solidFill>
                  </a:tcPr>
                </a:tc>
                <a:tc>
                  <a:txBody>
                    <a:bodyPr/>
                    <a:lstStyle/>
                    <a:p>
                      <a:pPr algn="ctr"/>
                      <a:r>
                        <a:rPr lang="en-US" sz="1150" b="1">
                          <a:solidFill>
                            <a:srgbClr val="E97132"/>
                          </a:solidFill>
                          <a:latin typeface="+mn-lt"/>
                        </a:rPr>
                        <a:t>3142</a:t>
                      </a:r>
                    </a:p>
                  </a:txBody>
                  <a:tcPr marL="68580" marR="68580" marT="18000" marB="18000" anchor="ctr">
                    <a:solidFill>
                      <a:srgbClr val="FFFFFF"/>
                    </a:solidFill>
                  </a:tcPr>
                </a:tc>
                <a:extLst>
                  <a:ext uri="{0D108BD9-81ED-4DB2-BD59-A6C34878D82A}">
                    <a16:rowId xmlns:a16="http://schemas.microsoft.com/office/drawing/2014/main" val="10006"/>
                  </a:ext>
                </a:extLst>
              </a:tr>
              <a:tr h="258000">
                <a:tc>
                  <a:txBody>
                    <a:bodyPr/>
                    <a:lstStyle/>
                    <a:p>
                      <a:pPr algn="l"/>
                      <a:r>
                        <a:rPr lang="en-US" sz="1150">
                          <a:solidFill>
                            <a:srgbClr val="0E2841"/>
                          </a:solidFill>
                          <a:latin typeface="+mn-lt"/>
                        </a:rPr>
                        <a:t>Colorado</a:t>
                      </a:r>
                    </a:p>
                  </a:txBody>
                  <a:tcPr marL="68580" marR="68580" marT="18000" marB="18000" anchor="ctr">
                    <a:solidFill>
                      <a:srgbClr val="EEF3F6"/>
                    </a:solidFill>
                  </a:tcPr>
                </a:tc>
                <a:tc>
                  <a:txBody>
                    <a:bodyPr/>
                    <a:lstStyle/>
                    <a:p>
                      <a:pPr algn="ctr"/>
                      <a:r>
                        <a:rPr lang="en-US" sz="1150" b="1">
                          <a:solidFill>
                            <a:srgbClr val="E97132"/>
                          </a:solidFill>
                          <a:latin typeface="+mn-lt"/>
                        </a:rPr>
                        <a:t>3108</a:t>
                      </a:r>
                    </a:p>
                  </a:txBody>
                  <a:tcPr marL="68580" marR="68580" marT="18000" marB="18000" anchor="ctr">
                    <a:solidFill>
                      <a:srgbClr val="EEF3F6"/>
                    </a:solidFill>
                  </a:tcPr>
                </a:tc>
                <a:tc>
                  <a:txBody>
                    <a:bodyPr/>
                    <a:lstStyle/>
                    <a:p>
                      <a:pPr algn="l"/>
                      <a:r>
                        <a:rPr lang="en-US" sz="1150">
                          <a:solidFill>
                            <a:srgbClr val="0E2841"/>
                          </a:solidFill>
                          <a:latin typeface="+mn-lt"/>
                        </a:rPr>
                        <a:t>Michigan</a:t>
                      </a:r>
                    </a:p>
                  </a:txBody>
                  <a:tcPr marL="68580" marR="68580" marT="18000" marB="18000" anchor="ctr">
                    <a:solidFill>
                      <a:srgbClr val="EEF3F6"/>
                    </a:solidFill>
                  </a:tcPr>
                </a:tc>
                <a:tc>
                  <a:txBody>
                    <a:bodyPr/>
                    <a:lstStyle/>
                    <a:p>
                      <a:pPr algn="ctr"/>
                      <a:r>
                        <a:rPr lang="en-US" sz="1150" b="1">
                          <a:solidFill>
                            <a:srgbClr val="E97132"/>
                          </a:solidFill>
                          <a:latin typeface="+mn-lt"/>
                        </a:rPr>
                        <a:t>3126</a:t>
                      </a:r>
                    </a:p>
                  </a:txBody>
                  <a:tcPr marL="68580" marR="68580" marT="18000" marB="18000" anchor="ctr">
                    <a:solidFill>
                      <a:srgbClr val="EEF3F6"/>
                    </a:solidFill>
                  </a:tcPr>
                </a:tc>
                <a:tc>
                  <a:txBody>
                    <a:bodyPr/>
                    <a:lstStyle/>
                    <a:p>
                      <a:pPr algn="l"/>
                      <a:r>
                        <a:rPr lang="en-US" sz="1150">
                          <a:solidFill>
                            <a:srgbClr val="0E2841"/>
                          </a:solidFill>
                          <a:latin typeface="+mn-lt"/>
                        </a:rPr>
                        <a:t>Rhode Island</a:t>
                      </a:r>
                    </a:p>
                  </a:txBody>
                  <a:tcPr marL="68580" marR="68580" marT="18000" marB="18000" anchor="ctr">
                    <a:solidFill>
                      <a:srgbClr val="EEF3F6"/>
                    </a:solidFill>
                  </a:tcPr>
                </a:tc>
                <a:tc>
                  <a:txBody>
                    <a:bodyPr/>
                    <a:lstStyle/>
                    <a:p>
                      <a:pPr algn="ctr"/>
                      <a:r>
                        <a:rPr lang="en-US" sz="1150" b="1">
                          <a:solidFill>
                            <a:srgbClr val="E97132"/>
                          </a:solidFill>
                          <a:latin typeface="+mn-lt"/>
                        </a:rPr>
                        <a:t>3144</a:t>
                      </a:r>
                    </a:p>
                  </a:txBody>
                  <a:tcPr marL="68580" marR="68580" marT="18000" marB="18000" anchor="ctr">
                    <a:solidFill>
                      <a:srgbClr val="EEF3F6"/>
                    </a:solidFill>
                  </a:tcPr>
                </a:tc>
                <a:extLst>
                  <a:ext uri="{0D108BD9-81ED-4DB2-BD59-A6C34878D82A}">
                    <a16:rowId xmlns:a16="http://schemas.microsoft.com/office/drawing/2014/main" val="10007"/>
                  </a:ext>
                </a:extLst>
              </a:tr>
              <a:tr h="258000">
                <a:tc>
                  <a:txBody>
                    <a:bodyPr/>
                    <a:lstStyle/>
                    <a:p>
                      <a:pPr algn="l"/>
                      <a:r>
                        <a:rPr lang="en-US" sz="1150">
                          <a:solidFill>
                            <a:srgbClr val="0E2841"/>
                          </a:solidFill>
                          <a:latin typeface="+mn-lt"/>
                        </a:rPr>
                        <a:t>Connecticut</a:t>
                      </a:r>
                    </a:p>
                  </a:txBody>
                  <a:tcPr marL="68580" marR="68580" marT="18000" marB="18000" anchor="ctr">
                    <a:solidFill>
                      <a:srgbClr val="FFFFFF"/>
                    </a:solidFill>
                  </a:tcPr>
                </a:tc>
                <a:tc>
                  <a:txBody>
                    <a:bodyPr/>
                    <a:lstStyle/>
                    <a:p>
                      <a:pPr algn="ctr"/>
                      <a:r>
                        <a:rPr lang="en-US" sz="1150" b="1">
                          <a:solidFill>
                            <a:srgbClr val="E97132"/>
                          </a:solidFill>
                          <a:latin typeface="+mn-lt"/>
                        </a:rPr>
                        <a:t>3109</a:t>
                      </a:r>
                    </a:p>
                  </a:txBody>
                  <a:tcPr marL="68580" marR="68580" marT="18000" marB="18000" anchor="ctr">
                    <a:solidFill>
                      <a:srgbClr val="FFFFFF"/>
                    </a:solidFill>
                  </a:tcPr>
                </a:tc>
                <a:tc>
                  <a:txBody>
                    <a:bodyPr/>
                    <a:lstStyle/>
                    <a:p>
                      <a:pPr algn="l"/>
                      <a:r>
                        <a:rPr lang="en-US" sz="1150">
                          <a:solidFill>
                            <a:srgbClr val="0E2841"/>
                          </a:solidFill>
                          <a:latin typeface="+mn-lt"/>
                        </a:rPr>
                        <a:t>Minnesota</a:t>
                      </a:r>
                    </a:p>
                  </a:txBody>
                  <a:tcPr marL="68580" marR="68580" marT="18000" marB="18000" anchor="ctr">
                    <a:solidFill>
                      <a:srgbClr val="FFFFFF"/>
                    </a:solidFill>
                  </a:tcPr>
                </a:tc>
                <a:tc>
                  <a:txBody>
                    <a:bodyPr/>
                    <a:lstStyle/>
                    <a:p>
                      <a:pPr algn="ctr"/>
                      <a:r>
                        <a:rPr lang="en-US" sz="1150" b="1">
                          <a:solidFill>
                            <a:srgbClr val="E97132"/>
                          </a:solidFill>
                          <a:latin typeface="+mn-lt"/>
                        </a:rPr>
                        <a:t>3127</a:t>
                      </a:r>
                    </a:p>
                  </a:txBody>
                  <a:tcPr marL="68580" marR="68580" marT="18000" marB="18000" anchor="ctr">
                    <a:solidFill>
                      <a:srgbClr val="FFFFFF"/>
                    </a:solidFill>
                  </a:tcPr>
                </a:tc>
                <a:tc>
                  <a:txBody>
                    <a:bodyPr/>
                    <a:lstStyle/>
                    <a:p>
                      <a:pPr algn="l"/>
                      <a:r>
                        <a:rPr lang="en-US" sz="1150">
                          <a:solidFill>
                            <a:srgbClr val="0E2841"/>
                          </a:solidFill>
                          <a:latin typeface="+mn-lt"/>
                        </a:rPr>
                        <a:t>South Carolina</a:t>
                      </a:r>
                    </a:p>
                  </a:txBody>
                  <a:tcPr marL="68580" marR="68580" marT="18000" marB="18000" anchor="ctr">
                    <a:solidFill>
                      <a:srgbClr val="FFFFFF"/>
                    </a:solidFill>
                  </a:tcPr>
                </a:tc>
                <a:tc>
                  <a:txBody>
                    <a:bodyPr/>
                    <a:lstStyle/>
                    <a:p>
                      <a:pPr algn="ctr"/>
                      <a:r>
                        <a:rPr lang="en-US" sz="1150" b="1">
                          <a:solidFill>
                            <a:srgbClr val="E97132"/>
                          </a:solidFill>
                          <a:latin typeface="+mn-lt"/>
                        </a:rPr>
                        <a:t>3145</a:t>
                      </a:r>
                    </a:p>
                  </a:txBody>
                  <a:tcPr marL="68580" marR="68580" marT="18000" marB="18000" anchor="ctr">
                    <a:solidFill>
                      <a:srgbClr val="FFFFFF"/>
                    </a:solidFill>
                  </a:tcPr>
                </a:tc>
                <a:extLst>
                  <a:ext uri="{0D108BD9-81ED-4DB2-BD59-A6C34878D82A}">
                    <a16:rowId xmlns:a16="http://schemas.microsoft.com/office/drawing/2014/main" val="10008"/>
                  </a:ext>
                </a:extLst>
              </a:tr>
              <a:tr h="258000">
                <a:tc>
                  <a:txBody>
                    <a:bodyPr/>
                    <a:lstStyle/>
                    <a:p>
                      <a:pPr algn="l"/>
                      <a:r>
                        <a:rPr lang="en-US" sz="1150">
                          <a:solidFill>
                            <a:srgbClr val="0E2841"/>
                          </a:solidFill>
                          <a:latin typeface="+mn-lt"/>
                        </a:rPr>
                        <a:t>Delaware</a:t>
                      </a:r>
                    </a:p>
                  </a:txBody>
                  <a:tcPr marL="68580" marR="68580" marT="18000" marB="18000" anchor="ctr">
                    <a:solidFill>
                      <a:srgbClr val="EEF3F6"/>
                    </a:solidFill>
                  </a:tcPr>
                </a:tc>
                <a:tc>
                  <a:txBody>
                    <a:bodyPr/>
                    <a:lstStyle/>
                    <a:p>
                      <a:pPr algn="ctr"/>
                      <a:r>
                        <a:rPr lang="en-US" sz="1150" b="1">
                          <a:solidFill>
                            <a:srgbClr val="E97132"/>
                          </a:solidFill>
                          <a:latin typeface="+mn-lt"/>
                        </a:rPr>
                        <a:t>3110</a:t>
                      </a:r>
                    </a:p>
                  </a:txBody>
                  <a:tcPr marL="68580" marR="68580" marT="18000" marB="18000" anchor="ctr">
                    <a:solidFill>
                      <a:srgbClr val="EEF3F6"/>
                    </a:solidFill>
                  </a:tcPr>
                </a:tc>
                <a:tc>
                  <a:txBody>
                    <a:bodyPr/>
                    <a:lstStyle/>
                    <a:p>
                      <a:pPr algn="l"/>
                      <a:r>
                        <a:rPr lang="en-US" sz="1150">
                          <a:solidFill>
                            <a:srgbClr val="0E2841"/>
                          </a:solidFill>
                          <a:latin typeface="+mn-lt"/>
                        </a:rPr>
                        <a:t>Mississippi</a:t>
                      </a:r>
                    </a:p>
                  </a:txBody>
                  <a:tcPr marL="68580" marR="68580" marT="18000" marB="18000" anchor="ctr">
                    <a:solidFill>
                      <a:srgbClr val="EEF3F6"/>
                    </a:solidFill>
                  </a:tcPr>
                </a:tc>
                <a:tc>
                  <a:txBody>
                    <a:bodyPr/>
                    <a:lstStyle/>
                    <a:p>
                      <a:pPr algn="ctr"/>
                      <a:r>
                        <a:rPr lang="en-US" sz="1150" b="1">
                          <a:solidFill>
                            <a:srgbClr val="E97132"/>
                          </a:solidFill>
                          <a:latin typeface="+mn-lt"/>
                        </a:rPr>
                        <a:t>3128</a:t>
                      </a:r>
                    </a:p>
                  </a:txBody>
                  <a:tcPr marL="68580" marR="68580" marT="18000" marB="18000" anchor="ctr">
                    <a:solidFill>
                      <a:srgbClr val="EEF3F6"/>
                    </a:solidFill>
                  </a:tcPr>
                </a:tc>
                <a:tc>
                  <a:txBody>
                    <a:bodyPr/>
                    <a:lstStyle/>
                    <a:p>
                      <a:pPr algn="l"/>
                      <a:r>
                        <a:rPr lang="en-US" sz="1150">
                          <a:solidFill>
                            <a:srgbClr val="0E2841"/>
                          </a:solidFill>
                          <a:latin typeface="+mn-lt"/>
                        </a:rPr>
                        <a:t>South Dakota</a:t>
                      </a:r>
                    </a:p>
                  </a:txBody>
                  <a:tcPr marL="68580" marR="68580" marT="18000" marB="18000" anchor="ctr">
                    <a:solidFill>
                      <a:srgbClr val="EEF3F6"/>
                    </a:solidFill>
                  </a:tcPr>
                </a:tc>
                <a:tc>
                  <a:txBody>
                    <a:bodyPr/>
                    <a:lstStyle/>
                    <a:p>
                      <a:pPr algn="ctr"/>
                      <a:r>
                        <a:rPr lang="en-US" sz="1150" b="1">
                          <a:solidFill>
                            <a:srgbClr val="E97132"/>
                          </a:solidFill>
                          <a:latin typeface="+mn-lt"/>
                        </a:rPr>
                        <a:t>3146</a:t>
                      </a:r>
                    </a:p>
                  </a:txBody>
                  <a:tcPr marL="68580" marR="68580" marT="18000" marB="18000" anchor="ctr">
                    <a:solidFill>
                      <a:srgbClr val="EEF3F6"/>
                    </a:solidFill>
                  </a:tcPr>
                </a:tc>
                <a:extLst>
                  <a:ext uri="{0D108BD9-81ED-4DB2-BD59-A6C34878D82A}">
                    <a16:rowId xmlns:a16="http://schemas.microsoft.com/office/drawing/2014/main" val="10009"/>
                  </a:ext>
                </a:extLst>
              </a:tr>
              <a:tr h="258000">
                <a:tc>
                  <a:txBody>
                    <a:bodyPr/>
                    <a:lstStyle/>
                    <a:p>
                      <a:pPr algn="l"/>
                      <a:r>
                        <a:rPr lang="en-US" sz="1150">
                          <a:solidFill>
                            <a:srgbClr val="0E2841"/>
                          </a:solidFill>
                          <a:latin typeface="+mn-lt"/>
                        </a:rPr>
                        <a:t>D.C.</a:t>
                      </a:r>
                    </a:p>
                  </a:txBody>
                  <a:tcPr marL="68580" marR="68580" marT="18000" marB="18000" anchor="ctr">
                    <a:solidFill>
                      <a:srgbClr val="FFFFFF"/>
                    </a:solidFill>
                  </a:tcPr>
                </a:tc>
                <a:tc>
                  <a:txBody>
                    <a:bodyPr/>
                    <a:lstStyle/>
                    <a:p>
                      <a:pPr algn="ctr"/>
                      <a:r>
                        <a:rPr lang="en-US" sz="1150" b="1">
                          <a:solidFill>
                            <a:srgbClr val="E97132"/>
                          </a:solidFill>
                          <a:latin typeface="+mn-lt"/>
                        </a:rPr>
                        <a:t>3111</a:t>
                      </a:r>
                    </a:p>
                  </a:txBody>
                  <a:tcPr marL="68580" marR="68580" marT="18000" marB="18000" anchor="ctr">
                    <a:solidFill>
                      <a:srgbClr val="FFFFFF"/>
                    </a:solidFill>
                  </a:tcPr>
                </a:tc>
                <a:tc>
                  <a:txBody>
                    <a:bodyPr/>
                    <a:lstStyle/>
                    <a:p>
                      <a:pPr algn="l"/>
                      <a:r>
                        <a:rPr lang="en-US" sz="1150">
                          <a:solidFill>
                            <a:srgbClr val="0E2841"/>
                          </a:solidFill>
                          <a:latin typeface="+mn-lt"/>
                        </a:rPr>
                        <a:t>Missouri</a:t>
                      </a:r>
                    </a:p>
                  </a:txBody>
                  <a:tcPr marL="68580" marR="68580" marT="18000" marB="18000" anchor="ctr">
                    <a:solidFill>
                      <a:srgbClr val="FFFFFF"/>
                    </a:solidFill>
                  </a:tcPr>
                </a:tc>
                <a:tc>
                  <a:txBody>
                    <a:bodyPr/>
                    <a:lstStyle/>
                    <a:p>
                      <a:pPr algn="ctr"/>
                      <a:r>
                        <a:rPr lang="en-US" sz="1150" b="1">
                          <a:solidFill>
                            <a:srgbClr val="E97132"/>
                          </a:solidFill>
                          <a:latin typeface="+mn-lt"/>
                        </a:rPr>
                        <a:t>3129</a:t>
                      </a:r>
                    </a:p>
                  </a:txBody>
                  <a:tcPr marL="68580" marR="68580" marT="18000" marB="18000" anchor="ctr">
                    <a:solidFill>
                      <a:srgbClr val="FFFFFF"/>
                    </a:solidFill>
                  </a:tcPr>
                </a:tc>
                <a:tc>
                  <a:txBody>
                    <a:bodyPr/>
                    <a:lstStyle/>
                    <a:p>
                      <a:pPr algn="l"/>
                      <a:r>
                        <a:rPr lang="en-US" sz="1150">
                          <a:solidFill>
                            <a:srgbClr val="0E2841"/>
                          </a:solidFill>
                          <a:latin typeface="+mn-lt"/>
                        </a:rPr>
                        <a:t>Tennessee</a:t>
                      </a:r>
                    </a:p>
                  </a:txBody>
                  <a:tcPr marL="68580" marR="68580" marT="18000" marB="18000" anchor="ctr">
                    <a:solidFill>
                      <a:srgbClr val="FFFFFF"/>
                    </a:solidFill>
                  </a:tcPr>
                </a:tc>
                <a:tc>
                  <a:txBody>
                    <a:bodyPr/>
                    <a:lstStyle/>
                    <a:p>
                      <a:pPr algn="ctr"/>
                      <a:r>
                        <a:rPr lang="en-US" sz="1150" b="1">
                          <a:solidFill>
                            <a:srgbClr val="E97132"/>
                          </a:solidFill>
                          <a:latin typeface="+mn-lt"/>
                        </a:rPr>
                        <a:t>3147</a:t>
                      </a:r>
                    </a:p>
                  </a:txBody>
                  <a:tcPr marL="68580" marR="68580" marT="18000" marB="18000" anchor="ctr">
                    <a:solidFill>
                      <a:srgbClr val="FFFFFF"/>
                    </a:solidFill>
                  </a:tcPr>
                </a:tc>
                <a:extLst>
                  <a:ext uri="{0D108BD9-81ED-4DB2-BD59-A6C34878D82A}">
                    <a16:rowId xmlns:a16="http://schemas.microsoft.com/office/drawing/2014/main" val="10010"/>
                  </a:ext>
                </a:extLst>
              </a:tr>
              <a:tr h="258000">
                <a:tc>
                  <a:txBody>
                    <a:bodyPr/>
                    <a:lstStyle/>
                    <a:p>
                      <a:pPr algn="l"/>
                      <a:r>
                        <a:rPr lang="en-US" sz="1150">
                          <a:solidFill>
                            <a:srgbClr val="0E2841"/>
                          </a:solidFill>
                          <a:latin typeface="+mn-lt"/>
                        </a:rPr>
                        <a:t>Florida</a:t>
                      </a:r>
                    </a:p>
                  </a:txBody>
                  <a:tcPr marL="68580" marR="68580" marT="18000" marB="18000" anchor="ctr">
                    <a:solidFill>
                      <a:srgbClr val="EEF3F6"/>
                    </a:solidFill>
                  </a:tcPr>
                </a:tc>
                <a:tc>
                  <a:txBody>
                    <a:bodyPr/>
                    <a:lstStyle/>
                    <a:p>
                      <a:pPr algn="ctr"/>
                      <a:r>
                        <a:rPr lang="en-US" sz="1150" b="1">
                          <a:solidFill>
                            <a:srgbClr val="E97132"/>
                          </a:solidFill>
                          <a:latin typeface="+mn-lt"/>
                        </a:rPr>
                        <a:t>3112</a:t>
                      </a:r>
                    </a:p>
                  </a:txBody>
                  <a:tcPr marL="68580" marR="68580" marT="18000" marB="18000" anchor="ctr">
                    <a:solidFill>
                      <a:srgbClr val="EEF3F6"/>
                    </a:solidFill>
                  </a:tcPr>
                </a:tc>
                <a:tc>
                  <a:txBody>
                    <a:bodyPr/>
                    <a:lstStyle/>
                    <a:p>
                      <a:pPr algn="l"/>
                      <a:r>
                        <a:rPr lang="en-US" sz="1150">
                          <a:solidFill>
                            <a:srgbClr val="0E2841"/>
                          </a:solidFill>
                          <a:latin typeface="+mn-lt"/>
                        </a:rPr>
                        <a:t>Montana</a:t>
                      </a:r>
                    </a:p>
                  </a:txBody>
                  <a:tcPr marL="68580" marR="68580" marT="18000" marB="18000" anchor="ctr">
                    <a:solidFill>
                      <a:srgbClr val="EEF3F6"/>
                    </a:solidFill>
                  </a:tcPr>
                </a:tc>
                <a:tc>
                  <a:txBody>
                    <a:bodyPr/>
                    <a:lstStyle/>
                    <a:p>
                      <a:pPr algn="ctr"/>
                      <a:r>
                        <a:rPr lang="en-US" sz="1150" b="1">
                          <a:solidFill>
                            <a:srgbClr val="E97132"/>
                          </a:solidFill>
                          <a:latin typeface="+mn-lt"/>
                        </a:rPr>
                        <a:t>3130</a:t>
                      </a:r>
                    </a:p>
                  </a:txBody>
                  <a:tcPr marL="68580" marR="68580" marT="18000" marB="18000" anchor="ctr">
                    <a:solidFill>
                      <a:srgbClr val="EEF3F6"/>
                    </a:solidFill>
                  </a:tcPr>
                </a:tc>
                <a:tc>
                  <a:txBody>
                    <a:bodyPr/>
                    <a:lstStyle/>
                    <a:p>
                      <a:pPr algn="l"/>
                      <a:r>
                        <a:rPr lang="en-US" sz="1150">
                          <a:solidFill>
                            <a:srgbClr val="0E2841"/>
                          </a:solidFill>
                          <a:latin typeface="+mn-lt"/>
                        </a:rPr>
                        <a:t>Texas</a:t>
                      </a:r>
                    </a:p>
                  </a:txBody>
                  <a:tcPr marL="68580" marR="68580" marT="18000" marB="18000" anchor="ctr">
                    <a:solidFill>
                      <a:srgbClr val="EEF3F6"/>
                    </a:solidFill>
                  </a:tcPr>
                </a:tc>
                <a:tc>
                  <a:txBody>
                    <a:bodyPr/>
                    <a:lstStyle/>
                    <a:p>
                      <a:pPr algn="ctr"/>
                      <a:r>
                        <a:rPr lang="en-US" sz="1150" b="1">
                          <a:solidFill>
                            <a:srgbClr val="E97132"/>
                          </a:solidFill>
                          <a:latin typeface="+mn-lt"/>
                        </a:rPr>
                        <a:t>3148</a:t>
                      </a:r>
                    </a:p>
                  </a:txBody>
                  <a:tcPr marL="68580" marR="68580" marT="18000" marB="18000" anchor="ctr">
                    <a:solidFill>
                      <a:srgbClr val="EEF3F6"/>
                    </a:solidFill>
                  </a:tcPr>
                </a:tc>
                <a:extLst>
                  <a:ext uri="{0D108BD9-81ED-4DB2-BD59-A6C34878D82A}">
                    <a16:rowId xmlns:a16="http://schemas.microsoft.com/office/drawing/2014/main" val="10011"/>
                  </a:ext>
                </a:extLst>
              </a:tr>
              <a:tr h="258000">
                <a:tc>
                  <a:txBody>
                    <a:bodyPr/>
                    <a:lstStyle/>
                    <a:p>
                      <a:pPr algn="l"/>
                      <a:r>
                        <a:rPr lang="en-US" sz="1150">
                          <a:solidFill>
                            <a:srgbClr val="0E2841"/>
                          </a:solidFill>
                          <a:latin typeface="+mn-lt"/>
                        </a:rPr>
                        <a:t>Georgia</a:t>
                      </a:r>
                    </a:p>
                  </a:txBody>
                  <a:tcPr marL="68580" marR="68580" marT="18000" marB="18000" anchor="ctr">
                    <a:solidFill>
                      <a:srgbClr val="FFFFFF"/>
                    </a:solidFill>
                  </a:tcPr>
                </a:tc>
                <a:tc>
                  <a:txBody>
                    <a:bodyPr/>
                    <a:lstStyle/>
                    <a:p>
                      <a:pPr algn="ctr"/>
                      <a:r>
                        <a:rPr lang="en-US" sz="1150" b="1">
                          <a:solidFill>
                            <a:srgbClr val="E97132"/>
                          </a:solidFill>
                          <a:latin typeface="+mn-lt"/>
                        </a:rPr>
                        <a:t>3113</a:t>
                      </a:r>
                    </a:p>
                  </a:txBody>
                  <a:tcPr marL="68580" marR="68580" marT="18000" marB="18000" anchor="ctr">
                    <a:solidFill>
                      <a:srgbClr val="FFFFFF"/>
                    </a:solidFill>
                  </a:tcPr>
                </a:tc>
                <a:tc>
                  <a:txBody>
                    <a:bodyPr/>
                    <a:lstStyle/>
                    <a:p>
                      <a:pPr algn="l"/>
                      <a:r>
                        <a:rPr lang="en-US" sz="1150">
                          <a:solidFill>
                            <a:srgbClr val="0E2841"/>
                          </a:solidFill>
                          <a:latin typeface="+mn-lt"/>
                        </a:rPr>
                        <a:t>Nebraska</a:t>
                      </a:r>
                    </a:p>
                  </a:txBody>
                  <a:tcPr marL="68580" marR="68580" marT="18000" marB="18000" anchor="ctr">
                    <a:solidFill>
                      <a:srgbClr val="FFFFFF"/>
                    </a:solidFill>
                  </a:tcPr>
                </a:tc>
                <a:tc>
                  <a:txBody>
                    <a:bodyPr/>
                    <a:lstStyle/>
                    <a:p>
                      <a:pPr algn="ctr"/>
                      <a:r>
                        <a:rPr lang="en-US" sz="1150" b="1">
                          <a:solidFill>
                            <a:srgbClr val="E97132"/>
                          </a:solidFill>
                          <a:latin typeface="+mn-lt"/>
                        </a:rPr>
                        <a:t>3131</a:t>
                      </a:r>
                    </a:p>
                  </a:txBody>
                  <a:tcPr marL="68580" marR="68580" marT="18000" marB="18000" anchor="ctr">
                    <a:solidFill>
                      <a:srgbClr val="FFFFFF"/>
                    </a:solidFill>
                  </a:tcPr>
                </a:tc>
                <a:tc>
                  <a:txBody>
                    <a:bodyPr/>
                    <a:lstStyle/>
                    <a:p>
                      <a:pPr algn="l"/>
                      <a:r>
                        <a:rPr lang="en-US" sz="1150">
                          <a:solidFill>
                            <a:srgbClr val="0E2841"/>
                          </a:solidFill>
                          <a:latin typeface="+mn-lt"/>
                        </a:rPr>
                        <a:t>Utah</a:t>
                      </a:r>
                    </a:p>
                  </a:txBody>
                  <a:tcPr marL="68580" marR="68580" marT="18000" marB="18000" anchor="ctr">
                    <a:solidFill>
                      <a:srgbClr val="FFFFFF"/>
                    </a:solidFill>
                  </a:tcPr>
                </a:tc>
                <a:tc>
                  <a:txBody>
                    <a:bodyPr/>
                    <a:lstStyle/>
                    <a:p>
                      <a:pPr algn="ctr"/>
                      <a:r>
                        <a:rPr lang="en-US" sz="1150" b="1">
                          <a:solidFill>
                            <a:srgbClr val="E97132"/>
                          </a:solidFill>
                          <a:latin typeface="+mn-lt"/>
                        </a:rPr>
                        <a:t>3149</a:t>
                      </a:r>
                    </a:p>
                  </a:txBody>
                  <a:tcPr marL="68580" marR="68580" marT="18000" marB="18000" anchor="ctr">
                    <a:solidFill>
                      <a:srgbClr val="FFFFFF"/>
                    </a:solidFill>
                  </a:tcPr>
                </a:tc>
                <a:extLst>
                  <a:ext uri="{0D108BD9-81ED-4DB2-BD59-A6C34878D82A}">
                    <a16:rowId xmlns:a16="http://schemas.microsoft.com/office/drawing/2014/main" val="10012"/>
                  </a:ext>
                </a:extLst>
              </a:tr>
              <a:tr h="258000">
                <a:tc>
                  <a:txBody>
                    <a:bodyPr/>
                    <a:lstStyle/>
                    <a:p>
                      <a:pPr algn="l"/>
                      <a:r>
                        <a:rPr lang="en-US" sz="1150">
                          <a:solidFill>
                            <a:srgbClr val="0E2841"/>
                          </a:solidFill>
                          <a:latin typeface="+mn-lt"/>
                        </a:rPr>
                        <a:t>Hawaii</a:t>
                      </a:r>
                    </a:p>
                  </a:txBody>
                  <a:tcPr marL="68580" marR="68580" marT="18000" marB="18000" anchor="ctr">
                    <a:solidFill>
                      <a:srgbClr val="EEF3F6"/>
                    </a:solidFill>
                  </a:tcPr>
                </a:tc>
                <a:tc>
                  <a:txBody>
                    <a:bodyPr/>
                    <a:lstStyle/>
                    <a:p>
                      <a:pPr algn="ctr"/>
                      <a:r>
                        <a:rPr lang="en-US" sz="1150" b="1">
                          <a:solidFill>
                            <a:srgbClr val="E97132"/>
                          </a:solidFill>
                          <a:latin typeface="+mn-lt"/>
                        </a:rPr>
                        <a:t>3115</a:t>
                      </a:r>
                    </a:p>
                  </a:txBody>
                  <a:tcPr marL="68580" marR="68580" marT="18000" marB="18000" anchor="ctr">
                    <a:solidFill>
                      <a:srgbClr val="EEF3F6"/>
                    </a:solidFill>
                  </a:tcPr>
                </a:tc>
                <a:tc>
                  <a:txBody>
                    <a:bodyPr/>
                    <a:lstStyle/>
                    <a:p>
                      <a:pPr algn="l"/>
                      <a:r>
                        <a:rPr lang="en-US" sz="1150">
                          <a:solidFill>
                            <a:srgbClr val="0E2841"/>
                          </a:solidFill>
                          <a:latin typeface="+mn-lt"/>
                        </a:rPr>
                        <a:t>Nevada</a:t>
                      </a:r>
                    </a:p>
                  </a:txBody>
                  <a:tcPr marL="68580" marR="68580" marT="18000" marB="18000" anchor="ctr">
                    <a:solidFill>
                      <a:srgbClr val="EEF3F6"/>
                    </a:solidFill>
                  </a:tcPr>
                </a:tc>
                <a:tc>
                  <a:txBody>
                    <a:bodyPr/>
                    <a:lstStyle/>
                    <a:p>
                      <a:pPr algn="ctr"/>
                      <a:r>
                        <a:rPr lang="en-US" sz="1150" b="1">
                          <a:solidFill>
                            <a:srgbClr val="E97132"/>
                          </a:solidFill>
                          <a:latin typeface="+mn-lt"/>
                        </a:rPr>
                        <a:t>3132</a:t>
                      </a:r>
                    </a:p>
                  </a:txBody>
                  <a:tcPr marL="68580" marR="68580" marT="18000" marB="18000" anchor="ctr">
                    <a:solidFill>
                      <a:srgbClr val="EEF3F6"/>
                    </a:solidFill>
                  </a:tcPr>
                </a:tc>
                <a:tc>
                  <a:txBody>
                    <a:bodyPr/>
                    <a:lstStyle/>
                    <a:p>
                      <a:pPr algn="l"/>
                      <a:r>
                        <a:rPr lang="en-US" sz="1150">
                          <a:solidFill>
                            <a:srgbClr val="0E2841"/>
                          </a:solidFill>
                          <a:latin typeface="+mn-lt"/>
                        </a:rPr>
                        <a:t>Vermont</a:t>
                      </a:r>
                    </a:p>
                  </a:txBody>
                  <a:tcPr marL="68580" marR="68580" marT="18000" marB="18000" anchor="ctr">
                    <a:solidFill>
                      <a:srgbClr val="EEF3F6"/>
                    </a:solidFill>
                  </a:tcPr>
                </a:tc>
                <a:tc>
                  <a:txBody>
                    <a:bodyPr/>
                    <a:lstStyle/>
                    <a:p>
                      <a:pPr algn="ctr"/>
                      <a:r>
                        <a:rPr lang="en-US" sz="1150" b="1">
                          <a:solidFill>
                            <a:srgbClr val="E97132"/>
                          </a:solidFill>
                          <a:latin typeface="+mn-lt"/>
                        </a:rPr>
                        <a:t>3150</a:t>
                      </a:r>
                    </a:p>
                  </a:txBody>
                  <a:tcPr marL="68580" marR="68580" marT="18000" marB="18000" anchor="ctr">
                    <a:solidFill>
                      <a:srgbClr val="EEF3F6"/>
                    </a:solidFill>
                  </a:tcPr>
                </a:tc>
                <a:extLst>
                  <a:ext uri="{0D108BD9-81ED-4DB2-BD59-A6C34878D82A}">
                    <a16:rowId xmlns:a16="http://schemas.microsoft.com/office/drawing/2014/main" val="10013"/>
                  </a:ext>
                </a:extLst>
              </a:tr>
              <a:tr h="258000">
                <a:tc>
                  <a:txBody>
                    <a:bodyPr/>
                    <a:lstStyle/>
                    <a:p>
                      <a:pPr algn="l"/>
                      <a:r>
                        <a:rPr lang="en-US" sz="1150">
                          <a:solidFill>
                            <a:srgbClr val="0E2841"/>
                          </a:solidFill>
                          <a:latin typeface="+mn-lt"/>
                        </a:rPr>
                        <a:t>Idaho</a:t>
                      </a:r>
                    </a:p>
                  </a:txBody>
                  <a:tcPr marL="68580" marR="68580" marT="18000" marB="18000" anchor="ctr">
                    <a:solidFill>
                      <a:srgbClr val="FFFFFF"/>
                    </a:solidFill>
                  </a:tcPr>
                </a:tc>
                <a:tc>
                  <a:txBody>
                    <a:bodyPr/>
                    <a:lstStyle/>
                    <a:p>
                      <a:pPr algn="ctr"/>
                      <a:r>
                        <a:rPr lang="en-US" sz="1150" b="1">
                          <a:solidFill>
                            <a:srgbClr val="E97132"/>
                          </a:solidFill>
                          <a:latin typeface="+mn-lt"/>
                        </a:rPr>
                        <a:t>3116</a:t>
                      </a:r>
                    </a:p>
                  </a:txBody>
                  <a:tcPr marL="68580" marR="68580" marT="18000" marB="18000" anchor="ctr">
                    <a:solidFill>
                      <a:srgbClr val="FFFFFF"/>
                    </a:solidFill>
                  </a:tcPr>
                </a:tc>
                <a:tc>
                  <a:txBody>
                    <a:bodyPr/>
                    <a:lstStyle/>
                    <a:p>
                      <a:pPr algn="l"/>
                      <a:r>
                        <a:rPr lang="en-US" sz="1150">
                          <a:solidFill>
                            <a:srgbClr val="0E2841"/>
                          </a:solidFill>
                          <a:latin typeface="+mn-lt"/>
                        </a:rPr>
                        <a:t>New Hampshire</a:t>
                      </a:r>
                    </a:p>
                  </a:txBody>
                  <a:tcPr marL="68580" marR="68580" marT="18000" marB="18000" anchor="ctr">
                    <a:solidFill>
                      <a:srgbClr val="FFFFFF"/>
                    </a:solidFill>
                  </a:tcPr>
                </a:tc>
                <a:tc>
                  <a:txBody>
                    <a:bodyPr/>
                    <a:lstStyle/>
                    <a:p>
                      <a:pPr algn="ctr"/>
                      <a:r>
                        <a:rPr lang="en-US" sz="1150" b="1">
                          <a:solidFill>
                            <a:srgbClr val="E97132"/>
                          </a:solidFill>
                          <a:latin typeface="+mn-lt"/>
                        </a:rPr>
                        <a:t>3133</a:t>
                      </a:r>
                    </a:p>
                  </a:txBody>
                  <a:tcPr marL="68580" marR="68580" marT="18000" marB="18000" anchor="ctr">
                    <a:solidFill>
                      <a:srgbClr val="FFFFFF"/>
                    </a:solidFill>
                  </a:tcPr>
                </a:tc>
                <a:tc>
                  <a:txBody>
                    <a:bodyPr/>
                    <a:lstStyle/>
                    <a:p>
                      <a:pPr algn="l"/>
                      <a:r>
                        <a:rPr lang="en-US" sz="1150">
                          <a:solidFill>
                            <a:srgbClr val="0E2841"/>
                          </a:solidFill>
                          <a:latin typeface="+mn-lt"/>
                        </a:rPr>
                        <a:t>Virginia</a:t>
                      </a:r>
                    </a:p>
                  </a:txBody>
                  <a:tcPr marL="68580" marR="68580" marT="18000" marB="18000" anchor="ctr">
                    <a:solidFill>
                      <a:srgbClr val="FFFFFF"/>
                    </a:solidFill>
                  </a:tcPr>
                </a:tc>
                <a:tc>
                  <a:txBody>
                    <a:bodyPr/>
                    <a:lstStyle/>
                    <a:p>
                      <a:pPr algn="ctr"/>
                      <a:r>
                        <a:rPr lang="en-US" sz="1150" b="1">
                          <a:solidFill>
                            <a:srgbClr val="E97132"/>
                          </a:solidFill>
                          <a:latin typeface="+mn-lt"/>
                        </a:rPr>
                        <a:t>3151</a:t>
                      </a:r>
                    </a:p>
                  </a:txBody>
                  <a:tcPr marL="68580" marR="68580" marT="18000" marB="18000" anchor="ctr">
                    <a:solidFill>
                      <a:srgbClr val="FFFFFF"/>
                    </a:solidFill>
                  </a:tcPr>
                </a:tc>
                <a:extLst>
                  <a:ext uri="{0D108BD9-81ED-4DB2-BD59-A6C34878D82A}">
                    <a16:rowId xmlns:a16="http://schemas.microsoft.com/office/drawing/2014/main" val="10014"/>
                  </a:ext>
                </a:extLst>
              </a:tr>
              <a:tr h="258000">
                <a:tc>
                  <a:txBody>
                    <a:bodyPr/>
                    <a:lstStyle/>
                    <a:p>
                      <a:pPr algn="l"/>
                      <a:r>
                        <a:rPr lang="en-US" sz="1150">
                          <a:solidFill>
                            <a:srgbClr val="0E2841"/>
                          </a:solidFill>
                          <a:latin typeface="+mn-lt"/>
                        </a:rPr>
                        <a:t>Illinois</a:t>
                      </a:r>
                    </a:p>
                  </a:txBody>
                  <a:tcPr marL="68580" marR="68580" marT="18000" marB="18000" anchor="ctr">
                    <a:solidFill>
                      <a:srgbClr val="EEF3F6"/>
                    </a:solidFill>
                  </a:tcPr>
                </a:tc>
                <a:tc>
                  <a:txBody>
                    <a:bodyPr/>
                    <a:lstStyle/>
                    <a:p>
                      <a:pPr algn="ctr"/>
                      <a:r>
                        <a:rPr lang="en-US" sz="1150" b="1">
                          <a:solidFill>
                            <a:srgbClr val="E97132"/>
                          </a:solidFill>
                          <a:latin typeface="+mn-lt"/>
                        </a:rPr>
                        <a:t>3117</a:t>
                      </a:r>
                    </a:p>
                  </a:txBody>
                  <a:tcPr marL="68580" marR="68580" marT="18000" marB="18000" anchor="ctr">
                    <a:solidFill>
                      <a:srgbClr val="EEF3F6"/>
                    </a:solidFill>
                  </a:tcPr>
                </a:tc>
                <a:tc>
                  <a:txBody>
                    <a:bodyPr/>
                    <a:lstStyle/>
                    <a:p>
                      <a:pPr algn="l"/>
                      <a:r>
                        <a:rPr lang="en-US" sz="1150">
                          <a:solidFill>
                            <a:srgbClr val="0E2841"/>
                          </a:solidFill>
                          <a:latin typeface="+mn-lt"/>
                        </a:rPr>
                        <a:t>New Jersey</a:t>
                      </a:r>
                    </a:p>
                  </a:txBody>
                  <a:tcPr marL="68580" marR="68580" marT="18000" marB="18000" anchor="ctr">
                    <a:solidFill>
                      <a:srgbClr val="EEF3F6"/>
                    </a:solidFill>
                  </a:tcPr>
                </a:tc>
                <a:tc>
                  <a:txBody>
                    <a:bodyPr/>
                    <a:lstStyle/>
                    <a:p>
                      <a:pPr algn="ctr"/>
                      <a:r>
                        <a:rPr lang="en-US" sz="1150" b="1">
                          <a:solidFill>
                            <a:srgbClr val="E97132"/>
                          </a:solidFill>
                          <a:latin typeface="+mn-lt"/>
                        </a:rPr>
                        <a:t>3134</a:t>
                      </a:r>
                    </a:p>
                  </a:txBody>
                  <a:tcPr marL="68580" marR="68580" marT="18000" marB="18000" anchor="ctr">
                    <a:solidFill>
                      <a:srgbClr val="EEF3F6"/>
                    </a:solidFill>
                  </a:tcPr>
                </a:tc>
                <a:tc>
                  <a:txBody>
                    <a:bodyPr/>
                    <a:lstStyle/>
                    <a:p>
                      <a:pPr algn="l"/>
                      <a:r>
                        <a:rPr lang="en-US" sz="1150">
                          <a:solidFill>
                            <a:srgbClr val="0E2841"/>
                          </a:solidFill>
                          <a:latin typeface="+mn-lt"/>
                        </a:rPr>
                        <a:t>Washington</a:t>
                      </a:r>
                    </a:p>
                  </a:txBody>
                  <a:tcPr marL="68580" marR="68580" marT="18000" marB="18000" anchor="ctr">
                    <a:solidFill>
                      <a:srgbClr val="EEF3F6"/>
                    </a:solidFill>
                  </a:tcPr>
                </a:tc>
                <a:tc>
                  <a:txBody>
                    <a:bodyPr/>
                    <a:lstStyle/>
                    <a:p>
                      <a:pPr algn="ctr"/>
                      <a:r>
                        <a:rPr lang="en-US" sz="1150" b="1">
                          <a:solidFill>
                            <a:srgbClr val="E97132"/>
                          </a:solidFill>
                          <a:latin typeface="+mn-lt"/>
                        </a:rPr>
                        <a:t>3153</a:t>
                      </a:r>
                    </a:p>
                  </a:txBody>
                  <a:tcPr marL="68580" marR="68580" marT="18000" marB="18000" anchor="ctr">
                    <a:solidFill>
                      <a:srgbClr val="EEF3F6"/>
                    </a:solidFill>
                  </a:tcPr>
                </a:tc>
                <a:extLst>
                  <a:ext uri="{0D108BD9-81ED-4DB2-BD59-A6C34878D82A}">
                    <a16:rowId xmlns:a16="http://schemas.microsoft.com/office/drawing/2014/main" val="10015"/>
                  </a:ext>
                </a:extLst>
              </a:tr>
              <a:tr h="258000">
                <a:tc>
                  <a:txBody>
                    <a:bodyPr/>
                    <a:lstStyle/>
                    <a:p>
                      <a:pPr algn="l"/>
                      <a:r>
                        <a:rPr lang="en-US" sz="1150">
                          <a:solidFill>
                            <a:srgbClr val="0E2841"/>
                          </a:solidFill>
                          <a:latin typeface="+mn-lt"/>
                        </a:rPr>
                        <a:t>Indiana</a:t>
                      </a:r>
                    </a:p>
                  </a:txBody>
                  <a:tcPr marL="68580" marR="68580" marT="18000" marB="18000" anchor="ctr">
                    <a:solidFill>
                      <a:srgbClr val="FFFFFF"/>
                    </a:solidFill>
                  </a:tcPr>
                </a:tc>
                <a:tc>
                  <a:txBody>
                    <a:bodyPr/>
                    <a:lstStyle/>
                    <a:p>
                      <a:pPr algn="ctr"/>
                      <a:r>
                        <a:rPr lang="en-US" sz="1150" b="1">
                          <a:solidFill>
                            <a:srgbClr val="E97132"/>
                          </a:solidFill>
                          <a:latin typeface="+mn-lt"/>
                        </a:rPr>
                        <a:t>3118</a:t>
                      </a:r>
                    </a:p>
                  </a:txBody>
                  <a:tcPr marL="68580" marR="68580" marT="18000" marB="18000" anchor="ctr">
                    <a:solidFill>
                      <a:srgbClr val="FFFFFF"/>
                    </a:solidFill>
                  </a:tcPr>
                </a:tc>
                <a:tc>
                  <a:txBody>
                    <a:bodyPr/>
                    <a:lstStyle/>
                    <a:p>
                      <a:pPr algn="l"/>
                      <a:r>
                        <a:rPr lang="en-US" sz="1150">
                          <a:solidFill>
                            <a:srgbClr val="0E2841"/>
                          </a:solidFill>
                          <a:latin typeface="+mn-lt"/>
                        </a:rPr>
                        <a:t>New Mexico</a:t>
                      </a:r>
                    </a:p>
                  </a:txBody>
                  <a:tcPr marL="68580" marR="68580" marT="18000" marB="18000" anchor="ctr">
                    <a:solidFill>
                      <a:srgbClr val="FFFFFF"/>
                    </a:solidFill>
                  </a:tcPr>
                </a:tc>
                <a:tc>
                  <a:txBody>
                    <a:bodyPr/>
                    <a:lstStyle/>
                    <a:p>
                      <a:pPr algn="ctr"/>
                      <a:r>
                        <a:rPr lang="en-US" sz="1150" b="1">
                          <a:solidFill>
                            <a:srgbClr val="E97132"/>
                          </a:solidFill>
                          <a:latin typeface="+mn-lt"/>
                        </a:rPr>
                        <a:t>3135</a:t>
                      </a:r>
                    </a:p>
                  </a:txBody>
                  <a:tcPr marL="68580" marR="68580" marT="18000" marB="18000" anchor="ctr">
                    <a:solidFill>
                      <a:srgbClr val="FFFFFF"/>
                    </a:solidFill>
                  </a:tcPr>
                </a:tc>
                <a:tc>
                  <a:txBody>
                    <a:bodyPr/>
                    <a:lstStyle/>
                    <a:p>
                      <a:pPr algn="l"/>
                      <a:r>
                        <a:rPr lang="en-US" sz="1150">
                          <a:solidFill>
                            <a:srgbClr val="0E2841"/>
                          </a:solidFill>
                          <a:latin typeface="+mn-lt"/>
                        </a:rPr>
                        <a:t>West Virginia</a:t>
                      </a:r>
                    </a:p>
                  </a:txBody>
                  <a:tcPr marL="68580" marR="68580" marT="18000" marB="18000" anchor="ctr">
                    <a:solidFill>
                      <a:srgbClr val="FFFFFF"/>
                    </a:solidFill>
                  </a:tcPr>
                </a:tc>
                <a:tc>
                  <a:txBody>
                    <a:bodyPr/>
                    <a:lstStyle/>
                    <a:p>
                      <a:pPr algn="ctr"/>
                      <a:r>
                        <a:rPr lang="en-US" sz="1150" b="1">
                          <a:solidFill>
                            <a:srgbClr val="E97132"/>
                          </a:solidFill>
                          <a:latin typeface="+mn-lt"/>
                        </a:rPr>
                        <a:t>3154</a:t>
                      </a:r>
                    </a:p>
                  </a:txBody>
                  <a:tcPr marL="68580" marR="68580" marT="18000" marB="18000" anchor="ctr">
                    <a:solidFill>
                      <a:srgbClr val="FFFFFF"/>
                    </a:solidFill>
                  </a:tcPr>
                </a:tc>
                <a:extLst>
                  <a:ext uri="{0D108BD9-81ED-4DB2-BD59-A6C34878D82A}">
                    <a16:rowId xmlns:a16="http://schemas.microsoft.com/office/drawing/2014/main" val="10016"/>
                  </a:ext>
                </a:extLst>
              </a:tr>
              <a:tr h="258000">
                <a:tc>
                  <a:txBody>
                    <a:bodyPr/>
                    <a:lstStyle/>
                    <a:p>
                      <a:pPr algn="l"/>
                      <a:r>
                        <a:rPr lang="en-US" sz="1150">
                          <a:solidFill>
                            <a:srgbClr val="0E2841"/>
                          </a:solidFill>
                          <a:latin typeface="+mn-lt"/>
                        </a:rPr>
                        <a:t>Iowa</a:t>
                      </a:r>
                    </a:p>
                  </a:txBody>
                  <a:tcPr marL="68580" marR="68580" marT="18000" marB="18000" anchor="ctr">
                    <a:solidFill>
                      <a:srgbClr val="EEF3F6"/>
                    </a:solidFill>
                  </a:tcPr>
                </a:tc>
                <a:tc>
                  <a:txBody>
                    <a:bodyPr/>
                    <a:lstStyle/>
                    <a:p>
                      <a:pPr algn="ctr"/>
                      <a:r>
                        <a:rPr lang="en-US" sz="1150" b="1">
                          <a:solidFill>
                            <a:srgbClr val="E97132"/>
                          </a:solidFill>
                          <a:latin typeface="+mn-lt"/>
                        </a:rPr>
                        <a:t>3119</a:t>
                      </a:r>
                    </a:p>
                  </a:txBody>
                  <a:tcPr marL="68580" marR="68580" marT="18000" marB="18000" anchor="ctr">
                    <a:solidFill>
                      <a:srgbClr val="EEF3F6"/>
                    </a:solidFill>
                  </a:tcPr>
                </a:tc>
                <a:tc>
                  <a:txBody>
                    <a:bodyPr/>
                    <a:lstStyle/>
                    <a:p>
                      <a:pPr algn="l"/>
                      <a:r>
                        <a:rPr lang="en-US" sz="1150">
                          <a:solidFill>
                            <a:srgbClr val="0E2841"/>
                          </a:solidFill>
                          <a:latin typeface="+mn-lt"/>
                        </a:rPr>
                        <a:t>New York</a:t>
                      </a:r>
                    </a:p>
                  </a:txBody>
                  <a:tcPr marL="68580" marR="68580" marT="18000" marB="18000" anchor="ctr">
                    <a:solidFill>
                      <a:srgbClr val="EEF3F6"/>
                    </a:solidFill>
                  </a:tcPr>
                </a:tc>
                <a:tc>
                  <a:txBody>
                    <a:bodyPr/>
                    <a:lstStyle/>
                    <a:p>
                      <a:pPr algn="ctr"/>
                      <a:r>
                        <a:rPr lang="en-US" sz="1150" b="1">
                          <a:solidFill>
                            <a:srgbClr val="E97132"/>
                          </a:solidFill>
                          <a:latin typeface="+mn-lt"/>
                        </a:rPr>
                        <a:t>3136</a:t>
                      </a:r>
                    </a:p>
                  </a:txBody>
                  <a:tcPr marL="68580" marR="68580" marT="18000" marB="18000" anchor="ctr">
                    <a:solidFill>
                      <a:srgbClr val="EEF3F6"/>
                    </a:solidFill>
                  </a:tcPr>
                </a:tc>
                <a:tc>
                  <a:txBody>
                    <a:bodyPr/>
                    <a:lstStyle/>
                    <a:p>
                      <a:pPr algn="l"/>
                      <a:r>
                        <a:rPr lang="en-US" sz="1150">
                          <a:solidFill>
                            <a:srgbClr val="0E2841"/>
                          </a:solidFill>
                          <a:latin typeface="+mn-lt"/>
                        </a:rPr>
                        <a:t>Wisconsin</a:t>
                      </a:r>
                    </a:p>
                  </a:txBody>
                  <a:tcPr marL="68580" marR="68580" marT="18000" marB="18000" anchor="ctr">
                    <a:solidFill>
                      <a:srgbClr val="EEF3F6"/>
                    </a:solidFill>
                  </a:tcPr>
                </a:tc>
                <a:tc>
                  <a:txBody>
                    <a:bodyPr/>
                    <a:lstStyle/>
                    <a:p>
                      <a:pPr algn="ctr"/>
                      <a:r>
                        <a:rPr lang="en-US" sz="1150" b="1">
                          <a:solidFill>
                            <a:srgbClr val="E97132"/>
                          </a:solidFill>
                          <a:latin typeface="+mn-lt"/>
                        </a:rPr>
                        <a:t>3155</a:t>
                      </a:r>
                    </a:p>
                  </a:txBody>
                  <a:tcPr marL="68580" marR="68580" marT="18000" marB="18000" anchor="ctr">
                    <a:solidFill>
                      <a:srgbClr val="EEF3F6"/>
                    </a:solidFill>
                  </a:tcPr>
                </a:tc>
                <a:extLst>
                  <a:ext uri="{0D108BD9-81ED-4DB2-BD59-A6C34878D82A}">
                    <a16:rowId xmlns:a16="http://schemas.microsoft.com/office/drawing/2014/main" val="10017"/>
                  </a:ext>
                </a:extLst>
              </a:tr>
              <a:tr h="258000">
                <a:tc>
                  <a:txBody>
                    <a:bodyPr/>
                    <a:lstStyle/>
                    <a:p>
                      <a:pPr algn="l"/>
                      <a:r>
                        <a:rPr lang="en-US" sz="1150">
                          <a:solidFill>
                            <a:srgbClr val="0E2841"/>
                          </a:solidFill>
                          <a:latin typeface="+mn-lt"/>
                        </a:rPr>
                        <a:t>Kansas</a:t>
                      </a:r>
                    </a:p>
                  </a:txBody>
                  <a:tcPr marL="68580" marR="68580" marT="18000" marB="18000" anchor="ctr">
                    <a:solidFill>
                      <a:srgbClr val="FFFFFF"/>
                    </a:solidFill>
                  </a:tcPr>
                </a:tc>
                <a:tc>
                  <a:txBody>
                    <a:bodyPr/>
                    <a:lstStyle/>
                    <a:p>
                      <a:pPr algn="ctr"/>
                      <a:r>
                        <a:rPr lang="en-US" sz="1150" b="1">
                          <a:solidFill>
                            <a:srgbClr val="E97132"/>
                          </a:solidFill>
                          <a:latin typeface="+mn-lt"/>
                        </a:rPr>
                        <a:t>3120</a:t>
                      </a:r>
                    </a:p>
                  </a:txBody>
                  <a:tcPr marL="68580" marR="68580" marT="18000" marB="18000" anchor="ctr">
                    <a:solidFill>
                      <a:srgbClr val="FFFFFF"/>
                    </a:solidFill>
                  </a:tcPr>
                </a:tc>
                <a:tc>
                  <a:txBody>
                    <a:bodyPr/>
                    <a:lstStyle/>
                    <a:p>
                      <a:pPr algn="l"/>
                      <a:r>
                        <a:rPr lang="en-US" sz="1150">
                          <a:solidFill>
                            <a:srgbClr val="0E2841"/>
                          </a:solidFill>
                          <a:latin typeface="+mn-lt"/>
                        </a:rPr>
                        <a:t>North Carolina</a:t>
                      </a:r>
                    </a:p>
                  </a:txBody>
                  <a:tcPr marL="68580" marR="68580" marT="18000" marB="18000" anchor="ctr">
                    <a:solidFill>
                      <a:srgbClr val="FFFFFF"/>
                    </a:solidFill>
                  </a:tcPr>
                </a:tc>
                <a:tc>
                  <a:txBody>
                    <a:bodyPr/>
                    <a:lstStyle/>
                    <a:p>
                      <a:pPr algn="ctr"/>
                      <a:r>
                        <a:rPr lang="en-US" sz="1150" b="1">
                          <a:solidFill>
                            <a:srgbClr val="E97132"/>
                          </a:solidFill>
                          <a:latin typeface="+mn-lt"/>
                        </a:rPr>
                        <a:t>3137</a:t>
                      </a:r>
                    </a:p>
                  </a:txBody>
                  <a:tcPr marL="68580" marR="68580" marT="18000" marB="18000" anchor="ctr">
                    <a:solidFill>
                      <a:srgbClr val="FFFFFF"/>
                    </a:solidFill>
                  </a:tcPr>
                </a:tc>
                <a:tc>
                  <a:txBody>
                    <a:bodyPr/>
                    <a:lstStyle/>
                    <a:p>
                      <a:pPr algn="l"/>
                      <a:r>
                        <a:rPr lang="en-US" sz="1150">
                          <a:solidFill>
                            <a:srgbClr val="0E2841"/>
                          </a:solidFill>
                          <a:latin typeface="+mn-lt"/>
                        </a:rPr>
                        <a:t>Wyoming</a:t>
                      </a:r>
                    </a:p>
                  </a:txBody>
                  <a:tcPr marL="68580" marR="68580" marT="18000" marB="18000" anchor="ctr">
                    <a:solidFill>
                      <a:srgbClr val="FFFFFF"/>
                    </a:solidFill>
                  </a:tcPr>
                </a:tc>
                <a:tc>
                  <a:txBody>
                    <a:bodyPr/>
                    <a:lstStyle/>
                    <a:p>
                      <a:pPr algn="ctr"/>
                      <a:r>
                        <a:rPr lang="en-US" sz="1150" b="1" dirty="0">
                          <a:solidFill>
                            <a:srgbClr val="E97132"/>
                          </a:solidFill>
                          <a:latin typeface="+mn-lt"/>
                        </a:rPr>
                        <a:t>3156</a:t>
                      </a:r>
                    </a:p>
                  </a:txBody>
                  <a:tcPr marL="68580" marR="68580" marT="18000" marB="18000" anchor="ctr">
                    <a:solidFill>
                      <a:srgbClr val="FFFFFF"/>
                    </a:solidFill>
                  </a:tcPr>
                </a:tc>
                <a:extLst>
                  <a:ext uri="{0D108BD9-81ED-4DB2-BD59-A6C34878D82A}">
                    <a16:rowId xmlns:a16="http://schemas.microsoft.com/office/drawing/2014/main" val="10018"/>
                  </a:ext>
                </a:extLst>
              </a:tr>
            </a:tbl>
          </a:graphicData>
        </a:graphic>
      </p:graphicFrame>
      <p:sp>
        <p:nvSpPr>
          <p:cNvPr id="13" name="Contact Footer"/>
          <p:cNvSpPr txBox="1"/>
          <p:nvPr/>
        </p:nvSpPr>
        <p:spPr>
          <a:xfrm>
            <a:off x="596000" y="6430000"/>
            <a:ext cx="11000000" cy="380000"/>
          </a:xfrm>
          <a:prstGeom prst="rect">
            <a:avLst/>
          </a:prstGeom>
          <a:noFill/>
        </p:spPr>
        <p:txBody>
          <a:bodyPr wrap="square" rtlCol="0" anchor="t">
            <a:noAutofit/>
          </a:bodyPr>
          <a:lstStyle/>
          <a:p>
            <a:pPr algn="ctr"/>
            <a:r>
              <a:rPr lang="en-US" sz="1050" b="1">
                <a:solidFill>
                  <a:srgbClr val="0E2841"/>
                </a:solidFill>
                <a:latin typeface="+mn-lt"/>
              </a:rPr>
              <a:t>To Clifton W Dowers KI4PHP  •  Brooksville, Ky 41004</a:t>
            </a:r>
          </a:p>
          <a:p>
            <a:pPr algn="ctr"/>
            <a:r>
              <a:rPr lang="en-US" sz="1050" b="1">
                <a:solidFill>
                  <a:srgbClr val="0E2841"/>
                </a:solidFill>
                <a:latin typeface="+mn-lt"/>
              </a:rPr>
              <a:t>Ph 606-637-3994  •  email ki4php.dmr@fastmail.com</a:t>
            </a:r>
          </a:p>
        </p:txBody>
      </p:sp>
      <p:sp>
        <p:nvSpPr>
          <p:cNvPr id="100" name="BrandMeister Badge"/>
          <p:cNvSpPr/>
          <p:nvPr/>
        </p:nvSpPr>
        <p:spPr>
          <a:xfrm>
            <a:off x="8931752" y="286512"/>
            <a:ext cx="2800000" cy="380000"/>
          </a:xfrm>
          <a:prstGeom prst="roundRect">
            <a:avLst>
              <a:gd name="adj" fmla="val 25000"/>
            </a:avLst>
          </a:prstGeom>
          <a:solidFill>
            <a:srgbClr val="0E2841"/>
          </a:solidFill>
          <a:ln w="12700">
            <a:solidFill>
              <a:srgbClr val="E97132"/>
            </a:solidFill>
          </a:ln>
        </p:spPr>
        <p:txBody>
          <a:bodyPr wrap="square" lIns="45720" tIns="9144" rIns="45720" bIns="9144" rtlCol="0" anchor="ctr">
            <a:noAutofit/>
          </a:bodyPr>
          <a:lstStyle/>
          <a:p>
            <a:pPr algn="ctr"/>
            <a:r>
              <a:rPr sz="1200" b="1">
                <a:solidFill>
                  <a:srgbClr val="E97132"/>
                </a:solidFill>
                <a:latin typeface="Aptos"/>
              </a:rPr>
              <a:t>BrandMeister</a:t>
            </a:r>
            <a:r>
              <a:rPr sz="1200" b="1">
                <a:solidFill>
                  <a:srgbClr val="FFFFFF"/>
                </a:solidFill>
                <a:latin typeface="Aptos"/>
              </a:rPr>
              <a:t> Network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txBox="1"/>
          <p:nvPr/>
        </p:nvSpPr>
        <p:spPr>
          <a:xfrm>
            <a:off x="457200" y="246888"/>
            <a:ext cx="11274552" cy="621792"/>
          </a:xfrm>
          <a:prstGeom prst="rect">
            <a:avLst/>
          </a:prstGeom>
          <a:noFill/>
        </p:spPr>
        <p:txBody>
          <a:bodyPr wrap="square" lIns="18288" tIns="18288" rIns="18288" bIns="18288">
            <a:noAutofit/>
          </a:bodyPr>
          <a:lstStyle/>
          <a:p>
            <a:pPr algn="l"/>
            <a:r>
              <a:rPr lang="en-US" sz="3200" b="1" dirty="0">
                <a:solidFill>
                  <a:srgbClr val="0E2841"/>
                </a:solidFill>
                <a:latin typeface="Aptos Display"/>
              </a:rPr>
              <a:t>Office Hotspot- World-Wide Zone</a:t>
            </a:r>
            <a:endParaRPr sz="3200" b="1" dirty="0">
              <a:solidFill>
                <a:srgbClr val="0E2841"/>
              </a:solidFill>
              <a:latin typeface="Aptos Display"/>
            </a:endParaRPr>
          </a:p>
        </p:txBody>
      </p:sp>
      <p:sp>
        <p:nvSpPr>
          <p:cNvPr id="3" name="Subtitle"/>
          <p:cNvSpPr txBox="1"/>
          <p:nvPr/>
        </p:nvSpPr>
        <p:spPr>
          <a:xfrm>
            <a:off x="457200" y="877824"/>
            <a:ext cx="11274552" cy="356616"/>
          </a:xfrm>
          <a:prstGeom prst="rect">
            <a:avLst/>
          </a:prstGeom>
          <a:noFill/>
        </p:spPr>
        <p:txBody>
          <a:bodyPr wrap="square" lIns="18288" tIns="18288" rIns="18288" bIns="18288">
            <a:noAutofit/>
          </a:bodyPr>
          <a:lstStyle/>
          <a:p>
            <a:pPr algn="l"/>
            <a:r>
              <a:rPr sz="1500" b="1" dirty="0">
                <a:solidFill>
                  <a:srgbClr val="156082"/>
                </a:solidFill>
                <a:latin typeface="Aptos"/>
              </a:rPr>
              <a:t>Talk Groups • All Time Slot 2</a:t>
            </a:r>
            <a:r>
              <a:rPr lang="en-US" sz="1500" b="1" dirty="0">
                <a:solidFill>
                  <a:srgbClr val="156082"/>
                </a:solidFill>
                <a:latin typeface="Aptos"/>
              </a:rPr>
              <a:t> </a:t>
            </a:r>
            <a:endParaRPr sz="1500" b="1" dirty="0">
              <a:solidFill>
                <a:srgbClr val="156082"/>
              </a:solidFill>
              <a:latin typeface="Aptos"/>
            </a:endParaRPr>
          </a:p>
        </p:txBody>
      </p:sp>
      <p:sp>
        <p:nvSpPr>
          <p:cNvPr id="4" name="Accent Rule">
            <a:extLst>
              <a:ext uri="{C183D7F6-B498-43B3-948B-1728B52AA6E4}">
                <adec:decorative xmlns:adec="http://schemas.microsoft.com/office/drawing/2017/decorative" val="1"/>
              </a:ext>
            </a:extLst>
          </p:cNvPr>
          <p:cNvSpPr/>
          <p:nvPr/>
        </p:nvSpPr>
        <p:spPr>
          <a:xfrm>
            <a:off x="457200" y="1298448"/>
            <a:ext cx="11274552" cy="27432"/>
          </a:xfrm>
          <a:prstGeom prst="rect">
            <a:avLst/>
          </a:prstGeom>
          <a:solidFill>
            <a:srgbClr val="E97132"/>
          </a:solidFill>
          <a:ln>
            <a:noFill/>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a:p>
        </p:txBody>
      </p:sp>
      <p:sp>
        <p:nvSpPr>
          <p:cNvPr id="5" name="Highlight Panel 1"/>
          <p:cNvSpPr/>
          <p:nvPr/>
        </p:nvSpPr>
        <p:spPr>
          <a:xfrm>
            <a:off x="457200" y="1481328"/>
            <a:ext cx="3624072" cy="1353312"/>
          </a:xfrm>
          <a:prstGeom prst="rect">
            <a:avLst/>
          </a:prstGeom>
          <a:solidFill>
            <a:srgbClr val="0E2841"/>
          </a:solidFill>
          <a:ln w="17780">
            <a:solidFill>
              <a:srgbClr val="E97132"/>
            </a:solidFill>
          </a:ln>
        </p:spPr>
        <p:style>
          <a:lnRef idx="1">
            <a:schemeClr val="accent1"/>
          </a:lnRef>
          <a:fillRef idx="3">
            <a:schemeClr val="accent1"/>
          </a:fillRef>
          <a:effectRef idx="2">
            <a:schemeClr val="accent1"/>
          </a:effectRef>
          <a:fontRef idx="minor">
            <a:schemeClr val="lt1"/>
          </a:fontRef>
        </p:style>
        <p:txBody>
          <a:bodyPr wrap="square" lIns="164592" tIns="73152" rIns="164592" bIns="73152" rtlCol="0" anchor="ctr">
            <a:noAutofit/>
          </a:bodyPr>
          <a:lstStyle/>
          <a:p>
            <a:pPr algn="l"/>
            <a:r>
              <a:rPr sz="1400" b="1">
                <a:solidFill>
                  <a:srgbClr val="E97132"/>
                </a:solidFill>
                <a:latin typeface="Aptos"/>
              </a:rPr>
              <a:t>BAYNET</a:t>
            </a:r>
          </a:p>
          <a:p>
            <a:pPr algn="l"/>
            <a:r>
              <a:rPr sz="3800" b="1">
                <a:solidFill>
                  <a:srgbClr val="FFFFFF"/>
                </a:solidFill>
                <a:latin typeface="Aptos Display"/>
              </a:rPr>
              <a:t>31075</a:t>
            </a:r>
          </a:p>
          <a:p>
            <a:pPr algn="l"/>
            <a:r>
              <a:rPr sz="1400" b="1">
                <a:solidFill>
                  <a:srgbClr val="FFFFFF"/>
                </a:solidFill>
                <a:latin typeface="Aptos"/>
              </a:rPr>
              <a:t>TG ID</a:t>
            </a:r>
          </a:p>
        </p:txBody>
      </p:sp>
      <p:sp>
        <p:nvSpPr>
          <p:cNvPr id="6" name="Highlight Panel 2"/>
          <p:cNvSpPr/>
          <p:nvPr/>
        </p:nvSpPr>
        <p:spPr>
          <a:xfrm>
            <a:off x="4282440" y="1481328"/>
            <a:ext cx="3624072" cy="1353312"/>
          </a:xfrm>
          <a:prstGeom prst="rect">
            <a:avLst/>
          </a:prstGeom>
          <a:solidFill>
            <a:srgbClr val="156082"/>
          </a:solidFill>
          <a:ln w="17780">
            <a:solidFill>
              <a:srgbClr val="0F9ED5"/>
            </a:solidFill>
          </a:ln>
        </p:spPr>
        <p:style>
          <a:lnRef idx="1">
            <a:schemeClr val="accent1"/>
          </a:lnRef>
          <a:fillRef idx="3">
            <a:schemeClr val="accent1"/>
          </a:fillRef>
          <a:effectRef idx="2">
            <a:schemeClr val="accent1"/>
          </a:effectRef>
          <a:fontRef idx="minor">
            <a:schemeClr val="lt1"/>
          </a:fontRef>
        </p:style>
        <p:txBody>
          <a:bodyPr wrap="square" lIns="164592" tIns="73152" rIns="164592" bIns="73152" rtlCol="0" anchor="ctr">
            <a:noAutofit/>
          </a:bodyPr>
          <a:lstStyle/>
          <a:p>
            <a:pPr algn="l"/>
            <a:r>
              <a:rPr sz="1400" b="1">
                <a:solidFill>
                  <a:srgbClr val="E97132"/>
                </a:solidFill>
                <a:latin typeface="Aptos"/>
              </a:rPr>
              <a:t>NW</a:t>
            </a:r>
          </a:p>
          <a:p>
            <a:pPr algn="l"/>
            <a:r>
              <a:rPr sz="3800" b="1">
                <a:solidFill>
                  <a:srgbClr val="FFFFFF"/>
                </a:solidFill>
                <a:latin typeface="Aptos Display"/>
              </a:rPr>
              <a:t>3169</a:t>
            </a:r>
          </a:p>
          <a:p>
            <a:pPr algn="l"/>
            <a:r>
              <a:rPr sz="1400" b="1">
                <a:solidFill>
                  <a:srgbClr val="FFFFFF"/>
                </a:solidFill>
                <a:latin typeface="Aptos"/>
              </a:rPr>
              <a:t>TG ID</a:t>
            </a:r>
          </a:p>
        </p:txBody>
      </p:sp>
      <p:sp>
        <p:nvSpPr>
          <p:cNvPr id="7" name="Highlight Panel 3"/>
          <p:cNvSpPr/>
          <p:nvPr/>
        </p:nvSpPr>
        <p:spPr>
          <a:xfrm>
            <a:off x="8107680" y="1481328"/>
            <a:ext cx="3624072" cy="1353312"/>
          </a:xfrm>
          <a:prstGeom prst="rect">
            <a:avLst/>
          </a:prstGeom>
          <a:solidFill>
            <a:srgbClr val="0E2841"/>
          </a:solidFill>
          <a:ln w="17780">
            <a:solidFill>
              <a:srgbClr val="E97132"/>
            </a:solidFill>
          </a:ln>
        </p:spPr>
        <p:style>
          <a:lnRef idx="1">
            <a:schemeClr val="accent1"/>
          </a:lnRef>
          <a:fillRef idx="3">
            <a:schemeClr val="accent1"/>
          </a:fillRef>
          <a:effectRef idx="2">
            <a:schemeClr val="accent1"/>
          </a:effectRef>
          <a:fontRef idx="minor">
            <a:schemeClr val="lt1"/>
          </a:fontRef>
        </p:style>
        <p:txBody>
          <a:bodyPr wrap="square" lIns="164592" tIns="73152" rIns="164592" bIns="73152" rtlCol="0" anchor="ctr">
            <a:noAutofit/>
          </a:bodyPr>
          <a:lstStyle/>
          <a:p>
            <a:pPr algn="l"/>
            <a:r>
              <a:rPr lang="en-US" sz="1400" b="1">
                <a:solidFill>
                  <a:srgbClr val="E97132"/>
                </a:solidFill>
                <a:latin typeface="Aptos"/>
              </a:rPr>
              <a:t>KC-WIDE</a:t>
            </a:r>
            <a:endParaRPr sz="1400" b="1">
              <a:solidFill>
                <a:srgbClr val="E97132"/>
              </a:solidFill>
              <a:latin typeface="Aptos"/>
            </a:endParaRPr>
          </a:p>
          <a:p>
            <a:pPr algn="l"/>
            <a:r>
              <a:rPr lang="en-US" sz="3800" b="1">
                <a:solidFill>
                  <a:srgbClr val="FFFFFF"/>
                </a:solidFill>
                <a:latin typeface="Aptos Display"/>
              </a:rPr>
              <a:t>313136</a:t>
            </a:r>
            <a:endParaRPr sz="3800" b="1">
              <a:solidFill>
                <a:srgbClr val="FFFFFF"/>
              </a:solidFill>
              <a:latin typeface="Aptos Display"/>
            </a:endParaRPr>
          </a:p>
          <a:p>
            <a:pPr algn="l"/>
            <a:r>
              <a:rPr sz="1400" b="1">
                <a:solidFill>
                  <a:srgbClr val="FFFFFF"/>
                </a:solidFill>
                <a:latin typeface="Aptos"/>
              </a:rPr>
              <a:t>TG ID</a:t>
            </a:r>
          </a:p>
        </p:txBody>
      </p:sp>
      <p:sp>
        <p:nvSpPr>
          <p:cNvPr id="8" name="Table Section Label"/>
          <p:cNvSpPr txBox="1"/>
          <p:nvPr/>
        </p:nvSpPr>
        <p:spPr>
          <a:xfrm>
            <a:off x="457200" y="2999232"/>
            <a:ext cx="7315200" cy="320040"/>
          </a:xfrm>
          <a:prstGeom prst="rect">
            <a:avLst/>
          </a:prstGeom>
          <a:noFill/>
        </p:spPr>
        <p:txBody>
          <a:bodyPr wrap="square" lIns="18288" tIns="18288" rIns="18288" bIns="18288">
            <a:noAutofit/>
          </a:bodyPr>
          <a:lstStyle/>
          <a:p>
            <a:pPr algn="l"/>
            <a:r>
              <a:rPr sz="1800" b="1">
                <a:solidFill>
                  <a:srgbClr val="0E2841"/>
                </a:solidFill>
                <a:latin typeface="Aptos Display"/>
              </a:rPr>
              <a:t>Full world-wide lookup</a:t>
            </a:r>
          </a:p>
        </p:txBody>
      </p:sp>
      <p:sp>
        <p:nvSpPr>
          <p:cNvPr id="9" name="Highlights Note"/>
          <p:cNvSpPr txBox="1"/>
          <p:nvPr/>
        </p:nvSpPr>
        <p:spPr>
          <a:xfrm>
            <a:off x="7315200" y="3026664"/>
            <a:ext cx="4416552" cy="292608"/>
          </a:xfrm>
          <a:prstGeom prst="rect">
            <a:avLst/>
          </a:prstGeom>
          <a:noFill/>
        </p:spPr>
        <p:txBody>
          <a:bodyPr wrap="square" lIns="18288" tIns="18288" rIns="18288" bIns="18288">
            <a:noAutofit/>
          </a:bodyPr>
          <a:lstStyle/>
          <a:p>
            <a:pPr algn="r"/>
            <a:r>
              <a:rPr lang="en-US" sz="1400">
                <a:solidFill>
                  <a:srgbClr val="156082"/>
                </a:solidFill>
                <a:latin typeface="Aptos"/>
              </a:rPr>
              <a:t>Top three largest TG IDs shown.</a:t>
            </a:r>
          </a:p>
        </p:txBody>
      </p:sp>
      <p:sp>
        <p:nvSpPr>
          <p:cNvPr id="11" name="Time Slot Note"/>
          <p:cNvSpPr/>
          <p:nvPr/>
        </p:nvSpPr>
        <p:spPr>
          <a:xfrm>
            <a:off x="457200" y="5623560"/>
            <a:ext cx="11274552" cy="475488"/>
          </a:xfrm>
          <a:prstGeom prst="rect">
            <a:avLst/>
          </a:prstGeom>
          <a:solidFill>
            <a:srgbClr val="0E2841"/>
          </a:solidFill>
          <a:ln w="12700">
            <a:solidFill>
              <a:srgbClr val="156082"/>
            </a:solidFill>
          </a:ln>
        </p:spPr>
        <p:style>
          <a:lnRef idx="1">
            <a:schemeClr val="accent1"/>
          </a:lnRef>
          <a:fillRef idx="3">
            <a:schemeClr val="accent1"/>
          </a:fillRef>
          <a:effectRef idx="2">
            <a:schemeClr val="accent1"/>
          </a:effectRef>
          <a:fontRef idx="minor">
            <a:schemeClr val="lt1"/>
          </a:fontRef>
        </p:style>
        <p:txBody>
          <a:bodyPr wrap="square" lIns="128016" tIns="36576" rIns="128016" bIns="36576" rtlCol="0" anchor="ctr">
            <a:noAutofit/>
          </a:bodyPr>
          <a:lstStyle/>
          <a:p>
            <a:pPr algn="ctr"/>
            <a:r>
              <a:rPr sz="1800" b="1">
                <a:solidFill>
                  <a:srgbClr val="FFFFFF"/>
                </a:solidFill>
                <a:latin typeface="Aptos"/>
              </a:rPr>
              <a:t>ALL ENTRIES USE TIME SLOT 2</a:t>
            </a:r>
          </a:p>
        </p:txBody>
      </p:sp>
      <p:sp>
        <p:nvSpPr>
          <p:cNvPr id="12" name="Contact Footer"/>
          <p:cNvSpPr txBox="1"/>
          <p:nvPr/>
        </p:nvSpPr>
        <p:spPr>
          <a:xfrm>
            <a:off x="594360" y="6419088"/>
            <a:ext cx="11000232" cy="384048"/>
          </a:xfrm>
          <a:prstGeom prst="rect">
            <a:avLst/>
          </a:prstGeom>
          <a:noFill/>
        </p:spPr>
        <p:txBody>
          <a:bodyPr wrap="square" lIns="18288" tIns="18288" rIns="18288" bIns="18288">
            <a:noAutofit/>
          </a:bodyPr>
          <a:lstStyle/>
          <a:p>
            <a:pPr algn="ctr"/>
            <a:r>
              <a:rPr lang="en-US" sz="1050" b="1">
                <a:solidFill>
                  <a:srgbClr val="156082"/>
                </a:solidFill>
                <a:latin typeface="Aptos"/>
              </a:rPr>
              <a:t>To Clifton W Dowers KI4PHP  </a:t>
            </a:r>
            <a:r>
              <a:rPr sz="1050" b="1">
                <a:solidFill>
                  <a:srgbClr val="156082"/>
                </a:solidFill>
                <a:latin typeface="Aptos"/>
              </a:rPr>
              <a:t>•  </a:t>
            </a:r>
            <a:r>
              <a:rPr lang="en-US" sz="1050" b="1">
                <a:solidFill>
                  <a:srgbClr val="156082"/>
                </a:solidFill>
                <a:latin typeface="Aptos"/>
              </a:rPr>
              <a:t>Brooksville</a:t>
            </a:r>
            <a:r>
              <a:rPr sz="1050" b="1">
                <a:solidFill>
                  <a:srgbClr val="156082"/>
                </a:solidFill>
                <a:latin typeface="Aptos"/>
              </a:rPr>
              <a:t>, </a:t>
            </a:r>
            <a:r>
              <a:rPr lang="en-US" sz="1050" b="1">
                <a:solidFill>
                  <a:srgbClr val="156082"/>
                </a:solidFill>
                <a:latin typeface="Aptos"/>
              </a:rPr>
              <a:t>Ky 41004</a:t>
            </a:r>
          </a:p>
          <a:p>
            <a:pPr algn="ctr"/>
            <a:r>
              <a:rPr lang="en-US" sz="1050" b="1">
                <a:solidFill>
                  <a:srgbClr val="156082"/>
                </a:solidFill>
                <a:latin typeface="Aptos"/>
              </a:rPr>
              <a:t>Ph 606-637-3994  </a:t>
            </a:r>
            <a:r>
              <a:rPr sz="1050" b="1">
                <a:solidFill>
                  <a:srgbClr val="156082"/>
                </a:solidFill>
                <a:latin typeface="Aptos"/>
              </a:rPr>
              <a:t>•  </a:t>
            </a:r>
            <a:r>
              <a:rPr lang="en-US" sz="1050" b="1">
                <a:solidFill>
                  <a:srgbClr val="156082"/>
                </a:solidFill>
                <a:latin typeface="Aptos"/>
              </a:rPr>
              <a:t>email ki4php</a:t>
            </a:r>
            <a:r>
              <a:rPr sz="1050" b="1">
                <a:solidFill>
                  <a:srgbClr val="156082"/>
                </a:solidFill>
                <a:latin typeface="Aptos"/>
              </a:rPr>
              <a:t>.</a:t>
            </a:r>
            <a:r>
              <a:rPr lang="en-US" sz="1050" b="1">
                <a:solidFill>
                  <a:srgbClr val="156082"/>
                </a:solidFill>
                <a:latin typeface="Aptos"/>
              </a:rPr>
              <a:t>dmr@fastmail</a:t>
            </a:r>
            <a:r>
              <a:rPr sz="1050" b="1">
                <a:solidFill>
                  <a:srgbClr val="156082"/>
                </a:solidFill>
                <a:latin typeface="Aptos"/>
              </a:rPr>
              <a:t>.com</a:t>
            </a:r>
          </a:p>
        </p:txBody>
      </p:sp>
      <p:sp>
        <p:nvSpPr>
          <p:cNvPr id="100" name="BrandMeister Badge"/>
          <p:cNvSpPr/>
          <p:nvPr/>
        </p:nvSpPr>
        <p:spPr>
          <a:xfrm>
            <a:off x="8931752" y="286512"/>
            <a:ext cx="2800000" cy="380000"/>
          </a:xfrm>
          <a:prstGeom prst="roundRect">
            <a:avLst>
              <a:gd name="adj" fmla="val 25000"/>
            </a:avLst>
          </a:prstGeom>
          <a:solidFill>
            <a:srgbClr val="0E2841"/>
          </a:solidFill>
          <a:ln w="12700">
            <a:solidFill>
              <a:srgbClr val="E97132"/>
            </a:solidFill>
          </a:ln>
        </p:spPr>
        <p:txBody>
          <a:bodyPr wrap="square" lIns="45720" tIns="9144" rIns="45720" bIns="9144" rtlCol="0" anchor="ctr">
            <a:noAutofit/>
          </a:bodyPr>
          <a:lstStyle/>
          <a:p>
            <a:pPr algn="ctr"/>
            <a:r>
              <a:rPr sz="1200" b="1">
                <a:solidFill>
                  <a:srgbClr val="E97132"/>
                </a:solidFill>
                <a:latin typeface="Aptos"/>
              </a:rPr>
              <a:t>BrandMeister</a:t>
            </a:r>
            <a:r>
              <a:rPr sz="1200" b="1">
                <a:solidFill>
                  <a:srgbClr val="FFFFFF"/>
                </a:solidFill>
                <a:latin typeface="Aptos"/>
              </a:rPr>
              <a:t> Network</a:t>
            </a:r>
          </a:p>
        </p:txBody>
      </p:sp>
      <p:graphicFrame>
        <p:nvGraphicFramePr>
          <p:cNvPr id="101" name="World-wide Lookup Table" descr="World-wide talk group lookup including KC-Wide 313136. All entries use Time Slot 2."/>
          <p:cNvGraphicFramePr>
            <a:graphicFrameLocks noGrp="1"/>
          </p:cNvGraphicFramePr>
          <p:nvPr>
            <p:extLst>
              <p:ext uri="{D42A27DB-BD31-4B8C-83A1-F6EECF244321}">
                <p14:modId xmlns:p14="http://schemas.microsoft.com/office/powerpoint/2010/main" val="3069334541"/>
              </p:ext>
            </p:extLst>
          </p:nvPr>
        </p:nvGraphicFramePr>
        <p:xfrm>
          <a:off x="457200" y="3264408"/>
          <a:ext cx="11274552" cy="2249424"/>
        </p:xfrm>
        <a:graphic>
          <a:graphicData uri="http://schemas.openxmlformats.org/drawingml/2006/table">
            <a:tbl>
              <a:tblPr firstRow="1" bandRow="1">
                <a:tableStyleId>{5C22544A-7EE6-4342-B048-85BDC9FD1C3A}</a:tableStyleId>
              </a:tblPr>
              <a:tblGrid>
                <a:gridCol w="2606040">
                  <a:extLst>
                    <a:ext uri="{9D8B030D-6E8A-4147-A177-3AD203B41FA5}">
                      <a16:colId xmlns:a16="http://schemas.microsoft.com/office/drawing/2014/main" val="20000"/>
                    </a:ext>
                  </a:extLst>
                </a:gridCol>
                <a:gridCol w="1152144">
                  <a:extLst>
                    <a:ext uri="{9D8B030D-6E8A-4147-A177-3AD203B41FA5}">
                      <a16:colId xmlns:a16="http://schemas.microsoft.com/office/drawing/2014/main" val="20001"/>
                    </a:ext>
                  </a:extLst>
                </a:gridCol>
                <a:gridCol w="2606040">
                  <a:extLst>
                    <a:ext uri="{9D8B030D-6E8A-4147-A177-3AD203B41FA5}">
                      <a16:colId xmlns:a16="http://schemas.microsoft.com/office/drawing/2014/main" val="20002"/>
                    </a:ext>
                  </a:extLst>
                </a:gridCol>
                <a:gridCol w="1152144">
                  <a:extLst>
                    <a:ext uri="{9D8B030D-6E8A-4147-A177-3AD203B41FA5}">
                      <a16:colId xmlns:a16="http://schemas.microsoft.com/office/drawing/2014/main" val="20003"/>
                    </a:ext>
                  </a:extLst>
                </a:gridCol>
                <a:gridCol w="2606040">
                  <a:extLst>
                    <a:ext uri="{9D8B030D-6E8A-4147-A177-3AD203B41FA5}">
                      <a16:colId xmlns:a16="http://schemas.microsoft.com/office/drawing/2014/main" val="20004"/>
                    </a:ext>
                  </a:extLst>
                </a:gridCol>
                <a:gridCol w="1152144">
                  <a:extLst>
                    <a:ext uri="{9D8B030D-6E8A-4147-A177-3AD203B41FA5}">
                      <a16:colId xmlns:a16="http://schemas.microsoft.com/office/drawing/2014/main" val="20005"/>
                    </a:ext>
                  </a:extLst>
                </a:gridCol>
              </a:tblGrid>
              <a:tr h="310896">
                <a:tc gridSpan="6">
                  <a:txBody>
                    <a:bodyPr/>
                    <a:lstStyle/>
                    <a:p>
                      <a:pPr algn="l"/>
                      <a:r>
                        <a:rPr sz="1400" b="1">
                          <a:solidFill>
                            <a:srgbClr val="FFFFFF"/>
                          </a:solidFill>
                          <a:latin typeface="Aptos"/>
                        </a:rPr>
                        <a:t>WORLD-WIDE TALKGROUPS</a:t>
                      </a:r>
                    </a:p>
                  </a:txBody>
                  <a:tcPr>
                    <a:solidFill>
                      <a:srgbClr val="0E2841"/>
                    </a:solidFill>
                  </a:tcPr>
                </a:tc>
                <a:tc hMerge="1">
                  <a:txBody>
                    <a:bodyPr/>
                    <a:lstStyle/>
                    <a:p>
                      <a:endParaRPr/>
                    </a:p>
                  </a:txBody>
                  <a:tcPr>
                    <a:solidFill>
                      <a:srgbClr val="0E2841"/>
                    </a:solidFill>
                  </a:tcPr>
                </a:tc>
                <a:tc hMerge="1">
                  <a:txBody>
                    <a:bodyPr/>
                    <a:lstStyle/>
                    <a:p>
                      <a:endParaRPr/>
                    </a:p>
                  </a:txBody>
                  <a:tcPr>
                    <a:solidFill>
                      <a:srgbClr val="0E2841"/>
                    </a:solidFill>
                  </a:tcPr>
                </a:tc>
                <a:tc hMerge="1">
                  <a:txBody>
                    <a:bodyPr/>
                    <a:lstStyle/>
                    <a:p>
                      <a:endParaRPr/>
                    </a:p>
                  </a:txBody>
                  <a:tcPr>
                    <a:solidFill>
                      <a:srgbClr val="0E2841"/>
                    </a:solidFill>
                  </a:tcPr>
                </a:tc>
                <a:tc hMerge="1">
                  <a:txBody>
                    <a:bodyPr/>
                    <a:lstStyle/>
                    <a:p>
                      <a:endParaRPr/>
                    </a:p>
                  </a:txBody>
                  <a:tcPr>
                    <a:solidFill>
                      <a:srgbClr val="0E2841"/>
                    </a:solidFill>
                  </a:tcPr>
                </a:tc>
                <a:tc hMerge="1">
                  <a:txBody>
                    <a:bodyPr/>
                    <a:lstStyle/>
                    <a:p>
                      <a:endParaRPr/>
                    </a:p>
                  </a:txBody>
                  <a:tcPr>
                    <a:solidFill>
                      <a:srgbClr val="0E2841"/>
                    </a:solidFill>
                  </a:tcPr>
                </a:tc>
                <a:extLst>
                  <a:ext uri="{0D108BD9-81ED-4DB2-BD59-A6C34878D82A}">
                    <a16:rowId xmlns:a16="http://schemas.microsoft.com/office/drawing/2014/main" val="10000"/>
                  </a:ext>
                </a:extLst>
              </a:tr>
              <a:tr h="310896">
                <a:tc>
                  <a:txBody>
                    <a:bodyPr/>
                    <a:lstStyle/>
                    <a:p>
                      <a:pPr algn="l"/>
                      <a:r>
                        <a:rPr sz="1400" b="1">
                          <a:solidFill>
                            <a:srgbClr val="FFFFFF"/>
                          </a:solidFill>
                          <a:latin typeface="Aptos"/>
                        </a:rPr>
                        <a:t>Talk Group</a:t>
                      </a:r>
                    </a:p>
                  </a:txBody>
                  <a:tcPr>
                    <a:solidFill>
                      <a:srgbClr val="156082"/>
                    </a:solidFill>
                  </a:tcPr>
                </a:tc>
                <a:tc>
                  <a:txBody>
                    <a:bodyPr/>
                    <a:lstStyle/>
                    <a:p>
                      <a:pPr algn="ctr"/>
                      <a:r>
                        <a:rPr sz="1400" b="1">
                          <a:solidFill>
                            <a:srgbClr val="FFFFFF"/>
                          </a:solidFill>
                          <a:latin typeface="Aptos"/>
                        </a:rPr>
                        <a:t>TG ID</a:t>
                      </a:r>
                    </a:p>
                  </a:txBody>
                  <a:tcPr>
                    <a:solidFill>
                      <a:srgbClr val="156082"/>
                    </a:solidFill>
                  </a:tcPr>
                </a:tc>
                <a:tc>
                  <a:txBody>
                    <a:bodyPr/>
                    <a:lstStyle/>
                    <a:p>
                      <a:pPr algn="l"/>
                      <a:r>
                        <a:rPr sz="1400" b="1">
                          <a:solidFill>
                            <a:srgbClr val="FFFFFF"/>
                          </a:solidFill>
                          <a:latin typeface="Aptos"/>
                        </a:rPr>
                        <a:t>Talk Group</a:t>
                      </a:r>
                    </a:p>
                  </a:txBody>
                  <a:tcPr>
                    <a:solidFill>
                      <a:srgbClr val="156082"/>
                    </a:solidFill>
                  </a:tcPr>
                </a:tc>
                <a:tc>
                  <a:txBody>
                    <a:bodyPr/>
                    <a:lstStyle/>
                    <a:p>
                      <a:pPr algn="ctr"/>
                      <a:r>
                        <a:rPr sz="1400" b="1">
                          <a:solidFill>
                            <a:srgbClr val="FFFFFF"/>
                          </a:solidFill>
                          <a:latin typeface="Aptos"/>
                        </a:rPr>
                        <a:t>TG ID</a:t>
                      </a:r>
                    </a:p>
                  </a:txBody>
                  <a:tcPr>
                    <a:solidFill>
                      <a:srgbClr val="156082"/>
                    </a:solidFill>
                  </a:tcPr>
                </a:tc>
                <a:tc>
                  <a:txBody>
                    <a:bodyPr/>
                    <a:lstStyle/>
                    <a:p>
                      <a:pPr algn="l"/>
                      <a:r>
                        <a:rPr sz="1400" b="1">
                          <a:solidFill>
                            <a:srgbClr val="FFFFFF"/>
                          </a:solidFill>
                          <a:latin typeface="Aptos"/>
                        </a:rPr>
                        <a:t>Talk Group</a:t>
                      </a:r>
                    </a:p>
                  </a:txBody>
                  <a:tcPr>
                    <a:solidFill>
                      <a:srgbClr val="156082"/>
                    </a:solidFill>
                  </a:tcPr>
                </a:tc>
                <a:tc>
                  <a:txBody>
                    <a:bodyPr/>
                    <a:lstStyle/>
                    <a:p>
                      <a:pPr algn="ctr"/>
                      <a:r>
                        <a:rPr sz="1400" b="1">
                          <a:solidFill>
                            <a:srgbClr val="FFFFFF"/>
                          </a:solidFill>
                          <a:latin typeface="Aptos"/>
                        </a:rPr>
                        <a:t>TG ID</a:t>
                      </a:r>
                    </a:p>
                  </a:txBody>
                  <a:tcPr>
                    <a:solidFill>
                      <a:srgbClr val="156082"/>
                    </a:solidFill>
                  </a:tcPr>
                </a:tc>
                <a:extLst>
                  <a:ext uri="{0D108BD9-81ED-4DB2-BD59-A6C34878D82A}">
                    <a16:rowId xmlns:a16="http://schemas.microsoft.com/office/drawing/2014/main" val="10001"/>
                  </a:ext>
                </a:extLst>
              </a:tr>
              <a:tr h="406908">
                <a:tc>
                  <a:txBody>
                    <a:bodyPr/>
                    <a:lstStyle/>
                    <a:p>
                      <a:pPr algn="l"/>
                      <a:r>
                        <a:rPr sz="1400" b="0">
                          <a:solidFill>
                            <a:srgbClr val="0E2841"/>
                          </a:solidFill>
                          <a:latin typeface="Aptos"/>
                        </a:rPr>
                        <a:t>Asia E</a:t>
                      </a:r>
                    </a:p>
                  </a:txBody>
                  <a:tcPr>
                    <a:solidFill>
                      <a:srgbClr val="FFFFFF"/>
                    </a:solidFill>
                  </a:tcPr>
                </a:tc>
                <a:tc>
                  <a:txBody>
                    <a:bodyPr/>
                    <a:lstStyle/>
                    <a:p>
                      <a:pPr algn="ctr"/>
                      <a:r>
                        <a:rPr sz="1400" b="1">
                          <a:solidFill>
                            <a:srgbClr val="E97132"/>
                          </a:solidFill>
                          <a:latin typeface="Aptos"/>
                        </a:rPr>
                        <a:t>94</a:t>
                      </a:r>
                    </a:p>
                  </a:txBody>
                  <a:tcPr>
                    <a:solidFill>
                      <a:srgbClr val="FFFFFF"/>
                    </a:solidFill>
                  </a:tcPr>
                </a:tc>
                <a:tc>
                  <a:txBody>
                    <a:bodyPr/>
                    <a:lstStyle/>
                    <a:p>
                      <a:pPr algn="l"/>
                      <a:r>
                        <a:rPr sz="1400" b="0">
                          <a:solidFill>
                            <a:srgbClr val="0E2841"/>
                          </a:solidFill>
                          <a:latin typeface="Aptos"/>
                        </a:rPr>
                        <a:t>Baynet</a:t>
                      </a:r>
                    </a:p>
                  </a:txBody>
                  <a:tcPr>
                    <a:solidFill>
                      <a:srgbClr val="FFFFFF"/>
                    </a:solidFill>
                  </a:tcPr>
                </a:tc>
                <a:tc>
                  <a:txBody>
                    <a:bodyPr/>
                    <a:lstStyle/>
                    <a:p>
                      <a:pPr algn="ctr"/>
                      <a:r>
                        <a:rPr sz="1400" b="1">
                          <a:solidFill>
                            <a:srgbClr val="E97132"/>
                          </a:solidFill>
                          <a:latin typeface="Aptos"/>
                        </a:rPr>
                        <a:t>31075</a:t>
                      </a:r>
                    </a:p>
                  </a:txBody>
                  <a:tcPr>
                    <a:solidFill>
                      <a:srgbClr val="FFFFFF"/>
                    </a:solidFill>
                  </a:tcPr>
                </a:tc>
                <a:tc>
                  <a:txBody>
                    <a:bodyPr/>
                    <a:lstStyle/>
                    <a:p>
                      <a:pPr algn="l"/>
                      <a:r>
                        <a:rPr sz="1400" b="0">
                          <a:solidFill>
                            <a:srgbClr val="0E2841"/>
                          </a:solidFill>
                          <a:latin typeface="Aptos"/>
                        </a:rPr>
                        <a:t>Europe</a:t>
                      </a:r>
                    </a:p>
                  </a:txBody>
                  <a:tcPr>
                    <a:solidFill>
                      <a:srgbClr val="FFFFFF"/>
                    </a:solidFill>
                  </a:tcPr>
                </a:tc>
                <a:tc>
                  <a:txBody>
                    <a:bodyPr/>
                    <a:lstStyle/>
                    <a:p>
                      <a:pPr algn="ctr"/>
                      <a:r>
                        <a:rPr sz="1400" b="1">
                          <a:solidFill>
                            <a:srgbClr val="E97132"/>
                          </a:solidFill>
                          <a:latin typeface="Aptos"/>
                        </a:rPr>
                        <a:t>92</a:t>
                      </a:r>
                    </a:p>
                  </a:txBody>
                  <a:tcPr>
                    <a:solidFill>
                      <a:srgbClr val="FFFFFF"/>
                    </a:solidFill>
                  </a:tcPr>
                </a:tc>
                <a:extLst>
                  <a:ext uri="{0D108BD9-81ED-4DB2-BD59-A6C34878D82A}">
                    <a16:rowId xmlns:a16="http://schemas.microsoft.com/office/drawing/2014/main" val="10002"/>
                  </a:ext>
                </a:extLst>
              </a:tr>
              <a:tr h="406908">
                <a:tc>
                  <a:txBody>
                    <a:bodyPr/>
                    <a:lstStyle/>
                    <a:p>
                      <a:pPr algn="l"/>
                      <a:endParaRPr sz="1400" b="0" dirty="0">
                        <a:solidFill>
                          <a:srgbClr val="0E2841"/>
                        </a:solidFill>
                        <a:latin typeface="Aptos"/>
                      </a:endParaRPr>
                    </a:p>
                  </a:txBody>
                  <a:tcPr>
                    <a:solidFill>
                      <a:srgbClr val="EEF3F6"/>
                    </a:solidFill>
                  </a:tcPr>
                </a:tc>
                <a:tc>
                  <a:txBody>
                    <a:bodyPr/>
                    <a:lstStyle/>
                    <a:p>
                      <a:pPr algn="ctr"/>
                      <a:endParaRPr sz="1400" b="1" dirty="0">
                        <a:solidFill>
                          <a:srgbClr val="E97132"/>
                        </a:solidFill>
                        <a:latin typeface="Aptos"/>
                      </a:endParaRPr>
                    </a:p>
                  </a:txBody>
                  <a:tcPr>
                    <a:solidFill>
                      <a:srgbClr val="EEF3F6"/>
                    </a:solidFill>
                  </a:tcPr>
                </a:tc>
                <a:tc>
                  <a:txBody>
                    <a:bodyPr/>
                    <a:lstStyle/>
                    <a:p>
                      <a:pPr algn="l"/>
                      <a:r>
                        <a:rPr sz="1400" b="0">
                          <a:solidFill>
                            <a:srgbClr val="0E2841"/>
                          </a:solidFill>
                          <a:latin typeface="Aptos"/>
                        </a:rPr>
                        <a:t>N America</a:t>
                      </a:r>
                    </a:p>
                  </a:txBody>
                  <a:tcPr>
                    <a:solidFill>
                      <a:srgbClr val="EEF3F6"/>
                    </a:solidFill>
                  </a:tcPr>
                </a:tc>
                <a:tc>
                  <a:txBody>
                    <a:bodyPr/>
                    <a:lstStyle/>
                    <a:p>
                      <a:pPr algn="ctr"/>
                      <a:r>
                        <a:rPr sz="1400" b="1">
                          <a:solidFill>
                            <a:srgbClr val="E97132"/>
                          </a:solidFill>
                          <a:latin typeface="Aptos"/>
                        </a:rPr>
                        <a:t>93</a:t>
                      </a:r>
                    </a:p>
                  </a:txBody>
                  <a:tcPr>
                    <a:solidFill>
                      <a:srgbClr val="EEF3F6"/>
                    </a:solidFill>
                  </a:tcPr>
                </a:tc>
                <a:tc>
                  <a:txBody>
                    <a:bodyPr/>
                    <a:lstStyle/>
                    <a:p>
                      <a:pPr algn="l"/>
                      <a:r>
                        <a:rPr sz="1400" b="0">
                          <a:solidFill>
                            <a:srgbClr val="0E2841"/>
                          </a:solidFill>
                          <a:latin typeface="Aptos"/>
                        </a:rPr>
                        <a:t>NW</a:t>
                      </a:r>
                    </a:p>
                  </a:txBody>
                  <a:tcPr>
                    <a:solidFill>
                      <a:srgbClr val="EEF3F6"/>
                    </a:solidFill>
                  </a:tcPr>
                </a:tc>
                <a:tc>
                  <a:txBody>
                    <a:bodyPr/>
                    <a:lstStyle/>
                    <a:p>
                      <a:pPr algn="ctr"/>
                      <a:r>
                        <a:rPr sz="1400" b="1">
                          <a:solidFill>
                            <a:srgbClr val="E97132"/>
                          </a:solidFill>
                          <a:latin typeface="Aptos"/>
                        </a:rPr>
                        <a:t>3169</a:t>
                      </a:r>
                    </a:p>
                  </a:txBody>
                  <a:tcPr>
                    <a:solidFill>
                      <a:srgbClr val="EEF3F6"/>
                    </a:solidFill>
                  </a:tcPr>
                </a:tc>
                <a:extLst>
                  <a:ext uri="{0D108BD9-81ED-4DB2-BD59-A6C34878D82A}">
                    <a16:rowId xmlns:a16="http://schemas.microsoft.com/office/drawing/2014/main" val="10003"/>
                  </a:ext>
                </a:extLst>
              </a:tr>
              <a:tr h="406908">
                <a:tc>
                  <a:txBody>
                    <a:bodyPr/>
                    <a:lstStyle/>
                    <a:p>
                      <a:pPr algn="l"/>
                      <a:r>
                        <a:rPr sz="1400" b="0">
                          <a:solidFill>
                            <a:srgbClr val="0E2841"/>
                          </a:solidFill>
                          <a:latin typeface="Aptos"/>
                        </a:rPr>
                        <a:t>Philippines</a:t>
                      </a:r>
                    </a:p>
                  </a:txBody>
                  <a:tcPr>
                    <a:solidFill>
                      <a:srgbClr val="FFFFFF"/>
                    </a:solidFill>
                  </a:tcPr>
                </a:tc>
                <a:tc>
                  <a:txBody>
                    <a:bodyPr/>
                    <a:lstStyle/>
                    <a:p>
                      <a:pPr algn="ctr"/>
                      <a:r>
                        <a:rPr sz="1400" b="1">
                          <a:solidFill>
                            <a:srgbClr val="E97132"/>
                          </a:solidFill>
                          <a:latin typeface="Aptos"/>
                        </a:rPr>
                        <a:t>515</a:t>
                      </a:r>
                    </a:p>
                  </a:txBody>
                  <a:tcPr>
                    <a:solidFill>
                      <a:srgbClr val="FFFFFF"/>
                    </a:solidFill>
                  </a:tcPr>
                </a:tc>
                <a:tc>
                  <a:txBody>
                    <a:bodyPr/>
                    <a:lstStyle/>
                    <a:p>
                      <a:pPr algn="l"/>
                      <a:r>
                        <a:rPr sz="1400" b="0">
                          <a:solidFill>
                            <a:srgbClr val="0E2841"/>
                          </a:solidFill>
                          <a:latin typeface="Aptos"/>
                        </a:rPr>
                        <a:t>WW Eng</a:t>
                      </a:r>
                    </a:p>
                  </a:txBody>
                  <a:tcPr>
                    <a:solidFill>
                      <a:srgbClr val="FFFFFF"/>
                    </a:solidFill>
                  </a:tcPr>
                </a:tc>
                <a:tc>
                  <a:txBody>
                    <a:bodyPr/>
                    <a:lstStyle/>
                    <a:p>
                      <a:pPr algn="ctr"/>
                      <a:r>
                        <a:rPr sz="1400" b="1">
                          <a:solidFill>
                            <a:srgbClr val="E97132"/>
                          </a:solidFill>
                          <a:latin typeface="Aptos"/>
                        </a:rPr>
                        <a:t>13</a:t>
                      </a:r>
                    </a:p>
                  </a:txBody>
                  <a:tcPr>
                    <a:solidFill>
                      <a:srgbClr val="FFFFFF"/>
                    </a:solidFill>
                  </a:tcPr>
                </a:tc>
                <a:tc>
                  <a:txBody>
                    <a:bodyPr/>
                    <a:lstStyle/>
                    <a:p>
                      <a:pPr algn="l"/>
                      <a:r>
                        <a:rPr sz="1400" b="0">
                          <a:solidFill>
                            <a:srgbClr val="0E2841"/>
                          </a:solidFill>
                          <a:latin typeface="Aptos"/>
                        </a:rPr>
                        <a:t>WW</a:t>
                      </a:r>
                    </a:p>
                  </a:txBody>
                  <a:tcPr>
                    <a:solidFill>
                      <a:srgbClr val="FFFFFF"/>
                    </a:solidFill>
                  </a:tcPr>
                </a:tc>
                <a:tc>
                  <a:txBody>
                    <a:bodyPr/>
                    <a:lstStyle/>
                    <a:p>
                      <a:pPr algn="ctr"/>
                      <a:r>
                        <a:rPr sz="1400" b="1">
                          <a:solidFill>
                            <a:srgbClr val="E97132"/>
                          </a:solidFill>
                          <a:latin typeface="Aptos"/>
                        </a:rPr>
                        <a:t>91</a:t>
                      </a:r>
                    </a:p>
                  </a:txBody>
                  <a:tcPr>
                    <a:solidFill>
                      <a:srgbClr val="FFFFFF"/>
                    </a:solidFill>
                  </a:tcPr>
                </a:tc>
                <a:extLst>
                  <a:ext uri="{0D108BD9-81ED-4DB2-BD59-A6C34878D82A}">
                    <a16:rowId xmlns:a16="http://schemas.microsoft.com/office/drawing/2014/main" val="10004"/>
                  </a:ext>
                </a:extLst>
              </a:tr>
              <a:tr h="406908">
                <a:tc>
                  <a:txBody>
                    <a:bodyPr/>
                    <a:lstStyle/>
                    <a:p>
                      <a:pPr algn="l"/>
                      <a:r>
                        <a:rPr sz="1400" b="0">
                          <a:solidFill>
                            <a:srgbClr val="0E2841"/>
                          </a:solidFill>
                          <a:latin typeface="Aptos"/>
                        </a:rPr>
                        <a:t>KC-Wide</a:t>
                      </a:r>
                    </a:p>
                  </a:txBody>
                  <a:tcPr>
                    <a:solidFill>
                      <a:srgbClr val="EEF3F6"/>
                    </a:solidFill>
                  </a:tcPr>
                </a:tc>
                <a:tc>
                  <a:txBody>
                    <a:bodyPr/>
                    <a:lstStyle/>
                    <a:p>
                      <a:pPr algn="ctr"/>
                      <a:r>
                        <a:rPr sz="1400" b="1">
                          <a:solidFill>
                            <a:srgbClr val="E97132"/>
                          </a:solidFill>
                          <a:latin typeface="Aptos"/>
                        </a:rPr>
                        <a:t>313136</a:t>
                      </a:r>
                    </a:p>
                  </a:txBody>
                  <a:tcPr>
                    <a:solidFill>
                      <a:srgbClr val="EEF3F6"/>
                    </a:solidFill>
                  </a:tcPr>
                </a:tc>
                <a:tc>
                  <a:txBody>
                    <a:bodyPr/>
                    <a:lstStyle/>
                    <a:p>
                      <a:pPr algn="l"/>
                      <a:endParaRPr/>
                    </a:p>
                  </a:txBody>
                  <a:tcPr>
                    <a:solidFill>
                      <a:srgbClr val="EEF3F6"/>
                    </a:solidFill>
                  </a:tcPr>
                </a:tc>
                <a:tc>
                  <a:txBody>
                    <a:bodyPr/>
                    <a:lstStyle/>
                    <a:p>
                      <a:pPr algn="ctr"/>
                      <a:endParaRPr/>
                    </a:p>
                  </a:txBody>
                  <a:tcPr>
                    <a:solidFill>
                      <a:srgbClr val="EEF3F6"/>
                    </a:solidFill>
                  </a:tcPr>
                </a:tc>
                <a:tc>
                  <a:txBody>
                    <a:bodyPr/>
                    <a:lstStyle/>
                    <a:p>
                      <a:pPr algn="l"/>
                      <a:endParaRPr/>
                    </a:p>
                  </a:txBody>
                  <a:tcPr>
                    <a:solidFill>
                      <a:srgbClr val="EEF3F6"/>
                    </a:solidFill>
                  </a:tcPr>
                </a:tc>
                <a:tc>
                  <a:txBody>
                    <a:bodyPr/>
                    <a:lstStyle/>
                    <a:p>
                      <a:pPr algn="ctr"/>
                      <a:endParaRPr dirty="0"/>
                    </a:p>
                  </a:txBody>
                  <a:tcPr>
                    <a:solidFill>
                      <a:srgbClr val="EEF3F6"/>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txBox="1"/>
          <p:nvPr/>
        </p:nvSpPr>
        <p:spPr>
          <a:xfrm>
            <a:off x="457200" y="246888"/>
            <a:ext cx="11274552" cy="621792"/>
          </a:xfrm>
          <a:prstGeom prst="rect">
            <a:avLst/>
          </a:prstGeom>
          <a:noFill/>
        </p:spPr>
        <p:txBody>
          <a:bodyPr wrap="square" lIns="18288" tIns="18288" rIns="18288" bIns="18288" anchor="t">
            <a:noAutofit/>
          </a:bodyPr>
          <a:lstStyle/>
          <a:p>
            <a:pPr algn="l"/>
            <a:r>
              <a:rPr sz="3200" b="1">
                <a:solidFill>
                  <a:srgbClr val="0E2841"/>
                </a:solidFill>
                <a:latin typeface="Aptos Display"/>
              </a:rPr>
              <a:t>Office </a:t>
            </a:r>
            <a:r>
              <a:rPr lang="en-US" sz="3200" b="1">
                <a:solidFill>
                  <a:srgbClr val="0E2841"/>
                </a:solidFill>
                <a:latin typeface="Aptos Display"/>
              </a:rPr>
              <a:t>Hotspot-TGI Network Zone</a:t>
            </a:r>
          </a:p>
        </p:txBody>
      </p:sp>
      <p:sp>
        <p:nvSpPr>
          <p:cNvPr id="3" name="Subtitle"/>
          <p:cNvSpPr txBox="1"/>
          <p:nvPr/>
        </p:nvSpPr>
        <p:spPr>
          <a:xfrm>
            <a:off x="457200" y="877824"/>
            <a:ext cx="11274552" cy="356616"/>
          </a:xfrm>
          <a:prstGeom prst="rect">
            <a:avLst/>
          </a:prstGeom>
          <a:noFill/>
        </p:spPr>
        <p:txBody>
          <a:bodyPr wrap="square" lIns="18288" tIns="18288" rIns="18288" bIns="18288" anchor="t">
            <a:noAutofit/>
          </a:bodyPr>
          <a:lstStyle/>
          <a:p>
            <a:pPr algn="l"/>
            <a:r>
              <a:rPr sz="1500" b="1">
                <a:solidFill>
                  <a:srgbClr val="156082"/>
                </a:solidFill>
                <a:latin typeface="Aptos"/>
              </a:rPr>
              <a:t>439.450 (+5) • Time Slot 1 • TGI network talk groups</a:t>
            </a:r>
          </a:p>
        </p:txBody>
      </p:sp>
      <p:sp>
        <p:nvSpPr>
          <p:cNvPr id="4" name="Accent Rule">
            <a:extLst>
              <a:ext uri="{C183D7F6-B498-43B3-948B-1728B52AA6E4}">
                <adec:decorative xmlns:adec="http://schemas.microsoft.com/office/drawing/2017/decorative" val="1"/>
              </a:ext>
            </a:extLst>
          </p:cNvPr>
          <p:cNvSpPr/>
          <p:nvPr/>
        </p:nvSpPr>
        <p:spPr>
          <a:xfrm>
            <a:off x="457200" y="1298448"/>
            <a:ext cx="11274552" cy="27432"/>
          </a:xfrm>
          <a:prstGeom prst="rect">
            <a:avLst/>
          </a:prstGeom>
          <a:solidFill>
            <a:srgbClr val="E97132"/>
          </a:solidFill>
          <a:ln>
            <a:noFill/>
          </a:ln>
        </p:spPr>
        <p:txBody>
          <a:bodyPr wrap="square" rtlCol="0" anchor="ctr">
            <a:noAutofit/>
          </a:bodyPr>
          <a:lstStyle/>
          <a:p>
            <a:pPr algn="ctr"/>
            <a:endParaRPr/>
          </a:p>
        </p:txBody>
      </p:sp>
      <p:sp>
        <p:nvSpPr>
          <p:cNvPr id="5" name="Network Highlight 1"/>
          <p:cNvSpPr/>
          <p:nvPr/>
        </p:nvSpPr>
        <p:spPr>
          <a:xfrm>
            <a:off x="457200" y="1444752"/>
            <a:ext cx="5486400" cy="1097280"/>
          </a:xfrm>
          <a:prstGeom prst="rect">
            <a:avLst/>
          </a:prstGeom>
          <a:solidFill>
            <a:srgbClr val="0E2841"/>
          </a:solidFill>
          <a:ln w="16510">
            <a:solidFill>
              <a:srgbClr val="E97132"/>
            </a:solidFill>
          </a:ln>
        </p:spPr>
        <p:txBody>
          <a:bodyPr wrap="square" lIns="164592" tIns="54864" rIns="146304" bIns="54864" rtlCol="0" anchor="ctr">
            <a:noAutofit/>
          </a:bodyPr>
          <a:lstStyle/>
          <a:p>
            <a:pPr algn="l"/>
            <a:r>
              <a:rPr sz="1400" b="1">
                <a:solidFill>
                  <a:srgbClr val="E97132"/>
                </a:solidFill>
                <a:latin typeface="Aptos"/>
              </a:rPr>
              <a:t>W.O.T.A.R</a:t>
            </a:r>
          </a:p>
          <a:p>
            <a:pPr algn="l"/>
            <a:r>
              <a:rPr sz="3200" b="1">
                <a:solidFill>
                  <a:srgbClr val="FFFFFF"/>
                </a:solidFill>
                <a:latin typeface="Aptos Display"/>
              </a:rPr>
              <a:t>4031817</a:t>
            </a:r>
          </a:p>
          <a:p>
            <a:pPr algn="l"/>
            <a:r>
              <a:rPr sz="1400" b="1">
                <a:solidFill>
                  <a:srgbClr val="FFFFFF"/>
                </a:solidFill>
                <a:latin typeface="Aptos"/>
              </a:rPr>
              <a:t>TG ID</a:t>
            </a:r>
          </a:p>
        </p:txBody>
      </p:sp>
      <p:sp>
        <p:nvSpPr>
          <p:cNvPr id="6" name="Network Highlight 2"/>
          <p:cNvSpPr/>
          <p:nvPr/>
        </p:nvSpPr>
        <p:spPr>
          <a:xfrm>
            <a:off x="6245352" y="1444752"/>
            <a:ext cx="5486400" cy="1097280"/>
          </a:xfrm>
          <a:prstGeom prst="rect">
            <a:avLst/>
          </a:prstGeom>
          <a:solidFill>
            <a:srgbClr val="156082"/>
          </a:solidFill>
          <a:ln w="16510">
            <a:solidFill>
              <a:srgbClr val="0F9ED5"/>
            </a:solidFill>
          </a:ln>
        </p:spPr>
        <p:txBody>
          <a:bodyPr wrap="square" lIns="164592" tIns="54864" rIns="146304" bIns="54864" rtlCol="0" anchor="ctr">
            <a:noAutofit/>
          </a:bodyPr>
          <a:lstStyle/>
          <a:p>
            <a:pPr algn="l"/>
            <a:r>
              <a:rPr sz="1400" b="1">
                <a:solidFill>
                  <a:srgbClr val="E97132"/>
                </a:solidFill>
                <a:latin typeface="Aptos"/>
              </a:rPr>
              <a:t>MIDSOUTH MULTI NETWORK</a:t>
            </a:r>
          </a:p>
          <a:p>
            <a:pPr algn="l"/>
            <a:r>
              <a:rPr sz="3200" b="1">
                <a:solidFill>
                  <a:srgbClr val="FFFFFF"/>
                </a:solidFill>
                <a:latin typeface="Aptos Display"/>
              </a:rPr>
              <a:t>4042450</a:t>
            </a:r>
          </a:p>
          <a:p>
            <a:pPr algn="l"/>
            <a:r>
              <a:rPr sz="1400" b="1">
                <a:solidFill>
                  <a:srgbClr val="FFFFFF"/>
                </a:solidFill>
                <a:latin typeface="Aptos"/>
              </a:rPr>
              <a:t>TG ID</a:t>
            </a:r>
          </a:p>
        </p:txBody>
      </p:sp>
      <p:sp>
        <p:nvSpPr>
          <p:cNvPr id="8" name="Table Section Label"/>
          <p:cNvSpPr txBox="1"/>
          <p:nvPr/>
        </p:nvSpPr>
        <p:spPr>
          <a:xfrm>
            <a:off x="457200" y="2706624"/>
            <a:ext cx="6858000" cy="292608"/>
          </a:xfrm>
          <a:prstGeom prst="rect">
            <a:avLst/>
          </a:prstGeom>
          <a:noFill/>
        </p:spPr>
        <p:txBody>
          <a:bodyPr wrap="square" lIns="18288" tIns="18288" rIns="18288" bIns="18288" anchor="t">
            <a:noAutofit/>
          </a:bodyPr>
          <a:lstStyle/>
          <a:p>
            <a:pPr algn="l"/>
            <a:r>
              <a:rPr sz="1800" b="1">
                <a:solidFill>
                  <a:srgbClr val="0E2841"/>
                </a:solidFill>
                <a:latin typeface="Aptos Display"/>
              </a:rPr>
              <a:t>Full network talk group lookup</a:t>
            </a:r>
          </a:p>
        </p:txBody>
      </p:sp>
      <p:sp>
        <p:nvSpPr>
          <p:cNvPr id="9" name="Frequency Table Note"/>
          <p:cNvSpPr txBox="1"/>
          <p:nvPr/>
        </p:nvSpPr>
        <p:spPr>
          <a:xfrm>
            <a:off x="6583680" y="2734056"/>
            <a:ext cx="5148072" cy="274320"/>
          </a:xfrm>
          <a:prstGeom prst="rect">
            <a:avLst/>
          </a:prstGeom>
          <a:noFill/>
        </p:spPr>
        <p:txBody>
          <a:bodyPr wrap="square" lIns="18288" tIns="18288" rIns="18288" bIns="18288" anchor="t">
            <a:noAutofit/>
          </a:bodyPr>
          <a:lstStyle/>
          <a:p>
            <a:pPr algn="r"/>
            <a:r>
              <a:rPr sz="1400" b="0">
                <a:solidFill>
                  <a:srgbClr val="156082"/>
                </a:solidFill>
                <a:latin typeface="Aptos"/>
              </a:rPr>
              <a:t>Freq 439.450 (+5) • all entries use Time Slot 1</a:t>
            </a:r>
          </a:p>
        </p:txBody>
      </p:sp>
      <p:graphicFrame>
        <p:nvGraphicFramePr>
          <p:cNvPr id="10" name="TGI Network Zone Talk Group Table" descr="TGI Network Zone talk group list for 439.450 plus 5, Time Slot 1: W.O.T.A.R 4031817, Midsouth Multi Network 4042450."/>
          <p:cNvGraphicFramePr>
            <a:graphicFrameLocks noGrp="1"/>
          </p:cNvGraphicFramePr>
          <p:nvPr>
            <p:extLst>
              <p:ext uri="{D42A27DB-BD31-4B8C-83A1-F6EECF244321}">
                <p14:modId xmlns:p14="http://schemas.microsoft.com/office/powerpoint/2010/main" val="870256902"/>
              </p:ext>
            </p:extLst>
          </p:nvPr>
        </p:nvGraphicFramePr>
        <p:xfrm>
          <a:off x="457200" y="3081528"/>
          <a:ext cx="11274552" cy="2040000"/>
        </p:xfrm>
        <a:graphic>
          <a:graphicData uri="http://schemas.openxmlformats.org/drawingml/2006/table">
            <a:tbl>
              <a:tblPr firstRow="1" bandRow="1">
                <a:tableStyleId>{5C22544A-7EE6-4342-B048-85BDC9FD1C3A}</a:tableStyleId>
              </a:tblPr>
              <a:tblGrid>
                <a:gridCol w="8000112">
                  <a:extLst>
                    <a:ext uri="{9D8B030D-6E8A-4147-A177-3AD203B41FA5}">
                      <a16:colId xmlns:a16="http://schemas.microsoft.com/office/drawing/2014/main" val="20000"/>
                    </a:ext>
                  </a:extLst>
                </a:gridCol>
                <a:gridCol w="3274440">
                  <a:extLst>
                    <a:ext uri="{9D8B030D-6E8A-4147-A177-3AD203B41FA5}">
                      <a16:colId xmlns:a16="http://schemas.microsoft.com/office/drawing/2014/main" val="20001"/>
                    </a:ext>
                  </a:extLst>
                </a:gridCol>
              </a:tblGrid>
              <a:tr h="400000">
                <a:tc>
                  <a:txBody>
                    <a:bodyPr/>
                    <a:lstStyle/>
                    <a:p>
                      <a:pPr algn="l"/>
                      <a:r>
                        <a:rPr sz="1400" b="1">
                          <a:solidFill>
                            <a:srgbClr val="FFFFFF"/>
                          </a:solidFill>
                          <a:latin typeface="Aptos"/>
                        </a:rPr>
                        <a:t>Talk Group</a:t>
                      </a:r>
                    </a:p>
                  </a:txBody>
                  <a:tcPr anchor="ctr">
                    <a:solidFill>
                      <a:srgbClr val="156082"/>
                    </a:solidFill>
                  </a:tcPr>
                </a:tc>
                <a:tc>
                  <a:txBody>
                    <a:bodyPr/>
                    <a:lstStyle/>
                    <a:p>
                      <a:pPr algn="ctr"/>
                      <a:r>
                        <a:rPr sz="1400" b="1">
                          <a:solidFill>
                            <a:srgbClr val="FFFFFF"/>
                          </a:solidFill>
                          <a:latin typeface="Aptos"/>
                        </a:rPr>
                        <a:t>TG ID</a:t>
                      </a:r>
                    </a:p>
                  </a:txBody>
                  <a:tcPr anchor="ctr">
                    <a:solidFill>
                      <a:srgbClr val="156082"/>
                    </a:solidFill>
                  </a:tcPr>
                </a:tc>
                <a:extLst>
                  <a:ext uri="{0D108BD9-81ED-4DB2-BD59-A6C34878D82A}">
                    <a16:rowId xmlns:a16="http://schemas.microsoft.com/office/drawing/2014/main" val="10001"/>
                  </a:ext>
                </a:extLst>
              </a:tr>
              <a:tr h="820000">
                <a:tc>
                  <a:txBody>
                    <a:bodyPr/>
                    <a:lstStyle/>
                    <a:p>
                      <a:pPr algn="l"/>
                      <a:r>
                        <a:rPr sz="1400" b="0">
                          <a:solidFill>
                            <a:srgbClr val="0E2841"/>
                          </a:solidFill>
                          <a:latin typeface="Aptos"/>
                        </a:rPr>
                        <a:t>W.O.T.A.R</a:t>
                      </a:r>
                    </a:p>
                  </a:txBody>
                  <a:tcPr anchor="ctr">
                    <a:solidFill>
                      <a:srgbClr val="FFFFFF"/>
                    </a:solidFill>
                  </a:tcPr>
                </a:tc>
                <a:tc>
                  <a:txBody>
                    <a:bodyPr/>
                    <a:lstStyle/>
                    <a:p>
                      <a:pPr algn="ctr"/>
                      <a:r>
                        <a:rPr sz="1400" b="1">
                          <a:solidFill>
                            <a:srgbClr val="E97132"/>
                          </a:solidFill>
                          <a:latin typeface="Aptos"/>
                        </a:rPr>
                        <a:t>4031817</a:t>
                      </a:r>
                    </a:p>
                  </a:txBody>
                  <a:tcPr anchor="ctr">
                    <a:solidFill>
                      <a:srgbClr val="FFFFFF"/>
                    </a:solidFill>
                  </a:tcPr>
                </a:tc>
                <a:extLst>
                  <a:ext uri="{0D108BD9-81ED-4DB2-BD59-A6C34878D82A}">
                    <a16:rowId xmlns:a16="http://schemas.microsoft.com/office/drawing/2014/main" val="10002"/>
                  </a:ext>
                </a:extLst>
              </a:tr>
              <a:tr h="820000">
                <a:tc>
                  <a:txBody>
                    <a:bodyPr/>
                    <a:lstStyle/>
                    <a:p>
                      <a:pPr algn="l"/>
                      <a:r>
                        <a:rPr sz="1400" b="0">
                          <a:solidFill>
                            <a:srgbClr val="0E2841"/>
                          </a:solidFill>
                          <a:latin typeface="Aptos"/>
                        </a:rPr>
                        <a:t>Midsouth Multi Network</a:t>
                      </a:r>
                    </a:p>
                  </a:txBody>
                  <a:tcPr anchor="ctr">
                    <a:solidFill>
                      <a:srgbClr val="EEF3F6"/>
                    </a:solidFill>
                  </a:tcPr>
                </a:tc>
                <a:tc>
                  <a:txBody>
                    <a:bodyPr/>
                    <a:lstStyle/>
                    <a:p>
                      <a:pPr algn="ctr"/>
                      <a:r>
                        <a:rPr sz="1400" b="1">
                          <a:solidFill>
                            <a:srgbClr val="E97132"/>
                          </a:solidFill>
                          <a:latin typeface="Aptos"/>
                        </a:rPr>
                        <a:t>4042450</a:t>
                      </a:r>
                    </a:p>
                  </a:txBody>
                  <a:tcPr anchor="ctr">
                    <a:solidFill>
                      <a:srgbClr val="EEF3F6"/>
                    </a:solidFill>
                  </a:tcPr>
                </a:tc>
                <a:extLst>
                  <a:ext uri="{0D108BD9-81ED-4DB2-BD59-A6C34878D82A}">
                    <a16:rowId xmlns:a16="http://schemas.microsoft.com/office/drawing/2014/main" val="10003"/>
                  </a:ext>
                </a:extLst>
              </a:tr>
            </a:tbl>
          </a:graphicData>
        </a:graphic>
      </p:graphicFrame>
      <p:sp>
        <p:nvSpPr>
          <p:cNvPr id="11" name="TGI Network Zone Frequency Note"/>
          <p:cNvSpPr/>
          <p:nvPr/>
        </p:nvSpPr>
        <p:spPr>
          <a:xfrm>
            <a:off x="457200" y="5879592"/>
            <a:ext cx="11274552" cy="347472"/>
          </a:xfrm>
          <a:prstGeom prst="rect">
            <a:avLst/>
          </a:prstGeom>
          <a:solidFill>
            <a:srgbClr val="0E2841"/>
          </a:solidFill>
          <a:ln w="12700">
            <a:solidFill>
              <a:srgbClr val="156082"/>
            </a:solidFill>
          </a:ln>
        </p:spPr>
        <p:txBody>
          <a:bodyPr wrap="square" lIns="109728" tIns="18288" rIns="109728" bIns="18288" rtlCol="0" anchor="ctr">
            <a:noAutofit/>
          </a:bodyPr>
          <a:lstStyle/>
          <a:p>
            <a:pPr algn="ctr"/>
            <a:r>
              <a:rPr sz="1600" b="1">
                <a:solidFill>
                  <a:srgbClr val="E97132"/>
                </a:solidFill>
                <a:latin typeface="Aptos"/>
              </a:rPr>
              <a:t>TGI NETWORK ZONE</a:t>
            </a:r>
            <a:r>
              <a:rPr sz="1600" b="1">
                <a:solidFill>
                  <a:srgbClr val="FFFFFF"/>
                </a:solidFill>
                <a:latin typeface="Aptos"/>
              </a:rPr>
              <a:t>  |  FRQ 439.450 (+5)</a:t>
            </a:r>
            <a:r>
              <a:rPr sz="1600" b="1">
                <a:solidFill>
                  <a:srgbClr val="0F9ED5"/>
                </a:solidFill>
                <a:latin typeface="Aptos"/>
              </a:rPr>
              <a:t>  |  TIME SLOT 1</a:t>
            </a:r>
          </a:p>
        </p:txBody>
      </p:sp>
      <p:sp>
        <p:nvSpPr>
          <p:cNvPr id="12" name="Contact Footer"/>
          <p:cNvSpPr txBox="1"/>
          <p:nvPr/>
        </p:nvSpPr>
        <p:spPr>
          <a:xfrm>
            <a:off x="594360" y="6419088"/>
            <a:ext cx="11000232" cy="384048"/>
          </a:xfrm>
          <a:prstGeom prst="rect">
            <a:avLst/>
          </a:prstGeom>
          <a:noFill/>
        </p:spPr>
        <p:txBody>
          <a:bodyPr wrap="square" lIns="18288" tIns="18288" rIns="18288" bIns="18288" anchor="t">
            <a:noAutofit/>
          </a:bodyPr>
          <a:lstStyle/>
          <a:p>
            <a:pPr algn="ctr"/>
            <a:r>
              <a:rPr lang="en-US" sz="1050" b="1">
                <a:solidFill>
                  <a:srgbClr val="156082"/>
                </a:solidFill>
                <a:latin typeface="Aptos"/>
              </a:rPr>
              <a:t>To Clifton W Dowers KI4PHP  </a:t>
            </a:r>
            <a:r>
              <a:rPr sz="1050" b="1">
                <a:solidFill>
                  <a:srgbClr val="156082"/>
                </a:solidFill>
                <a:latin typeface="Aptos"/>
              </a:rPr>
              <a:t>•  </a:t>
            </a:r>
            <a:r>
              <a:rPr lang="en-US" sz="1050" b="1">
                <a:solidFill>
                  <a:srgbClr val="156082"/>
                </a:solidFill>
                <a:latin typeface="Aptos"/>
              </a:rPr>
              <a:t>Brooksville</a:t>
            </a:r>
            <a:r>
              <a:rPr sz="1050" b="1">
                <a:solidFill>
                  <a:srgbClr val="156082"/>
                </a:solidFill>
                <a:latin typeface="Aptos"/>
              </a:rPr>
              <a:t>, </a:t>
            </a:r>
            <a:r>
              <a:rPr lang="en-US" sz="1050" b="1">
                <a:solidFill>
                  <a:srgbClr val="156082"/>
                </a:solidFill>
                <a:latin typeface="Aptos"/>
              </a:rPr>
              <a:t>Ky 41004</a:t>
            </a:r>
          </a:p>
          <a:p>
            <a:pPr algn="ctr"/>
            <a:r>
              <a:rPr lang="en-US" sz="1050" b="1">
                <a:solidFill>
                  <a:srgbClr val="156082"/>
                </a:solidFill>
                <a:latin typeface="Aptos"/>
              </a:rPr>
              <a:t>Ph 606-637-3994  </a:t>
            </a:r>
            <a:r>
              <a:rPr sz="1050" b="1">
                <a:solidFill>
                  <a:srgbClr val="156082"/>
                </a:solidFill>
                <a:latin typeface="Aptos"/>
              </a:rPr>
              <a:t>•  </a:t>
            </a:r>
            <a:r>
              <a:rPr lang="en-US" sz="1050" b="1">
                <a:solidFill>
                  <a:srgbClr val="156082"/>
                </a:solidFill>
                <a:latin typeface="Aptos"/>
              </a:rPr>
              <a:t>email ki4php</a:t>
            </a:r>
            <a:r>
              <a:rPr sz="1050" b="1">
                <a:solidFill>
                  <a:srgbClr val="156082"/>
                </a:solidFill>
                <a:latin typeface="Aptos"/>
              </a:rPr>
              <a:t>.</a:t>
            </a:r>
            <a:r>
              <a:rPr lang="en-US" sz="1050" b="1">
                <a:solidFill>
                  <a:srgbClr val="156082"/>
                </a:solidFill>
                <a:latin typeface="Aptos"/>
              </a:rPr>
              <a:t>dmr@fastmail</a:t>
            </a:r>
            <a:r>
              <a:rPr sz="1050" b="1">
                <a:solidFill>
                  <a:srgbClr val="156082"/>
                </a:solidFill>
                <a:latin typeface="Aptos"/>
              </a:rPr>
              <a:t>.com</a:t>
            </a:r>
          </a:p>
        </p:txBody>
      </p:sp>
      <p:sp>
        <p:nvSpPr>
          <p:cNvPr id="100" name="BrandMeister Badge"/>
          <p:cNvSpPr/>
          <p:nvPr/>
        </p:nvSpPr>
        <p:spPr>
          <a:xfrm>
            <a:off x="8931752" y="286512"/>
            <a:ext cx="2800000" cy="380000"/>
          </a:xfrm>
          <a:prstGeom prst="roundRect">
            <a:avLst>
              <a:gd name="adj" fmla="val 25000"/>
            </a:avLst>
          </a:prstGeom>
          <a:solidFill>
            <a:srgbClr val="0E2841"/>
          </a:solidFill>
          <a:ln w="12700">
            <a:solidFill>
              <a:srgbClr val="E97132"/>
            </a:solidFill>
          </a:ln>
        </p:spPr>
        <p:txBody>
          <a:bodyPr wrap="square" lIns="45720" tIns="9144" rIns="45720" bIns="9144" rtlCol="0" anchor="ctr">
            <a:noAutofit/>
          </a:bodyPr>
          <a:lstStyle/>
          <a:p>
            <a:pPr algn="ctr"/>
            <a:r>
              <a:rPr lang="en-US" sz="1200" b="1">
                <a:solidFill>
                  <a:srgbClr val="E97132"/>
                </a:solidFill>
                <a:latin typeface="Aptos"/>
              </a:rPr>
              <a:t>TGI</a:t>
            </a:r>
            <a:r>
              <a:rPr sz="1200" b="1">
                <a:solidFill>
                  <a:srgbClr val="FFFFFF"/>
                </a:solidFill>
                <a:latin typeface="Aptos"/>
              </a:rPr>
              <a:t> Network</a:t>
            </a:r>
          </a:p>
        </p:txBody>
      </p:sp>
      <p:sp>
        <p:nvSpPr>
          <p:cNvPr id="101" name="Seven Digit Talk Group Note"/>
          <p:cNvSpPr/>
          <p:nvPr/>
        </p:nvSpPr>
        <p:spPr>
          <a:xfrm>
            <a:off x="457200" y="5230368"/>
            <a:ext cx="11274552" cy="548640"/>
          </a:xfrm>
          <a:prstGeom prst="rect">
            <a:avLst/>
          </a:prstGeom>
          <a:solidFill>
            <a:srgbClr val="EEF3F6"/>
          </a:solidFill>
          <a:ln w="16510">
            <a:solidFill>
              <a:srgbClr val="E97132"/>
            </a:solidFill>
          </a:ln>
        </p:spPr>
        <p:style>
          <a:lnRef idx="1">
            <a:schemeClr val="accent1"/>
          </a:lnRef>
          <a:fillRef idx="3">
            <a:schemeClr val="accent1"/>
          </a:fillRef>
          <a:effectRef idx="2">
            <a:schemeClr val="accent1"/>
          </a:effectRef>
          <a:fontRef idx="minor">
            <a:schemeClr val="lt1"/>
          </a:fontRef>
        </p:style>
        <p:txBody>
          <a:bodyPr wrap="square" lIns="164592" tIns="36576" rIns="164592" bIns="36576" rtlCol="0" anchor="ctr">
            <a:noAutofit/>
          </a:bodyPr>
          <a:lstStyle/>
          <a:p>
            <a:pPr algn="ctr"/>
            <a:r>
              <a:rPr sz="1500" b="1">
                <a:solidFill>
                  <a:srgbClr val="E97132"/>
                </a:solidFill>
                <a:latin typeface="Aptos"/>
              </a:rPr>
              <a:t>NOTE: </a:t>
            </a:r>
            <a:r>
              <a:rPr sz="1500" b="1">
                <a:solidFill>
                  <a:srgbClr val="0E2841"/>
                </a:solidFill>
                <a:latin typeface="Aptos"/>
              </a:rPr>
              <a:t>All talk groups must be 7 digits starting with 4. </a:t>
            </a:r>
            <a:r>
              <a:rPr sz="1500" b="1">
                <a:solidFill>
                  <a:srgbClr val="156082"/>
                </a:solidFill>
                <a:latin typeface="Aptos"/>
              </a:rPr>
              <a:t>Examples: </a:t>
            </a:r>
            <a:r>
              <a:rPr sz="1500" b="1">
                <a:solidFill>
                  <a:srgbClr val="0E2841"/>
                </a:solidFill>
                <a:latin typeface="Aptos"/>
              </a:rPr>
              <a:t>31817 becomes 4031817; TG 91 becomes 4000091.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E2841"/>
        </a:solidFill>
        <a:effectLst/>
      </p:bgPr>
    </p:bg>
    <p:spTree>
      <p:nvGrpSpPr>
        <p:cNvPr id="1" name=""/>
        <p:cNvGrpSpPr/>
        <p:nvPr/>
      </p:nvGrpSpPr>
      <p:grpSpPr>
        <a:xfrm>
          <a:off x="0" y="0"/>
          <a:ext cx="0" cy="0"/>
          <a:chOff x="0" y="0"/>
          <a:chExt cx="0" cy="0"/>
        </a:xfrm>
      </p:grpSpPr>
      <p:sp>
        <p:nvSpPr>
          <p:cNvPr id="2" name="Rectangle 1">
            <a:extLst>
              <a:ext uri="{C183D7F6-B498-43B3-948B-1728B52AA6E4}">
                <adec:decorative xmlns:adec="http://schemas.microsoft.com/office/drawing/2017/decorative" val="1"/>
              </a:ext>
            </a:extLst>
          </p:cNvPr>
          <p:cNvSpPr/>
          <p:nvPr/>
        </p:nvSpPr>
        <p:spPr>
          <a:xfrm>
            <a:off x="0" y="0"/>
            <a:ext cx="12191695" cy="118872"/>
          </a:xfrm>
          <a:prstGeom prst="rect">
            <a:avLst/>
          </a:prstGeom>
          <a:solidFill>
            <a:srgbClr val="E97132"/>
          </a:solidFill>
          <a:ln>
            <a:noFill/>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a:p>
        </p:txBody>
      </p:sp>
      <p:sp>
        <p:nvSpPr>
          <p:cNvPr id="3" name="Rectangle 2">
            <a:extLst>
              <a:ext uri="{C183D7F6-B498-43B3-948B-1728B52AA6E4}">
                <adec:decorative xmlns:adec="http://schemas.microsoft.com/office/drawing/2017/decorative" val="1"/>
              </a:ext>
            </a:extLst>
          </p:cNvPr>
          <p:cNvSpPr/>
          <p:nvPr/>
        </p:nvSpPr>
        <p:spPr>
          <a:xfrm>
            <a:off x="0" y="118872"/>
            <a:ext cx="109728" cy="6739128"/>
          </a:xfrm>
          <a:prstGeom prst="rect">
            <a:avLst/>
          </a:prstGeom>
          <a:solidFill>
            <a:srgbClr val="0F9ED5"/>
          </a:solidFill>
          <a:ln>
            <a:noFill/>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a:p>
        </p:txBody>
      </p:sp>
      <p:sp>
        <p:nvSpPr>
          <p:cNvPr id="4" name="Eyebrow"/>
          <p:cNvSpPr txBox="1"/>
          <p:nvPr/>
        </p:nvSpPr>
        <p:spPr>
          <a:xfrm>
            <a:off x="658368" y="530352"/>
            <a:ext cx="10881360" cy="292608"/>
          </a:xfrm>
          <a:prstGeom prst="rect">
            <a:avLst/>
          </a:prstGeom>
          <a:noFill/>
        </p:spPr>
        <p:txBody>
          <a:bodyPr wrap="square" lIns="45720" tIns="18288" rIns="45720" bIns="18288" anchor="t">
            <a:noAutofit/>
          </a:bodyPr>
          <a:lstStyle/>
          <a:p>
            <a:pPr algn="l">
              <a:spcAft>
                <a:spcPts val="0"/>
              </a:spcAft>
            </a:pPr>
            <a:r>
              <a:rPr sz="1400" b="1" i="0">
                <a:solidFill>
                  <a:srgbClr val="E97132"/>
                </a:solidFill>
                <a:latin typeface="Aptos"/>
              </a:rPr>
              <a:t>DMR HOTSPOT CONFIGURATION</a:t>
            </a:r>
          </a:p>
        </p:txBody>
      </p:sp>
      <p:sp>
        <p:nvSpPr>
          <p:cNvPr id="5" name="Title"/>
          <p:cNvSpPr txBox="1"/>
          <p:nvPr/>
        </p:nvSpPr>
        <p:spPr>
          <a:xfrm>
            <a:off x="621792" y="850392"/>
            <a:ext cx="10881360" cy="658368"/>
          </a:xfrm>
          <a:prstGeom prst="rect">
            <a:avLst/>
          </a:prstGeom>
          <a:noFill/>
        </p:spPr>
        <p:txBody>
          <a:bodyPr wrap="square" lIns="45720" tIns="18288" rIns="45720" bIns="18288" anchor="t">
            <a:noAutofit/>
          </a:bodyPr>
          <a:lstStyle/>
          <a:p>
            <a:pPr algn="l">
              <a:spcAft>
                <a:spcPts val="0"/>
              </a:spcAft>
            </a:pPr>
            <a:r>
              <a:rPr sz="4200" b="1" i="0">
                <a:solidFill>
                  <a:srgbClr val="FFFFFF"/>
                </a:solidFill>
                <a:latin typeface="Aptos Display"/>
              </a:rPr>
              <a:t>Truck Hotspot</a:t>
            </a:r>
          </a:p>
        </p:txBody>
      </p:sp>
      <p:sp>
        <p:nvSpPr>
          <p:cNvPr id="6" name="Subtitle"/>
          <p:cNvSpPr txBox="1"/>
          <p:nvPr/>
        </p:nvSpPr>
        <p:spPr>
          <a:xfrm>
            <a:off x="731520" y="1645920"/>
            <a:ext cx="10789920" cy="329184"/>
          </a:xfrm>
          <a:prstGeom prst="rect">
            <a:avLst/>
          </a:prstGeom>
          <a:noFill/>
        </p:spPr>
        <p:txBody>
          <a:bodyPr wrap="square" lIns="45720" tIns="18288" rIns="45720" bIns="18288" anchor="t">
            <a:noAutofit/>
          </a:bodyPr>
          <a:lstStyle/>
          <a:p>
            <a:pPr algn="l">
              <a:spcAft>
                <a:spcPts val="0"/>
              </a:spcAft>
            </a:pPr>
            <a:r>
              <a:rPr sz="1700" b="1" i="0">
                <a:solidFill>
                  <a:srgbClr val="E8E8E8"/>
                </a:solidFill>
                <a:latin typeface="Aptos"/>
              </a:rPr>
              <a:t>433.450 Simplex • Color Code 1 • Time Slots 1 and 2 linked</a:t>
            </a:r>
          </a:p>
        </p:txBody>
      </p:sp>
      <p:sp>
        <p:nvSpPr>
          <p:cNvPr id="7" name="Frequency Label"/>
          <p:cNvSpPr txBox="1"/>
          <p:nvPr/>
        </p:nvSpPr>
        <p:spPr>
          <a:xfrm>
            <a:off x="658368" y="2148840"/>
            <a:ext cx="2103120" cy="256032"/>
          </a:xfrm>
          <a:prstGeom prst="rect">
            <a:avLst/>
          </a:prstGeom>
          <a:noFill/>
        </p:spPr>
        <p:txBody>
          <a:bodyPr wrap="square" lIns="45720" tIns="18288" rIns="45720" bIns="18288" anchor="t">
            <a:noAutofit/>
          </a:bodyPr>
          <a:lstStyle/>
          <a:p>
            <a:pPr algn="l">
              <a:spcAft>
                <a:spcPts val="0"/>
              </a:spcAft>
            </a:pPr>
            <a:r>
              <a:rPr sz="1400" b="1" i="0">
                <a:solidFill>
                  <a:srgbClr val="0F9ED5"/>
                </a:solidFill>
                <a:latin typeface="Aptos"/>
              </a:rPr>
              <a:t>FREQUENCY</a:t>
            </a:r>
          </a:p>
        </p:txBody>
      </p:sp>
      <p:sp>
        <p:nvSpPr>
          <p:cNvPr id="8" name="Frequency Value"/>
          <p:cNvSpPr txBox="1"/>
          <p:nvPr/>
        </p:nvSpPr>
        <p:spPr>
          <a:xfrm>
            <a:off x="585216" y="2331720"/>
            <a:ext cx="6400800" cy="1097280"/>
          </a:xfrm>
          <a:prstGeom prst="rect">
            <a:avLst/>
          </a:prstGeom>
          <a:noFill/>
        </p:spPr>
        <p:txBody>
          <a:bodyPr wrap="square" lIns="45720" tIns="18288" rIns="45720" bIns="18288" anchor="ctr">
            <a:noAutofit/>
          </a:bodyPr>
          <a:lstStyle/>
          <a:p>
            <a:pPr algn="l">
              <a:spcAft>
                <a:spcPts val="0"/>
              </a:spcAft>
            </a:pPr>
            <a:r>
              <a:rPr sz="6800" b="1" i="0">
                <a:solidFill>
                  <a:srgbClr val="FFFFFF"/>
                </a:solidFill>
                <a:latin typeface="Aptos Display"/>
              </a:rPr>
              <a:t>433.450</a:t>
            </a:r>
            <a:r>
              <a:rPr sz="2800" b="1" i="0">
                <a:solidFill>
                  <a:srgbClr val="E8E8E8"/>
                </a:solidFill>
                <a:latin typeface="Aptos"/>
              </a:rPr>
              <a:t> MHz</a:t>
            </a:r>
          </a:p>
        </p:txBody>
      </p:sp>
      <p:sp>
        <p:nvSpPr>
          <p:cNvPr id="9" name="Offset"/>
          <p:cNvSpPr txBox="1"/>
          <p:nvPr/>
        </p:nvSpPr>
        <p:spPr>
          <a:xfrm>
            <a:off x="7635240" y="2432304"/>
            <a:ext cx="3749039" cy="658368"/>
          </a:xfrm>
          <a:prstGeom prst="rect">
            <a:avLst/>
          </a:prstGeom>
          <a:noFill/>
        </p:spPr>
        <p:txBody>
          <a:bodyPr wrap="square" lIns="45720" tIns="18288" rIns="45720" bIns="18288" anchor="ctr">
            <a:noAutofit/>
          </a:bodyPr>
          <a:lstStyle/>
          <a:p>
            <a:pPr algn="r">
              <a:spcAft>
                <a:spcPts val="0"/>
              </a:spcAft>
            </a:pPr>
            <a:r>
              <a:rPr sz="3400" b="1" i="0">
                <a:solidFill>
                  <a:srgbClr val="E97132"/>
                </a:solidFill>
                <a:latin typeface="Aptos Display"/>
              </a:rPr>
              <a:t>Simplex</a:t>
            </a:r>
          </a:p>
        </p:txBody>
      </p:sp>
      <p:sp>
        <p:nvSpPr>
          <p:cNvPr id="16" name="Frequency Detail"/>
          <p:cNvSpPr txBox="1"/>
          <p:nvPr/>
        </p:nvSpPr>
        <p:spPr>
          <a:xfrm>
            <a:off x="7635240" y="3140000"/>
            <a:ext cx="3749039" cy="365760"/>
          </a:xfrm>
          <a:prstGeom prst="rect">
            <a:avLst/>
          </a:prstGeom>
          <a:noFill/>
        </p:spPr>
        <p:txBody>
          <a:bodyPr wrap="square" lIns="45720" tIns="18288" rIns="45720" bIns="18288" anchor="ctr">
            <a:noAutofit/>
          </a:bodyPr>
          <a:lstStyle/>
          <a:p>
            <a:pPr algn="r">
              <a:spcAft>
                <a:spcPts val="0"/>
              </a:spcAft>
            </a:pPr>
            <a:r>
              <a:rPr sz="1400" b="1" i="0">
                <a:solidFill>
                  <a:srgbClr val="0F9ED5"/>
                </a:solidFill>
                <a:latin typeface="Aptos"/>
              </a:rPr>
              <a:t>RX </a:t>
            </a:r>
            <a:r>
              <a:rPr sz="1400" b="1" i="0">
                <a:solidFill>
                  <a:srgbClr val="FFFFFF"/>
                </a:solidFill>
                <a:latin typeface="Aptos"/>
              </a:rPr>
              <a:t>433.450</a:t>
            </a:r>
            <a:r>
              <a:rPr sz="1400" b="0" i="0">
                <a:solidFill>
                  <a:srgbClr val="B8C7D4"/>
                </a:solidFill>
                <a:latin typeface="Aptos"/>
              </a:rPr>
              <a:t>  •  </a:t>
            </a:r>
            <a:r>
              <a:rPr sz="1400" b="1" i="0">
                <a:solidFill>
                  <a:srgbClr val="E97132"/>
                </a:solidFill>
                <a:latin typeface="Aptos"/>
              </a:rPr>
              <a:t>TX </a:t>
            </a:r>
            <a:r>
              <a:rPr sz="1400" b="1" i="0">
                <a:solidFill>
                  <a:srgbClr val="FFFFFF"/>
                </a:solidFill>
                <a:latin typeface="Aptos"/>
              </a:rPr>
              <a:t>433.450 MHz</a:t>
            </a:r>
          </a:p>
        </p:txBody>
      </p:sp>
      <p:sp>
        <p:nvSpPr>
          <p:cNvPr id="10" name="Rectangle 9">
            <a:extLst>
              <a:ext uri="{C183D7F6-B498-43B3-948B-1728B52AA6E4}">
                <adec:decorative xmlns:adec="http://schemas.microsoft.com/office/drawing/2017/decorative" val="1"/>
              </a:ext>
            </a:extLst>
          </p:cNvPr>
          <p:cNvSpPr/>
          <p:nvPr/>
        </p:nvSpPr>
        <p:spPr>
          <a:xfrm>
            <a:off x="658368" y="3584448"/>
            <a:ext cx="10863072" cy="36576"/>
          </a:xfrm>
          <a:prstGeom prst="rect">
            <a:avLst/>
          </a:prstGeom>
          <a:solidFill>
            <a:srgbClr val="E97132"/>
          </a:solidFill>
          <a:ln>
            <a:noFill/>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a:p>
        </p:txBody>
      </p:sp>
      <p:sp>
        <p:nvSpPr>
          <p:cNvPr id="11" name="Color Code Panel"/>
          <p:cNvSpPr/>
          <p:nvPr/>
        </p:nvSpPr>
        <p:spPr>
          <a:xfrm>
            <a:off x="658368" y="4005072"/>
            <a:ext cx="3429000" cy="1417320"/>
          </a:xfrm>
          <a:prstGeom prst="rect">
            <a:avLst/>
          </a:prstGeom>
          <a:solidFill>
            <a:srgbClr val="156082"/>
          </a:solidFill>
          <a:ln w="15875">
            <a:solidFill>
              <a:srgbClr val="E97132"/>
            </a:solidFill>
          </a:ln>
        </p:spPr>
        <p:style>
          <a:lnRef idx="1">
            <a:schemeClr val="accent1"/>
          </a:lnRef>
          <a:fillRef idx="3">
            <a:schemeClr val="accent1"/>
          </a:fillRef>
          <a:effectRef idx="2">
            <a:schemeClr val="accent1"/>
          </a:effectRef>
          <a:fontRef idx="minor">
            <a:schemeClr val="lt1"/>
          </a:fontRef>
        </p:style>
        <p:txBody>
          <a:bodyPr wrap="square" lIns="164592" tIns="137160" rIns="164592" bIns="109728" rtlCol="0" anchor="t">
            <a:noAutofit/>
          </a:bodyPr>
          <a:lstStyle/>
          <a:p>
            <a:pPr algn="l">
              <a:spcAft>
                <a:spcPts val="800"/>
              </a:spcAft>
            </a:pPr>
            <a:r>
              <a:rPr sz="1400" b="1" i="0">
                <a:solidFill>
                  <a:srgbClr val="E8E8E8"/>
                </a:solidFill>
                <a:latin typeface="Aptos"/>
              </a:rPr>
              <a:t>COLOR CODE</a:t>
            </a:r>
          </a:p>
          <a:p>
            <a:pPr algn="l">
              <a:spcAft>
                <a:spcPts val="200"/>
              </a:spcAft>
            </a:pPr>
            <a:r>
              <a:rPr sz="3000" b="1" i="0">
                <a:solidFill>
                  <a:srgbClr val="FFFFFF"/>
                </a:solidFill>
                <a:latin typeface="Aptos Display"/>
              </a:rPr>
              <a:t>CC1</a:t>
            </a:r>
          </a:p>
          <a:p>
            <a:pPr algn="l">
              <a:spcBef>
                <a:spcPts val="200"/>
              </a:spcBef>
            </a:pPr>
            <a:r>
              <a:rPr sz="1500" b="0" i="0">
                <a:solidFill>
                  <a:srgbClr val="B8C7D4"/>
                </a:solidFill>
                <a:latin typeface="Aptos"/>
              </a:rPr>
              <a:t>Color Code 1</a:t>
            </a:r>
          </a:p>
        </p:txBody>
      </p:sp>
      <p:sp>
        <p:nvSpPr>
          <p:cNvPr id="12" name="Time Slots Panel"/>
          <p:cNvSpPr/>
          <p:nvPr/>
        </p:nvSpPr>
        <p:spPr>
          <a:xfrm>
            <a:off x="4379976" y="4005072"/>
            <a:ext cx="3429000" cy="1417320"/>
          </a:xfrm>
          <a:prstGeom prst="rect">
            <a:avLst/>
          </a:prstGeom>
          <a:solidFill>
            <a:srgbClr val="156082"/>
          </a:solidFill>
          <a:ln w="15875">
            <a:solidFill>
              <a:srgbClr val="0F9ED5"/>
            </a:solidFill>
          </a:ln>
        </p:spPr>
        <p:style>
          <a:lnRef idx="1">
            <a:schemeClr val="accent1"/>
          </a:lnRef>
          <a:fillRef idx="3">
            <a:schemeClr val="accent1"/>
          </a:fillRef>
          <a:effectRef idx="2">
            <a:schemeClr val="accent1"/>
          </a:effectRef>
          <a:fontRef idx="minor">
            <a:schemeClr val="lt1"/>
          </a:fontRef>
        </p:style>
        <p:txBody>
          <a:bodyPr wrap="square" lIns="164592" tIns="137160" rIns="164592" bIns="109728" rtlCol="0" anchor="t">
            <a:noAutofit/>
          </a:bodyPr>
          <a:lstStyle/>
          <a:p>
            <a:pPr algn="l">
              <a:spcAft>
                <a:spcPts val="800"/>
              </a:spcAft>
            </a:pPr>
            <a:r>
              <a:rPr sz="1400" b="1" i="0">
                <a:solidFill>
                  <a:srgbClr val="E8E8E8"/>
                </a:solidFill>
                <a:latin typeface="Aptos"/>
              </a:rPr>
              <a:t>TIME SLOTS</a:t>
            </a:r>
          </a:p>
          <a:p>
            <a:pPr algn="l">
              <a:spcAft>
                <a:spcPts val="200"/>
              </a:spcAft>
            </a:pPr>
            <a:r>
              <a:rPr sz="3000" b="1" i="0">
                <a:solidFill>
                  <a:srgbClr val="FFFFFF"/>
                </a:solidFill>
                <a:latin typeface="Aptos Display"/>
              </a:rPr>
              <a:t>TS 1 &amp; 2</a:t>
            </a:r>
          </a:p>
          <a:p>
            <a:pPr algn="l">
              <a:spcBef>
                <a:spcPts val="200"/>
              </a:spcBef>
            </a:pPr>
            <a:r>
              <a:rPr sz="1500" b="0" i="0">
                <a:solidFill>
                  <a:srgbClr val="B8C7D4"/>
                </a:solidFill>
                <a:latin typeface="Aptos"/>
              </a:rPr>
              <a:t>Both time slots active</a:t>
            </a:r>
          </a:p>
        </p:txBody>
      </p:sp>
      <p:sp>
        <p:nvSpPr>
          <p:cNvPr id="13" name="Link Status Panel"/>
          <p:cNvSpPr/>
          <p:nvPr/>
        </p:nvSpPr>
        <p:spPr>
          <a:xfrm>
            <a:off x="8101583" y="4005072"/>
            <a:ext cx="3429000" cy="1417320"/>
          </a:xfrm>
          <a:prstGeom prst="rect">
            <a:avLst/>
          </a:prstGeom>
          <a:solidFill>
            <a:srgbClr val="156082"/>
          </a:solidFill>
          <a:ln w="15875">
            <a:solidFill>
              <a:srgbClr val="E97132"/>
            </a:solidFill>
          </a:ln>
        </p:spPr>
        <p:style>
          <a:lnRef idx="1">
            <a:schemeClr val="accent1"/>
          </a:lnRef>
          <a:fillRef idx="3">
            <a:schemeClr val="accent1"/>
          </a:fillRef>
          <a:effectRef idx="2">
            <a:schemeClr val="accent1"/>
          </a:effectRef>
          <a:fontRef idx="minor">
            <a:schemeClr val="lt1"/>
          </a:fontRef>
        </p:style>
        <p:txBody>
          <a:bodyPr wrap="square" lIns="164592" tIns="137160" rIns="164592" bIns="109728" rtlCol="0" anchor="t">
            <a:noAutofit/>
          </a:bodyPr>
          <a:lstStyle/>
          <a:p>
            <a:pPr algn="l">
              <a:spcAft>
                <a:spcPts val="800"/>
              </a:spcAft>
            </a:pPr>
            <a:r>
              <a:rPr sz="1400" b="1" i="0">
                <a:solidFill>
                  <a:srgbClr val="E8E8E8"/>
                </a:solidFill>
                <a:latin typeface="Aptos"/>
              </a:rPr>
              <a:t>LINK STATUS</a:t>
            </a:r>
          </a:p>
          <a:p>
            <a:pPr algn="l">
              <a:spcAft>
                <a:spcPts val="200"/>
              </a:spcAft>
            </a:pPr>
            <a:r>
              <a:rPr sz="3000" b="1" i="0">
                <a:solidFill>
                  <a:srgbClr val="FFFFFF"/>
                </a:solidFill>
                <a:latin typeface="Aptos Display"/>
              </a:rPr>
              <a:t>Linked</a:t>
            </a:r>
          </a:p>
          <a:p>
            <a:pPr algn="l">
              <a:spcBef>
                <a:spcPts val="200"/>
              </a:spcBef>
            </a:pPr>
            <a:r>
              <a:rPr sz="1500" b="0" i="0">
                <a:solidFill>
                  <a:srgbClr val="B8C7D4"/>
                </a:solidFill>
                <a:latin typeface="Aptos"/>
              </a:rPr>
              <a:t>TS 1 and TS 2 linked</a:t>
            </a:r>
          </a:p>
        </p:txBody>
      </p:sp>
      <p:sp>
        <p:nvSpPr>
          <p:cNvPr id="14" name="Programming Note"/>
          <p:cNvSpPr/>
          <p:nvPr/>
        </p:nvSpPr>
        <p:spPr>
          <a:xfrm>
            <a:off x="658368" y="5687568"/>
            <a:ext cx="10863072" cy="411480"/>
          </a:xfrm>
          <a:prstGeom prst="rect">
            <a:avLst/>
          </a:prstGeom>
          <a:solidFill>
            <a:srgbClr val="0E2841"/>
          </a:solidFill>
          <a:ln w="12700">
            <a:solidFill>
              <a:srgbClr val="156082"/>
            </a:solidFill>
          </a:ln>
        </p:spPr>
        <p:style>
          <a:lnRef idx="1">
            <a:schemeClr val="accent1"/>
          </a:lnRef>
          <a:fillRef idx="3">
            <a:schemeClr val="accent1"/>
          </a:fillRef>
          <a:effectRef idx="2">
            <a:schemeClr val="accent1"/>
          </a:effectRef>
          <a:fontRef idx="minor">
            <a:schemeClr val="lt1"/>
          </a:fontRef>
        </p:style>
        <p:txBody>
          <a:bodyPr wrap="square" lIns="128016" tIns="64008" rIns="128016" bIns="36576" rtlCol="0" anchor="ctr">
            <a:noAutofit/>
          </a:bodyPr>
          <a:lstStyle/>
          <a:p>
            <a:pPr algn="ctr"/>
            <a:r>
              <a:rPr sz="1500" b="0" i="0">
                <a:solidFill>
                  <a:srgbClr val="E8E8E8"/>
                </a:solidFill>
                <a:latin typeface="Aptos"/>
              </a:rPr>
              <a:t>Quick reference for programming the truck hotspot channel.</a:t>
            </a:r>
          </a:p>
        </p:txBody>
      </p:sp>
      <p:sp>
        <p:nvSpPr>
          <p:cNvPr id="15" name="Contact Footer"/>
          <p:cNvSpPr txBox="1"/>
          <p:nvPr/>
        </p:nvSpPr>
        <p:spPr>
          <a:xfrm>
            <a:off x="594360" y="6419088"/>
            <a:ext cx="11000232" cy="384048"/>
          </a:xfrm>
          <a:prstGeom prst="rect">
            <a:avLst/>
          </a:prstGeom>
          <a:noFill/>
        </p:spPr>
        <p:txBody>
          <a:bodyPr wrap="square" lIns="0" tIns="0" rIns="0" bIns="0" anchor="t">
            <a:noAutofit/>
          </a:bodyPr>
          <a:lstStyle/>
          <a:p>
            <a:pPr algn="ctr"/>
            <a:r>
              <a:rPr lang="en-US" sz="1050" b="1">
                <a:solidFill>
                  <a:srgbClr val="FFFFFF"/>
                </a:solidFill>
                <a:latin typeface="Aptos"/>
              </a:rPr>
              <a:t>To Clifton W Dowers KI4PHP  •  Brooksville, Ky 41004</a:t>
            </a:r>
            <a:endParaRPr lang="en-US" sz="1050" b="1" i="0">
              <a:solidFill>
                <a:srgbClr val="FFFFFF"/>
              </a:solidFill>
              <a:latin typeface="Aptos"/>
            </a:endParaRPr>
          </a:p>
          <a:p>
            <a:pPr algn="ctr"/>
            <a:r>
              <a:rPr lang="en-US" sz="1050" b="1">
                <a:solidFill>
                  <a:srgbClr val="FFFFFF"/>
                </a:solidFill>
                <a:latin typeface="Aptos"/>
              </a:rPr>
              <a:t>Ph 606-637-3994  •  email ki4php.dmr@fastmail.com</a:t>
            </a:r>
          </a:p>
        </p:txBody>
      </p:sp>
      <p:sp>
        <p:nvSpPr>
          <p:cNvPr id="17" name="Time Slot 2 Frequency Line"/>
          <p:cNvSpPr txBox="1"/>
          <p:nvPr/>
        </p:nvSpPr>
        <p:spPr>
          <a:xfrm>
            <a:off x="658368" y="3675887"/>
            <a:ext cx="10863072" cy="274320"/>
          </a:xfrm>
          <a:prstGeom prst="rect">
            <a:avLst/>
          </a:prstGeom>
          <a:noFill/>
        </p:spPr>
        <p:txBody>
          <a:bodyPr wrap="square" lIns="18288" tIns="0" rIns="18288" bIns="0" anchor="ctr">
            <a:noAutofit/>
          </a:bodyPr>
          <a:lstStyle/>
          <a:p>
            <a:pPr algn="ctr"/>
            <a:r>
              <a:rPr sz="1600" b="1">
                <a:solidFill>
                  <a:srgbClr val="E97132"/>
                </a:solidFill>
                <a:latin typeface="Aptos"/>
              </a:rPr>
              <a:t>TIME SLOT 2</a:t>
            </a:r>
            <a:r>
              <a:rPr sz="1600" b="1">
                <a:solidFill>
                  <a:srgbClr val="FFFFFF"/>
                </a:solidFill>
                <a:latin typeface="Aptos"/>
              </a:rPr>
              <a:t>  |  </a:t>
            </a:r>
            <a:r>
              <a:rPr sz="1600" b="1">
                <a:solidFill>
                  <a:srgbClr val="0F9ED5"/>
                </a:solidFill>
                <a:latin typeface="Aptos"/>
              </a:rPr>
              <a:t>FRQ </a:t>
            </a:r>
            <a:r>
              <a:rPr sz="1600" b="1">
                <a:solidFill>
                  <a:srgbClr val="FFFFFF"/>
                </a:solidFill>
                <a:latin typeface="Aptos"/>
              </a:rPr>
              <a:t>433.450 MHz</a:t>
            </a:r>
          </a:p>
        </p:txBody>
      </p:sp>
      <p:pic>
        <p:nvPicPr>
          <p:cNvPr id="30" name="Clifton Badge"/>
          <p:cNvPicPr>
            <a:picLocks noChangeAspect="1"/>
          </p:cNvPicPr>
          <p:nvPr/>
        </p:nvPicPr>
        <p:blipFill>
          <a:blip r:embed="rId2"/>
          <a:stretch>
            <a:fillRect/>
          </a:stretch>
        </p:blipFill>
        <p:spPr>
          <a:xfrm>
            <a:off x="10386060" y="512064"/>
            <a:ext cx="1097280" cy="109728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txBox="1"/>
          <p:nvPr/>
        </p:nvSpPr>
        <p:spPr>
          <a:xfrm>
            <a:off x="457200" y="246888"/>
            <a:ext cx="11274552" cy="621792"/>
          </a:xfrm>
          <a:prstGeom prst="rect">
            <a:avLst/>
          </a:prstGeom>
          <a:noFill/>
        </p:spPr>
        <p:txBody>
          <a:bodyPr wrap="square" lIns="18288" tIns="18288" rIns="18288" bIns="18288" anchor="t">
            <a:noAutofit/>
          </a:bodyPr>
          <a:lstStyle/>
          <a:p>
            <a:pPr algn="l"/>
            <a:r>
              <a:rPr sz="3200" b="1">
                <a:solidFill>
                  <a:srgbClr val="0E2841"/>
                </a:solidFill>
                <a:latin typeface="Aptos Display"/>
              </a:rPr>
              <a:t>Truck </a:t>
            </a:r>
            <a:r>
              <a:rPr lang="en-US" sz="3200" b="1">
                <a:solidFill>
                  <a:srgbClr val="0E2841"/>
                </a:solidFill>
                <a:latin typeface="Aptos Display"/>
              </a:rPr>
              <a:t>Hotspot-TAC Zone</a:t>
            </a:r>
          </a:p>
        </p:txBody>
      </p:sp>
      <p:sp>
        <p:nvSpPr>
          <p:cNvPr id="3" name="Subtitle"/>
          <p:cNvSpPr txBox="1"/>
          <p:nvPr/>
        </p:nvSpPr>
        <p:spPr>
          <a:xfrm>
            <a:off x="457200" y="877824"/>
            <a:ext cx="11274552" cy="356616"/>
          </a:xfrm>
          <a:prstGeom prst="rect">
            <a:avLst/>
          </a:prstGeom>
          <a:noFill/>
        </p:spPr>
        <p:txBody>
          <a:bodyPr wrap="square" lIns="18288" tIns="18288" rIns="18288" bIns="18288" anchor="t">
            <a:noAutofit/>
          </a:bodyPr>
          <a:lstStyle/>
          <a:p>
            <a:pPr algn="l"/>
            <a:r>
              <a:rPr sz="1500" b="1">
                <a:solidFill>
                  <a:srgbClr val="156082"/>
                </a:solidFill>
                <a:latin typeface="Aptos"/>
              </a:rPr>
              <a:t>433.450 Simplex • Time Slot 2 • Tactical (TAC) talk groups</a:t>
            </a:r>
          </a:p>
        </p:txBody>
      </p:sp>
      <p:sp>
        <p:nvSpPr>
          <p:cNvPr id="4" name="Accent Rule">
            <a:extLst>
              <a:ext uri="{C183D7F6-B498-43B3-948B-1728B52AA6E4}">
                <adec:decorative xmlns:adec="http://schemas.microsoft.com/office/drawing/2017/decorative" val="1"/>
              </a:ext>
            </a:extLst>
          </p:cNvPr>
          <p:cNvSpPr/>
          <p:nvPr/>
        </p:nvSpPr>
        <p:spPr>
          <a:xfrm>
            <a:off x="457200" y="1298448"/>
            <a:ext cx="11274552" cy="27432"/>
          </a:xfrm>
          <a:prstGeom prst="rect">
            <a:avLst/>
          </a:prstGeom>
          <a:solidFill>
            <a:srgbClr val="E97132"/>
          </a:solidFill>
          <a:ln>
            <a:noFill/>
          </a:ln>
        </p:spPr>
        <p:txBody>
          <a:bodyPr wrap="square" rtlCol="0" anchor="ctr">
            <a:noAutofit/>
          </a:bodyPr>
          <a:lstStyle/>
          <a:p>
            <a:pPr algn="ctr"/>
            <a:endParaRPr/>
          </a:p>
        </p:txBody>
      </p:sp>
      <p:sp>
        <p:nvSpPr>
          <p:cNvPr id="5" name="TAC Highlight 1"/>
          <p:cNvSpPr/>
          <p:nvPr/>
        </p:nvSpPr>
        <p:spPr>
          <a:xfrm>
            <a:off x="457200" y="1444752"/>
            <a:ext cx="3624072" cy="1097280"/>
          </a:xfrm>
          <a:prstGeom prst="rect">
            <a:avLst/>
          </a:prstGeom>
          <a:solidFill>
            <a:srgbClr val="0E2841"/>
          </a:solidFill>
          <a:ln w="16510">
            <a:solidFill>
              <a:srgbClr val="E97132"/>
            </a:solidFill>
          </a:ln>
        </p:spPr>
        <p:txBody>
          <a:bodyPr wrap="square" lIns="164592" tIns="54864" rIns="146304" bIns="54864" rtlCol="0" anchor="ctr">
            <a:noAutofit/>
          </a:bodyPr>
          <a:lstStyle/>
          <a:p>
            <a:pPr algn="l"/>
            <a:r>
              <a:rPr sz="1400" b="1">
                <a:solidFill>
                  <a:srgbClr val="E97132"/>
                </a:solidFill>
                <a:latin typeface="Aptos"/>
              </a:rPr>
              <a:t>INDIANA TAC</a:t>
            </a:r>
          </a:p>
          <a:p>
            <a:pPr algn="l"/>
            <a:r>
              <a:rPr sz="3200" b="1">
                <a:solidFill>
                  <a:srgbClr val="FFFFFF"/>
                </a:solidFill>
                <a:latin typeface="Aptos Display"/>
              </a:rPr>
              <a:t>31180</a:t>
            </a:r>
          </a:p>
          <a:p>
            <a:pPr algn="l"/>
            <a:r>
              <a:rPr sz="1400" b="1">
                <a:solidFill>
                  <a:srgbClr val="FFFFFF"/>
                </a:solidFill>
                <a:latin typeface="Aptos"/>
              </a:rPr>
              <a:t>TG ID</a:t>
            </a:r>
          </a:p>
        </p:txBody>
      </p:sp>
      <p:sp>
        <p:nvSpPr>
          <p:cNvPr id="6" name="TAC Highlight 2"/>
          <p:cNvSpPr/>
          <p:nvPr/>
        </p:nvSpPr>
        <p:spPr>
          <a:xfrm>
            <a:off x="4282440" y="1444752"/>
            <a:ext cx="3624072" cy="1097280"/>
          </a:xfrm>
          <a:prstGeom prst="rect">
            <a:avLst/>
          </a:prstGeom>
          <a:solidFill>
            <a:srgbClr val="156082"/>
          </a:solidFill>
          <a:ln w="16510">
            <a:solidFill>
              <a:srgbClr val="0F9ED5"/>
            </a:solidFill>
          </a:ln>
        </p:spPr>
        <p:txBody>
          <a:bodyPr wrap="square" lIns="164592" tIns="54864" rIns="146304" bIns="54864" rtlCol="0" anchor="ctr">
            <a:noAutofit/>
          </a:bodyPr>
          <a:lstStyle/>
          <a:p>
            <a:pPr algn="l"/>
            <a:r>
              <a:rPr sz="1400" b="1">
                <a:solidFill>
                  <a:srgbClr val="E97132"/>
                </a:solidFill>
                <a:latin typeface="Aptos"/>
              </a:rPr>
              <a:t>KY TAC</a:t>
            </a:r>
          </a:p>
          <a:p>
            <a:pPr algn="l"/>
            <a:r>
              <a:rPr lang="en-US" sz="3200" b="1">
                <a:solidFill>
                  <a:srgbClr val="FFFFFF"/>
                </a:solidFill>
                <a:latin typeface="Aptos Display"/>
              </a:rPr>
              <a:t>31214</a:t>
            </a:r>
            <a:endParaRPr sz="3200" b="1">
              <a:solidFill>
                <a:srgbClr val="FFFFFF"/>
              </a:solidFill>
              <a:latin typeface="Aptos Display"/>
            </a:endParaRPr>
          </a:p>
          <a:p>
            <a:pPr algn="l"/>
            <a:r>
              <a:rPr sz="1400" b="1">
                <a:solidFill>
                  <a:srgbClr val="FFFFFF"/>
                </a:solidFill>
                <a:latin typeface="Aptos"/>
              </a:rPr>
              <a:t>TG ID</a:t>
            </a:r>
          </a:p>
        </p:txBody>
      </p:sp>
      <p:sp>
        <p:nvSpPr>
          <p:cNvPr id="7" name="TAC Highlight 3"/>
          <p:cNvSpPr/>
          <p:nvPr/>
        </p:nvSpPr>
        <p:spPr>
          <a:xfrm>
            <a:off x="8107680" y="1444752"/>
            <a:ext cx="3624072" cy="1097280"/>
          </a:xfrm>
          <a:prstGeom prst="rect">
            <a:avLst/>
          </a:prstGeom>
          <a:solidFill>
            <a:srgbClr val="0E2841"/>
          </a:solidFill>
          <a:ln w="16510">
            <a:solidFill>
              <a:srgbClr val="E97132"/>
            </a:solidFill>
          </a:ln>
        </p:spPr>
        <p:txBody>
          <a:bodyPr wrap="square" lIns="164592" tIns="54864" rIns="146304" bIns="54864" rtlCol="0" anchor="ctr">
            <a:noAutofit/>
          </a:bodyPr>
          <a:lstStyle/>
          <a:p>
            <a:pPr algn="l"/>
            <a:r>
              <a:rPr sz="1400" b="1">
                <a:solidFill>
                  <a:srgbClr val="E97132"/>
                </a:solidFill>
                <a:latin typeface="Aptos"/>
              </a:rPr>
              <a:t>OHIO TAC</a:t>
            </a:r>
          </a:p>
          <a:p>
            <a:pPr algn="l"/>
            <a:r>
              <a:rPr sz="3200" b="1">
                <a:solidFill>
                  <a:srgbClr val="FFFFFF"/>
                </a:solidFill>
                <a:latin typeface="Aptos Display"/>
              </a:rPr>
              <a:t>31390</a:t>
            </a:r>
          </a:p>
          <a:p>
            <a:pPr algn="l"/>
            <a:r>
              <a:rPr sz="1400" b="1">
                <a:solidFill>
                  <a:srgbClr val="FFFFFF"/>
                </a:solidFill>
                <a:latin typeface="Aptos"/>
              </a:rPr>
              <a:t>TG ID</a:t>
            </a:r>
          </a:p>
        </p:txBody>
      </p:sp>
      <p:sp>
        <p:nvSpPr>
          <p:cNvPr id="8" name="Table Section Label"/>
          <p:cNvSpPr txBox="1"/>
          <p:nvPr/>
        </p:nvSpPr>
        <p:spPr>
          <a:xfrm>
            <a:off x="457200" y="2706624"/>
            <a:ext cx="6858000" cy="292608"/>
          </a:xfrm>
          <a:prstGeom prst="rect">
            <a:avLst/>
          </a:prstGeom>
          <a:noFill/>
        </p:spPr>
        <p:txBody>
          <a:bodyPr wrap="square" lIns="18288" tIns="18288" rIns="18288" bIns="18288" anchor="t">
            <a:noAutofit/>
          </a:bodyPr>
          <a:lstStyle/>
          <a:p>
            <a:pPr algn="l"/>
            <a:r>
              <a:rPr sz="1800" b="1">
                <a:solidFill>
                  <a:srgbClr val="0E2841"/>
                </a:solidFill>
                <a:latin typeface="Aptos Display"/>
              </a:rPr>
              <a:t>Full TAC channel lookup</a:t>
            </a:r>
          </a:p>
        </p:txBody>
      </p:sp>
      <p:sp>
        <p:nvSpPr>
          <p:cNvPr id="9" name="Frequency Table Note"/>
          <p:cNvSpPr txBox="1"/>
          <p:nvPr/>
        </p:nvSpPr>
        <p:spPr>
          <a:xfrm>
            <a:off x="6583680" y="2734056"/>
            <a:ext cx="5148072" cy="274320"/>
          </a:xfrm>
          <a:prstGeom prst="rect">
            <a:avLst/>
          </a:prstGeom>
          <a:noFill/>
        </p:spPr>
        <p:txBody>
          <a:bodyPr wrap="square" lIns="18288" tIns="18288" rIns="18288" bIns="18288" anchor="t">
            <a:noAutofit/>
          </a:bodyPr>
          <a:lstStyle/>
          <a:p>
            <a:pPr algn="r"/>
            <a:r>
              <a:rPr sz="1400" b="0">
                <a:solidFill>
                  <a:srgbClr val="156082"/>
                </a:solidFill>
                <a:latin typeface="Aptos"/>
              </a:rPr>
              <a:t>Freq 433.450 Simplex • all entries use Time Slot 2</a:t>
            </a:r>
          </a:p>
        </p:txBody>
      </p:sp>
      <p:graphicFrame>
        <p:nvGraphicFramePr>
          <p:cNvPr id="10" name="TAC Zone Talk Group Table" descr="TAC Zone talk group list for 433.450 simplex, Time Slot 2: Indiana TAC 31180, KY TAC 313214, Ohio TAC 31390, TAC 310, TAC 311, TAC 313, TAC 314, TAC 315, TAC 316, TAC 317, TAC 318, TAC 319."/>
          <p:cNvGraphicFramePr>
            <a:graphicFrameLocks noGrp="1"/>
          </p:cNvGraphicFramePr>
          <p:nvPr>
            <p:extLst>
              <p:ext uri="{D42A27DB-BD31-4B8C-83A1-F6EECF244321}">
                <p14:modId xmlns:p14="http://schemas.microsoft.com/office/powerpoint/2010/main" val="870256901"/>
              </p:ext>
            </p:extLst>
          </p:nvPr>
        </p:nvGraphicFramePr>
        <p:xfrm>
          <a:off x="457200" y="3081528"/>
          <a:ext cx="11274552" cy="2496036"/>
        </p:xfrm>
        <a:graphic>
          <a:graphicData uri="http://schemas.openxmlformats.org/drawingml/2006/table">
            <a:tbl>
              <a:tblPr firstRow="1" bandRow="1">
                <a:tableStyleId>{5C22544A-7EE6-4342-B048-85BDC9FD1C3A}</a:tableStyleId>
              </a:tblPr>
              <a:tblGrid>
                <a:gridCol w="2523744">
                  <a:extLst>
                    <a:ext uri="{9D8B030D-6E8A-4147-A177-3AD203B41FA5}">
                      <a16:colId xmlns:a16="http://schemas.microsoft.com/office/drawing/2014/main" val="20000"/>
                    </a:ext>
                  </a:extLst>
                </a:gridCol>
                <a:gridCol w="1234440">
                  <a:extLst>
                    <a:ext uri="{9D8B030D-6E8A-4147-A177-3AD203B41FA5}">
                      <a16:colId xmlns:a16="http://schemas.microsoft.com/office/drawing/2014/main" val="20001"/>
                    </a:ext>
                  </a:extLst>
                </a:gridCol>
                <a:gridCol w="2523744">
                  <a:extLst>
                    <a:ext uri="{9D8B030D-6E8A-4147-A177-3AD203B41FA5}">
                      <a16:colId xmlns:a16="http://schemas.microsoft.com/office/drawing/2014/main" val="20002"/>
                    </a:ext>
                  </a:extLst>
                </a:gridCol>
                <a:gridCol w="1234440">
                  <a:extLst>
                    <a:ext uri="{9D8B030D-6E8A-4147-A177-3AD203B41FA5}">
                      <a16:colId xmlns:a16="http://schemas.microsoft.com/office/drawing/2014/main" val="20003"/>
                    </a:ext>
                  </a:extLst>
                </a:gridCol>
                <a:gridCol w="2523744">
                  <a:extLst>
                    <a:ext uri="{9D8B030D-6E8A-4147-A177-3AD203B41FA5}">
                      <a16:colId xmlns:a16="http://schemas.microsoft.com/office/drawing/2014/main" val="20004"/>
                    </a:ext>
                  </a:extLst>
                </a:gridCol>
                <a:gridCol w="1234440">
                  <a:extLst>
                    <a:ext uri="{9D8B030D-6E8A-4147-A177-3AD203B41FA5}">
                      <a16:colId xmlns:a16="http://schemas.microsoft.com/office/drawing/2014/main" val="20005"/>
                    </a:ext>
                  </a:extLst>
                </a:gridCol>
              </a:tblGrid>
              <a:tr h="360000">
                <a:tc>
                  <a:txBody>
                    <a:bodyPr/>
                    <a:lstStyle/>
                    <a:p>
                      <a:pPr algn="l"/>
                      <a:r>
                        <a:rPr sz="1400" b="1">
                          <a:solidFill>
                            <a:srgbClr val="FFFFFF"/>
                          </a:solidFill>
                          <a:latin typeface="Aptos"/>
                        </a:rPr>
                        <a:t>Talk Group</a:t>
                      </a:r>
                    </a:p>
                  </a:txBody>
                  <a:tcPr>
                    <a:solidFill>
                      <a:srgbClr val="156082"/>
                    </a:solidFill>
                  </a:tcPr>
                </a:tc>
                <a:tc>
                  <a:txBody>
                    <a:bodyPr/>
                    <a:lstStyle/>
                    <a:p>
                      <a:pPr algn="ctr"/>
                      <a:r>
                        <a:rPr sz="1400" b="1">
                          <a:solidFill>
                            <a:srgbClr val="FFFFFF"/>
                          </a:solidFill>
                          <a:latin typeface="Aptos"/>
                        </a:rPr>
                        <a:t>TG ID</a:t>
                      </a:r>
                    </a:p>
                  </a:txBody>
                  <a:tcPr>
                    <a:solidFill>
                      <a:srgbClr val="156082"/>
                    </a:solidFill>
                  </a:tcPr>
                </a:tc>
                <a:tc>
                  <a:txBody>
                    <a:bodyPr/>
                    <a:lstStyle/>
                    <a:p>
                      <a:pPr algn="l"/>
                      <a:r>
                        <a:rPr sz="1400" b="1">
                          <a:solidFill>
                            <a:srgbClr val="FFFFFF"/>
                          </a:solidFill>
                          <a:latin typeface="Aptos"/>
                        </a:rPr>
                        <a:t>Talk Group</a:t>
                      </a:r>
                    </a:p>
                  </a:txBody>
                  <a:tcPr>
                    <a:solidFill>
                      <a:srgbClr val="156082"/>
                    </a:solidFill>
                  </a:tcPr>
                </a:tc>
                <a:tc>
                  <a:txBody>
                    <a:bodyPr/>
                    <a:lstStyle/>
                    <a:p>
                      <a:pPr algn="ctr"/>
                      <a:r>
                        <a:rPr sz="1400" b="1">
                          <a:solidFill>
                            <a:srgbClr val="FFFFFF"/>
                          </a:solidFill>
                          <a:latin typeface="Aptos"/>
                        </a:rPr>
                        <a:t>TG ID</a:t>
                      </a:r>
                    </a:p>
                  </a:txBody>
                  <a:tcPr>
                    <a:solidFill>
                      <a:srgbClr val="156082"/>
                    </a:solidFill>
                  </a:tcPr>
                </a:tc>
                <a:tc>
                  <a:txBody>
                    <a:bodyPr/>
                    <a:lstStyle/>
                    <a:p>
                      <a:pPr algn="l"/>
                      <a:r>
                        <a:rPr sz="1400" b="1">
                          <a:solidFill>
                            <a:srgbClr val="FFFFFF"/>
                          </a:solidFill>
                          <a:latin typeface="Aptos"/>
                        </a:rPr>
                        <a:t>Talk Group</a:t>
                      </a:r>
                    </a:p>
                  </a:txBody>
                  <a:tcPr>
                    <a:solidFill>
                      <a:srgbClr val="156082"/>
                    </a:solidFill>
                  </a:tcPr>
                </a:tc>
                <a:tc>
                  <a:txBody>
                    <a:bodyPr/>
                    <a:lstStyle/>
                    <a:p>
                      <a:pPr algn="ctr"/>
                      <a:r>
                        <a:rPr sz="1400" b="1">
                          <a:solidFill>
                            <a:srgbClr val="FFFFFF"/>
                          </a:solidFill>
                          <a:latin typeface="Aptos"/>
                        </a:rPr>
                        <a:t>TG ID</a:t>
                      </a:r>
                    </a:p>
                  </a:txBody>
                  <a:tcPr>
                    <a:solidFill>
                      <a:srgbClr val="156082"/>
                    </a:solidFill>
                  </a:tcPr>
                </a:tc>
                <a:extLst>
                  <a:ext uri="{0D108BD9-81ED-4DB2-BD59-A6C34878D82A}">
                    <a16:rowId xmlns:a16="http://schemas.microsoft.com/office/drawing/2014/main" val="10001"/>
                  </a:ext>
                </a:extLst>
              </a:tr>
              <a:tr h="534009">
                <a:tc>
                  <a:txBody>
                    <a:bodyPr/>
                    <a:lstStyle/>
                    <a:p>
                      <a:pPr algn="l"/>
                      <a:r>
                        <a:rPr sz="1400" b="0">
                          <a:solidFill>
                            <a:srgbClr val="0E2841"/>
                          </a:solidFill>
                          <a:latin typeface="Aptos"/>
                        </a:rPr>
                        <a:t>Indiana TAC</a:t>
                      </a:r>
                    </a:p>
                  </a:txBody>
                  <a:tcPr>
                    <a:solidFill>
                      <a:srgbClr val="FFFFFF"/>
                    </a:solidFill>
                  </a:tcPr>
                </a:tc>
                <a:tc>
                  <a:txBody>
                    <a:bodyPr/>
                    <a:lstStyle/>
                    <a:p>
                      <a:pPr algn="ctr"/>
                      <a:r>
                        <a:rPr sz="1400" b="1">
                          <a:solidFill>
                            <a:srgbClr val="E97132"/>
                          </a:solidFill>
                          <a:latin typeface="Aptos"/>
                        </a:rPr>
                        <a:t>31180</a:t>
                      </a:r>
                    </a:p>
                  </a:txBody>
                  <a:tcPr>
                    <a:solidFill>
                      <a:srgbClr val="FFFFFF"/>
                    </a:solidFill>
                  </a:tcPr>
                </a:tc>
                <a:tc>
                  <a:txBody>
                    <a:bodyPr/>
                    <a:lstStyle/>
                    <a:p>
                      <a:pPr algn="l"/>
                      <a:r>
                        <a:rPr sz="1400" b="0">
                          <a:solidFill>
                            <a:srgbClr val="0E2841"/>
                          </a:solidFill>
                          <a:latin typeface="Aptos"/>
                        </a:rPr>
                        <a:t>KY TAC</a:t>
                      </a:r>
                    </a:p>
                  </a:txBody>
                  <a:tcPr>
                    <a:solidFill>
                      <a:srgbClr val="FFFFFF"/>
                    </a:solidFill>
                  </a:tcPr>
                </a:tc>
                <a:tc>
                  <a:txBody>
                    <a:bodyPr/>
                    <a:lstStyle/>
                    <a:p>
                      <a:pPr algn="ctr"/>
                      <a:r>
                        <a:rPr lang="en-US" sz="1400" b="1">
                          <a:solidFill>
                            <a:srgbClr val="E97132"/>
                          </a:solidFill>
                          <a:latin typeface="Aptos"/>
                        </a:rPr>
                        <a:t>31214</a:t>
                      </a:r>
                    </a:p>
                  </a:txBody>
                  <a:tcPr>
                    <a:solidFill>
                      <a:srgbClr val="FFFFFF"/>
                    </a:solidFill>
                  </a:tcPr>
                </a:tc>
                <a:tc>
                  <a:txBody>
                    <a:bodyPr/>
                    <a:lstStyle/>
                    <a:p>
                      <a:pPr algn="l"/>
                      <a:r>
                        <a:rPr sz="1400" b="0">
                          <a:solidFill>
                            <a:srgbClr val="0E2841"/>
                          </a:solidFill>
                          <a:latin typeface="Aptos"/>
                        </a:rPr>
                        <a:t>Ohio TAC</a:t>
                      </a:r>
                    </a:p>
                  </a:txBody>
                  <a:tcPr>
                    <a:solidFill>
                      <a:srgbClr val="FFFFFF"/>
                    </a:solidFill>
                  </a:tcPr>
                </a:tc>
                <a:tc>
                  <a:txBody>
                    <a:bodyPr/>
                    <a:lstStyle/>
                    <a:p>
                      <a:pPr algn="ctr"/>
                      <a:r>
                        <a:rPr sz="1400" b="1">
                          <a:solidFill>
                            <a:srgbClr val="E97132"/>
                          </a:solidFill>
                          <a:latin typeface="Aptos"/>
                        </a:rPr>
                        <a:t>31390</a:t>
                      </a:r>
                    </a:p>
                  </a:txBody>
                  <a:tcPr>
                    <a:solidFill>
                      <a:srgbClr val="FFFFFF"/>
                    </a:solidFill>
                  </a:tcPr>
                </a:tc>
                <a:extLst>
                  <a:ext uri="{0D108BD9-81ED-4DB2-BD59-A6C34878D82A}">
                    <a16:rowId xmlns:a16="http://schemas.microsoft.com/office/drawing/2014/main" val="10002"/>
                  </a:ext>
                </a:extLst>
              </a:tr>
              <a:tr h="534009">
                <a:tc>
                  <a:txBody>
                    <a:bodyPr/>
                    <a:lstStyle/>
                    <a:p>
                      <a:pPr algn="l"/>
                      <a:r>
                        <a:rPr sz="1400" b="0">
                          <a:solidFill>
                            <a:srgbClr val="0E2841"/>
                          </a:solidFill>
                          <a:latin typeface="Aptos"/>
                        </a:rPr>
                        <a:t>TAC 310</a:t>
                      </a:r>
                    </a:p>
                  </a:txBody>
                  <a:tcPr>
                    <a:solidFill>
                      <a:srgbClr val="EEF3F6"/>
                    </a:solidFill>
                  </a:tcPr>
                </a:tc>
                <a:tc>
                  <a:txBody>
                    <a:bodyPr/>
                    <a:lstStyle/>
                    <a:p>
                      <a:pPr algn="ctr"/>
                      <a:r>
                        <a:rPr sz="1400" b="1">
                          <a:solidFill>
                            <a:srgbClr val="E97132"/>
                          </a:solidFill>
                          <a:latin typeface="Aptos"/>
                        </a:rPr>
                        <a:t>310</a:t>
                      </a:r>
                    </a:p>
                  </a:txBody>
                  <a:tcPr>
                    <a:solidFill>
                      <a:srgbClr val="EEF3F6"/>
                    </a:solidFill>
                  </a:tcPr>
                </a:tc>
                <a:tc>
                  <a:txBody>
                    <a:bodyPr/>
                    <a:lstStyle/>
                    <a:p>
                      <a:pPr algn="l"/>
                      <a:r>
                        <a:rPr sz="1400" b="0">
                          <a:solidFill>
                            <a:srgbClr val="0E2841"/>
                          </a:solidFill>
                          <a:latin typeface="Aptos"/>
                        </a:rPr>
                        <a:t>TAC 311</a:t>
                      </a:r>
                    </a:p>
                  </a:txBody>
                  <a:tcPr>
                    <a:solidFill>
                      <a:srgbClr val="EEF3F6"/>
                    </a:solidFill>
                  </a:tcPr>
                </a:tc>
                <a:tc>
                  <a:txBody>
                    <a:bodyPr/>
                    <a:lstStyle/>
                    <a:p>
                      <a:pPr algn="ctr"/>
                      <a:r>
                        <a:rPr sz="1400" b="1">
                          <a:solidFill>
                            <a:srgbClr val="E97132"/>
                          </a:solidFill>
                          <a:latin typeface="Aptos"/>
                        </a:rPr>
                        <a:t>311</a:t>
                      </a:r>
                    </a:p>
                  </a:txBody>
                  <a:tcPr>
                    <a:solidFill>
                      <a:srgbClr val="EEF3F6"/>
                    </a:solidFill>
                  </a:tcPr>
                </a:tc>
                <a:tc>
                  <a:txBody>
                    <a:bodyPr/>
                    <a:lstStyle/>
                    <a:p>
                      <a:pPr algn="l"/>
                      <a:r>
                        <a:rPr sz="1400" b="0">
                          <a:solidFill>
                            <a:srgbClr val="0E2841"/>
                          </a:solidFill>
                          <a:latin typeface="Aptos"/>
                        </a:rPr>
                        <a:t>TAC 313</a:t>
                      </a:r>
                    </a:p>
                  </a:txBody>
                  <a:tcPr>
                    <a:solidFill>
                      <a:srgbClr val="EEF3F6"/>
                    </a:solidFill>
                  </a:tcPr>
                </a:tc>
                <a:tc>
                  <a:txBody>
                    <a:bodyPr/>
                    <a:lstStyle/>
                    <a:p>
                      <a:pPr algn="ctr"/>
                      <a:r>
                        <a:rPr sz="1400" b="1">
                          <a:solidFill>
                            <a:srgbClr val="E97132"/>
                          </a:solidFill>
                          <a:latin typeface="Aptos"/>
                        </a:rPr>
                        <a:t>313</a:t>
                      </a:r>
                    </a:p>
                  </a:txBody>
                  <a:tcPr>
                    <a:solidFill>
                      <a:srgbClr val="EEF3F6"/>
                    </a:solidFill>
                  </a:tcPr>
                </a:tc>
                <a:extLst>
                  <a:ext uri="{0D108BD9-81ED-4DB2-BD59-A6C34878D82A}">
                    <a16:rowId xmlns:a16="http://schemas.microsoft.com/office/drawing/2014/main" val="10003"/>
                  </a:ext>
                </a:extLst>
              </a:tr>
              <a:tr h="534009">
                <a:tc>
                  <a:txBody>
                    <a:bodyPr/>
                    <a:lstStyle/>
                    <a:p>
                      <a:pPr algn="l"/>
                      <a:r>
                        <a:rPr sz="1400" b="0">
                          <a:solidFill>
                            <a:srgbClr val="0E2841"/>
                          </a:solidFill>
                          <a:latin typeface="Aptos"/>
                        </a:rPr>
                        <a:t>TAC 314</a:t>
                      </a:r>
                    </a:p>
                  </a:txBody>
                  <a:tcPr>
                    <a:solidFill>
                      <a:srgbClr val="FFFFFF"/>
                    </a:solidFill>
                  </a:tcPr>
                </a:tc>
                <a:tc>
                  <a:txBody>
                    <a:bodyPr/>
                    <a:lstStyle/>
                    <a:p>
                      <a:pPr algn="ctr"/>
                      <a:r>
                        <a:rPr sz="1400" b="1">
                          <a:solidFill>
                            <a:srgbClr val="E97132"/>
                          </a:solidFill>
                          <a:latin typeface="Aptos"/>
                        </a:rPr>
                        <a:t>314</a:t>
                      </a:r>
                    </a:p>
                  </a:txBody>
                  <a:tcPr>
                    <a:solidFill>
                      <a:srgbClr val="FFFFFF"/>
                    </a:solidFill>
                  </a:tcPr>
                </a:tc>
                <a:tc>
                  <a:txBody>
                    <a:bodyPr/>
                    <a:lstStyle/>
                    <a:p>
                      <a:pPr algn="l"/>
                      <a:r>
                        <a:rPr sz="1400" b="0">
                          <a:solidFill>
                            <a:srgbClr val="0E2841"/>
                          </a:solidFill>
                          <a:latin typeface="Aptos"/>
                        </a:rPr>
                        <a:t>TAC 315</a:t>
                      </a:r>
                    </a:p>
                  </a:txBody>
                  <a:tcPr>
                    <a:solidFill>
                      <a:srgbClr val="FFFFFF"/>
                    </a:solidFill>
                  </a:tcPr>
                </a:tc>
                <a:tc>
                  <a:txBody>
                    <a:bodyPr/>
                    <a:lstStyle/>
                    <a:p>
                      <a:pPr algn="ctr"/>
                      <a:r>
                        <a:rPr sz="1400" b="1">
                          <a:solidFill>
                            <a:srgbClr val="E97132"/>
                          </a:solidFill>
                          <a:latin typeface="Aptos"/>
                        </a:rPr>
                        <a:t>315</a:t>
                      </a:r>
                    </a:p>
                  </a:txBody>
                  <a:tcPr>
                    <a:solidFill>
                      <a:srgbClr val="FFFFFF"/>
                    </a:solidFill>
                  </a:tcPr>
                </a:tc>
                <a:tc>
                  <a:txBody>
                    <a:bodyPr/>
                    <a:lstStyle/>
                    <a:p>
                      <a:pPr algn="l"/>
                      <a:r>
                        <a:rPr sz="1400" b="0" dirty="0">
                          <a:solidFill>
                            <a:srgbClr val="0E2841"/>
                          </a:solidFill>
                          <a:latin typeface="Aptos"/>
                        </a:rPr>
                        <a:t>TAC 316</a:t>
                      </a:r>
                    </a:p>
                  </a:txBody>
                  <a:tcPr>
                    <a:solidFill>
                      <a:srgbClr val="FFFFFF"/>
                    </a:solidFill>
                  </a:tcPr>
                </a:tc>
                <a:tc>
                  <a:txBody>
                    <a:bodyPr/>
                    <a:lstStyle/>
                    <a:p>
                      <a:pPr algn="ctr"/>
                      <a:r>
                        <a:rPr sz="1400" b="1">
                          <a:solidFill>
                            <a:srgbClr val="E97132"/>
                          </a:solidFill>
                          <a:latin typeface="Aptos"/>
                        </a:rPr>
                        <a:t>316</a:t>
                      </a:r>
                    </a:p>
                  </a:txBody>
                  <a:tcPr>
                    <a:solidFill>
                      <a:srgbClr val="FFFFFF"/>
                    </a:solidFill>
                  </a:tcPr>
                </a:tc>
                <a:extLst>
                  <a:ext uri="{0D108BD9-81ED-4DB2-BD59-A6C34878D82A}">
                    <a16:rowId xmlns:a16="http://schemas.microsoft.com/office/drawing/2014/main" val="10004"/>
                  </a:ext>
                </a:extLst>
              </a:tr>
              <a:tr h="534009">
                <a:tc>
                  <a:txBody>
                    <a:bodyPr/>
                    <a:lstStyle/>
                    <a:p>
                      <a:pPr algn="l"/>
                      <a:r>
                        <a:rPr sz="1400" b="0">
                          <a:solidFill>
                            <a:srgbClr val="0E2841"/>
                          </a:solidFill>
                          <a:latin typeface="Aptos"/>
                        </a:rPr>
                        <a:t>TAC 317</a:t>
                      </a:r>
                    </a:p>
                  </a:txBody>
                  <a:tcPr>
                    <a:solidFill>
                      <a:srgbClr val="EEF3F6"/>
                    </a:solidFill>
                  </a:tcPr>
                </a:tc>
                <a:tc>
                  <a:txBody>
                    <a:bodyPr/>
                    <a:lstStyle/>
                    <a:p>
                      <a:pPr algn="ctr"/>
                      <a:r>
                        <a:rPr sz="1400" b="1">
                          <a:solidFill>
                            <a:srgbClr val="E97132"/>
                          </a:solidFill>
                          <a:latin typeface="Aptos"/>
                        </a:rPr>
                        <a:t>317</a:t>
                      </a:r>
                    </a:p>
                  </a:txBody>
                  <a:tcPr>
                    <a:solidFill>
                      <a:srgbClr val="EEF3F6"/>
                    </a:solidFill>
                  </a:tcPr>
                </a:tc>
                <a:tc>
                  <a:txBody>
                    <a:bodyPr/>
                    <a:lstStyle/>
                    <a:p>
                      <a:pPr algn="l"/>
                      <a:r>
                        <a:rPr sz="1400" b="0">
                          <a:solidFill>
                            <a:srgbClr val="0E2841"/>
                          </a:solidFill>
                          <a:latin typeface="Aptos"/>
                        </a:rPr>
                        <a:t>TAC 318</a:t>
                      </a:r>
                    </a:p>
                  </a:txBody>
                  <a:tcPr>
                    <a:solidFill>
                      <a:srgbClr val="EEF3F6"/>
                    </a:solidFill>
                  </a:tcPr>
                </a:tc>
                <a:tc>
                  <a:txBody>
                    <a:bodyPr/>
                    <a:lstStyle/>
                    <a:p>
                      <a:pPr algn="ctr"/>
                      <a:r>
                        <a:rPr sz="1400" b="1">
                          <a:solidFill>
                            <a:srgbClr val="E97132"/>
                          </a:solidFill>
                          <a:latin typeface="Aptos"/>
                        </a:rPr>
                        <a:t>318</a:t>
                      </a:r>
                    </a:p>
                  </a:txBody>
                  <a:tcPr>
                    <a:solidFill>
                      <a:srgbClr val="EEF3F6"/>
                    </a:solidFill>
                  </a:tcPr>
                </a:tc>
                <a:tc>
                  <a:txBody>
                    <a:bodyPr/>
                    <a:lstStyle/>
                    <a:p>
                      <a:pPr algn="l"/>
                      <a:r>
                        <a:rPr sz="1400" b="0">
                          <a:solidFill>
                            <a:srgbClr val="0E2841"/>
                          </a:solidFill>
                          <a:latin typeface="Aptos"/>
                        </a:rPr>
                        <a:t>TAC 319</a:t>
                      </a:r>
                    </a:p>
                  </a:txBody>
                  <a:tcPr>
                    <a:solidFill>
                      <a:srgbClr val="EEF3F6"/>
                    </a:solidFill>
                  </a:tcPr>
                </a:tc>
                <a:tc>
                  <a:txBody>
                    <a:bodyPr/>
                    <a:lstStyle/>
                    <a:p>
                      <a:pPr algn="ctr"/>
                      <a:r>
                        <a:rPr sz="1400" b="1" dirty="0">
                          <a:solidFill>
                            <a:srgbClr val="E97132"/>
                          </a:solidFill>
                          <a:latin typeface="Aptos"/>
                        </a:rPr>
                        <a:t>319</a:t>
                      </a:r>
                    </a:p>
                  </a:txBody>
                  <a:tcPr>
                    <a:solidFill>
                      <a:srgbClr val="EEF3F6"/>
                    </a:solidFill>
                  </a:tcPr>
                </a:tc>
                <a:extLst>
                  <a:ext uri="{0D108BD9-81ED-4DB2-BD59-A6C34878D82A}">
                    <a16:rowId xmlns:a16="http://schemas.microsoft.com/office/drawing/2014/main" val="10005"/>
                  </a:ext>
                </a:extLst>
              </a:tr>
            </a:tbl>
          </a:graphicData>
        </a:graphic>
      </p:graphicFrame>
      <p:sp>
        <p:nvSpPr>
          <p:cNvPr id="11" name="TAC Zone Frequency Note"/>
          <p:cNvSpPr/>
          <p:nvPr/>
        </p:nvSpPr>
        <p:spPr>
          <a:xfrm>
            <a:off x="457200" y="5879592"/>
            <a:ext cx="11274552" cy="347472"/>
          </a:xfrm>
          <a:prstGeom prst="rect">
            <a:avLst/>
          </a:prstGeom>
          <a:solidFill>
            <a:srgbClr val="0E2841"/>
          </a:solidFill>
          <a:ln w="12700">
            <a:solidFill>
              <a:srgbClr val="156082"/>
            </a:solidFill>
          </a:ln>
        </p:spPr>
        <p:txBody>
          <a:bodyPr wrap="square" lIns="109728" tIns="18288" rIns="109728" bIns="18288" rtlCol="0" anchor="ctr">
            <a:noAutofit/>
          </a:bodyPr>
          <a:lstStyle/>
          <a:p>
            <a:pPr algn="ctr"/>
            <a:r>
              <a:rPr sz="1600" b="1">
                <a:solidFill>
                  <a:srgbClr val="E97132"/>
                </a:solidFill>
                <a:latin typeface="Aptos"/>
              </a:rPr>
              <a:t>TAC ZONE</a:t>
            </a:r>
            <a:r>
              <a:rPr sz="1600" b="1">
                <a:solidFill>
                  <a:srgbClr val="FFFFFF"/>
                </a:solidFill>
                <a:latin typeface="Aptos"/>
              </a:rPr>
              <a:t>  |  FRQ 433.450 Simplex</a:t>
            </a:r>
            <a:r>
              <a:rPr sz="1600" b="1">
                <a:solidFill>
                  <a:srgbClr val="0F9ED5"/>
                </a:solidFill>
                <a:latin typeface="Aptos"/>
              </a:rPr>
              <a:t>  |  TIME SLOT 2</a:t>
            </a:r>
          </a:p>
        </p:txBody>
      </p:sp>
      <p:sp>
        <p:nvSpPr>
          <p:cNvPr id="12" name="Contact Footer"/>
          <p:cNvSpPr txBox="1"/>
          <p:nvPr/>
        </p:nvSpPr>
        <p:spPr>
          <a:xfrm>
            <a:off x="594360" y="6419088"/>
            <a:ext cx="11000232" cy="384048"/>
          </a:xfrm>
          <a:prstGeom prst="rect">
            <a:avLst/>
          </a:prstGeom>
          <a:noFill/>
        </p:spPr>
        <p:txBody>
          <a:bodyPr wrap="square" lIns="18288" tIns="18288" rIns="18288" bIns="18288" anchor="t">
            <a:noAutofit/>
          </a:bodyPr>
          <a:lstStyle/>
          <a:p>
            <a:pPr algn="ctr"/>
            <a:r>
              <a:rPr lang="en-US" sz="1050" b="1">
                <a:solidFill>
                  <a:srgbClr val="156082"/>
                </a:solidFill>
                <a:latin typeface="Aptos"/>
              </a:rPr>
              <a:t>To Clifton W Dowers KI4PHP  </a:t>
            </a:r>
            <a:r>
              <a:rPr sz="1050" b="1">
                <a:solidFill>
                  <a:srgbClr val="156082"/>
                </a:solidFill>
                <a:latin typeface="Aptos"/>
              </a:rPr>
              <a:t>•  </a:t>
            </a:r>
            <a:r>
              <a:rPr lang="en-US" sz="1050" b="1">
                <a:solidFill>
                  <a:srgbClr val="156082"/>
                </a:solidFill>
                <a:latin typeface="Aptos"/>
              </a:rPr>
              <a:t>Brooksville</a:t>
            </a:r>
            <a:r>
              <a:rPr sz="1050" b="1">
                <a:solidFill>
                  <a:srgbClr val="156082"/>
                </a:solidFill>
                <a:latin typeface="Aptos"/>
              </a:rPr>
              <a:t>, </a:t>
            </a:r>
            <a:r>
              <a:rPr lang="en-US" sz="1050" b="1">
                <a:solidFill>
                  <a:srgbClr val="156082"/>
                </a:solidFill>
                <a:latin typeface="Aptos"/>
              </a:rPr>
              <a:t>Ky 41004</a:t>
            </a:r>
          </a:p>
          <a:p>
            <a:pPr algn="ctr"/>
            <a:r>
              <a:rPr lang="en-US" sz="1050" b="1">
                <a:solidFill>
                  <a:srgbClr val="156082"/>
                </a:solidFill>
                <a:latin typeface="Aptos"/>
              </a:rPr>
              <a:t>Ph 606-637-3994  </a:t>
            </a:r>
            <a:r>
              <a:rPr sz="1050" b="1">
                <a:solidFill>
                  <a:srgbClr val="156082"/>
                </a:solidFill>
                <a:latin typeface="Aptos"/>
              </a:rPr>
              <a:t>•  </a:t>
            </a:r>
            <a:r>
              <a:rPr lang="en-US" sz="1050" b="1">
                <a:solidFill>
                  <a:srgbClr val="156082"/>
                </a:solidFill>
                <a:latin typeface="Aptos"/>
              </a:rPr>
              <a:t>email ki4php</a:t>
            </a:r>
            <a:r>
              <a:rPr sz="1050" b="1">
                <a:solidFill>
                  <a:srgbClr val="156082"/>
                </a:solidFill>
                <a:latin typeface="Aptos"/>
              </a:rPr>
              <a:t>.</a:t>
            </a:r>
            <a:r>
              <a:rPr lang="en-US" sz="1050" b="1">
                <a:solidFill>
                  <a:srgbClr val="156082"/>
                </a:solidFill>
                <a:latin typeface="Aptos"/>
              </a:rPr>
              <a:t>dmr@fastmail</a:t>
            </a:r>
            <a:r>
              <a:rPr sz="1050" b="1">
                <a:solidFill>
                  <a:srgbClr val="156082"/>
                </a:solidFill>
                <a:latin typeface="Aptos"/>
              </a:rPr>
              <a:t>.com</a:t>
            </a:r>
          </a:p>
        </p:txBody>
      </p:sp>
      <p:sp>
        <p:nvSpPr>
          <p:cNvPr id="100" name="BrandMeister Badge"/>
          <p:cNvSpPr/>
          <p:nvPr/>
        </p:nvSpPr>
        <p:spPr>
          <a:xfrm>
            <a:off x="8931752" y="286512"/>
            <a:ext cx="2800000" cy="380000"/>
          </a:xfrm>
          <a:prstGeom prst="roundRect">
            <a:avLst>
              <a:gd name="adj" fmla="val 25000"/>
            </a:avLst>
          </a:prstGeom>
          <a:solidFill>
            <a:srgbClr val="0E2841"/>
          </a:solidFill>
          <a:ln w="12700">
            <a:solidFill>
              <a:srgbClr val="E97132"/>
            </a:solidFill>
          </a:ln>
        </p:spPr>
        <p:txBody>
          <a:bodyPr wrap="square" lIns="45720" tIns="9144" rIns="45720" bIns="9144" rtlCol="0" anchor="ctr">
            <a:noAutofit/>
          </a:bodyPr>
          <a:lstStyle/>
          <a:p>
            <a:pPr algn="ctr"/>
            <a:r>
              <a:rPr sz="1200" b="1">
                <a:solidFill>
                  <a:srgbClr val="E97132"/>
                </a:solidFill>
                <a:latin typeface="Aptos"/>
              </a:rPr>
              <a:t>BrandMeister</a:t>
            </a:r>
            <a:r>
              <a:rPr sz="1200" b="1">
                <a:solidFill>
                  <a:srgbClr val="FFFFFF"/>
                </a:solidFill>
                <a:latin typeface="Aptos"/>
              </a:rPr>
              <a:t> Network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txBox="1"/>
          <p:nvPr/>
        </p:nvSpPr>
        <p:spPr>
          <a:xfrm>
            <a:off x="457200" y="246888"/>
            <a:ext cx="11274552" cy="621792"/>
          </a:xfrm>
          <a:prstGeom prst="rect">
            <a:avLst/>
          </a:prstGeom>
          <a:noFill/>
        </p:spPr>
        <p:txBody>
          <a:bodyPr wrap="square" lIns="18288" tIns="18288" rIns="18288" bIns="18288" anchor="t">
            <a:noAutofit/>
          </a:bodyPr>
          <a:lstStyle/>
          <a:p>
            <a:pPr algn="l"/>
            <a:r>
              <a:rPr sz="3200" b="1" dirty="0">
                <a:solidFill>
                  <a:srgbClr val="0E2841"/>
                </a:solidFill>
                <a:latin typeface="Aptos Display"/>
              </a:rPr>
              <a:t>Truck </a:t>
            </a:r>
            <a:r>
              <a:rPr lang="en-US" sz="3200" b="1" dirty="0">
                <a:solidFill>
                  <a:srgbClr val="0E2841"/>
                </a:solidFill>
                <a:latin typeface="Aptos Display"/>
              </a:rPr>
              <a:t>Hotspot-Truck Zone</a:t>
            </a:r>
            <a:endParaRPr sz="3200" b="1" dirty="0">
              <a:solidFill>
                <a:srgbClr val="0E2841"/>
              </a:solidFill>
              <a:latin typeface="Aptos Display"/>
            </a:endParaRPr>
          </a:p>
        </p:txBody>
      </p:sp>
      <p:sp>
        <p:nvSpPr>
          <p:cNvPr id="3" name="Subtitle"/>
          <p:cNvSpPr txBox="1"/>
          <p:nvPr/>
        </p:nvSpPr>
        <p:spPr>
          <a:xfrm>
            <a:off x="457200" y="877824"/>
            <a:ext cx="11274552" cy="356616"/>
          </a:xfrm>
          <a:prstGeom prst="rect">
            <a:avLst/>
          </a:prstGeom>
          <a:noFill/>
        </p:spPr>
        <p:txBody>
          <a:bodyPr wrap="square" lIns="18288" tIns="18288" rIns="18288" bIns="18288" anchor="t">
            <a:noAutofit/>
          </a:bodyPr>
          <a:lstStyle/>
          <a:p>
            <a:pPr algn="l"/>
            <a:r>
              <a:rPr sz="1500" b="1">
                <a:solidFill>
                  <a:srgbClr val="156082"/>
                </a:solidFill>
                <a:latin typeface="Aptos"/>
              </a:rPr>
              <a:t>433.450 Simplex • Time Slot 2 • Truck hotspot zone</a:t>
            </a:r>
          </a:p>
        </p:txBody>
      </p:sp>
      <p:sp>
        <p:nvSpPr>
          <p:cNvPr id="4" name="Accent Rule">
            <a:extLst>
              <a:ext uri="{C183D7F6-B498-43B3-948B-1728B52AA6E4}">
                <adec:decorative xmlns:adec="http://schemas.microsoft.com/office/drawing/2017/decorative" val="1"/>
              </a:ext>
            </a:extLst>
          </p:cNvPr>
          <p:cNvSpPr/>
          <p:nvPr/>
        </p:nvSpPr>
        <p:spPr>
          <a:xfrm>
            <a:off x="457200" y="1298448"/>
            <a:ext cx="11274552" cy="27432"/>
          </a:xfrm>
          <a:prstGeom prst="rect">
            <a:avLst/>
          </a:prstGeom>
          <a:solidFill>
            <a:srgbClr val="E97132"/>
          </a:solidFill>
          <a:ln>
            <a:noFill/>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a:p>
        </p:txBody>
      </p:sp>
      <p:sp>
        <p:nvSpPr>
          <p:cNvPr id="5" name="Office Zone Highlight 1"/>
          <p:cNvSpPr/>
          <p:nvPr/>
        </p:nvSpPr>
        <p:spPr>
          <a:xfrm>
            <a:off x="457200" y="1444752"/>
            <a:ext cx="3624072" cy="1097280"/>
          </a:xfrm>
          <a:prstGeom prst="rect">
            <a:avLst/>
          </a:prstGeom>
          <a:solidFill>
            <a:srgbClr val="0E2841"/>
          </a:solidFill>
          <a:ln w="16510">
            <a:solidFill>
              <a:srgbClr val="E97132"/>
            </a:solidFill>
          </a:ln>
        </p:spPr>
        <p:style>
          <a:lnRef idx="1">
            <a:schemeClr val="accent1"/>
          </a:lnRef>
          <a:fillRef idx="3">
            <a:schemeClr val="accent1"/>
          </a:fillRef>
          <a:effectRef idx="2">
            <a:schemeClr val="accent1"/>
          </a:effectRef>
          <a:fontRef idx="minor">
            <a:schemeClr val="lt1"/>
          </a:fontRef>
        </p:style>
        <p:txBody>
          <a:bodyPr wrap="square" lIns="164592" tIns="54864" rIns="146304" bIns="54864" rtlCol="0" anchor="ctr">
            <a:noAutofit/>
          </a:bodyPr>
          <a:lstStyle/>
          <a:p>
            <a:pPr algn="l"/>
            <a:r>
              <a:rPr sz="1400" b="1">
                <a:solidFill>
                  <a:srgbClr val="E97132"/>
                </a:solidFill>
                <a:latin typeface="Aptos"/>
              </a:rPr>
              <a:t>ALL CALL</a:t>
            </a:r>
          </a:p>
          <a:p>
            <a:pPr algn="l"/>
            <a:r>
              <a:rPr sz="3200" b="1">
                <a:solidFill>
                  <a:srgbClr val="FFFFFF"/>
                </a:solidFill>
                <a:latin typeface="Aptos Display"/>
              </a:rPr>
              <a:t>16776415</a:t>
            </a:r>
          </a:p>
          <a:p>
            <a:pPr algn="l"/>
            <a:r>
              <a:rPr sz="1400" b="1">
                <a:solidFill>
                  <a:srgbClr val="FFFFFF"/>
                </a:solidFill>
                <a:latin typeface="Aptos"/>
              </a:rPr>
              <a:t>TG ID</a:t>
            </a:r>
          </a:p>
        </p:txBody>
      </p:sp>
      <p:sp>
        <p:nvSpPr>
          <p:cNvPr id="6" name="Office Zone Highlight 2"/>
          <p:cNvSpPr/>
          <p:nvPr/>
        </p:nvSpPr>
        <p:spPr>
          <a:xfrm>
            <a:off x="4282440" y="1444752"/>
            <a:ext cx="3624072" cy="1097280"/>
          </a:xfrm>
          <a:prstGeom prst="rect">
            <a:avLst/>
          </a:prstGeom>
          <a:solidFill>
            <a:srgbClr val="156082"/>
          </a:solidFill>
          <a:ln w="16510">
            <a:solidFill>
              <a:srgbClr val="0F9ED5"/>
            </a:solidFill>
          </a:ln>
        </p:spPr>
        <p:style>
          <a:lnRef idx="1">
            <a:schemeClr val="accent1"/>
          </a:lnRef>
          <a:fillRef idx="3">
            <a:schemeClr val="accent1"/>
          </a:fillRef>
          <a:effectRef idx="2">
            <a:schemeClr val="accent1"/>
          </a:effectRef>
          <a:fontRef idx="minor">
            <a:schemeClr val="lt1"/>
          </a:fontRef>
        </p:style>
        <p:txBody>
          <a:bodyPr wrap="square" lIns="164592" tIns="54864" rIns="146304" bIns="54864" rtlCol="0" anchor="ctr">
            <a:noAutofit/>
          </a:bodyPr>
          <a:lstStyle/>
          <a:p>
            <a:pPr algn="l"/>
            <a:r>
              <a:rPr sz="1400" b="1">
                <a:solidFill>
                  <a:srgbClr val="E97132"/>
                </a:solidFill>
                <a:latin typeface="Aptos"/>
              </a:rPr>
              <a:t>WEST PALM BEACH</a:t>
            </a:r>
          </a:p>
          <a:p>
            <a:pPr algn="l"/>
            <a:r>
              <a:rPr sz="3200" b="1">
                <a:solidFill>
                  <a:srgbClr val="FFFFFF"/>
                </a:solidFill>
                <a:latin typeface="Aptos Display"/>
              </a:rPr>
              <a:t>3149803</a:t>
            </a:r>
          </a:p>
          <a:p>
            <a:pPr algn="l"/>
            <a:r>
              <a:rPr sz="1400" b="1">
                <a:solidFill>
                  <a:srgbClr val="FFFFFF"/>
                </a:solidFill>
                <a:latin typeface="Aptos"/>
              </a:rPr>
              <a:t>TG ID</a:t>
            </a:r>
          </a:p>
        </p:txBody>
      </p:sp>
      <p:sp>
        <p:nvSpPr>
          <p:cNvPr id="7" name="Office Zone Highlight 3"/>
          <p:cNvSpPr/>
          <p:nvPr/>
        </p:nvSpPr>
        <p:spPr>
          <a:xfrm>
            <a:off x="8107680" y="1444752"/>
            <a:ext cx="3624072" cy="1097280"/>
          </a:xfrm>
          <a:prstGeom prst="rect">
            <a:avLst/>
          </a:prstGeom>
          <a:solidFill>
            <a:srgbClr val="0E2841"/>
          </a:solidFill>
          <a:ln w="16510">
            <a:solidFill>
              <a:srgbClr val="E97132"/>
            </a:solidFill>
          </a:ln>
        </p:spPr>
        <p:style>
          <a:lnRef idx="1">
            <a:schemeClr val="accent1"/>
          </a:lnRef>
          <a:fillRef idx="3">
            <a:schemeClr val="accent1"/>
          </a:fillRef>
          <a:effectRef idx="2">
            <a:schemeClr val="accent1"/>
          </a:effectRef>
          <a:fontRef idx="minor">
            <a:schemeClr val="lt1"/>
          </a:fontRef>
        </p:style>
        <p:txBody>
          <a:bodyPr wrap="square" lIns="164592" tIns="54864" rIns="146304" bIns="54864" rtlCol="0" anchor="ctr">
            <a:noAutofit/>
          </a:bodyPr>
          <a:lstStyle/>
          <a:p>
            <a:pPr algn="l"/>
            <a:r>
              <a:rPr sz="1400" b="1">
                <a:solidFill>
                  <a:srgbClr val="E97132"/>
                </a:solidFill>
                <a:latin typeface="Aptos"/>
              </a:rPr>
              <a:t>KENTUCKY XLX</a:t>
            </a:r>
          </a:p>
          <a:p>
            <a:pPr algn="l"/>
            <a:r>
              <a:rPr sz="3200" b="1">
                <a:solidFill>
                  <a:srgbClr val="FFFFFF"/>
                </a:solidFill>
                <a:latin typeface="Aptos Display"/>
              </a:rPr>
              <a:t>3121232</a:t>
            </a:r>
          </a:p>
          <a:p>
            <a:pPr algn="l"/>
            <a:r>
              <a:rPr sz="1400" b="1">
                <a:solidFill>
                  <a:srgbClr val="FFFFFF"/>
                </a:solidFill>
                <a:latin typeface="Aptos"/>
              </a:rPr>
              <a:t>TG ID</a:t>
            </a:r>
          </a:p>
        </p:txBody>
      </p:sp>
      <p:sp>
        <p:nvSpPr>
          <p:cNvPr id="8" name="Table Section Label"/>
          <p:cNvSpPr txBox="1"/>
          <p:nvPr/>
        </p:nvSpPr>
        <p:spPr>
          <a:xfrm>
            <a:off x="457200" y="2706624"/>
            <a:ext cx="6858000" cy="292608"/>
          </a:xfrm>
          <a:prstGeom prst="rect">
            <a:avLst/>
          </a:prstGeom>
          <a:noFill/>
        </p:spPr>
        <p:txBody>
          <a:bodyPr wrap="square" lIns="18288" tIns="18288" rIns="18288" bIns="18288" anchor="t">
            <a:noAutofit/>
          </a:bodyPr>
          <a:lstStyle/>
          <a:p>
            <a:pPr algn="l"/>
            <a:r>
              <a:rPr sz="1800" b="1">
                <a:solidFill>
                  <a:srgbClr val="0E2841"/>
                </a:solidFill>
                <a:latin typeface="Aptos Display"/>
              </a:rPr>
              <a:t>Full office zone lookup</a:t>
            </a:r>
          </a:p>
        </p:txBody>
      </p:sp>
      <p:sp>
        <p:nvSpPr>
          <p:cNvPr id="9" name="Frequency Table Note"/>
          <p:cNvSpPr txBox="1"/>
          <p:nvPr/>
        </p:nvSpPr>
        <p:spPr>
          <a:xfrm>
            <a:off x="6583680" y="2734056"/>
            <a:ext cx="5148072" cy="274320"/>
          </a:xfrm>
          <a:prstGeom prst="rect">
            <a:avLst/>
          </a:prstGeom>
          <a:noFill/>
        </p:spPr>
        <p:txBody>
          <a:bodyPr wrap="square" lIns="18288" tIns="18288" rIns="18288" bIns="18288" anchor="t">
            <a:noAutofit/>
          </a:bodyPr>
          <a:lstStyle/>
          <a:p>
            <a:pPr algn="r"/>
            <a:r>
              <a:rPr sz="1400" b="0">
                <a:solidFill>
                  <a:srgbClr val="156082"/>
                </a:solidFill>
                <a:latin typeface="Aptos"/>
              </a:rPr>
              <a:t>Freq 433.450 Simplex • all entries use Time Slot 2</a:t>
            </a:r>
          </a:p>
        </p:txBody>
      </p:sp>
      <p:graphicFrame>
        <p:nvGraphicFramePr>
          <p:cNvPr id="10" name="Office Zone Talk Group Table" descr="Office Zone talk group list for frequency 433.450 simplex, Time Slot 2. Includes Parrot 310997, All Call 16776415, AllStar 3167, Civil Air Patrol 3160, East Kentucky 31213, Disconnect 4000, Indiana WX Op 31183, KRMOP2-RPT 31365, K4MOP-RPT 314295, KD4LN-RPT 31274, Ken-Tenn 311035, KY ARES 31211, Kentucky XLX 3121232, Ohio Link 31399, Pi-Star 31672, POTA 3181, RF020A 31675, SW Ohio 31394, Treasure Coast 31123, US 3100, and West Palm Beach 3149803."/>
          <p:cNvGraphicFramePr>
            <a:graphicFrameLocks noGrp="1"/>
          </p:cNvGraphicFramePr>
          <p:nvPr>
            <p:extLst>
              <p:ext uri="{D42A27DB-BD31-4B8C-83A1-F6EECF244321}">
                <p14:modId xmlns:p14="http://schemas.microsoft.com/office/powerpoint/2010/main" val="598532969"/>
              </p:ext>
            </p:extLst>
          </p:nvPr>
        </p:nvGraphicFramePr>
        <p:xfrm>
          <a:off x="457200" y="3081528"/>
          <a:ext cx="11274552" cy="2804160"/>
        </p:xfrm>
        <a:graphic>
          <a:graphicData uri="http://schemas.openxmlformats.org/drawingml/2006/table">
            <a:tbl>
              <a:tblPr firstRow="1" bandRow="1">
                <a:tableStyleId>{5C22544A-7EE6-4342-B048-85BDC9FD1C3A}</a:tableStyleId>
              </a:tblPr>
              <a:tblGrid>
                <a:gridCol w="2523744">
                  <a:extLst>
                    <a:ext uri="{9D8B030D-6E8A-4147-A177-3AD203B41FA5}">
                      <a16:colId xmlns:a16="http://schemas.microsoft.com/office/drawing/2014/main" val="20000"/>
                    </a:ext>
                  </a:extLst>
                </a:gridCol>
                <a:gridCol w="1234440">
                  <a:extLst>
                    <a:ext uri="{9D8B030D-6E8A-4147-A177-3AD203B41FA5}">
                      <a16:colId xmlns:a16="http://schemas.microsoft.com/office/drawing/2014/main" val="20001"/>
                    </a:ext>
                  </a:extLst>
                </a:gridCol>
                <a:gridCol w="2523744">
                  <a:extLst>
                    <a:ext uri="{9D8B030D-6E8A-4147-A177-3AD203B41FA5}">
                      <a16:colId xmlns:a16="http://schemas.microsoft.com/office/drawing/2014/main" val="20002"/>
                    </a:ext>
                  </a:extLst>
                </a:gridCol>
                <a:gridCol w="1234440">
                  <a:extLst>
                    <a:ext uri="{9D8B030D-6E8A-4147-A177-3AD203B41FA5}">
                      <a16:colId xmlns:a16="http://schemas.microsoft.com/office/drawing/2014/main" val="20003"/>
                    </a:ext>
                  </a:extLst>
                </a:gridCol>
                <a:gridCol w="2523744">
                  <a:extLst>
                    <a:ext uri="{9D8B030D-6E8A-4147-A177-3AD203B41FA5}">
                      <a16:colId xmlns:a16="http://schemas.microsoft.com/office/drawing/2014/main" val="20004"/>
                    </a:ext>
                  </a:extLst>
                </a:gridCol>
                <a:gridCol w="1234440">
                  <a:extLst>
                    <a:ext uri="{9D8B030D-6E8A-4147-A177-3AD203B41FA5}">
                      <a16:colId xmlns:a16="http://schemas.microsoft.com/office/drawing/2014/main" val="20005"/>
                    </a:ext>
                  </a:extLst>
                </a:gridCol>
              </a:tblGrid>
              <a:tr h="296672">
                <a:tc>
                  <a:txBody>
                    <a:bodyPr/>
                    <a:lstStyle/>
                    <a:p>
                      <a:pPr algn="l"/>
                      <a:r>
                        <a:rPr sz="1400" b="1">
                          <a:solidFill>
                            <a:srgbClr val="FFFFFF"/>
                          </a:solidFill>
                          <a:latin typeface="Aptos"/>
                        </a:rPr>
                        <a:t>Talk Group</a:t>
                      </a:r>
                    </a:p>
                  </a:txBody>
                  <a:tcPr>
                    <a:solidFill>
                      <a:srgbClr val="156082"/>
                    </a:solidFill>
                  </a:tcPr>
                </a:tc>
                <a:tc>
                  <a:txBody>
                    <a:bodyPr/>
                    <a:lstStyle/>
                    <a:p>
                      <a:pPr algn="ctr"/>
                      <a:r>
                        <a:rPr sz="1400" b="1">
                          <a:solidFill>
                            <a:srgbClr val="FFFFFF"/>
                          </a:solidFill>
                          <a:latin typeface="Aptos"/>
                        </a:rPr>
                        <a:t>TG ID</a:t>
                      </a:r>
                    </a:p>
                  </a:txBody>
                  <a:tcPr>
                    <a:solidFill>
                      <a:srgbClr val="156082"/>
                    </a:solidFill>
                  </a:tcPr>
                </a:tc>
                <a:tc>
                  <a:txBody>
                    <a:bodyPr/>
                    <a:lstStyle/>
                    <a:p>
                      <a:pPr algn="l"/>
                      <a:r>
                        <a:rPr sz="1400" b="1">
                          <a:solidFill>
                            <a:srgbClr val="FFFFFF"/>
                          </a:solidFill>
                          <a:latin typeface="Aptos"/>
                        </a:rPr>
                        <a:t>Talk Group</a:t>
                      </a:r>
                    </a:p>
                  </a:txBody>
                  <a:tcPr>
                    <a:solidFill>
                      <a:srgbClr val="156082"/>
                    </a:solidFill>
                  </a:tcPr>
                </a:tc>
                <a:tc>
                  <a:txBody>
                    <a:bodyPr/>
                    <a:lstStyle/>
                    <a:p>
                      <a:pPr algn="ctr"/>
                      <a:r>
                        <a:rPr sz="1400" b="1">
                          <a:solidFill>
                            <a:srgbClr val="FFFFFF"/>
                          </a:solidFill>
                          <a:latin typeface="Aptos"/>
                        </a:rPr>
                        <a:t>TG ID</a:t>
                      </a:r>
                    </a:p>
                  </a:txBody>
                  <a:tcPr>
                    <a:solidFill>
                      <a:srgbClr val="156082"/>
                    </a:solidFill>
                  </a:tcPr>
                </a:tc>
                <a:tc>
                  <a:txBody>
                    <a:bodyPr/>
                    <a:lstStyle/>
                    <a:p>
                      <a:pPr algn="l"/>
                      <a:r>
                        <a:rPr sz="1400" b="1">
                          <a:solidFill>
                            <a:srgbClr val="FFFFFF"/>
                          </a:solidFill>
                          <a:latin typeface="Aptos"/>
                        </a:rPr>
                        <a:t>Talk Group</a:t>
                      </a:r>
                    </a:p>
                  </a:txBody>
                  <a:tcPr>
                    <a:solidFill>
                      <a:srgbClr val="156082"/>
                    </a:solidFill>
                  </a:tcPr>
                </a:tc>
                <a:tc>
                  <a:txBody>
                    <a:bodyPr/>
                    <a:lstStyle/>
                    <a:p>
                      <a:pPr algn="ctr"/>
                      <a:r>
                        <a:rPr sz="1400" b="1">
                          <a:solidFill>
                            <a:srgbClr val="FFFFFF"/>
                          </a:solidFill>
                          <a:latin typeface="Aptos"/>
                        </a:rPr>
                        <a:t>TG ID</a:t>
                      </a:r>
                    </a:p>
                  </a:txBody>
                  <a:tcPr>
                    <a:solidFill>
                      <a:srgbClr val="156082"/>
                    </a:solidFill>
                  </a:tcPr>
                </a:tc>
                <a:extLst>
                  <a:ext uri="{0D108BD9-81ED-4DB2-BD59-A6C34878D82A}">
                    <a16:rowId xmlns:a16="http://schemas.microsoft.com/office/drawing/2014/main" val="10000"/>
                  </a:ext>
                </a:extLst>
              </a:tr>
              <a:tr h="296672">
                <a:tc>
                  <a:txBody>
                    <a:bodyPr/>
                    <a:lstStyle/>
                    <a:p>
                      <a:pPr algn="l"/>
                      <a:r>
                        <a:rPr sz="1400" b="0">
                          <a:solidFill>
                            <a:srgbClr val="0E2841"/>
                          </a:solidFill>
                          <a:latin typeface="Aptos"/>
                        </a:rPr>
                        <a:t>Parrot</a:t>
                      </a:r>
                    </a:p>
                  </a:txBody>
                  <a:tcPr>
                    <a:solidFill>
                      <a:srgbClr val="FFFFFF"/>
                    </a:solidFill>
                  </a:tcPr>
                </a:tc>
                <a:tc>
                  <a:txBody>
                    <a:bodyPr/>
                    <a:lstStyle/>
                    <a:p>
                      <a:pPr algn="ctr"/>
                      <a:r>
                        <a:rPr sz="1400" b="1">
                          <a:solidFill>
                            <a:srgbClr val="E97132"/>
                          </a:solidFill>
                          <a:latin typeface="Aptos"/>
                        </a:rPr>
                        <a:t>310997</a:t>
                      </a:r>
                    </a:p>
                  </a:txBody>
                  <a:tcPr>
                    <a:solidFill>
                      <a:srgbClr val="FFFFFF"/>
                    </a:solidFill>
                  </a:tcPr>
                </a:tc>
                <a:tc>
                  <a:txBody>
                    <a:bodyPr/>
                    <a:lstStyle/>
                    <a:p>
                      <a:pPr algn="l"/>
                      <a:r>
                        <a:rPr sz="1400" b="0">
                          <a:solidFill>
                            <a:srgbClr val="0E2841"/>
                          </a:solidFill>
                          <a:latin typeface="Aptos"/>
                        </a:rPr>
                        <a:t>All Call</a:t>
                      </a:r>
                    </a:p>
                  </a:txBody>
                  <a:tcPr>
                    <a:solidFill>
                      <a:srgbClr val="FFFFFF"/>
                    </a:solidFill>
                  </a:tcPr>
                </a:tc>
                <a:tc>
                  <a:txBody>
                    <a:bodyPr/>
                    <a:lstStyle/>
                    <a:p>
                      <a:pPr algn="ctr"/>
                      <a:r>
                        <a:rPr sz="1400" b="1">
                          <a:solidFill>
                            <a:srgbClr val="E97132"/>
                          </a:solidFill>
                          <a:latin typeface="Aptos"/>
                        </a:rPr>
                        <a:t>16776415</a:t>
                      </a:r>
                    </a:p>
                  </a:txBody>
                  <a:tcPr>
                    <a:solidFill>
                      <a:srgbClr val="FFFFFF"/>
                    </a:solidFill>
                  </a:tcPr>
                </a:tc>
                <a:tc>
                  <a:txBody>
                    <a:bodyPr/>
                    <a:lstStyle/>
                    <a:p>
                      <a:pPr algn="l"/>
                      <a:r>
                        <a:rPr sz="1400" b="0">
                          <a:solidFill>
                            <a:srgbClr val="0E2841"/>
                          </a:solidFill>
                          <a:latin typeface="Aptos"/>
                        </a:rPr>
                        <a:t>AllStar</a:t>
                      </a:r>
                    </a:p>
                  </a:txBody>
                  <a:tcPr>
                    <a:solidFill>
                      <a:srgbClr val="FFFFFF"/>
                    </a:solidFill>
                  </a:tcPr>
                </a:tc>
                <a:tc>
                  <a:txBody>
                    <a:bodyPr/>
                    <a:lstStyle/>
                    <a:p>
                      <a:pPr algn="ctr"/>
                      <a:r>
                        <a:rPr sz="1400" b="1">
                          <a:solidFill>
                            <a:srgbClr val="E97132"/>
                          </a:solidFill>
                          <a:latin typeface="Aptos"/>
                        </a:rPr>
                        <a:t>3167</a:t>
                      </a:r>
                    </a:p>
                  </a:txBody>
                  <a:tcPr>
                    <a:solidFill>
                      <a:srgbClr val="FFFFFF"/>
                    </a:solidFill>
                  </a:tcPr>
                </a:tc>
                <a:extLst>
                  <a:ext uri="{0D108BD9-81ED-4DB2-BD59-A6C34878D82A}">
                    <a16:rowId xmlns:a16="http://schemas.microsoft.com/office/drawing/2014/main" val="10001"/>
                  </a:ext>
                </a:extLst>
              </a:tr>
              <a:tr h="296672">
                <a:tc>
                  <a:txBody>
                    <a:bodyPr/>
                    <a:lstStyle/>
                    <a:p>
                      <a:pPr algn="l"/>
                      <a:r>
                        <a:rPr sz="1400" b="0">
                          <a:solidFill>
                            <a:srgbClr val="0E2841"/>
                          </a:solidFill>
                          <a:latin typeface="Aptos"/>
                        </a:rPr>
                        <a:t>Civil Air Patrol</a:t>
                      </a:r>
                    </a:p>
                  </a:txBody>
                  <a:tcPr>
                    <a:solidFill>
                      <a:srgbClr val="EEF3F6"/>
                    </a:solidFill>
                  </a:tcPr>
                </a:tc>
                <a:tc>
                  <a:txBody>
                    <a:bodyPr/>
                    <a:lstStyle/>
                    <a:p>
                      <a:pPr algn="ctr"/>
                      <a:r>
                        <a:rPr sz="1400" b="1">
                          <a:solidFill>
                            <a:srgbClr val="E97132"/>
                          </a:solidFill>
                          <a:latin typeface="Aptos"/>
                        </a:rPr>
                        <a:t>3160</a:t>
                      </a:r>
                    </a:p>
                  </a:txBody>
                  <a:tcPr>
                    <a:solidFill>
                      <a:srgbClr val="EEF3F6"/>
                    </a:solidFill>
                  </a:tcPr>
                </a:tc>
                <a:tc>
                  <a:txBody>
                    <a:bodyPr/>
                    <a:lstStyle/>
                    <a:p>
                      <a:pPr algn="l"/>
                      <a:r>
                        <a:rPr sz="1400" b="0">
                          <a:solidFill>
                            <a:srgbClr val="0E2841"/>
                          </a:solidFill>
                          <a:latin typeface="Aptos"/>
                        </a:rPr>
                        <a:t>East Kentucky</a:t>
                      </a:r>
                    </a:p>
                  </a:txBody>
                  <a:tcPr>
                    <a:solidFill>
                      <a:srgbClr val="EEF3F6"/>
                    </a:solidFill>
                  </a:tcPr>
                </a:tc>
                <a:tc>
                  <a:txBody>
                    <a:bodyPr/>
                    <a:lstStyle/>
                    <a:p>
                      <a:pPr algn="ctr"/>
                      <a:r>
                        <a:rPr sz="1400" b="1">
                          <a:solidFill>
                            <a:srgbClr val="E97132"/>
                          </a:solidFill>
                          <a:latin typeface="Aptos"/>
                        </a:rPr>
                        <a:t>31213</a:t>
                      </a:r>
                    </a:p>
                  </a:txBody>
                  <a:tcPr>
                    <a:solidFill>
                      <a:srgbClr val="EEF3F6"/>
                    </a:solidFill>
                  </a:tcPr>
                </a:tc>
                <a:tc>
                  <a:txBody>
                    <a:bodyPr/>
                    <a:lstStyle/>
                    <a:p>
                      <a:pPr algn="l"/>
                      <a:r>
                        <a:rPr sz="1400" b="0">
                          <a:solidFill>
                            <a:srgbClr val="0E2841"/>
                          </a:solidFill>
                          <a:latin typeface="Aptos"/>
                        </a:rPr>
                        <a:t>Disconnect</a:t>
                      </a:r>
                    </a:p>
                  </a:txBody>
                  <a:tcPr>
                    <a:solidFill>
                      <a:srgbClr val="EEF3F6"/>
                    </a:solidFill>
                  </a:tcPr>
                </a:tc>
                <a:tc>
                  <a:txBody>
                    <a:bodyPr/>
                    <a:lstStyle/>
                    <a:p>
                      <a:pPr algn="ctr"/>
                      <a:r>
                        <a:rPr sz="1400" b="1">
                          <a:solidFill>
                            <a:srgbClr val="E97132"/>
                          </a:solidFill>
                          <a:latin typeface="Aptos"/>
                        </a:rPr>
                        <a:t>4000</a:t>
                      </a:r>
                    </a:p>
                  </a:txBody>
                  <a:tcPr>
                    <a:solidFill>
                      <a:srgbClr val="EEF3F6"/>
                    </a:solidFill>
                  </a:tcPr>
                </a:tc>
                <a:extLst>
                  <a:ext uri="{0D108BD9-81ED-4DB2-BD59-A6C34878D82A}">
                    <a16:rowId xmlns:a16="http://schemas.microsoft.com/office/drawing/2014/main" val="10002"/>
                  </a:ext>
                </a:extLst>
              </a:tr>
              <a:tr h="296672">
                <a:tc>
                  <a:txBody>
                    <a:bodyPr/>
                    <a:lstStyle/>
                    <a:p>
                      <a:pPr algn="l"/>
                      <a:r>
                        <a:rPr sz="1400" b="0">
                          <a:solidFill>
                            <a:srgbClr val="0E2841"/>
                          </a:solidFill>
                          <a:latin typeface="Aptos"/>
                        </a:rPr>
                        <a:t>Indiana WX Op</a:t>
                      </a:r>
                    </a:p>
                  </a:txBody>
                  <a:tcPr>
                    <a:solidFill>
                      <a:srgbClr val="FFFFFF"/>
                    </a:solidFill>
                  </a:tcPr>
                </a:tc>
                <a:tc>
                  <a:txBody>
                    <a:bodyPr/>
                    <a:lstStyle/>
                    <a:p>
                      <a:pPr algn="ctr"/>
                      <a:r>
                        <a:rPr sz="1400" b="1">
                          <a:solidFill>
                            <a:srgbClr val="E97132"/>
                          </a:solidFill>
                          <a:latin typeface="Aptos"/>
                        </a:rPr>
                        <a:t>31183</a:t>
                      </a:r>
                    </a:p>
                  </a:txBody>
                  <a:tcPr>
                    <a:solidFill>
                      <a:srgbClr val="FFFFFF"/>
                    </a:solidFill>
                  </a:tcPr>
                </a:tc>
                <a:tc>
                  <a:txBody>
                    <a:bodyPr/>
                    <a:lstStyle/>
                    <a:p>
                      <a:pPr algn="l"/>
                      <a:r>
                        <a:rPr sz="1400" b="0">
                          <a:solidFill>
                            <a:srgbClr val="0E2841"/>
                          </a:solidFill>
                          <a:latin typeface="Aptos"/>
                        </a:rPr>
                        <a:t>KRMOP2-RPT</a:t>
                      </a:r>
                    </a:p>
                  </a:txBody>
                  <a:tcPr>
                    <a:solidFill>
                      <a:srgbClr val="FFFFFF"/>
                    </a:solidFill>
                  </a:tcPr>
                </a:tc>
                <a:tc>
                  <a:txBody>
                    <a:bodyPr/>
                    <a:lstStyle/>
                    <a:p>
                      <a:pPr algn="ctr"/>
                      <a:r>
                        <a:rPr sz="1400" b="1">
                          <a:solidFill>
                            <a:srgbClr val="E97132"/>
                          </a:solidFill>
                          <a:latin typeface="Aptos"/>
                        </a:rPr>
                        <a:t>31365</a:t>
                      </a:r>
                    </a:p>
                  </a:txBody>
                  <a:tcPr>
                    <a:solidFill>
                      <a:srgbClr val="FFFFFF"/>
                    </a:solidFill>
                  </a:tcPr>
                </a:tc>
                <a:tc>
                  <a:txBody>
                    <a:bodyPr/>
                    <a:lstStyle/>
                    <a:p>
                      <a:pPr algn="l"/>
                      <a:r>
                        <a:rPr sz="1400" b="0">
                          <a:solidFill>
                            <a:srgbClr val="0E2841"/>
                          </a:solidFill>
                          <a:latin typeface="Aptos"/>
                        </a:rPr>
                        <a:t>K4MOP-RPT</a:t>
                      </a:r>
                    </a:p>
                  </a:txBody>
                  <a:tcPr>
                    <a:solidFill>
                      <a:srgbClr val="FFFFFF"/>
                    </a:solidFill>
                  </a:tcPr>
                </a:tc>
                <a:tc>
                  <a:txBody>
                    <a:bodyPr/>
                    <a:lstStyle/>
                    <a:p>
                      <a:pPr algn="ctr"/>
                      <a:r>
                        <a:rPr sz="1400" b="1">
                          <a:solidFill>
                            <a:srgbClr val="E97132"/>
                          </a:solidFill>
                          <a:latin typeface="Aptos"/>
                        </a:rPr>
                        <a:t>314295</a:t>
                      </a:r>
                    </a:p>
                  </a:txBody>
                  <a:tcPr>
                    <a:solidFill>
                      <a:srgbClr val="FFFFFF"/>
                    </a:solidFill>
                  </a:tcPr>
                </a:tc>
                <a:extLst>
                  <a:ext uri="{0D108BD9-81ED-4DB2-BD59-A6C34878D82A}">
                    <a16:rowId xmlns:a16="http://schemas.microsoft.com/office/drawing/2014/main" val="10003"/>
                  </a:ext>
                </a:extLst>
              </a:tr>
              <a:tr h="296672">
                <a:tc>
                  <a:txBody>
                    <a:bodyPr/>
                    <a:lstStyle/>
                    <a:p>
                      <a:pPr algn="l"/>
                      <a:r>
                        <a:rPr sz="1400" b="0">
                          <a:solidFill>
                            <a:srgbClr val="0E2841"/>
                          </a:solidFill>
                          <a:latin typeface="Aptos"/>
                        </a:rPr>
                        <a:t>KD4LN-RPT</a:t>
                      </a:r>
                    </a:p>
                  </a:txBody>
                  <a:tcPr>
                    <a:solidFill>
                      <a:srgbClr val="EEF3F6"/>
                    </a:solidFill>
                  </a:tcPr>
                </a:tc>
                <a:tc>
                  <a:txBody>
                    <a:bodyPr/>
                    <a:lstStyle/>
                    <a:p>
                      <a:pPr algn="ctr"/>
                      <a:r>
                        <a:rPr sz="1400" b="1">
                          <a:solidFill>
                            <a:srgbClr val="E97132"/>
                          </a:solidFill>
                          <a:latin typeface="Aptos"/>
                        </a:rPr>
                        <a:t>31274</a:t>
                      </a:r>
                    </a:p>
                  </a:txBody>
                  <a:tcPr>
                    <a:solidFill>
                      <a:srgbClr val="EEF3F6"/>
                    </a:solidFill>
                  </a:tcPr>
                </a:tc>
                <a:tc>
                  <a:txBody>
                    <a:bodyPr/>
                    <a:lstStyle/>
                    <a:p>
                      <a:pPr algn="l"/>
                      <a:r>
                        <a:rPr sz="1400" b="0">
                          <a:solidFill>
                            <a:srgbClr val="0E2841"/>
                          </a:solidFill>
                          <a:latin typeface="Aptos"/>
                        </a:rPr>
                        <a:t>Ken-Tenn</a:t>
                      </a:r>
                    </a:p>
                  </a:txBody>
                  <a:tcPr>
                    <a:solidFill>
                      <a:srgbClr val="EEF3F6"/>
                    </a:solidFill>
                  </a:tcPr>
                </a:tc>
                <a:tc>
                  <a:txBody>
                    <a:bodyPr/>
                    <a:lstStyle/>
                    <a:p>
                      <a:pPr algn="ctr"/>
                      <a:r>
                        <a:rPr sz="1400" b="1">
                          <a:solidFill>
                            <a:srgbClr val="E97132"/>
                          </a:solidFill>
                          <a:latin typeface="Aptos"/>
                        </a:rPr>
                        <a:t>311035</a:t>
                      </a:r>
                    </a:p>
                  </a:txBody>
                  <a:tcPr>
                    <a:solidFill>
                      <a:srgbClr val="EEF3F6"/>
                    </a:solidFill>
                  </a:tcPr>
                </a:tc>
                <a:tc>
                  <a:txBody>
                    <a:bodyPr/>
                    <a:lstStyle/>
                    <a:p>
                      <a:pPr algn="l"/>
                      <a:r>
                        <a:rPr sz="1400" b="0">
                          <a:solidFill>
                            <a:srgbClr val="0E2841"/>
                          </a:solidFill>
                          <a:latin typeface="Aptos"/>
                        </a:rPr>
                        <a:t>KY ARES</a:t>
                      </a:r>
                    </a:p>
                  </a:txBody>
                  <a:tcPr>
                    <a:solidFill>
                      <a:srgbClr val="EEF3F6"/>
                    </a:solidFill>
                  </a:tcPr>
                </a:tc>
                <a:tc>
                  <a:txBody>
                    <a:bodyPr/>
                    <a:lstStyle/>
                    <a:p>
                      <a:pPr algn="ctr"/>
                      <a:r>
                        <a:rPr sz="1400" b="1">
                          <a:solidFill>
                            <a:srgbClr val="E97132"/>
                          </a:solidFill>
                          <a:latin typeface="Aptos"/>
                        </a:rPr>
                        <a:t>31211</a:t>
                      </a:r>
                    </a:p>
                  </a:txBody>
                  <a:tcPr>
                    <a:solidFill>
                      <a:srgbClr val="EEF3F6"/>
                    </a:solidFill>
                  </a:tcPr>
                </a:tc>
                <a:extLst>
                  <a:ext uri="{0D108BD9-81ED-4DB2-BD59-A6C34878D82A}">
                    <a16:rowId xmlns:a16="http://schemas.microsoft.com/office/drawing/2014/main" val="10004"/>
                  </a:ext>
                </a:extLst>
              </a:tr>
              <a:tr h="296672">
                <a:tc>
                  <a:txBody>
                    <a:bodyPr/>
                    <a:lstStyle/>
                    <a:p>
                      <a:pPr algn="l"/>
                      <a:r>
                        <a:rPr sz="1400" b="0">
                          <a:solidFill>
                            <a:srgbClr val="0E2841"/>
                          </a:solidFill>
                          <a:latin typeface="Aptos"/>
                        </a:rPr>
                        <a:t>Kentucky XLX</a:t>
                      </a:r>
                    </a:p>
                  </a:txBody>
                  <a:tcPr>
                    <a:solidFill>
                      <a:srgbClr val="FFFFFF"/>
                    </a:solidFill>
                  </a:tcPr>
                </a:tc>
                <a:tc>
                  <a:txBody>
                    <a:bodyPr/>
                    <a:lstStyle/>
                    <a:p>
                      <a:pPr algn="ctr"/>
                      <a:r>
                        <a:rPr sz="1400" b="1">
                          <a:solidFill>
                            <a:srgbClr val="E97132"/>
                          </a:solidFill>
                          <a:latin typeface="Aptos"/>
                        </a:rPr>
                        <a:t>3121232</a:t>
                      </a:r>
                    </a:p>
                  </a:txBody>
                  <a:tcPr>
                    <a:solidFill>
                      <a:srgbClr val="FFFFFF"/>
                    </a:solidFill>
                  </a:tcPr>
                </a:tc>
                <a:tc>
                  <a:txBody>
                    <a:bodyPr/>
                    <a:lstStyle/>
                    <a:p>
                      <a:pPr algn="l"/>
                      <a:r>
                        <a:rPr sz="1400" b="0">
                          <a:solidFill>
                            <a:srgbClr val="0E2841"/>
                          </a:solidFill>
                          <a:latin typeface="Aptos"/>
                        </a:rPr>
                        <a:t>Ohio/Link</a:t>
                      </a:r>
                    </a:p>
                  </a:txBody>
                  <a:tcPr>
                    <a:solidFill>
                      <a:srgbClr val="FFFFFF"/>
                    </a:solidFill>
                  </a:tcPr>
                </a:tc>
                <a:tc>
                  <a:txBody>
                    <a:bodyPr/>
                    <a:lstStyle/>
                    <a:p>
                      <a:pPr algn="ctr"/>
                      <a:r>
                        <a:rPr sz="1400" b="1">
                          <a:solidFill>
                            <a:srgbClr val="E97132"/>
                          </a:solidFill>
                          <a:latin typeface="Aptos"/>
                        </a:rPr>
                        <a:t>31399</a:t>
                      </a:r>
                    </a:p>
                  </a:txBody>
                  <a:tcPr>
                    <a:solidFill>
                      <a:srgbClr val="FFFFFF"/>
                    </a:solidFill>
                  </a:tcPr>
                </a:tc>
                <a:tc>
                  <a:txBody>
                    <a:bodyPr/>
                    <a:lstStyle/>
                    <a:p>
                      <a:pPr algn="l"/>
                      <a:r>
                        <a:rPr sz="1400" b="0">
                          <a:solidFill>
                            <a:srgbClr val="0E2841"/>
                          </a:solidFill>
                          <a:latin typeface="Aptos"/>
                        </a:rPr>
                        <a:t>Pi-Star</a:t>
                      </a:r>
                    </a:p>
                  </a:txBody>
                  <a:tcPr>
                    <a:solidFill>
                      <a:srgbClr val="FFFFFF"/>
                    </a:solidFill>
                  </a:tcPr>
                </a:tc>
                <a:tc>
                  <a:txBody>
                    <a:bodyPr/>
                    <a:lstStyle/>
                    <a:p>
                      <a:pPr algn="ctr"/>
                      <a:r>
                        <a:rPr sz="1400" b="1">
                          <a:solidFill>
                            <a:srgbClr val="E97132"/>
                          </a:solidFill>
                          <a:latin typeface="Aptos"/>
                        </a:rPr>
                        <a:t>31672</a:t>
                      </a:r>
                    </a:p>
                  </a:txBody>
                  <a:tcPr>
                    <a:solidFill>
                      <a:srgbClr val="FFFFFF"/>
                    </a:solidFill>
                  </a:tcPr>
                </a:tc>
                <a:extLst>
                  <a:ext uri="{0D108BD9-81ED-4DB2-BD59-A6C34878D82A}">
                    <a16:rowId xmlns:a16="http://schemas.microsoft.com/office/drawing/2014/main" val="10005"/>
                  </a:ext>
                </a:extLst>
              </a:tr>
              <a:tr h="296672">
                <a:tc>
                  <a:txBody>
                    <a:bodyPr/>
                    <a:lstStyle/>
                    <a:p>
                      <a:pPr algn="l"/>
                      <a:r>
                        <a:rPr sz="1400" b="0">
                          <a:solidFill>
                            <a:srgbClr val="0E2841"/>
                          </a:solidFill>
                          <a:latin typeface="Aptos"/>
                        </a:rPr>
                        <a:t>POTA</a:t>
                      </a:r>
                    </a:p>
                  </a:txBody>
                  <a:tcPr>
                    <a:solidFill>
                      <a:srgbClr val="EEF3F6"/>
                    </a:solidFill>
                  </a:tcPr>
                </a:tc>
                <a:tc>
                  <a:txBody>
                    <a:bodyPr/>
                    <a:lstStyle/>
                    <a:p>
                      <a:pPr algn="ctr"/>
                      <a:r>
                        <a:rPr sz="1400" b="1">
                          <a:solidFill>
                            <a:srgbClr val="E97132"/>
                          </a:solidFill>
                          <a:latin typeface="Aptos"/>
                        </a:rPr>
                        <a:t>3181</a:t>
                      </a:r>
                    </a:p>
                  </a:txBody>
                  <a:tcPr>
                    <a:solidFill>
                      <a:srgbClr val="EEF3F6"/>
                    </a:solidFill>
                  </a:tcPr>
                </a:tc>
                <a:tc>
                  <a:txBody>
                    <a:bodyPr/>
                    <a:lstStyle/>
                    <a:p>
                      <a:pPr algn="l"/>
                      <a:r>
                        <a:rPr sz="1400" b="0">
                          <a:solidFill>
                            <a:srgbClr val="0E2841"/>
                          </a:solidFill>
                          <a:latin typeface="Aptos"/>
                        </a:rPr>
                        <a:t>RF020A</a:t>
                      </a:r>
                    </a:p>
                  </a:txBody>
                  <a:tcPr>
                    <a:solidFill>
                      <a:srgbClr val="EEF3F6"/>
                    </a:solidFill>
                  </a:tcPr>
                </a:tc>
                <a:tc>
                  <a:txBody>
                    <a:bodyPr/>
                    <a:lstStyle/>
                    <a:p>
                      <a:pPr algn="ctr"/>
                      <a:r>
                        <a:rPr sz="1400" b="1">
                          <a:solidFill>
                            <a:srgbClr val="E97132"/>
                          </a:solidFill>
                          <a:latin typeface="Aptos"/>
                        </a:rPr>
                        <a:t>31675</a:t>
                      </a:r>
                    </a:p>
                  </a:txBody>
                  <a:tcPr>
                    <a:solidFill>
                      <a:srgbClr val="EEF3F6"/>
                    </a:solidFill>
                  </a:tcPr>
                </a:tc>
                <a:tc>
                  <a:txBody>
                    <a:bodyPr/>
                    <a:lstStyle/>
                    <a:p>
                      <a:pPr algn="l"/>
                      <a:r>
                        <a:rPr sz="1400" b="0">
                          <a:solidFill>
                            <a:srgbClr val="0E2841"/>
                          </a:solidFill>
                          <a:latin typeface="Aptos"/>
                        </a:rPr>
                        <a:t>SW Ohio</a:t>
                      </a:r>
                    </a:p>
                  </a:txBody>
                  <a:tcPr>
                    <a:solidFill>
                      <a:srgbClr val="EEF3F6"/>
                    </a:solidFill>
                  </a:tcPr>
                </a:tc>
                <a:tc>
                  <a:txBody>
                    <a:bodyPr/>
                    <a:lstStyle/>
                    <a:p>
                      <a:pPr algn="ctr"/>
                      <a:r>
                        <a:rPr sz="1400" b="1">
                          <a:solidFill>
                            <a:srgbClr val="E97132"/>
                          </a:solidFill>
                          <a:latin typeface="Aptos"/>
                        </a:rPr>
                        <a:t>31394</a:t>
                      </a:r>
                    </a:p>
                  </a:txBody>
                  <a:tcPr>
                    <a:solidFill>
                      <a:srgbClr val="EEF3F6"/>
                    </a:solidFill>
                  </a:tcPr>
                </a:tc>
                <a:extLst>
                  <a:ext uri="{0D108BD9-81ED-4DB2-BD59-A6C34878D82A}">
                    <a16:rowId xmlns:a16="http://schemas.microsoft.com/office/drawing/2014/main" val="10006"/>
                  </a:ext>
                </a:extLst>
              </a:tr>
              <a:tr h="296672">
                <a:tc>
                  <a:txBody>
                    <a:bodyPr/>
                    <a:lstStyle/>
                    <a:p>
                      <a:pPr algn="l"/>
                      <a:r>
                        <a:rPr sz="1400" b="0">
                          <a:solidFill>
                            <a:srgbClr val="0E2841"/>
                          </a:solidFill>
                          <a:latin typeface="Aptos"/>
                        </a:rPr>
                        <a:t>Treasure Coast</a:t>
                      </a:r>
                    </a:p>
                  </a:txBody>
                  <a:tcPr>
                    <a:solidFill>
                      <a:srgbClr val="FFFFFF"/>
                    </a:solidFill>
                  </a:tcPr>
                </a:tc>
                <a:tc>
                  <a:txBody>
                    <a:bodyPr/>
                    <a:lstStyle/>
                    <a:p>
                      <a:pPr algn="ctr"/>
                      <a:r>
                        <a:rPr sz="1400" b="1">
                          <a:solidFill>
                            <a:srgbClr val="E97132"/>
                          </a:solidFill>
                          <a:latin typeface="Aptos"/>
                        </a:rPr>
                        <a:t>31123</a:t>
                      </a:r>
                    </a:p>
                  </a:txBody>
                  <a:tcPr>
                    <a:solidFill>
                      <a:srgbClr val="FFFFFF"/>
                    </a:solidFill>
                  </a:tcPr>
                </a:tc>
                <a:tc>
                  <a:txBody>
                    <a:bodyPr/>
                    <a:lstStyle/>
                    <a:p>
                      <a:pPr algn="l"/>
                      <a:r>
                        <a:rPr sz="1400" b="0">
                          <a:solidFill>
                            <a:srgbClr val="0E2841"/>
                          </a:solidFill>
                          <a:latin typeface="Aptos"/>
                        </a:rPr>
                        <a:t>US 3100</a:t>
                      </a:r>
                    </a:p>
                  </a:txBody>
                  <a:tcPr>
                    <a:solidFill>
                      <a:srgbClr val="FFFFFF"/>
                    </a:solidFill>
                  </a:tcPr>
                </a:tc>
                <a:tc>
                  <a:txBody>
                    <a:bodyPr/>
                    <a:lstStyle/>
                    <a:p>
                      <a:pPr algn="ctr"/>
                      <a:r>
                        <a:rPr sz="1400" b="1">
                          <a:solidFill>
                            <a:srgbClr val="E97132"/>
                          </a:solidFill>
                          <a:latin typeface="Aptos"/>
                        </a:rPr>
                        <a:t>3100</a:t>
                      </a:r>
                    </a:p>
                  </a:txBody>
                  <a:tcPr>
                    <a:solidFill>
                      <a:srgbClr val="FFFFFF"/>
                    </a:solidFill>
                  </a:tcPr>
                </a:tc>
                <a:tc>
                  <a:txBody>
                    <a:bodyPr/>
                    <a:lstStyle/>
                    <a:p>
                      <a:pPr algn="l"/>
                      <a:r>
                        <a:rPr sz="1400" b="0">
                          <a:solidFill>
                            <a:srgbClr val="0E2841"/>
                          </a:solidFill>
                          <a:latin typeface="Aptos"/>
                        </a:rPr>
                        <a:t>West Palm Beach</a:t>
                      </a:r>
                    </a:p>
                  </a:txBody>
                  <a:tcPr>
                    <a:solidFill>
                      <a:srgbClr val="FFFFFF"/>
                    </a:solidFill>
                  </a:tcPr>
                </a:tc>
                <a:tc>
                  <a:txBody>
                    <a:bodyPr/>
                    <a:lstStyle/>
                    <a:p>
                      <a:pPr algn="ctr"/>
                      <a:r>
                        <a:rPr sz="1400" b="1">
                          <a:solidFill>
                            <a:srgbClr val="E97132"/>
                          </a:solidFill>
                          <a:latin typeface="Aptos"/>
                        </a:rPr>
                        <a:t>3149803</a:t>
                      </a:r>
                    </a:p>
                  </a:txBody>
                  <a:tcPr>
                    <a:solidFill>
                      <a:srgbClr val="FFFFFF"/>
                    </a:solidFill>
                  </a:tcPr>
                </a:tc>
                <a:extLst>
                  <a:ext uri="{0D108BD9-81ED-4DB2-BD59-A6C34878D82A}">
                    <a16:rowId xmlns:a16="http://schemas.microsoft.com/office/drawing/2014/main" val="10007"/>
                  </a:ext>
                </a:extLst>
              </a:tr>
              <a:tr h="296672">
                <a:tc>
                  <a:txBody>
                    <a:bodyPr/>
                    <a:lstStyle/>
                    <a:p>
                      <a:pPr algn="l"/>
                      <a:r>
                        <a:rPr sz="1400" b="0" i="0" dirty="0">
                          <a:solidFill>
                            <a:srgbClr val="0E2841"/>
                          </a:solidFill>
                          <a:latin typeface="Aptos"/>
                        </a:rPr>
                        <a:t>W5LLS</a:t>
                      </a:r>
                      <a:r>
                        <a:rPr lang="en-US" sz="1400" b="0" i="0" dirty="0">
                          <a:solidFill>
                            <a:srgbClr val="0E2841"/>
                          </a:solidFill>
                          <a:latin typeface="Aptos"/>
                        </a:rPr>
                        <a:t>-BM</a:t>
                      </a:r>
                      <a:endParaRPr sz="1400" b="0" i="0" dirty="0">
                        <a:solidFill>
                          <a:srgbClr val="0E2841"/>
                        </a:solidFill>
                        <a:latin typeface="Aptos"/>
                      </a:endParaRPr>
                    </a:p>
                  </a:txBody>
                  <a:tcPr anchor="ctr">
                    <a:solidFill>
                      <a:srgbClr val="EEF3F6"/>
                    </a:solidFill>
                  </a:tcPr>
                </a:tc>
                <a:tc>
                  <a:txBody>
                    <a:bodyPr/>
                    <a:lstStyle/>
                    <a:p>
                      <a:pPr algn="ctr"/>
                      <a:r>
                        <a:rPr sz="1400" b="1" i="0">
                          <a:solidFill>
                            <a:srgbClr val="E97132"/>
                          </a:solidFill>
                          <a:latin typeface="Aptos"/>
                        </a:rPr>
                        <a:t>31817</a:t>
                      </a:r>
                    </a:p>
                  </a:txBody>
                  <a:tcPr anchor="ctr">
                    <a:solidFill>
                      <a:srgbClr val="EEF3F6"/>
                    </a:solidFill>
                  </a:tcPr>
                </a:tc>
                <a:tc>
                  <a:txBody>
                    <a:bodyPr/>
                    <a:lstStyle/>
                    <a:p>
                      <a:pPr algn="l"/>
                      <a:endParaRPr/>
                    </a:p>
                  </a:txBody>
                  <a:tcPr anchor="ctr">
                    <a:solidFill>
                      <a:srgbClr val="EEF3F6"/>
                    </a:solidFill>
                  </a:tcPr>
                </a:tc>
                <a:tc>
                  <a:txBody>
                    <a:bodyPr/>
                    <a:lstStyle/>
                    <a:p>
                      <a:pPr algn="ctr"/>
                      <a:endParaRPr/>
                    </a:p>
                  </a:txBody>
                  <a:tcPr anchor="ctr">
                    <a:solidFill>
                      <a:srgbClr val="EEF3F6"/>
                    </a:solidFill>
                  </a:tcPr>
                </a:tc>
                <a:tc>
                  <a:txBody>
                    <a:bodyPr/>
                    <a:lstStyle/>
                    <a:p>
                      <a:pPr algn="l"/>
                      <a:endParaRPr/>
                    </a:p>
                  </a:txBody>
                  <a:tcPr anchor="ctr">
                    <a:solidFill>
                      <a:srgbClr val="EEF3F6"/>
                    </a:solidFill>
                  </a:tcPr>
                </a:tc>
                <a:tc>
                  <a:txBody>
                    <a:bodyPr/>
                    <a:lstStyle/>
                    <a:p>
                      <a:pPr algn="ctr"/>
                      <a:endParaRPr dirty="0"/>
                    </a:p>
                  </a:txBody>
                  <a:tcPr anchor="ctr">
                    <a:solidFill>
                      <a:srgbClr val="EEF3F6"/>
                    </a:solidFill>
                  </a:tcPr>
                </a:tc>
                <a:extLst>
                  <a:ext uri="{0D108BD9-81ED-4DB2-BD59-A6C34878D82A}">
                    <a16:rowId xmlns:a16="http://schemas.microsoft.com/office/drawing/2014/main" val="2835284852"/>
                  </a:ext>
                </a:extLst>
              </a:tr>
            </a:tbl>
          </a:graphicData>
        </a:graphic>
      </p:graphicFrame>
      <p:sp>
        <p:nvSpPr>
          <p:cNvPr id="11" name="Office Zone Frequency Note"/>
          <p:cNvSpPr/>
          <p:nvPr/>
        </p:nvSpPr>
        <p:spPr>
          <a:xfrm>
            <a:off x="457200" y="5879592"/>
            <a:ext cx="11274552" cy="347472"/>
          </a:xfrm>
          <a:prstGeom prst="rect">
            <a:avLst/>
          </a:prstGeom>
          <a:solidFill>
            <a:srgbClr val="0E2841"/>
          </a:solidFill>
          <a:ln w="12700">
            <a:solidFill>
              <a:srgbClr val="156082"/>
            </a:solidFill>
          </a:ln>
        </p:spPr>
        <p:style>
          <a:lnRef idx="1">
            <a:schemeClr val="accent1"/>
          </a:lnRef>
          <a:fillRef idx="3">
            <a:schemeClr val="accent1"/>
          </a:fillRef>
          <a:effectRef idx="2">
            <a:schemeClr val="accent1"/>
          </a:effectRef>
          <a:fontRef idx="minor">
            <a:schemeClr val="lt1"/>
          </a:fontRef>
        </p:style>
        <p:txBody>
          <a:bodyPr wrap="square" lIns="109728" tIns="18288" rIns="109728" bIns="18288" rtlCol="0" anchor="ctr">
            <a:noAutofit/>
          </a:bodyPr>
          <a:lstStyle/>
          <a:p>
            <a:pPr algn="ctr"/>
            <a:r>
              <a:rPr sz="1600" b="1">
                <a:solidFill>
                  <a:srgbClr val="E97132"/>
                </a:solidFill>
                <a:latin typeface="Aptos"/>
              </a:rPr>
              <a:t>OFFICE ZONE</a:t>
            </a:r>
            <a:r>
              <a:rPr sz="1600" b="1">
                <a:solidFill>
                  <a:srgbClr val="FFFFFF"/>
                </a:solidFill>
                <a:latin typeface="Aptos"/>
              </a:rPr>
              <a:t>  |  FRQ 433.450 Simplex</a:t>
            </a:r>
            <a:r>
              <a:rPr sz="1600" b="1">
                <a:solidFill>
                  <a:srgbClr val="0F9ED5"/>
                </a:solidFill>
                <a:latin typeface="Aptos"/>
              </a:rPr>
              <a:t>  |  TIME SLOT 2</a:t>
            </a:r>
          </a:p>
        </p:txBody>
      </p:sp>
      <p:sp>
        <p:nvSpPr>
          <p:cNvPr id="12" name="Contact Footer"/>
          <p:cNvSpPr txBox="1"/>
          <p:nvPr/>
        </p:nvSpPr>
        <p:spPr>
          <a:xfrm>
            <a:off x="594360" y="6419088"/>
            <a:ext cx="11000232" cy="384048"/>
          </a:xfrm>
          <a:prstGeom prst="rect">
            <a:avLst/>
          </a:prstGeom>
          <a:noFill/>
        </p:spPr>
        <p:txBody>
          <a:bodyPr wrap="square" lIns="18288" tIns="18288" rIns="18288" bIns="18288" anchor="t">
            <a:noAutofit/>
          </a:bodyPr>
          <a:lstStyle/>
          <a:p>
            <a:pPr algn="ctr"/>
            <a:r>
              <a:rPr lang="en-US" sz="1050" b="1">
                <a:solidFill>
                  <a:srgbClr val="156082"/>
                </a:solidFill>
                <a:latin typeface="Aptos"/>
              </a:rPr>
              <a:t>To Clifton W Dowers KI4PHP  </a:t>
            </a:r>
            <a:r>
              <a:rPr sz="1050" b="1">
                <a:solidFill>
                  <a:srgbClr val="156082"/>
                </a:solidFill>
                <a:latin typeface="Aptos"/>
              </a:rPr>
              <a:t>•  </a:t>
            </a:r>
            <a:r>
              <a:rPr lang="en-US" sz="1050" b="1">
                <a:solidFill>
                  <a:srgbClr val="156082"/>
                </a:solidFill>
                <a:latin typeface="Aptos"/>
              </a:rPr>
              <a:t>Brooksville</a:t>
            </a:r>
            <a:r>
              <a:rPr sz="1050" b="1">
                <a:solidFill>
                  <a:srgbClr val="156082"/>
                </a:solidFill>
                <a:latin typeface="Aptos"/>
              </a:rPr>
              <a:t>, </a:t>
            </a:r>
            <a:r>
              <a:rPr lang="en-US" sz="1050" b="1">
                <a:solidFill>
                  <a:srgbClr val="156082"/>
                </a:solidFill>
                <a:latin typeface="Aptos"/>
              </a:rPr>
              <a:t>Ky 41004</a:t>
            </a:r>
          </a:p>
          <a:p>
            <a:pPr algn="ctr"/>
            <a:r>
              <a:rPr lang="en-US" sz="1050" b="1">
                <a:solidFill>
                  <a:srgbClr val="156082"/>
                </a:solidFill>
                <a:latin typeface="Aptos"/>
              </a:rPr>
              <a:t>Ph 606-637-3994  </a:t>
            </a:r>
            <a:r>
              <a:rPr sz="1050" b="1">
                <a:solidFill>
                  <a:srgbClr val="156082"/>
                </a:solidFill>
                <a:latin typeface="Aptos"/>
              </a:rPr>
              <a:t>•  </a:t>
            </a:r>
            <a:r>
              <a:rPr lang="en-US" sz="1050" b="1">
                <a:solidFill>
                  <a:srgbClr val="156082"/>
                </a:solidFill>
                <a:latin typeface="Aptos"/>
              </a:rPr>
              <a:t>email ki4php</a:t>
            </a:r>
            <a:r>
              <a:rPr sz="1050" b="1">
                <a:solidFill>
                  <a:srgbClr val="156082"/>
                </a:solidFill>
                <a:latin typeface="Aptos"/>
              </a:rPr>
              <a:t>.</a:t>
            </a:r>
            <a:r>
              <a:rPr lang="en-US" sz="1050" b="1">
                <a:solidFill>
                  <a:srgbClr val="156082"/>
                </a:solidFill>
                <a:latin typeface="Aptos"/>
              </a:rPr>
              <a:t>dmr@fastmail</a:t>
            </a:r>
            <a:r>
              <a:rPr sz="1050" b="1">
                <a:solidFill>
                  <a:srgbClr val="156082"/>
                </a:solidFill>
                <a:latin typeface="Aptos"/>
              </a:rPr>
              <a:t>.com</a:t>
            </a:r>
          </a:p>
        </p:txBody>
      </p:sp>
      <p:sp>
        <p:nvSpPr>
          <p:cNvPr id="100" name="BrandMeister Badge"/>
          <p:cNvSpPr/>
          <p:nvPr/>
        </p:nvSpPr>
        <p:spPr>
          <a:xfrm>
            <a:off x="8931752" y="286512"/>
            <a:ext cx="2800000" cy="380000"/>
          </a:xfrm>
          <a:prstGeom prst="roundRect">
            <a:avLst>
              <a:gd name="adj" fmla="val 25000"/>
            </a:avLst>
          </a:prstGeom>
          <a:solidFill>
            <a:srgbClr val="0E2841"/>
          </a:solidFill>
          <a:ln w="12700">
            <a:solidFill>
              <a:srgbClr val="E97132"/>
            </a:solidFill>
          </a:ln>
        </p:spPr>
        <p:txBody>
          <a:bodyPr wrap="square" lIns="45720" tIns="9144" rIns="45720" bIns="9144" rtlCol="0" anchor="ctr">
            <a:noAutofit/>
          </a:bodyPr>
          <a:lstStyle/>
          <a:p>
            <a:pPr algn="ctr"/>
            <a:r>
              <a:rPr sz="1200" b="1">
                <a:solidFill>
                  <a:srgbClr val="E97132"/>
                </a:solidFill>
                <a:latin typeface="Aptos"/>
              </a:rPr>
              <a:t>BrandMeister</a:t>
            </a:r>
            <a:r>
              <a:rPr sz="1200" b="1">
                <a:solidFill>
                  <a:srgbClr val="FFFFFF"/>
                </a:solidFill>
                <a:latin typeface="Aptos"/>
              </a:rPr>
              <a:t> Network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p:cNvSpPr txBox="1"/>
          <p:nvPr/>
        </p:nvSpPr>
        <p:spPr>
          <a:xfrm>
            <a:off x="457200" y="250000"/>
            <a:ext cx="11277600" cy="620000"/>
          </a:xfrm>
          <a:prstGeom prst="rect">
            <a:avLst/>
          </a:prstGeom>
          <a:noFill/>
        </p:spPr>
        <p:txBody>
          <a:bodyPr wrap="square" rtlCol="0" anchor="t">
            <a:normAutofit/>
          </a:bodyPr>
          <a:lstStyle/>
          <a:p>
            <a:pPr algn="l"/>
            <a:r>
              <a:rPr lang="en-US" sz="3200" b="1">
                <a:solidFill>
                  <a:srgbClr val="0E2841"/>
                </a:solidFill>
                <a:latin typeface="+mj-lt"/>
              </a:rPr>
              <a:t> Truck Hotspot – States Zone</a:t>
            </a:r>
          </a:p>
        </p:txBody>
      </p:sp>
      <p:sp>
        <p:nvSpPr>
          <p:cNvPr id="11" name="Subtitle"/>
          <p:cNvSpPr txBox="1"/>
          <p:nvPr/>
        </p:nvSpPr>
        <p:spPr>
          <a:xfrm>
            <a:off x="457200" y="880000"/>
            <a:ext cx="11277600" cy="360000"/>
          </a:xfrm>
          <a:prstGeom prst="rect">
            <a:avLst/>
          </a:prstGeom>
          <a:noFill/>
        </p:spPr>
        <p:txBody>
          <a:bodyPr wrap="square" rtlCol="0" anchor="t">
            <a:normAutofit/>
          </a:bodyPr>
          <a:lstStyle/>
          <a:p>
            <a:pPr algn="l"/>
            <a:r>
              <a:rPr lang="en-US" sz="1500" b="1">
                <a:solidFill>
                  <a:srgbClr val="156082"/>
                </a:solidFill>
                <a:latin typeface="+mn-lt"/>
              </a:rPr>
              <a:t>Per-state Talk Groups • Time Slot 2 • 10-Minute Limit on all</a:t>
            </a:r>
          </a:p>
        </p:txBody>
      </p:sp>
      <p:sp>
        <p:nvSpPr>
          <p:cNvPr id="12" name="Accent Rule"/>
          <p:cNvSpPr/>
          <p:nvPr/>
        </p:nvSpPr>
        <p:spPr>
          <a:xfrm>
            <a:off x="457200" y="1300000"/>
            <a:ext cx="11277600" cy="24000"/>
          </a:xfrm>
          <a:prstGeom prst="rect">
            <a:avLst/>
          </a:prstGeom>
          <a:solidFill>
            <a:srgbClr val="E97132"/>
          </a:solidFill>
          <a:ln>
            <a:noFill/>
          </a:ln>
        </p:spPr>
        <p:txBody>
          <a:bodyPr/>
          <a:lstStyle/>
          <a:p>
            <a:endParaRPr/>
          </a:p>
        </p:txBody>
      </p:sp>
      <p:graphicFrame>
        <p:nvGraphicFramePr>
          <p:cNvPr id="20" name="States Table"/>
          <p:cNvGraphicFramePr>
            <a:graphicFrameLocks noGrp="1"/>
          </p:cNvGraphicFramePr>
          <p:nvPr>
            <p:extLst>
              <p:ext uri="{D42A27DB-BD31-4B8C-83A1-F6EECF244321}">
                <p14:modId xmlns:p14="http://schemas.microsoft.com/office/powerpoint/2010/main" val="1122334455"/>
              </p:ext>
            </p:extLst>
          </p:nvPr>
        </p:nvGraphicFramePr>
        <p:xfrm>
          <a:off x="457200" y="1420000"/>
          <a:ext cx="11277600" cy="4746000"/>
        </p:xfrm>
        <a:graphic>
          <a:graphicData uri="http://schemas.openxmlformats.org/drawingml/2006/table">
            <a:tbl>
              <a:tblPr firstRow="1" bandRow="1"/>
              <a:tblGrid>
                <a:gridCol w="2400000">
                  <a:extLst>
                    <a:ext uri="{9D8B030D-6E8A-4147-A177-3AD203B41FA5}">
                      <a16:colId xmlns:a16="http://schemas.microsoft.com/office/drawing/2014/main" val="20000"/>
                    </a:ext>
                  </a:extLst>
                </a:gridCol>
                <a:gridCol w="1359200">
                  <a:extLst>
                    <a:ext uri="{9D8B030D-6E8A-4147-A177-3AD203B41FA5}">
                      <a16:colId xmlns:a16="http://schemas.microsoft.com/office/drawing/2014/main" val="20001"/>
                    </a:ext>
                  </a:extLst>
                </a:gridCol>
                <a:gridCol w="2400000">
                  <a:extLst>
                    <a:ext uri="{9D8B030D-6E8A-4147-A177-3AD203B41FA5}">
                      <a16:colId xmlns:a16="http://schemas.microsoft.com/office/drawing/2014/main" val="20002"/>
                    </a:ext>
                  </a:extLst>
                </a:gridCol>
                <a:gridCol w="1359200">
                  <a:extLst>
                    <a:ext uri="{9D8B030D-6E8A-4147-A177-3AD203B41FA5}">
                      <a16:colId xmlns:a16="http://schemas.microsoft.com/office/drawing/2014/main" val="20003"/>
                    </a:ext>
                  </a:extLst>
                </a:gridCol>
                <a:gridCol w="2400000">
                  <a:extLst>
                    <a:ext uri="{9D8B030D-6E8A-4147-A177-3AD203B41FA5}">
                      <a16:colId xmlns:a16="http://schemas.microsoft.com/office/drawing/2014/main" val="20004"/>
                    </a:ext>
                  </a:extLst>
                </a:gridCol>
                <a:gridCol w="1359200">
                  <a:extLst>
                    <a:ext uri="{9D8B030D-6E8A-4147-A177-3AD203B41FA5}">
                      <a16:colId xmlns:a16="http://schemas.microsoft.com/office/drawing/2014/main" val="20005"/>
                    </a:ext>
                  </a:extLst>
                </a:gridCol>
              </a:tblGrid>
              <a:tr h="360000">
                <a:tc>
                  <a:txBody>
                    <a:bodyPr/>
                    <a:lstStyle/>
                    <a:p>
                      <a:pPr algn="l"/>
                      <a:r>
                        <a:rPr lang="en-US" sz="1200" b="1">
                          <a:solidFill>
                            <a:srgbClr val="FFFFFF"/>
                          </a:solidFill>
                          <a:latin typeface="+mn-lt"/>
                        </a:rPr>
                        <a:t>State</a:t>
                      </a:r>
                    </a:p>
                  </a:txBody>
                  <a:tcPr marL="68580" marR="68580" marT="22860" marB="22860" anchor="ctr">
                    <a:solidFill>
                      <a:srgbClr val="156082"/>
                    </a:solidFill>
                  </a:tcPr>
                </a:tc>
                <a:tc>
                  <a:txBody>
                    <a:bodyPr/>
                    <a:lstStyle/>
                    <a:p>
                      <a:pPr algn="ctr"/>
                      <a:r>
                        <a:rPr lang="en-US" sz="1200" b="1">
                          <a:solidFill>
                            <a:srgbClr val="FFFFFF"/>
                          </a:solidFill>
                          <a:latin typeface="+mn-lt"/>
                        </a:rPr>
                        <a:t>TG ID</a:t>
                      </a:r>
                    </a:p>
                  </a:txBody>
                  <a:tcPr marL="68580" marR="68580" marT="22860" marB="22860" anchor="ctr">
                    <a:solidFill>
                      <a:srgbClr val="156082"/>
                    </a:solidFill>
                  </a:tcPr>
                </a:tc>
                <a:tc>
                  <a:txBody>
                    <a:bodyPr/>
                    <a:lstStyle/>
                    <a:p>
                      <a:pPr algn="l"/>
                      <a:r>
                        <a:rPr lang="en-US" sz="1200" b="1">
                          <a:solidFill>
                            <a:srgbClr val="FFFFFF"/>
                          </a:solidFill>
                          <a:latin typeface="+mn-lt"/>
                        </a:rPr>
                        <a:t>State</a:t>
                      </a:r>
                    </a:p>
                  </a:txBody>
                  <a:tcPr marL="68580" marR="68580" marT="22860" marB="22860" anchor="ctr">
                    <a:solidFill>
                      <a:srgbClr val="156082"/>
                    </a:solidFill>
                  </a:tcPr>
                </a:tc>
                <a:tc>
                  <a:txBody>
                    <a:bodyPr/>
                    <a:lstStyle/>
                    <a:p>
                      <a:pPr algn="ctr"/>
                      <a:r>
                        <a:rPr lang="en-US" sz="1200" b="1">
                          <a:solidFill>
                            <a:srgbClr val="FFFFFF"/>
                          </a:solidFill>
                          <a:latin typeface="+mn-lt"/>
                        </a:rPr>
                        <a:t>TG ID</a:t>
                      </a:r>
                    </a:p>
                  </a:txBody>
                  <a:tcPr marL="68580" marR="68580" marT="22860" marB="22860" anchor="ctr">
                    <a:solidFill>
                      <a:srgbClr val="156082"/>
                    </a:solidFill>
                  </a:tcPr>
                </a:tc>
                <a:tc>
                  <a:txBody>
                    <a:bodyPr/>
                    <a:lstStyle/>
                    <a:p>
                      <a:pPr algn="l"/>
                      <a:r>
                        <a:rPr lang="en-US" sz="1200" b="1">
                          <a:solidFill>
                            <a:srgbClr val="FFFFFF"/>
                          </a:solidFill>
                          <a:latin typeface="+mn-lt"/>
                        </a:rPr>
                        <a:t>State</a:t>
                      </a:r>
                    </a:p>
                  </a:txBody>
                  <a:tcPr marL="68580" marR="68580" marT="22860" marB="22860" anchor="ctr">
                    <a:solidFill>
                      <a:srgbClr val="156082"/>
                    </a:solidFill>
                  </a:tcPr>
                </a:tc>
                <a:tc>
                  <a:txBody>
                    <a:bodyPr/>
                    <a:lstStyle/>
                    <a:p>
                      <a:pPr algn="ctr"/>
                      <a:r>
                        <a:rPr lang="en-US" sz="1200" b="1">
                          <a:solidFill>
                            <a:srgbClr val="FFFFFF"/>
                          </a:solidFill>
                          <a:latin typeface="+mn-lt"/>
                        </a:rPr>
                        <a:t>TG ID</a:t>
                      </a:r>
                    </a:p>
                  </a:txBody>
                  <a:tcPr marL="68580" marR="68580" marT="22860" marB="22860" anchor="ctr">
                    <a:solidFill>
                      <a:srgbClr val="156082"/>
                    </a:solidFill>
                  </a:tcPr>
                </a:tc>
                <a:extLst>
                  <a:ext uri="{0D108BD9-81ED-4DB2-BD59-A6C34878D82A}">
                    <a16:rowId xmlns:a16="http://schemas.microsoft.com/office/drawing/2014/main" val="10001"/>
                  </a:ext>
                </a:extLst>
              </a:tr>
              <a:tr h="258000">
                <a:tc>
                  <a:txBody>
                    <a:bodyPr/>
                    <a:lstStyle/>
                    <a:p>
                      <a:pPr algn="l"/>
                      <a:r>
                        <a:rPr lang="en-US" sz="1150">
                          <a:solidFill>
                            <a:srgbClr val="0E2841"/>
                          </a:solidFill>
                          <a:latin typeface="+mn-lt"/>
                        </a:rPr>
                        <a:t>Alabama</a:t>
                      </a:r>
                    </a:p>
                  </a:txBody>
                  <a:tcPr marL="68580" marR="68580" marT="18000" marB="18000" anchor="ctr">
                    <a:solidFill>
                      <a:srgbClr val="FFFFFF"/>
                    </a:solidFill>
                  </a:tcPr>
                </a:tc>
                <a:tc>
                  <a:txBody>
                    <a:bodyPr/>
                    <a:lstStyle/>
                    <a:p>
                      <a:pPr algn="ctr"/>
                      <a:r>
                        <a:rPr lang="en-US" sz="1150" b="1">
                          <a:solidFill>
                            <a:srgbClr val="E97132"/>
                          </a:solidFill>
                          <a:latin typeface="+mn-lt"/>
                        </a:rPr>
                        <a:t>3101</a:t>
                      </a:r>
                    </a:p>
                  </a:txBody>
                  <a:tcPr marL="68580" marR="68580" marT="18000" marB="18000" anchor="ctr">
                    <a:solidFill>
                      <a:srgbClr val="FFFFFF"/>
                    </a:solidFill>
                  </a:tcPr>
                </a:tc>
                <a:tc>
                  <a:txBody>
                    <a:bodyPr/>
                    <a:lstStyle/>
                    <a:p>
                      <a:pPr algn="l"/>
                      <a:r>
                        <a:rPr lang="en-US" sz="1150">
                          <a:solidFill>
                            <a:srgbClr val="0E2841"/>
                          </a:solidFill>
                          <a:latin typeface="+mn-lt"/>
                        </a:rPr>
                        <a:t>Kentucky</a:t>
                      </a:r>
                    </a:p>
                  </a:txBody>
                  <a:tcPr marL="68580" marR="68580" marT="18000" marB="18000" anchor="ctr">
                    <a:solidFill>
                      <a:srgbClr val="FFFFFF"/>
                    </a:solidFill>
                  </a:tcPr>
                </a:tc>
                <a:tc>
                  <a:txBody>
                    <a:bodyPr/>
                    <a:lstStyle/>
                    <a:p>
                      <a:pPr algn="ctr"/>
                      <a:r>
                        <a:rPr lang="en-US" sz="1150" b="1">
                          <a:solidFill>
                            <a:srgbClr val="E97132"/>
                          </a:solidFill>
                          <a:latin typeface="+mn-lt"/>
                        </a:rPr>
                        <a:t>3121</a:t>
                      </a:r>
                    </a:p>
                  </a:txBody>
                  <a:tcPr marL="68580" marR="68580" marT="18000" marB="18000" anchor="ctr">
                    <a:solidFill>
                      <a:srgbClr val="FFFFFF"/>
                    </a:solidFill>
                  </a:tcPr>
                </a:tc>
                <a:tc>
                  <a:txBody>
                    <a:bodyPr/>
                    <a:lstStyle/>
                    <a:p>
                      <a:pPr algn="l"/>
                      <a:r>
                        <a:rPr lang="en-US" sz="1150">
                          <a:solidFill>
                            <a:srgbClr val="0E2841"/>
                          </a:solidFill>
                          <a:latin typeface="+mn-lt"/>
                        </a:rPr>
                        <a:t>North Dakota</a:t>
                      </a:r>
                    </a:p>
                  </a:txBody>
                  <a:tcPr marL="68580" marR="68580" marT="18000" marB="18000" anchor="ctr">
                    <a:solidFill>
                      <a:srgbClr val="FFFFFF"/>
                    </a:solidFill>
                  </a:tcPr>
                </a:tc>
                <a:tc>
                  <a:txBody>
                    <a:bodyPr/>
                    <a:lstStyle/>
                    <a:p>
                      <a:pPr algn="ctr"/>
                      <a:r>
                        <a:rPr lang="en-US" sz="1150" b="1">
                          <a:solidFill>
                            <a:srgbClr val="E97132"/>
                          </a:solidFill>
                          <a:latin typeface="+mn-lt"/>
                        </a:rPr>
                        <a:t>3138</a:t>
                      </a:r>
                    </a:p>
                  </a:txBody>
                  <a:tcPr marL="68580" marR="68580" marT="18000" marB="18000" anchor="ctr">
                    <a:solidFill>
                      <a:srgbClr val="FFFFFF"/>
                    </a:solidFill>
                  </a:tcPr>
                </a:tc>
                <a:extLst>
                  <a:ext uri="{0D108BD9-81ED-4DB2-BD59-A6C34878D82A}">
                    <a16:rowId xmlns:a16="http://schemas.microsoft.com/office/drawing/2014/main" val="10002"/>
                  </a:ext>
                </a:extLst>
              </a:tr>
              <a:tr h="258000">
                <a:tc>
                  <a:txBody>
                    <a:bodyPr/>
                    <a:lstStyle/>
                    <a:p>
                      <a:pPr algn="l"/>
                      <a:r>
                        <a:rPr lang="en-US" sz="1150">
                          <a:solidFill>
                            <a:srgbClr val="0E2841"/>
                          </a:solidFill>
                          <a:latin typeface="+mn-lt"/>
                        </a:rPr>
                        <a:t>Alaska</a:t>
                      </a:r>
                    </a:p>
                  </a:txBody>
                  <a:tcPr marL="68580" marR="68580" marT="18000" marB="18000" anchor="ctr">
                    <a:solidFill>
                      <a:srgbClr val="EEF3F6"/>
                    </a:solidFill>
                  </a:tcPr>
                </a:tc>
                <a:tc>
                  <a:txBody>
                    <a:bodyPr/>
                    <a:lstStyle/>
                    <a:p>
                      <a:pPr algn="ctr"/>
                      <a:r>
                        <a:rPr lang="en-US" sz="1150" b="1">
                          <a:solidFill>
                            <a:srgbClr val="E97132"/>
                          </a:solidFill>
                          <a:latin typeface="+mn-lt"/>
                        </a:rPr>
                        <a:t>3102</a:t>
                      </a:r>
                    </a:p>
                  </a:txBody>
                  <a:tcPr marL="68580" marR="68580" marT="18000" marB="18000" anchor="ctr">
                    <a:solidFill>
                      <a:srgbClr val="EEF3F6"/>
                    </a:solidFill>
                  </a:tcPr>
                </a:tc>
                <a:tc>
                  <a:txBody>
                    <a:bodyPr/>
                    <a:lstStyle/>
                    <a:p>
                      <a:pPr algn="l"/>
                      <a:r>
                        <a:rPr lang="en-US" sz="1150">
                          <a:solidFill>
                            <a:srgbClr val="0E2841"/>
                          </a:solidFill>
                          <a:latin typeface="+mn-lt"/>
                        </a:rPr>
                        <a:t>Louisiana</a:t>
                      </a:r>
                    </a:p>
                  </a:txBody>
                  <a:tcPr marL="68580" marR="68580" marT="18000" marB="18000" anchor="ctr">
                    <a:solidFill>
                      <a:srgbClr val="EEF3F6"/>
                    </a:solidFill>
                  </a:tcPr>
                </a:tc>
                <a:tc>
                  <a:txBody>
                    <a:bodyPr/>
                    <a:lstStyle/>
                    <a:p>
                      <a:pPr algn="ctr"/>
                      <a:r>
                        <a:rPr lang="en-US" sz="1150" b="1">
                          <a:solidFill>
                            <a:srgbClr val="E97132"/>
                          </a:solidFill>
                          <a:latin typeface="+mn-lt"/>
                        </a:rPr>
                        <a:t>3122</a:t>
                      </a:r>
                    </a:p>
                  </a:txBody>
                  <a:tcPr marL="68580" marR="68580" marT="18000" marB="18000" anchor="ctr">
                    <a:solidFill>
                      <a:srgbClr val="EEF3F6"/>
                    </a:solidFill>
                  </a:tcPr>
                </a:tc>
                <a:tc>
                  <a:txBody>
                    <a:bodyPr/>
                    <a:lstStyle/>
                    <a:p>
                      <a:pPr algn="l"/>
                      <a:r>
                        <a:rPr lang="en-US" sz="1150">
                          <a:solidFill>
                            <a:srgbClr val="0E2841"/>
                          </a:solidFill>
                          <a:latin typeface="+mn-lt"/>
                        </a:rPr>
                        <a:t>Ohio</a:t>
                      </a:r>
                    </a:p>
                  </a:txBody>
                  <a:tcPr marL="68580" marR="68580" marT="18000" marB="18000" anchor="ctr">
                    <a:solidFill>
                      <a:srgbClr val="EEF3F6"/>
                    </a:solidFill>
                  </a:tcPr>
                </a:tc>
                <a:tc>
                  <a:txBody>
                    <a:bodyPr/>
                    <a:lstStyle/>
                    <a:p>
                      <a:pPr algn="ctr"/>
                      <a:r>
                        <a:rPr lang="en-US" sz="1150" b="1">
                          <a:solidFill>
                            <a:srgbClr val="E97132"/>
                          </a:solidFill>
                          <a:latin typeface="+mn-lt"/>
                        </a:rPr>
                        <a:t>3139</a:t>
                      </a:r>
                    </a:p>
                  </a:txBody>
                  <a:tcPr marL="68580" marR="68580" marT="18000" marB="18000" anchor="ctr">
                    <a:solidFill>
                      <a:srgbClr val="EEF3F6"/>
                    </a:solidFill>
                  </a:tcPr>
                </a:tc>
                <a:extLst>
                  <a:ext uri="{0D108BD9-81ED-4DB2-BD59-A6C34878D82A}">
                    <a16:rowId xmlns:a16="http://schemas.microsoft.com/office/drawing/2014/main" val="10003"/>
                  </a:ext>
                </a:extLst>
              </a:tr>
              <a:tr h="258000">
                <a:tc>
                  <a:txBody>
                    <a:bodyPr/>
                    <a:lstStyle/>
                    <a:p>
                      <a:pPr algn="l"/>
                      <a:r>
                        <a:rPr lang="en-US" sz="1150">
                          <a:solidFill>
                            <a:srgbClr val="0E2841"/>
                          </a:solidFill>
                          <a:latin typeface="+mn-lt"/>
                        </a:rPr>
                        <a:t>Arizona</a:t>
                      </a:r>
                    </a:p>
                  </a:txBody>
                  <a:tcPr marL="68580" marR="68580" marT="18000" marB="18000" anchor="ctr">
                    <a:solidFill>
                      <a:srgbClr val="FFFFFF"/>
                    </a:solidFill>
                  </a:tcPr>
                </a:tc>
                <a:tc>
                  <a:txBody>
                    <a:bodyPr/>
                    <a:lstStyle/>
                    <a:p>
                      <a:pPr algn="ctr"/>
                      <a:r>
                        <a:rPr lang="en-US" sz="1150" b="1">
                          <a:solidFill>
                            <a:srgbClr val="E97132"/>
                          </a:solidFill>
                          <a:latin typeface="+mn-lt"/>
                        </a:rPr>
                        <a:t>3104</a:t>
                      </a:r>
                    </a:p>
                  </a:txBody>
                  <a:tcPr marL="68580" marR="68580" marT="18000" marB="18000" anchor="ctr">
                    <a:solidFill>
                      <a:srgbClr val="FFFFFF"/>
                    </a:solidFill>
                  </a:tcPr>
                </a:tc>
                <a:tc>
                  <a:txBody>
                    <a:bodyPr/>
                    <a:lstStyle/>
                    <a:p>
                      <a:pPr algn="l"/>
                      <a:r>
                        <a:rPr lang="en-US" sz="1150">
                          <a:solidFill>
                            <a:srgbClr val="0E2841"/>
                          </a:solidFill>
                          <a:latin typeface="+mn-lt"/>
                        </a:rPr>
                        <a:t>Maine</a:t>
                      </a:r>
                    </a:p>
                  </a:txBody>
                  <a:tcPr marL="68580" marR="68580" marT="18000" marB="18000" anchor="ctr">
                    <a:solidFill>
                      <a:srgbClr val="FFFFFF"/>
                    </a:solidFill>
                  </a:tcPr>
                </a:tc>
                <a:tc>
                  <a:txBody>
                    <a:bodyPr/>
                    <a:lstStyle/>
                    <a:p>
                      <a:pPr algn="ctr"/>
                      <a:r>
                        <a:rPr lang="en-US" sz="1150" b="1">
                          <a:solidFill>
                            <a:srgbClr val="E97132"/>
                          </a:solidFill>
                          <a:latin typeface="+mn-lt"/>
                        </a:rPr>
                        <a:t>3123</a:t>
                      </a:r>
                    </a:p>
                  </a:txBody>
                  <a:tcPr marL="68580" marR="68580" marT="18000" marB="18000" anchor="ctr">
                    <a:solidFill>
                      <a:srgbClr val="FFFFFF"/>
                    </a:solidFill>
                  </a:tcPr>
                </a:tc>
                <a:tc>
                  <a:txBody>
                    <a:bodyPr/>
                    <a:lstStyle/>
                    <a:p>
                      <a:pPr algn="l"/>
                      <a:r>
                        <a:rPr lang="en-US" sz="1150">
                          <a:solidFill>
                            <a:srgbClr val="0E2841"/>
                          </a:solidFill>
                          <a:latin typeface="+mn-lt"/>
                        </a:rPr>
                        <a:t>Oklahoma</a:t>
                      </a:r>
                    </a:p>
                  </a:txBody>
                  <a:tcPr marL="68580" marR="68580" marT="18000" marB="18000" anchor="ctr">
                    <a:solidFill>
                      <a:srgbClr val="FFFFFF"/>
                    </a:solidFill>
                  </a:tcPr>
                </a:tc>
                <a:tc>
                  <a:txBody>
                    <a:bodyPr/>
                    <a:lstStyle/>
                    <a:p>
                      <a:pPr algn="ctr"/>
                      <a:r>
                        <a:rPr lang="en-US" sz="1150" b="1">
                          <a:solidFill>
                            <a:srgbClr val="E97132"/>
                          </a:solidFill>
                          <a:latin typeface="+mn-lt"/>
                        </a:rPr>
                        <a:t>3140</a:t>
                      </a:r>
                    </a:p>
                  </a:txBody>
                  <a:tcPr marL="68580" marR="68580" marT="18000" marB="18000" anchor="ctr">
                    <a:solidFill>
                      <a:srgbClr val="FFFFFF"/>
                    </a:solidFill>
                  </a:tcPr>
                </a:tc>
                <a:extLst>
                  <a:ext uri="{0D108BD9-81ED-4DB2-BD59-A6C34878D82A}">
                    <a16:rowId xmlns:a16="http://schemas.microsoft.com/office/drawing/2014/main" val="10004"/>
                  </a:ext>
                </a:extLst>
              </a:tr>
              <a:tr h="258000">
                <a:tc>
                  <a:txBody>
                    <a:bodyPr/>
                    <a:lstStyle/>
                    <a:p>
                      <a:pPr algn="l"/>
                      <a:r>
                        <a:rPr lang="en-US" sz="1150">
                          <a:solidFill>
                            <a:srgbClr val="0E2841"/>
                          </a:solidFill>
                          <a:latin typeface="+mn-lt"/>
                        </a:rPr>
                        <a:t>Arkansas</a:t>
                      </a:r>
                    </a:p>
                  </a:txBody>
                  <a:tcPr marL="68580" marR="68580" marT="18000" marB="18000" anchor="ctr">
                    <a:solidFill>
                      <a:srgbClr val="EEF3F6"/>
                    </a:solidFill>
                  </a:tcPr>
                </a:tc>
                <a:tc>
                  <a:txBody>
                    <a:bodyPr/>
                    <a:lstStyle/>
                    <a:p>
                      <a:pPr algn="ctr"/>
                      <a:r>
                        <a:rPr lang="en-US" sz="1150" b="1">
                          <a:solidFill>
                            <a:srgbClr val="E97132"/>
                          </a:solidFill>
                          <a:latin typeface="+mn-lt"/>
                        </a:rPr>
                        <a:t>3105</a:t>
                      </a:r>
                    </a:p>
                  </a:txBody>
                  <a:tcPr marL="68580" marR="68580" marT="18000" marB="18000" anchor="ctr">
                    <a:solidFill>
                      <a:srgbClr val="EEF3F6"/>
                    </a:solidFill>
                  </a:tcPr>
                </a:tc>
                <a:tc>
                  <a:txBody>
                    <a:bodyPr/>
                    <a:lstStyle/>
                    <a:p>
                      <a:pPr algn="l"/>
                      <a:r>
                        <a:rPr lang="en-US" sz="1150">
                          <a:solidFill>
                            <a:srgbClr val="0E2841"/>
                          </a:solidFill>
                          <a:latin typeface="+mn-lt"/>
                        </a:rPr>
                        <a:t>Maryland</a:t>
                      </a:r>
                    </a:p>
                  </a:txBody>
                  <a:tcPr marL="68580" marR="68580" marT="18000" marB="18000" anchor="ctr">
                    <a:solidFill>
                      <a:srgbClr val="EEF3F6"/>
                    </a:solidFill>
                  </a:tcPr>
                </a:tc>
                <a:tc>
                  <a:txBody>
                    <a:bodyPr/>
                    <a:lstStyle/>
                    <a:p>
                      <a:pPr algn="ctr"/>
                      <a:r>
                        <a:rPr lang="en-US" sz="1150" b="1">
                          <a:solidFill>
                            <a:srgbClr val="E97132"/>
                          </a:solidFill>
                          <a:latin typeface="+mn-lt"/>
                        </a:rPr>
                        <a:t>3124</a:t>
                      </a:r>
                    </a:p>
                  </a:txBody>
                  <a:tcPr marL="68580" marR="68580" marT="18000" marB="18000" anchor="ctr">
                    <a:solidFill>
                      <a:srgbClr val="EEF3F6"/>
                    </a:solidFill>
                  </a:tcPr>
                </a:tc>
                <a:tc>
                  <a:txBody>
                    <a:bodyPr/>
                    <a:lstStyle/>
                    <a:p>
                      <a:pPr algn="l"/>
                      <a:r>
                        <a:rPr lang="en-US" sz="1150">
                          <a:solidFill>
                            <a:srgbClr val="0E2841"/>
                          </a:solidFill>
                          <a:latin typeface="+mn-lt"/>
                        </a:rPr>
                        <a:t>Oregon</a:t>
                      </a:r>
                    </a:p>
                  </a:txBody>
                  <a:tcPr marL="68580" marR="68580" marT="18000" marB="18000" anchor="ctr">
                    <a:solidFill>
                      <a:srgbClr val="EEF3F6"/>
                    </a:solidFill>
                  </a:tcPr>
                </a:tc>
                <a:tc>
                  <a:txBody>
                    <a:bodyPr/>
                    <a:lstStyle/>
                    <a:p>
                      <a:pPr algn="ctr"/>
                      <a:r>
                        <a:rPr lang="en-US" sz="1150" b="1">
                          <a:solidFill>
                            <a:srgbClr val="E97132"/>
                          </a:solidFill>
                          <a:latin typeface="+mn-lt"/>
                        </a:rPr>
                        <a:t>3141</a:t>
                      </a:r>
                    </a:p>
                  </a:txBody>
                  <a:tcPr marL="68580" marR="68580" marT="18000" marB="18000" anchor="ctr">
                    <a:solidFill>
                      <a:srgbClr val="EEF3F6"/>
                    </a:solidFill>
                  </a:tcPr>
                </a:tc>
                <a:extLst>
                  <a:ext uri="{0D108BD9-81ED-4DB2-BD59-A6C34878D82A}">
                    <a16:rowId xmlns:a16="http://schemas.microsoft.com/office/drawing/2014/main" val="10005"/>
                  </a:ext>
                </a:extLst>
              </a:tr>
              <a:tr h="258000">
                <a:tc>
                  <a:txBody>
                    <a:bodyPr/>
                    <a:lstStyle/>
                    <a:p>
                      <a:pPr algn="l"/>
                      <a:r>
                        <a:rPr lang="en-US" sz="1150">
                          <a:solidFill>
                            <a:srgbClr val="0E2841"/>
                          </a:solidFill>
                          <a:latin typeface="+mn-lt"/>
                        </a:rPr>
                        <a:t>California</a:t>
                      </a:r>
                    </a:p>
                  </a:txBody>
                  <a:tcPr marL="68580" marR="68580" marT="18000" marB="18000" anchor="ctr">
                    <a:solidFill>
                      <a:srgbClr val="FFFFFF"/>
                    </a:solidFill>
                  </a:tcPr>
                </a:tc>
                <a:tc>
                  <a:txBody>
                    <a:bodyPr/>
                    <a:lstStyle/>
                    <a:p>
                      <a:pPr algn="ctr"/>
                      <a:r>
                        <a:rPr lang="en-US" sz="1150" b="1">
                          <a:solidFill>
                            <a:srgbClr val="E97132"/>
                          </a:solidFill>
                          <a:latin typeface="+mn-lt"/>
                        </a:rPr>
                        <a:t>3106</a:t>
                      </a:r>
                    </a:p>
                  </a:txBody>
                  <a:tcPr marL="68580" marR="68580" marT="18000" marB="18000" anchor="ctr">
                    <a:solidFill>
                      <a:srgbClr val="FFFFFF"/>
                    </a:solidFill>
                  </a:tcPr>
                </a:tc>
                <a:tc>
                  <a:txBody>
                    <a:bodyPr/>
                    <a:lstStyle/>
                    <a:p>
                      <a:pPr algn="l"/>
                      <a:r>
                        <a:rPr lang="en-US" sz="1150">
                          <a:solidFill>
                            <a:srgbClr val="0E2841"/>
                          </a:solidFill>
                          <a:latin typeface="+mn-lt"/>
                        </a:rPr>
                        <a:t>Massachusetts</a:t>
                      </a:r>
                    </a:p>
                  </a:txBody>
                  <a:tcPr marL="68580" marR="68580" marT="18000" marB="18000" anchor="ctr">
                    <a:solidFill>
                      <a:srgbClr val="FFFFFF"/>
                    </a:solidFill>
                  </a:tcPr>
                </a:tc>
                <a:tc>
                  <a:txBody>
                    <a:bodyPr/>
                    <a:lstStyle/>
                    <a:p>
                      <a:pPr algn="ctr"/>
                      <a:r>
                        <a:rPr lang="en-US" sz="1150" b="1">
                          <a:solidFill>
                            <a:srgbClr val="E97132"/>
                          </a:solidFill>
                          <a:latin typeface="+mn-lt"/>
                        </a:rPr>
                        <a:t>3125</a:t>
                      </a:r>
                    </a:p>
                  </a:txBody>
                  <a:tcPr marL="68580" marR="68580" marT="18000" marB="18000" anchor="ctr">
                    <a:solidFill>
                      <a:srgbClr val="FFFFFF"/>
                    </a:solidFill>
                  </a:tcPr>
                </a:tc>
                <a:tc>
                  <a:txBody>
                    <a:bodyPr/>
                    <a:lstStyle/>
                    <a:p>
                      <a:pPr algn="l"/>
                      <a:r>
                        <a:rPr lang="en-US" sz="1150">
                          <a:solidFill>
                            <a:srgbClr val="0E2841"/>
                          </a:solidFill>
                          <a:latin typeface="+mn-lt"/>
                        </a:rPr>
                        <a:t>Pennsylvania</a:t>
                      </a:r>
                    </a:p>
                  </a:txBody>
                  <a:tcPr marL="68580" marR="68580" marT="18000" marB="18000" anchor="ctr">
                    <a:solidFill>
                      <a:srgbClr val="FFFFFF"/>
                    </a:solidFill>
                  </a:tcPr>
                </a:tc>
                <a:tc>
                  <a:txBody>
                    <a:bodyPr/>
                    <a:lstStyle/>
                    <a:p>
                      <a:pPr algn="ctr"/>
                      <a:r>
                        <a:rPr lang="en-US" sz="1150" b="1">
                          <a:solidFill>
                            <a:srgbClr val="E97132"/>
                          </a:solidFill>
                          <a:latin typeface="+mn-lt"/>
                        </a:rPr>
                        <a:t>3142</a:t>
                      </a:r>
                    </a:p>
                  </a:txBody>
                  <a:tcPr marL="68580" marR="68580" marT="18000" marB="18000" anchor="ctr">
                    <a:solidFill>
                      <a:srgbClr val="FFFFFF"/>
                    </a:solidFill>
                  </a:tcPr>
                </a:tc>
                <a:extLst>
                  <a:ext uri="{0D108BD9-81ED-4DB2-BD59-A6C34878D82A}">
                    <a16:rowId xmlns:a16="http://schemas.microsoft.com/office/drawing/2014/main" val="10006"/>
                  </a:ext>
                </a:extLst>
              </a:tr>
              <a:tr h="258000">
                <a:tc>
                  <a:txBody>
                    <a:bodyPr/>
                    <a:lstStyle/>
                    <a:p>
                      <a:pPr algn="l"/>
                      <a:r>
                        <a:rPr lang="en-US" sz="1150">
                          <a:solidFill>
                            <a:srgbClr val="0E2841"/>
                          </a:solidFill>
                          <a:latin typeface="+mn-lt"/>
                        </a:rPr>
                        <a:t>Colorado</a:t>
                      </a:r>
                    </a:p>
                  </a:txBody>
                  <a:tcPr marL="68580" marR="68580" marT="18000" marB="18000" anchor="ctr">
                    <a:solidFill>
                      <a:srgbClr val="EEF3F6"/>
                    </a:solidFill>
                  </a:tcPr>
                </a:tc>
                <a:tc>
                  <a:txBody>
                    <a:bodyPr/>
                    <a:lstStyle/>
                    <a:p>
                      <a:pPr algn="ctr"/>
                      <a:r>
                        <a:rPr lang="en-US" sz="1150" b="1">
                          <a:solidFill>
                            <a:srgbClr val="E97132"/>
                          </a:solidFill>
                          <a:latin typeface="+mn-lt"/>
                        </a:rPr>
                        <a:t>3108</a:t>
                      </a:r>
                    </a:p>
                  </a:txBody>
                  <a:tcPr marL="68580" marR="68580" marT="18000" marB="18000" anchor="ctr">
                    <a:solidFill>
                      <a:srgbClr val="EEF3F6"/>
                    </a:solidFill>
                  </a:tcPr>
                </a:tc>
                <a:tc>
                  <a:txBody>
                    <a:bodyPr/>
                    <a:lstStyle/>
                    <a:p>
                      <a:pPr algn="l"/>
                      <a:r>
                        <a:rPr lang="en-US" sz="1150">
                          <a:solidFill>
                            <a:srgbClr val="0E2841"/>
                          </a:solidFill>
                          <a:latin typeface="+mn-lt"/>
                        </a:rPr>
                        <a:t>Michigan</a:t>
                      </a:r>
                    </a:p>
                  </a:txBody>
                  <a:tcPr marL="68580" marR="68580" marT="18000" marB="18000" anchor="ctr">
                    <a:solidFill>
                      <a:srgbClr val="EEF3F6"/>
                    </a:solidFill>
                  </a:tcPr>
                </a:tc>
                <a:tc>
                  <a:txBody>
                    <a:bodyPr/>
                    <a:lstStyle/>
                    <a:p>
                      <a:pPr algn="ctr"/>
                      <a:r>
                        <a:rPr lang="en-US" sz="1150" b="1">
                          <a:solidFill>
                            <a:srgbClr val="E97132"/>
                          </a:solidFill>
                          <a:latin typeface="+mn-lt"/>
                        </a:rPr>
                        <a:t>3126</a:t>
                      </a:r>
                    </a:p>
                  </a:txBody>
                  <a:tcPr marL="68580" marR="68580" marT="18000" marB="18000" anchor="ctr">
                    <a:solidFill>
                      <a:srgbClr val="EEF3F6"/>
                    </a:solidFill>
                  </a:tcPr>
                </a:tc>
                <a:tc>
                  <a:txBody>
                    <a:bodyPr/>
                    <a:lstStyle/>
                    <a:p>
                      <a:pPr algn="l"/>
                      <a:r>
                        <a:rPr lang="en-US" sz="1150">
                          <a:solidFill>
                            <a:srgbClr val="0E2841"/>
                          </a:solidFill>
                          <a:latin typeface="+mn-lt"/>
                        </a:rPr>
                        <a:t>Rhode Island</a:t>
                      </a:r>
                    </a:p>
                  </a:txBody>
                  <a:tcPr marL="68580" marR="68580" marT="18000" marB="18000" anchor="ctr">
                    <a:solidFill>
                      <a:srgbClr val="EEF3F6"/>
                    </a:solidFill>
                  </a:tcPr>
                </a:tc>
                <a:tc>
                  <a:txBody>
                    <a:bodyPr/>
                    <a:lstStyle/>
                    <a:p>
                      <a:pPr algn="ctr"/>
                      <a:r>
                        <a:rPr lang="en-US" sz="1150" b="1">
                          <a:solidFill>
                            <a:srgbClr val="E97132"/>
                          </a:solidFill>
                          <a:latin typeface="+mn-lt"/>
                        </a:rPr>
                        <a:t>3144</a:t>
                      </a:r>
                    </a:p>
                  </a:txBody>
                  <a:tcPr marL="68580" marR="68580" marT="18000" marB="18000" anchor="ctr">
                    <a:solidFill>
                      <a:srgbClr val="EEF3F6"/>
                    </a:solidFill>
                  </a:tcPr>
                </a:tc>
                <a:extLst>
                  <a:ext uri="{0D108BD9-81ED-4DB2-BD59-A6C34878D82A}">
                    <a16:rowId xmlns:a16="http://schemas.microsoft.com/office/drawing/2014/main" val="10007"/>
                  </a:ext>
                </a:extLst>
              </a:tr>
              <a:tr h="258000">
                <a:tc>
                  <a:txBody>
                    <a:bodyPr/>
                    <a:lstStyle/>
                    <a:p>
                      <a:pPr algn="l"/>
                      <a:r>
                        <a:rPr lang="en-US" sz="1150">
                          <a:solidFill>
                            <a:srgbClr val="0E2841"/>
                          </a:solidFill>
                          <a:latin typeface="+mn-lt"/>
                        </a:rPr>
                        <a:t>Connecticut</a:t>
                      </a:r>
                    </a:p>
                  </a:txBody>
                  <a:tcPr marL="68580" marR="68580" marT="18000" marB="18000" anchor="ctr">
                    <a:solidFill>
                      <a:srgbClr val="FFFFFF"/>
                    </a:solidFill>
                  </a:tcPr>
                </a:tc>
                <a:tc>
                  <a:txBody>
                    <a:bodyPr/>
                    <a:lstStyle/>
                    <a:p>
                      <a:pPr algn="ctr"/>
                      <a:r>
                        <a:rPr lang="en-US" sz="1150" b="1">
                          <a:solidFill>
                            <a:srgbClr val="E97132"/>
                          </a:solidFill>
                          <a:latin typeface="+mn-lt"/>
                        </a:rPr>
                        <a:t>3109</a:t>
                      </a:r>
                    </a:p>
                  </a:txBody>
                  <a:tcPr marL="68580" marR="68580" marT="18000" marB="18000" anchor="ctr">
                    <a:solidFill>
                      <a:srgbClr val="FFFFFF"/>
                    </a:solidFill>
                  </a:tcPr>
                </a:tc>
                <a:tc>
                  <a:txBody>
                    <a:bodyPr/>
                    <a:lstStyle/>
                    <a:p>
                      <a:pPr algn="l"/>
                      <a:r>
                        <a:rPr lang="en-US" sz="1150">
                          <a:solidFill>
                            <a:srgbClr val="0E2841"/>
                          </a:solidFill>
                          <a:latin typeface="+mn-lt"/>
                        </a:rPr>
                        <a:t>Minnesota</a:t>
                      </a:r>
                    </a:p>
                  </a:txBody>
                  <a:tcPr marL="68580" marR="68580" marT="18000" marB="18000" anchor="ctr">
                    <a:solidFill>
                      <a:srgbClr val="FFFFFF"/>
                    </a:solidFill>
                  </a:tcPr>
                </a:tc>
                <a:tc>
                  <a:txBody>
                    <a:bodyPr/>
                    <a:lstStyle/>
                    <a:p>
                      <a:pPr algn="ctr"/>
                      <a:r>
                        <a:rPr lang="en-US" sz="1150" b="1">
                          <a:solidFill>
                            <a:srgbClr val="E97132"/>
                          </a:solidFill>
                          <a:latin typeface="+mn-lt"/>
                        </a:rPr>
                        <a:t>3127</a:t>
                      </a:r>
                    </a:p>
                  </a:txBody>
                  <a:tcPr marL="68580" marR="68580" marT="18000" marB="18000" anchor="ctr">
                    <a:solidFill>
                      <a:srgbClr val="FFFFFF"/>
                    </a:solidFill>
                  </a:tcPr>
                </a:tc>
                <a:tc>
                  <a:txBody>
                    <a:bodyPr/>
                    <a:lstStyle/>
                    <a:p>
                      <a:pPr algn="l"/>
                      <a:r>
                        <a:rPr lang="en-US" sz="1150">
                          <a:solidFill>
                            <a:srgbClr val="0E2841"/>
                          </a:solidFill>
                          <a:latin typeface="+mn-lt"/>
                        </a:rPr>
                        <a:t>South Carolina</a:t>
                      </a:r>
                    </a:p>
                  </a:txBody>
                  <a:tcPr marL="68580" marR="68580" marT="18000" marB="18000" anchor="ctr">
                    <a:solidFill>
                      <a:srgbClr val="FFFFFF"/>
                    </a:solidFill>
                  </a:tcPr>
                </a:tc>
                <a:tc>
                  <a:txBody>
                    <a:bodyPr/>
                    <a:lstStyle/>
                    <a:p>
                      <a:pPr algn="ctr"/>
                      <a:r>
                        <a:rPr lang="en-US" sz="1150" b="1">
                          <a:solidFill>
                            <a:srgbClr val="E97132"/>
                          </a:solidFill>
                          <a:latin typeface="+mn-lt"/>
                        </a:rPr>
                        <a:t>3145</a:t>
                      </a:r>
                    </a:p>
                  </a:txBody>
                  <a:tcPr marL="68580" marR="68580" marT="18000" marB="18000" anchor="ctr">
                    <a:solidFill>
                      <a:srgbClr val="FFFFFF"/>
                    </a:solidFill>
                  </a:tcPr>
                </a:tc>
                <a:extLst>
                  <a:ext uri="{0D108BD9-81ED-4DB2-BD59-A6C34878D82A}">
                    <a16:rowId xmlns:a16="http://schemas.microsoft.com/office/drawing/2014/main" val="10008"/>
                  </a:ext>
                </a:extLst>
              </a:tr>
              <a:tr h="258000">
                <a:tc>
                  <a:txBody>
                    <a:bodyPr/>
                    <a:lstStyle/>
                    <a:p>
                      <a:pPr algn="l"/>
                      <a:r>
                        <a:rPr lang="en-US" sz="1150">
                          <a:solidFill>
                            <a:srgbClr val="0E2841"/>
                          </a:solidFill>
                          <a:latin typeface="+mn-lt"/>
                        </a:rPr>
                        <a:t>Delaware</a:t>
                      </a:r>
                    </a:p>
                  </a:txBody>
                  <a:tcPr marL="68580" marR="68580" marT="18000" marB="18000" anchor="ctr">
                    <a:solidFill>
                      <a:srgbClr val="EEF3F6"/>
                    </a:solidFill>
                  </a:tcPr>
                </a:tc>
                <a:tc>
                  <a:txBody>
                    <a:bodyPr/>
                    <a:lstStyle/>
                    <a:p>
                      <a:pPr algn="ctr"/>
                      <a:r>
                        <a:rPr lang="en-US" sz="1150" b="1">
                          <a:solidFill>
                            <a:srgbClr val="E97132"/>
                          </a:solidFill>
                          <a:latin typeface="+mn-lt"/>
                        </a:rPr>
                        <a:t>3110</a:t>
                      </a:r>
                    </a:p>
                  </a:txBody>
                  <a:tcPr marL="68580" marR="68580" marT="18000" marB="18000" anchor="ctr">
                    <a:solidFill>
                      <a:srgbClr val="EEF3F6"/>
                    </a:solidFill>
                  </a:tcPr>
                </a:tc>
                <a:tc>
                  <a:txBody>
                    <a:bodyPr/>
                    <a:lstStyle/>
                    <a:p>
                      <a:pPr algn="l"/>
                      <a:r>
                        <a:rPr lang="en-US" sz="1150">
                          <a:solidFill>
                            <a:srgbClr val="0E2841"/>
                          </a:solidFill>
                          <a:latin typeface="+mn-lt"/>
                        </a:rPr>
                        <a:t>Mississippi</a:t>
                      </a:r>
                    </a:p>
                  </a:txBody>
                  <a:tcPr marL="68580" marR="68580" marT="18000" marB="18000" anchor="ctr">
                    <a:solidFill>
                      <a:srgbClr val="EEF3F6"/>
                    </a:solidFill>
                  </a:tcPr>
                </a:tc>
                <a:tc>
                  <a:txBody>
                    <a:bodyPr/>
                    <a:lstStyle/>
                    <a:p>
                      <a:pPr algn="ctr"/>
                      <a:r>
                        <a:rPr lang="en-US" sz="1150" b="1">
                          <a:solidFill>
                            <a:srgbClr val="E97132"/>
                          </a:solidFill>
                          <a:latin typeface="+mn-lt"/>
                        </a:rPr>
                        <a:t>3128</a:t>
                      </a:r>
                    </a:p>
                  </a:txBody>
                  <a:tcPr marL="68580" marR="68580" marT="18000" marB="18000" anchor="ctr">
                    <a:solidFill>
                      <a:srgbClr val="EEF3F6"/>
                    </a:solidFill>
                  </a:tcPr>
                </a:tc>
                <a:tc>
                  <a:txBody>
                    <a:bodyPr/>
                    <a:lstStyle/>
                    <a:p>
                      <a:pPr algn="l"/>
                      <a:r>
                        <a:rPr lang="en-US" sz="1150">
                          <a:solidFill>
                            <a:srgbClr val="0E2841"/>
                          </a:solidFill>
                          <a:latin typeface="+mn-lt"/>
                        </a:rPr>
                        <a:t>South Dakota</a:t>
                      </a:r>
                    </a:p>
                  </a:txBody>
                  <a:tcPr marL="68580" marR="68580" marT="18000" marB="18000" anchor="ctr">
                    <a:solidFill>
                      <a:srgbClr val="EEF3F6"/>
                    </a:solidFill>
                  </a:tcPr>
                </a:tc>
                <a:tc>
                  <a:txBody>
                    <a:bodyPr/>
                    <a:lstStyle/>
                    <a:p>
                      <a:pPr algn="ctr"/>
                      <a:r>
                        <a:rPr lang="en-US" sz="1150" b="1">
                          <a:solidFill>
                            <a:srgbClr val="E97132"/>
                          </a:solidFill>
                          <a:latin typeface="+mn-lt"/>
                        </a:rPr>
                        <a:t>3146</a:t>
                      </a:r>
                    </a:p>
                  </a:txBody>
                  <a:tcPr marL="68580" marR="68580" marT="18000" marB="18000" anchor="ctr">
                    <a:solidFill>
                      <a:srgbClr val="EEF3F6"/>
                    </a:solidFill>
                  </a:tcPr>
                </a:tc>
                <a:extLst>
                  <a:ext uri="{0D108BD9-81ED-4DB2-BD59-A6C34878D82A}">
                    <a16:rowId xmlns:a16="http://schemas.microsoft.com/office/drawing/2014/main" val="10009"/>
                  </a:ext>
                </a:extLst>
              </a:tr>
              <a:tr h="258000">
                <a:tc>
                  <a:txBody>
                    <a:bodyPr/>
                    <a:lstStyle/>
                    <a:p>
                      <a:pPr algn="l"/>
                      <a:r>
                        <a:rPr lang="en-US" sz="1150">
                          <a:solidFill>
                            <a:srgbClr val="0E2841"/>
                          </a:solidFill>
                          <a:latin typeface="+mn-lt"/>
                        </a:rPr>
                        <a:t>D.C.</a:t>
                      </a:r>
                    </a:p>
                  </a:txBody>
                  <a:tcPr marL="68580" marR="68580" marT="18000" marB="18000" anchor="ctr">
                    <a:solidFill>
                      <a:srgbClr val="FFFFFF"/>
                    </a:solidFill>
                  </a:tcPr>
                </a:tc>
                <a:tc>
                  <a:txBody>
                    <a:bodyPr/>
                    <a:lstStyle/>
                    <a:p>
                      <a:pPr algn="ctr"/>
                      <a:r>
                        <a:rPr lang="en-US" sz="1150" b="1">
                          <a:solidFill>
                            <a:srgbClr val="E97132"/>
                          </a:solidFill>
                          <a:latin typeface="+mn-lt"/>
                        </a:rPr>
                        <a:t>3111</a:t>
                      </a:r>
                    </a:p>
                  </a:txBody>
                  <a:tcPr marL="68580" marR="68580" marT="18000" marB="18000" anchor="ctr">
                    <a:solidFill>
                      <a:srgbClr val="FFFFFF"/>
                    </a:solidFill>
                  </a:tcPr>
                </a:tc>
                <a:tc>
                  <a:txBody>
                    <a:bodyPr/>
                    <a:lstStyle/>
                    <a:p>
                      <a:pPr algn="l"/>
                      <a:r>
                        <a:rPr lang="en-US" sz="1150">
                          <a:solidFill>
                            <a:srgbClr val="0E2841"/>
                          </a:solidFill>
                          <a:latin typeface="+mn-lt"/>
                        </a:rPr>
                        <a:t>Missouri</a:t>
                      </a:r>
                    </a:p>
                  </a:txBody>
                  <a:tcPr marL="68580" marR="68580" marT="18000" marB="18000" anchor="ctr">
                    <a:solidFill>
                      <a:srgbClr val="FFFFFF"/>
                    </a:solidFill>
                  </a:tcPr>
                </a:tc>
                <a:tc>
                  <a:txBody>
                    <a:bodyPr/>
                    <a:lstStyle/>
                    <a:p>
                      <a:pPr algn="ctr"/>
                      <a:r>
                        <a:rPr lang="en-US" sz="1150" b="1">
                          <a:solidFill>
                            <a:srgbClr val="E97132"/>
                          </a:solidFill>
                          <a:latin typeface="+mn-lt"/>
                        </a:rPr>
                        <a:t>3129</a:t>
                      </a:r>
                    </a:p>
                  </a:txBody>
                  <a:tcPr marL="68580" marR="68580" marT="18000" marB="18000" anchor="ctr">
                    <a:solidFill>
                      <a:srgbClr val="FFFFFF"/>
                    </a:solidFill>
                  </a:tcPr>
                </a:tc>
                <a:tc>
                  <a:txBody>
                    <a:bodyPr/>
                    <a:lstStyle/>
                    <a:p>
                      <a:pPr algn="l"/>
                      <a:r>
                        <a:rPr lang="en-US" sz="1150">
                          <a:solidFill>
                            <a:srgbClr val="0E2841"/>
                          </a:solidFill>
                          <a:latin typeface="+mn-lt"/>
                        </a:rPr>
                        <a:t>Tennessee</a:t>
                      </a:r>
                    </a:p>
                  </a:txBody>
                  <a:tcPr marL="68580" marR="68580" marT="18000" marB="18000" anchor="ctr">
                    <a:solidFill>
                      <a:srgbClr val="FFFFFF"/>
                    </a:solidFill>
                  </a:tcPr>
                </a:tc>
                <a:tc>
                  <a:txBody>
                    <a:bodyPr/>
                    <a:lstStyle/>
                    <a:p>
                      <a:pPr algn="ctr"/>
                      <a:r>
                        <a:rPr lang="en-US" sz="1150" b="1">
                          <a:solidFill>
                            <a:srgbClr val="E97132"/>
                          </a:solidFill>
                          <a:latin typeface="+mn-lt"/>
                        </a:rPr>
                        <a:t>3147</a:t>
                      </a:r>
                    </a:p>
                  </a:txBody>
                  <a:tcPr marL="68580" marR="68580" marT="18000" marB="18000" anchor="ctr">
                    <a:solidFill>
                      <a:srgbClr val="FFFFFF"/>
                    </a:solidFill>
                  </a:tcPr>
                </a:tc>
                <a:extLst>
                  <a:ext uri="{0D108BD9-81ED-4DB2-BD59-A6C34878D82A}">
                    <a16:rowId xmlns:a16="http://schemas.microsoft.com/office/drawing/2014/main" val="10010"/>
                  </a:ext>
                </a:extLst>
              </a:tr>
              <a:tr h="258000">
                <a:tc>
                  <a:txBody>
                    <a:bodyPr/>
                    <a:lstStyle/>
                    <a:p>
                      <a:pPr algn="l"/>
                      <a:r>
                        <a:rPr lang="en-US" sz="1150">
                          <a:solidFill>
                            <a:srgbClr val="0E2841"/>
                          </a:solidFill>
                          <a:latin typeface="+mn-lt"/>
                        </a:rPr>
                        <a:t>Florida</a:t>
                      </a:r>
                    </a:p>
                  </a:txBody>
                  <a:tcPr marL="68580" marR="68580" marT="18000" marB="18000" anchor="ctr">
                    <a:solidFill>
                      <a:srgbClr val="EEF3F6"/>
                    </a:solidFill>
                  </a:tcPr>
                </a:tc>
                <a:tc>
                  <a:txBody>
                    <a:bodyPr/>
                    <a:lstStyle/>
                    <a:p>
                      <a:pPr algn="ctr"/>
                      <a:r>
                        <a:rPr lang="en-US" sz="1150" b="1">
                          <a:solidFill>
                            <a:srgbClr val="E97132"/>
                          </a:solidFill>
                          <a:latin typeface="+mn-lt"/>
                        </a:rPr>
                        <a:t>3112</a:t>
                      </a:r>
                    </a:p>
                  </a:txBody>
                  <a:tcPr marL="68580" marR="68580" marT="18000" marB="18000" anchor="ctr">
                    <a:solidFill>
                      <a:srgbClr val="EEF3F6"/>
                    </a:solidFill>
                  </a:tcPr>
                </a:tc>
                <a:tc>
                  <a:txBody>
                    <a:bodyPr/>
                    <a:lstStyle/>
                    <a:p>
                      <a:pPr algn="l"/>
                      <a:r>
                        <a:rPr lang="en-US" sz="1150">
                          <a:solidFill>
                            <a:srgbClr val="0E2841"/>
                          </a:solidFill>
                          <a:latin typeface="+mn-lt"/>
                        </a:rPr>
                        <a:t>Montana</a:t>
                      </a:r>
                    </a:p>
                  </a:txBody>
                  <a:tcPr marL="68580" marR="68580" marT="18000" marB="18000" anchor="ctr">
                    <a:solidFill>
                      <a:srgbClr val="EEF3F6"/>
                    </a:solidFill>
                  </a:tcPr>
                </a:tc>
                <a:tc>
                  <a:txBody>
                    <a:bodyPr/>
                    <a:lstStyle/>
                    <a:p>
                      <a:pPr algn="ctr"/>
                      <a:r>
                        <a:rPr lang="en-US" sz="1150" b="1">
                          <a:solidFill>
                            <a:srgbClr val="E97132"/>
                          </a:solidFill>
                          <a:latin typeface="+mn-lt"/>
                        </a:rPr>
                        <a:t>3130</a:t>
                      </a:r>
                    </a:p>
                  </a:txBody>
                  <a:tcPr marL="68580" marR="68580" marT="18000" marB="18000" anchor="ctr">
                    <a:solidFill>
                      <a:srgbClr val="EEF3F6"/>
                    </a:solidFill>
                  </a:tcPr>
                </a:tc>
                <a:tc>
                  <a:txBody>
                    <a:bodyPr/>
                    <a:lstStyle/>
                    <a:p>
                      <a:pPr algn="l"/>
                      <a:r>
                        <a:rPr lang="en-US" sz="1150">
                          <a:solidFill>
                            <a:srgbClr val="0E2841"/>
                          </a:solidFill>
                          <a:latin typeface="+mn-lt"/>
                        </a:rPr>
                        <a:t>Texas</a:t>
                      </a:r>
                    </a:p>
                  </a:txBody>
                  <a:tcPr marL="68580" marR="68580" marT="18000" marB="18000" anchor="ctr">
                    <a:solidFill>
                      <a:srgbClr val="EEF3F6"/>
                    </a:solidFill>
                  </a:tcPr>
                </a:tc>
                <a:tc>
                  <a:txBody>
                    <a:bodyPr/>
                    <a:lstStyle/>
                    <a:p>
                      <a:pPr algn="ctr"/>
                      <a:r>
                        <a:rPr lang="en-US" sz="1150" b="1">
                          <a:solidFill>
                            <a:srgbClr val="E97132"/>
                          </a:solidFill>
                          <a:latin typeface="+mn-lt"/>
                        </a:rPr>
                        <a:t>3148</a:t>
                      </a:r>
                    </a:p>
                  </a:txBody>
                  <a:tcPr marL="68580" marR="68580" marT="18000" marB="18000" anchor="ctr">
                    <a:solidFill>
                      <a:srgbClr val="EEF3F6"/>
                    </a:solidFill>
                  </a:tcPr>
                </a:tc>
                <a:extLst>
                  <a:ext uri="{0D108BD9-81ED-4DB2-BD59-A6C34878D82A}">
                    <a16:rowId xmlns:a16="http://schemas.microsoft.com/office/drawing/2014/main" val="10011"/>
                  </a:ext>
                </a:extLst>
              </a:tr>
              <a:tr h="258000">
                <a:tc>
                  <a:txBody>
                    <a:bodyPr/>
                    <a:lstStyle/>
                    <a:p>
                      <a:pPr algn="l"/>
                      <a:r>
                        <a:rPr lang="en-US" sz="1150">
                          <a:solidFill>
                            <a:srgbClr val="0E2841"/>
                          </a:solidFill>
                          <a:latin typeface="+mn-lt"/>
                        </a:rPr>
                        <a:t>Georgia</a:t>
                      </a:r>
                    </a:p>
                  </a:txBody>
                  <a:tcPr marL="68580" marR="68580" marT="18000" marB="18000" anchor="ctr">
                    <a:solidFill>
                      <a:srgbClr val="FFFFFF"/>
                    </a:solidFill>
                  </a:tcPr>
                </a:tc>
                <a:tc>
                  <a:txBody>
                    <a:bodyPr/>
                    <a:lstStyle/>
                    <a:p>
                      <a:pPr algn="ctr"/>
                      <a:r>
                        <a:rPr lang="en-US" sz="1150" b="1">
                          <a:solidFill>
                            <a:srgbClr val="E97132"/>
                          </a:solidFill>
                          <a:latin typeface="+mn-lt"/>
                        </a:rPr>
                        <a:t>3113</a:t>
                      </a:r>
                    </a:p>
                  </a:txBody>
                  <a:tcPr marL="68580" marR="68580" marT="18000" marB="18000" anchor="ctr">
                    <a:solidFill>
                      <a:srgbClr val="FFFFFF"/>
                    </a:solidFill>
                  </a:tcPr>
                </a:tc>
                <a:tc>
                  <a:txBody>
                    <a:bodyPr/>
                    <a:lstStyle/>
                    <a:p>
                      <a:pPr algn="l"/>
                      <a:r>
                        <a:rPr lang="en-US" sz="1150">
                          <a:solidFill>
                            <a:srgbClr val="0E2841"/>
                          </a:solidFill>
                          <a:latin typeface="+mn-lt"/>
                        </a:rPr>
                        <a:t>Nebraska</a:t>
                      </a:r>
                    </a:p>
                  </a:txBody>
                  <a:tcPr marL="68580" marR="68580" marT="18000" marB="18000" anchor="ctr">
                    <a:solidFill>
                      <a:srgbClr val="FFFFFF"/>
                    </a:solidFill>
                  </a:tcPr>
                </a:tc>
                <a:tc>
                  <a:txBody>
                    <a:bodyPr/>
                    <a:lstStyle/>
                    <a:p>
                      <a:pPr algn="ctr"/>
                      <a:r>
                        <a:rPr lang="en-US" sz="1150" b="1">
                          <a:solidFill>
                            <a:srgbClr val="E97132"/>
                          </a:solidFill>
                          <a:latin typeface="+mn-lt"/>
                        </a:rPr>
                        <a:t>3131</a:t>
                      </a:r>
                    </a:p>
                  </a:txBody>
                  <a:tcPr marL="68580" marR="68580" marT="18000" marB="18000" anchor="ctr">
                    <a:solidFill>
                      <a:srgbClr val="FFFFFF"/>
                    </a:solidFill>
                  </a:tcPr>
                </a:tc>
                <a:tc>
                  <a:txBody>
                    <a:bodyPr/>
                    <a:lstStyle/>
                    <a:p>
                      <a:pPr algn="l"/>
                      <a:r>
                        <a:rPr lang="en-US" sz="1150">
                          <a:solidFill>
                            <a:srgbClr val="0E2841"/>
                          </a:solidFill>
                          <a:latin typeface="+mn-lt"/>
                        </a:rPr>
                        <a:t>Utah</a:t>
                      </a:r>
                    </a:p>
                  </a:txBody>
                  <a:tcPr marL="68580" marR="68580" marT="18000" marB="18000" anchor="ctr">
                    <a:solidFill>
                      <a:srgbClr val="FFFFFF"/>
                    </a:solidFill>
                  </a:tcPr>
                </a:tc>
                <a:tc>
                  <a:txBody>
                    <a:bodyPr/>
                    <a:lstStyle/>
                    <a:p>
                      <a:pPr algn="ctr"/>
                      <a:r>
                        <a:rPr lang="en-US" sz="1150" b="1">
                          <a:solidFill>
                            <a:srgbClr val="E97132"/>
                          </a:solidFill>
                          <a:latin typeface="+mn-lt"/>
                        </a:rPr>
                        <a:t>3149</a:t>
                      </a:r>
                    </a:p>
                  </a:txBody>
                  <a:tcPr marL="68580" marR="68580" marT="18000" marB="18000" anchor="ctr">
                    <a:solidFill>
                      <a:srgbClr val="FFFFFF"/>
                    </a:solidFill>
                  </a:tcPr>
                </a:tc>
                <a:extLst>
                  <a:ext uri="{0D108BD9-81ED-4DB2-BD59-A6C34878D82A}">
                    <a16:rowId xmlns:a16="http://schemas.microsoft.com/office/drawing/2014/main" val="10012"/>
                  </a:ext>
                </a:extLst>
              </a:tr>
              <a:tr h="258000">
                <a:tc>
                  <a:txBody>
                    <a:bodyPr/>
                    <a:lstStyle/>
                    <a:p>
                      <a:pPr algn="l"/>
                      <a:r>
                        <a:rPr lang="en-US" sz="1150">
                          <a:solidFill>
                            <a:srgbClr val="0E2841"/>
                          </a:solidFill>
                          <a:latin typeface="+mn-lt"/>
                        </a:rPr>
                        <a:t>Hawaii</a:t>
                      </a:r>
                    </a:p>
                  </a:txBody>
                  <a:tcPr marL="68580" marR="68580" marT="18000" marB="18000" anchor="ctr">
                    <a:solidFill>
                      <a:srgbClr val="EEF3F6"/>
                    </a:solidFill>
                  </a:tcPr>
                </a:tc>
                <a:tc>
                  <a:txBody>
                    <a:bodyPr/>
                    <a:lstStyle/>
                    <a:p>
                      <a:pPr algn="ctr"/>
                      <a:r>
                        <a:rPr lang="en-US" sz="1150" b="1">
                          <a:solidFill>
                            <a:srgbClr val="E97132"/>
                          </a:solidFill>
                          <a:latin typeface="+mn-lt"/>
                        </a:rPr>
                        <a:t>3115</a:t>
                      </a:r>
                    </a:p>
                  </a:txBody>
                  <a:tcPr marL="68580" marR="68580" marT="18000" marB="18000" anchor="ctr">
                    <a:solidFill>
                      <a:srgbClr val="EEF3F6"/>
                    </a:solidFill>
                  </a:tcPr>
                </a:tc>
                <a:tc>
                  <a:txBody>
                    <a:bodyPr/>
                    <a:lstStyle/>
                    <a:p>
                      <a:pPr algn="l"/>
                      <a:r>
                        <a:rPr lang="en-US" sz="1150">
                          <a:solidFill>
                            <a:srgbClr val="0E2841"/>
                          </a:solidFill>
                          <a:latin typeface="+mn-lt"/>
                        </a:rPr>
                        <a:t>Nevada</a:t>
                      </a:r>
                    </a:p>
                  </a:txBody>
                  <a:tcPr marL="68580" marR="68580" marT="18000" marB="18000" anchor="ctr">
                    <a:solidFill>
                      <a:srgbClr val="EEF3F6"/>
                    </a:solidFill>
                  </a:tcPr>
                </a:tc>
                <a:tc>
                  <a:txBody>
                    <a:bodyPr/>
                    <a:lstStyle/>
                    <a:p>
                      <a:pPr algn="ctr"/>
                      <a:r>
                        <a:rPr lang="en-US" sz="1150" b="1">
                          <a:solidFill>
                            <a:srgbClr val="E97132"/>
                          </a:solidFill>
                          <a:latin typeface="+mn-lt"/>
                        </a:rPr>
                        <a:t>3132</a:t>
                      </a:r>
                    </a:p>
                  </a:txBody>
                  <a:tcPr marL="68580" marR="68580" marT="18000" marB="18000" anchor="ctr">
                    <a:solidFill>
                      <a:srgbClr val="EEF3F6"/>
                    </a:solidFill>
                  </a:tcPr>
                </a:tc>
                <a:tc>
                  <a:txBody>
                    <a:bodyPr/>
                    <a:lstStyle/>
                    <a:p>
                      <a:pPr algn="l"/>
                      <a:r>
                        <a:rPr lang="en-US" sz="1150">
                          <a:solidFill>
                            <a:srgbClr val="0E2841"/>
                          </a:solidFill>
                          <a:latin typeface="+mn-lt"/>
                        </a:rPr>
                        <a:t>Vermont</a:t>
                      </a:r>
                    </a:p>
                  </a:txBody>
                  <a:tcPr marL="68580" marR="68580" marT="18000" marB="18000" anchor="ctr">
                    <a:solidFill>
                      <a:srgbClr val="EEF3F6"/>
                    </a:solidFill>
                  </a:tcPr>
                </a:tc>
                <a:tc>
                  <a:txBody>
                    <a:bodyPr/>
                    <a:lstStyle/>
                    <a:p>
                      <a:pPr algn="ctr"/>
                      <a:r>
                        <a:rPr lang="en-US" sz="1150" b="1">
                          <a:solidFill>
                            <a:srgbClr val="E97132"/>
                          </a:solidFill>
                          <a:latin typeface="+mn-lt"/>
                        </a:rPr>
                        <a:t>3150</a:t>
                      </a:r>
                    </a:p>
                  </a:txBody>
                  <a:tcPr marL="68580" marR="68580" marT="18000" marB="18000" anchor="ctr">
                    <a:solidFill>
                      <a:srgbClr val="EEF3F6"/>
                    </a:solidFill>
                  </a:tcPr>
                </a:tc>
                <a:extLst>
                  <a:ext uri="{0D108BD9-81ED-4DB2-BD59-A6C34878D82A}">
                    <a16:rowId xmlns:a16="http://schemas.microsoft.com/office/drawing/2014/main" val="10013"/>
                  </a:ext>
                </a:extLst>
              </a:tr>
              <a:tr h="258000">
                <a:tc>
                  <a:txBody>
                    <a:bodyPr/>
                    <a:lstStyle/>
                    <a:p>
                      <a:pPr algn="l"/>
                      <a:r>
                        <a:rPr lang="en-US" sz="1150">
                          <a:solidFill>
                            <a:srgbClr val="0E2841"/>
                          </a:solidFill>
                          <a:latin typeface="+mn-lt"/>
                        </a:rPr>
                        <a:t>Idaho</a:t>
                      </a:r>
                    </a:p>
                  </a:txBody>
                  <a:tcPr marL="68580" marR="68580" marT="18000" marB="18000" anchor="ctr">
                    <a:solidFill>
                      <a:srgbClr val="FFFFFF"/>
                    </a:solidFill>
                  </a:tcPr>
                </a:tc>
                <a:tc>
                  <a:txBody>
                    <a:bodyPr/>
                    <a:lstStyle/>
                    <a:p>
                      <a:pPr algn="ctr"/>
                      <a:r>
                        <a:rPr lang="en-US" sz="1150" b="1">
                          <a:solidFill>
                            <a:srgbClr val="E97132"/>
                          </a:solidFill>
                          <a:latin typeface="+mn-lt"/>
                        </a:rPr>
                        <a:t>3116</a:t>
                      </a:r>
                    </a:p>
                  </a:txBody>
                  <a:tcPr marL="68580" marR="68580" marT="18000" marB="18000" anchor="ctr">
                    <a:solidFill>
                      <a:srgbClr val="FFFFFF"/>
                    </a:solidFill>
                  </a:tcPr>
                </a:tc>
                <a:tc>
                  <a:txBody>
                    <a:bodyPr/>
                    <a:lstStyle/>
                    <a:p>
                      <a:pPr algn="l"/>
                      <a:r>
                        <a:rPr lang="en-US" sz="1150">
                          <a:solidFill>
                            <a:srgbClr val="0E2841"/>
                          </a:solidFill>
                          <a:latin typeface="+mn-lt"/>
                        </a:rPr>
                        <a:t>New Hampshire</a:t>
                      </a:r>
                    </a:p>
                  </a:txBody>
                  <a:tcPr marL="68580" marR="68580" marT="18000" marB="18000" anchor="ctr">
                    <a:solidFill>
                      <a:srgbClr val="FFFFFF"/>
                    </a:solidFill>
                  </a:tcPr>
                </a:tc>
                <a:tc>
                  <a:txBody>
                    <a:bodyPr/>
                    <a:lstStyle/>
                    <a:p>
                      <a:pPr algn="ctr"/>
                      <a:r>
                        <a:rPr lang="en-US" sz="1150" b="1">
                          <a:solidFill>
                            <a:srgbClr val="E97132"/>
                          </a:solidFill>
                          <a:latin typeface="+mn-lt"/>
                        </a:rPr>
                        <a:t>3133</a:t>
                      </a:r>
                    </a:p>
                  </a:txBody>
                  <a:tcPr marL="68580" marR="68580" marT="18000" marB="18000" anchor="ctr">
                    <a:solidFill>
                      <a:srgbClr val="FFFFFF"/>
                    </a:solidFill>
                  </a:tcPr>
                </a:tc>
                <a:tc>
                  <a:txBody>
                    <a:bodyPr/>
                    <a:lstStyle/>
                    <a:p>
                      <a:pPr algn="l"/>
                      <a:r>
                        <a:rPr lang="en-US" sz="1150">
                          <a:solidFill>
                            <a:srgbClr val="0E2841"/>
                          </a:solidFill>
                          <a:latin typeface="+mn-lt"/>
                        </a:rPr>
                        <a:t>Virginia</a:t>
                      </a:r>
                    </a:p>
                  </a:txBody>
                  <a:tcPr marL="68580" marR="68580" marT="18000" marB="18000" anchor="ctr">
                    <a:solidFill>
                      <a:srgbClr val="FFFFFF"/>
                    </a:solidFill>
                  </a:tcPr>
                </a:tc>
                <a:tc>
                  <a:txBody>
                    <a:bodyPr/>
                    <a:lstStyle/>
                    <a:p>
                      <a:pPr algn="ctr"/>
                      <a:r>
                        <a:rPr lang="en-US" sz="1150" b="1">
                          <a:solidFill>
                            <a:srgbClr val="E97132"/>
                          </a:solidFill>
                          <a:latin typeface="+mn-lt"/>
                        </a:rPr>
                        <a:t>3151</a:t>
                      </a:r>
                    </a:p>
                  </a:txBody>
                  <a:tcPr marL="68580" marR="68580" marT="18000" marB="18000" anchor="ctr">
                    <a:solidFill>
                      <a:srgbClr val="FFFFFF"/>
                    </a:solidFill>
                  </a:tcPr>
                </a:tc>
                <a:extLst>
                  <a:ext uri="{0D108BD9-81ED-4DB2-BD59-A6C34878D82A}">
                    <a16:rowId xmlns:a16="http://schemas.microsoft.com/office/drawing/2014/main" val="10014"/>
                  </a:ext>
                </a:extLst>
              </a:tr>
              <a:tr h="258000">
                <a:tc>
                  <a:txBody>
                    <a:bodyPr/>
                    <a:lstStyle/>
                    <a:p>
                      <a:pPr algn="l"/>
                      <a:r>
                        <a:rPr lang="en-US" sz="1150">
                          <a:solidFill>
                            <a:srgbClr val="0E2841"/>
                          </a:solidFill>
                          <a:latin typeface="+mn-lt"/>
                        </a:rPr>
                        <a:t>Illinois</a:t>
                      </a:r>
                    </a:p>
                  </a:txBody>
                  <a:tcPr marL="68580" marR="68580" marT="18000" marB="18000" anchor="ctr">
                    <a:solidFill>
                      <a:srgbClr val="EEF3F6"/>
                    </a:solidFill>
                  </a:tcPr>
                </a:tc>
                <a:tc>
                  <a:txBody>
                    <a:bodyPr/>
                    <a:lstStyle/>
                    <a:p>
                      <a:pPr algn="ctr"/>
                      <a:r>
                        <a:rPr lang="en-US" sz="1150" b="1">
                          <a:solidFill>
                            <a:srgbClr val="E97132"/>
                          </a:solidFill>
                          <a:latin typeface="+mn-lt"/>
                        </a:rPr>
                        <a:t>3117</a:t>
                      </a:r>
                    </a:p>
                  </a:txBody>
                  <a:tcPr marL="68580" marR="68580" marT="18000" marB="18000" anchor="ctr">
                    <a:solidFill>
                      <a:srgbClr val="EEF3F6"/>
                    </a:solidFill>
                  </a:tcPr>
                </a:tc>
                <a:tc>
                  <a:txBody>
                    <a:bodyPr/>
                    <a:lstStyle/>
                    <a:p>
                      <a:pPr algn="l"/>
                      <a:r>
                        <a:rPr lang="en-US" sz="1150">
                          <a:solidFill>
                            <a:srgbClr val="0E2841"/>
                          </a:solidFill>
                          <a:latin typeface="+mn-lt"/>
                        </a:rPr>
                        <a:t>New Jersey</a:t>
                      </a:r>
                    </a:p>
                  </a:txBody>
                  <a:tcPr marL="68580" marR="68580" marT="18000" marB="18000" anchor="ctr">
                    <a:solidFill>
                      <a:srgbClr val="EEF3F6"/>
                    </a:solidFill>
                  </a:tcPr>
                </a:tc>
                <a:tc>
                  <a:txBody>
                    <a:bodyPr/>
                    <a:lstStyle/>
                    <a:p>
                      <a:pPr algn="ctr"/>
                      <a:r>
                        <a:rPr lang="en-US" sz="1150" b="1">
                          <a:solidFill>
                            <a:srgbClr val="E97132"/>
                          </a:solidFill>
                          <a:latin typeface="+mn-lt"/>
                        </a:rPr>
                        <a:t>3134</a:t>
                      </a:r>
                    </a:p>
                  </a:txBody>
                  <a:tcPr marL="68580" marR="68580" marT="18000" marB="18000" anchor="ctr">
                    <a:solidFill>
                      <a:srgbClr val="EEF3F6"/>
                    </a:solidFill>
                  </a:tcPr>
                </a:tc>
                <a:tc>
                  <a:txBody>
                    <a:bodyPr/>
                    <a:lstStyle/>
                    <a:p>
                      <a:pPr algn="l"/>
                      <a:r>
                        <a:rPr lang="en-US" sz="1150">
                          <a:solidFill>
                            <a:srgbClr val="0E2841"/>
                          </a:solidFill>
                          <a:latin typeface="+mn-lt"/>
                        </a:rPr>
                        <a:t>Washington</a:t>
                      </a:r>
                    </a:p>
                  </a:txBody>
                  <a:tcPr marL="68580" marR="68580" marT="18000" marB="18000" anchor="ctr">
                    <a:solidFill>
                      <a:srgbClr val="EEF3F6"/>
                    </a:solidFill>
                  </a:tcPr>
                </a:tc>
                <a:tc>
                  <a:txBody>
                    <a:bodyPr/>
                    <a:lstStyle/>
                    <a:p>
                      <a:pPr algn="ctr"/>
                      <a:r>
                        <a:rPr lang="en-US" sz="1150" b="1">
                          <a:solidFill>
                            <a:srgbClr val="E97132"/>
                          </a:solidFill>
                          <a:latin typeface="+mn-lt"/>
                        </a:rPr>
                        <a:t>3153</a:t>
                      </a:r>
                    </a:p>
                  </a:txBody>
                  <a:tcPr marL="68580" marR="68580" marT="18000" marB="18000" anchor="ctr">
                    <a:solidFill>
                      <a:srgbClr val="EEF3F6"/>
                    </a:solidFill>
                  </a:tcPr>
                </a:tc>
                <a:extLst>
                  <a:ext uri="{0D108BD9-81ED-4DB2-BD59-A6C34878D82A}">
                    <a16:rowId xmlns:a16="http://schemas.microsoft.com/office/drawing/2014/main" val="10015"/>
                  </a:ext>
                </a:extLst>
              </a:tr>
              <a:tr h="258000">
                <a:tc>
                  <a:txBody>
                    <a:bodyPr/>
                    <a:lstStyle/>
                    <a:p>
                      <a:pPr algn="l"/>
                      <a:r>
                        <a:rPr lang="en-US" sz="1150">
                          <a:solidFill>
                            <a:srgbClr val="0E2841"/>
                          </a:solidFill>
                          <a:latin typeface="+mn-lt"/>
                        </a:rPr>
                        <a:t>Indiana</a:t>
                      </a:r>
                    </a:p>
                  </a:txBody>
                  <a:tcPr marL="68580" marR="68580" marT="18000" marB="18000" anchor="ctr">
                    <a:solidFill>
                      <a:srgbClr val="FFFFFF"/>
                    </a:solidFill>
                  </a:tcPr>
                </a:tc>
                <a:tc>
                  <a:txBody>
                    <a:bodyPr/>
                    <a:lstStyle/>
                    <a:p>
                      <a:pPr algn="ctr"/>
                      <a:r>
                        <a:rPr lang="en-US" sz="1150" b="1">
                          <a:solidFill>
                            <a:srgbClr val="E97132"/>
                          </a:solidFill>
                          <a:latin typeface="+mn-lt"/>
                        </a:rPr>
                        <a:t>3118</a:t>
                      </a:r>
                    </a:p>
                  </a:txBody>
                  <a:tcPr marL="68580" marR="68580" marT="18000" marB="18000" anchor="ctr">
                    <a:solidFill>
                      <a:srgbClr val="FFFFFF"/>
                    </a:solidFill>
                  </a:tcPr>
                </a:tc>
                <a:tc>
                  <a:txBody>
                    <a:bodyPr/>
                    <a:lstStyle/>
                    <a:p>
                      <a:pPr algn="l"/>
                      <a:r>
                        <a:rPr lang="en-US" sz="1150">
                          <a:solidFill>
                            <a:srgbClr val="0E2841"/>
                          </a:solidFill>
                          <a:latin typeface="+mn-lt"/>
                        </a:rPr>
                        <a:t>New Mexico</a:t>
                      </a:r>
                    </a:p>
                  </a:txBody>
                  <a:tcPr marL="68580" marR="68580" marT="18000" marB="18000" anchor="ctr">
                    <a:solidFill>
                      <a:srgbClr val="FFFFFF"/>
                    </a:solidFill>
                  </a:tcPr>
                </a:tc>
                <a:tc>
                  <a:txBody>
                    <a:bodyPr/>
                    <a:lstStyle/>
                    <a:p>
                      <a:pPr algn="ctr"/>
                      <a:r>
                        <a:rPr lang="en-US" sz="1150" b="1">
                          <a:solidFill>
                            <a:srgbClr val="E97132"/>
                          </a:solidFill>
                          <a:latin typeface="+mn-lt"/>
                        </a:rPr>
                        <a:t>3135</a:t>
                      </a:r>
                    </a:p>
                  </a:txBody>
                  <a:tcPr marL="68580" marR="68580" marT="18000" marB="18000" anchor="ctr">
                    <a:solidFill>
                      <a:srgbClr val="FFFFFF"/>
                    </a:solidFill>
                  </a:tcPr>
                </a:tc>
                <a:tc>
                  <a:txBody>
                    <a:bodyPr/>
                    <a:lstStyle/>
                    <a:p>
                      <a:pPr algn="l"/>
                      <a:r>
                        <a:rPr lang="en-US" sz="1150">
                          <a:solidFill>
                            <a:srgbClr val="0E2841"/>
                          </a:solidFill>
                          <a:latin typeface="+mn-lt"/>
                        </a:rPr>
                        <a:t>West Virginia</a:t>
                      </a:r>
                    </a:p>
                  </a:txBody>
                  <a:tcPr marL="68580" marR="68580" marT="18000" marB="18000" anchor="ctr">
                    <a:solidFill>
                      <a:srgbClr val="FFFFFF"/>
                    </a:solidFill>
                  </a:tcPr>
                </a:tc>
                <a:tc>
                  <a:txBody>
                    <a:bodyPr/>
                    <a:lstStyle/>
                    <a:p>
                      <a:pPr algn="ctr"/>
                      <a:r>
                        <a:rPr lang="en-US" sz="1150" b="1">
                          <a:solidFill>
                            <a:srgbClr val="E97132"/>
                          </a:solidFill>
                          <a:latin typeface="+mn-lt"/>
                        </a:rPr>
                        <a:t>3154</a:t>
                      </a:r>
                    </a:p>
                  </a:txBody>
                  <a:tcPr marL="68580" marR="68580" marT="18000" marB="18000" anchor="ctr">
                    <a:solidFill>
                      <a:srgbClr val="FFFFFF"/>
                    </a:solidFill>
                  </a:tcPr>
                </a:tc>
                <a:extLst>
                  <a:ext uri="{0D108BD9-81ED-4DB2-BD59-A6C34878D82A}">
                    <a16:rowId xmlns:a16="http://schemas.microsoft.com/office/drawing/2014/main" val="10016"/>
                  </a:ext>
                </a:extLst>
              </a:tr>
              <a:tr h="258000">
                <a:tc>
                  <a:txBody>
                    <a:bodyPr/>
                    <a:lstStyle/>
                    <a:p>
                      <a:pPr algn="l"/>
                      <a:r>
                        <a:rPr lang="en-US" sz="1150">
                          <a:solidFill>
                            <a:srgbClr val="0E2841"/>
                          </a:solidFill>
                          <a:latin typeface="+mn-lt"/>
                        </a:rPr>
                        <a:t>Iowa</a:t>
                      </a:r>
                    </a:p>
                  </a:txBody>
                  <a:tcPr marL="68580" marR="68580" marT="18000" marB="18000" anchor="ctr">
                    <a:solidFill>
                      <a:srgbClr val="EEF3F6"/>
                    </a:solidFill>
                  </a:tcPr>
                </a:tc>
                <a:tc>
                  <a:txBody>
                    <a:bodyPr/>
                    <a:lstStyle/>
                    <a:p>
                      <a:pPr algn="ctr"/>
                      <a:r>
                        <a:rPr lang="en-US" sz="1150" b="1">
                          <a:solidFill>
                            <a:srgbClr val="E97132"/>
                          </a:solidFill>
                          <a:latin typeface="+mn-lt"/>
                        </a:rPr>
                        <a:t>3119</a:t>
                      </a:r>
                    </a:p>
                  </a:txBody>
                  <a:tcPr marL="68580" marR="68580" marT="18000" marB="18000" anchor="ctr">
                    <a:solidFill>
                      <a:srgbClr val="EEF3F6"/>
                    </a:solidFill>
                  </a:tcPr>
                </a:tc>
                <a:tc>
                  <a:txBody>
                    <a:bodyPr/>
                    <a:lstStyle/>
                    <a:p>
                      <a:pPr algn="l"/>
                      <a:r>
                        <a:rPr lang="en-US" sz="1150">
                          <a:solidFill>
                            <a:srgbClr val="0E2841"/>
                          </a:solidFill>
                          <a:latin typeface="+mn-lt"/>
                        </a:rPr>
                        <a:t>New York</a:t>
                      </a:r>
                    </a:p>
                  </a:txBody>
                  <a:tcPr marL="68580" marR="68580" marT="18000" marB="18000" anchor="ctr">
                    <a:solidFill>
                      <a:srgbClr val="EEF3F6"/>
                    </a:solidFill>
                  </a:tcPr>
                </a:tc>
                <a:tc>
                  <a:txBody>
                    <a:bodyPr/>
                    <a:lstStyle/>
                    <a:p>
                      <a:pPr algn="ctr"/>
                      <a:r>
                        <a:rPr lang="en-US" sz="1150" b="1">
                          <a:solidFill>
                            <a:srgbClr val="E97132"/>
                          </a:solidFill>
                          <a:latin typeface="+mn-lt"/>
                        </a:rPr>
                        <a:t>3136</a:t>
                      </a:r>
                    </a:p>
                  </a:txBody>
                  <a:tcPr marL="68580" marR="68580" marT="18000" marB="18000" anchor="ctr">
                    <a:solidFill>
                      <a:srgbClr val="EEF3F6"/>
                    </a:solidFill>
                  </a:tcPr>
                </a:tc>
                <a:tc>
                  <a:txBody>
                    <a:bodyPr/>
                    <a:lstStyle/>
                    <a:p>
                      <a:pPr algn="l"/>
                      <a:r>
                        <a:rPr lang="en-US" sz="1150">
                          <a:solidFill>
                            <a:srgbClr val="0E2841"/>
                          </a:solidFill>
                          <a:latin typeface="+mn-lt"/>
                        </a:rPr>
                        <a:t>Wisconsin</a:t>
                      </a:r>
                    </a:p>
                  </a:txBody>
                  <a:tcPr marL="68580" marR="68580" marT="18000" marB="18000" anchor="ctr">
                    <a:solidFill>
                      <a:srgbClr val="EEF3F6"/>
                    </a:solidFill>
                  </a:tcPr>
                </a:tc>
                <a:tc>
                  <a:txBody>
                    <a:bodyPr/>
                    <a:lstStyle/>
                    <a:p>
                      <a:pPr algn="ctr"/>
                      <a:r>
                        <a:rPr lang="en-US" sz="1150" b="1">
                          <a:solidFill>
                            <a:srgbClr val="E97132"/>
                          </a:solidFill>
                          <a:latin typeface="+mn-lt"/>
                        </a:rPr>
                        <a:t>3155</a:t>
                      </a:r>
                    </a:p>
                  </a:txBody>
                  <a:tcPr marL="68580" marR="68580" marT="18000" marB="18000" anchor="ctr">
                    <a:solidFill>
                      <a:srgbClr val="EEF3F6"/>
                    </a:solidFill>
                  </a:tcPr>
                </a:tc>
                <a:extLst>
                  <a:ext uri="{0D108BD9-81ED-4DB2-BD59-A6C34878D82A}">
                    <a16:rowId xmlns:a16="http://schemas.microsoft.com/office/drawing/2014/main" val="10017"/>
                  </a:ext>
                </a:extLst>
              </a:tr>
              <a:tr h="258000">
                <a:tc>
                  <a:txBody>
                    <a:bodyPr/>
                    <a:lstStyle/>
                    <a:p>
                      <a:pPr algn="l"/>
                      <a:r>
                        <a:rPr lang="en-US" sz="1150">
                          <a:solidFill>
                            <a:srgbClr val="0E2841"/>
                          </a:solidFill>
                          <a:latin typeface="+mn-lt"/>
                        </a:rPr>
                        <a:t>Kansas</a:t>
                      </a:r>
                    </a:p>
                  </a:txBody>
                  <a:tcPr marL="68580" marR="68580" marT="18000" marB="18000" anchor="ctr">
                    <a:solidFill>
                      <a:srgbClr val="FFFFFF"/>
                    </a:solidFill>
                  </a:tcPr>
                </a:tc>
                <a:tc>
                  <a:txBody>
                    <a:bodyPr/>
                    <a:lstStyle/>
                    <a:p>
                      <a:pPr algn="ctr"/>
                      <a:r>
                        <a:rPr lang="en-US" sz="1150" b="1">
                          <a:solidFill>
                            <a:srgbClr val="E97132"/>
                          </a:solidFill>
                          <a:latin typeface="+mn-lt"/>
                        </a:rPr>
                        <a:t>3120</a:t>
                      </a:r>
                    </a:p>
                  </a:txBody>
                  <a:tcPr marL="68580" marR="68580" marT="18000" marB="18000" anchor="ctr">
                    <a:solidFill>
                      <a:srgbClr val="FFFFFF"/>
                    </a:solidFill>
                  </a:tcPr>
                </a:tc>
                <a:tc>
                  <a:txBody>
                    <a:bodyPr/>
                    <a:lstStyle/>
                    <a:p>
                      <a:pPr algn="l"/>
                      <a:r>
                        <a:rPr lang="en-US" sz="1150">
                          <a:solidFill>
                            <a:srgbClr val="0E2841"/>
                          </a:solidFill>
                          <a:latin typeface="+mn-lt"/>
                        </a:rPr>
                        <a:t>North Carolina</a:t>
                      </a:r>
                    </a:p>
                  </a:txBody>
                  <a:tcPr marL="68580" marR="68580" marT="18000" marB="18000" anchor="ctr">
                    <a:solidFill>
                      <a:srgbClr val="FFFFFF"/>
                    </a:solidFill>
                  </a:tcPr>
                </a:tc>
                <a:tc>
                  <a:txBody>
                    <a:bodyPr/>
                    <a:lstStyle/>
                    <a:p>
                      <a:pPr algn="ctr"/>
                      <a:r>
                        <a:rPr lang="en-US" sz="1150" b="1">
                          <a:solidFill>
                            <a:srgbClr val="E97132"/>
                          </a:solidFill>
                          <a:latin typeface="+mn-lt"/>
                        </a:rPr>
                        <a:t>3137</a:t>
                      </a:r>
                    </a:p>
                  </a:txBody>
                  <a:tcPr marL="68580" marR="68580" marT="18000" marB="18000" anchor="ctr">
                    <a:solidFill>
                      <a:srgbClr val="FFFFFF"/>
                    </a:solidFill>
                  </a:tcPr>
                </a:tc>
                <a:tc>
                  <a:txBody>
                    <a:bodyPr/>
                    <a:lstStyle/>
                    <a:p>
                      <a:pPr algn="l"/>
                      <a:r>
                        <a:rPr lang="en-US" sz="1150">
                          <a:solidFill>
                            <a:srgbClr val="0E2841"/>
                          </a:solidFill>
                          <a:latin typeface="+mn-lt"/>
                        </a:rPr>
                        <a:t>Wyoming</a:t>
                      </a:r>
                    </a:p>
                  </a:txBody>
                  <a:tcPr marL="68580" marR="68580" marT="18000" marB="18000" anchor="ctr">
                    <a:solidFill>
                      <a:srgbClr val="FFFFFF"/>
                    </a:solidFill>
                  </a:tcPr>
                </a:tc>
                <a:tc>
                  <a:txBody>
                    <a:bodyPr/>
                    <a:lstStyle/>
                    <a:p>
                      <a:pPr algn="ctr"/>
                      <a:r>
                        <a:rPr lang="en-US" sz="1150" b="1">
                          <a:solidFill>
                            <a:srgbClr val="E97132"/>
                          </a:solidFill>
                          <a:latin typeface="+mn-lt"/>
                        </a:rPr>
                        <a:t>3156</a:t>
                      </a:r>
                    </a:p>
                  </a:txBody>
                  <a:tcPr marL="68580" marR="68580" marT="18000" marB="18000" anchor="ctr">
                    <a:solidFill>
                      <a:srgbClr val="FFFFFF"/>
                    </a:solidFill>
                  </a:tcPr>
                </a:tc>
                <a:extLst>
                  <a:ext uri="{0D108BD9-81ED-4DB2-BD59-A6C34878D82A}">
                    <a16:rowId xmlns:a16="http://schemas.microsoft.com/office/drawing/2014/main" val="10018"/>
                  </a:ext>
                </a:extLst>
              </a:tr>
            </a:tbl>
          </a:graphicData>
        </a:graphic>
      </p:graphicFrame>
      <p:sp>
        <p:nvSpPr>
          <p:cNvPr id="13" name="Contact Footer"/>
          <p:cNvSpPr txBox="1"/>
          <p:nvPr/>
        </p:nvSpPr>
        <p:spPr>
          <a:xfrm>
            <a:off x="596000" y="6430000"/>
            <a:ext cx="11000000" cy="380000"/>
          </a:xfrm>
          <a:prstGeom prst="rect">
            <a:avLst/>
          </a:prstGeom>
          <a:noFill/>
        </p:spPr>
        <p:txBody>
          <a:bodyPr wrap="square" rtlCol="0" anchor="t">
            <a:noAutofit/>
          </a:bodyPr>
          <a:lstStyle/>
          <a:p>
            <a:pPr algn="ctr"/>
            <a:r>
              <a:rPr lang="en-US" sz="1050" b="1">
                <a:solidFill>
                  <a:srgbClr val="0E2841"/>
                </a:solidFill>
                <a:latin typeface="+mn-lt"/>
              </a:rPr>
              <a:t>To Clifton W Dowers KI4PHP  •  Brooksville, Ky 41004</a:t>
            </a:r>
          </a:p>
          <a:p>
            <a:pPr algn="ctr"/>
            <a:r>
              <a:rPr lang="en-US" sz="1050" b="1">
                <a:solidFill>
                  <a:srgbClr val="0E2841"/>
                </a:solidFill>
                <a:latin typeface="+mn-lt"/>
              </a:rPr>
              <a:t>Ph 606-637-3994  •  email ki4php.dmr@fastmail.com</a:t>
            </a:r>
          </a:p>
        </p:txBody>
      </p:sp>
      <p:sp>
        <p:nvSpPr>
          <p:cNvPr id="100" name="BrandMeister Badge"/>
          <p:cNvSpPr/>
          <p:nvPr/>
        </p:nvSpPr>
        <p:spPr>
          <a:xfrm>
            <a:off x="8931752" y="286512"/>
            <a:ext cx="2800000" cy="380000"/>
          </a:xfrm>
          <a:prstGeom prst="roundRect">
            <a:avLst>
              <a:gd name="adj" fmla="val 25000"/>
            </a:avLst>
          </a:prstGeom>
          <a:solidFill>
            <a:srgbClr val="0E2841"/>
          </a:solidFill>
          <a:ln w="12700">
            <a:solidFill>
              <a:srgbClr val="E97132"/>
            </a:solidFill>
          </a:ln>
        </p:spPr>
        <p:txBody>
          <a:bodyPr wrap="square" lIns="45720" tIns="9144" rIns="45720" bIns="9144" rtlCol="0" anchor="ctr">
            <a:noAutofit/>
          </a:bodyPr>
          <a:lstStyle/>
          <a:p>
            <a:pPr algn="ctr"/>
            <a:r>
              <a:rPr sz="1200" b="1">
                <a:solidFill>
                  <a:srgbClr val="E97132"/>
                </a:solidFill>
                <a:latin typeface="Aptos"/>
              </a:rPr>
              <a:t>BrandMeister</a:t>
            </a:r>
            <a:r>
              <a:rPr sz="1200" b="1">
                <a:solidFill>
                  <a:srgbClr val="FFFFFF"/>
                </a:solidFill>
                <a:latin typeface="Aptos"/>
              </a:rPr>
              <a:t>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D75A5B51-0925-4835-8511-A0DD17EAA9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E1A1582-CEA8-596C-3251-28F990FB51B6}"/>
              </a:ext>
            </a:extLst>
          </p:cNvPr>
          <p:cNvSpPr>
            <a:spLocks noGrp="1"/>
          </p:cNvSpPr>
          <p:nvPr>
            <p:ph type="ctrTitle"/>
          </p:nvPr>
        </p:nvSpPr>
        <p:spPr>
          <a:xfrm>
            <a:off x="612648" y="365125"/>
            <a:ext cx="5295015" cy="2063808"/>
          </a:xfrm>
        </p:spPr>
        <p:txBody>
          <a:bodyPr vert="horz" lIns="91440" tIns="45720" rIns="91440" bIns="45720" rtlCol="0" anchor="b">
            <a:normAutofit/>
          </a:bodyPr>
          <a:lstStyle/>
          <a:p>
            <a:pPr algn="l"/>
            <a:r>
              <a:rPr lang="en-US" sz="4600" dirty="0"/>
              <a:t>Baofeng DR-1801UV</a:t>
            </a:r>
            <a:br>
              <a:rPr lang="en-US" sz="4600" dirty="0"/>
            </a:br>
            <a:r>
              <a:rPr lang="en-US" sz="4600" dirty="0"/>
              <a:t>Maysville Ky DMR</a:t>
            </a:r>
            <a:br>
              <a:rPr lang="en-US" sz="4600" dirty="0"/>
            </a:br>
            <a:r>
              <a:rPr lang="en-US" sz="4600" dirty="0"/>
              <a:t>444.550 N1DTA</a:t>
            </a:r>
          </a:p>
        </p:txBody>
      </p:sp>
      <p:sp>
        <p:nvSpPr>
          <p:cNvPr id="16" name="Sketch line">
            <a:extLst>
              <a:ext uri="{FF2B5EF4-FFF2-40B4-BE49-F238E27FC236}">
                <a16:creationId xmlns:a16="http://schemas.microsoft.com/office/drawing/2014/main" id="{5CDFD20D-8E4F-4E3A-AF87-93F23E0D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2650181"/>
            <a:ext cx="4343400" cy="18288"/>
          </a:xfrm>
          <a:custGeom>
            <a:avLst/>
            <a:gdLst>
              <a:gd name="csX0" fmla="*/ 0 w 4343400"/>
              <a:gd name="csY0" fmla="*/ 0 h 18288"/>
              <a:gd name="csX1" fmla="*/ 577052 w 4343400"/>
              <a:gd name="csY1" fmla="*/ 0 h 18288"/>
              <a:gd name="csX2" fmla="*/ 1067235 w 4343400"/>
              <a:gd name="csY2" fmla="*/ 0 h 18288"/>
              <a:gd name="csX3" fmla="*/ 1600853 w 4343400"/>
              <a:gd name="csY3" fmla="*/ 0 h 18288"/>
              <a:gd name="csX4" fmla="*/ 2264773 w 4343400"/>
              <a:gd name="csY4" fmla="*/ 0 h 18288"/>
              <a:gd name="csX5" fmla="*/ 2841825 w 4343400"/>
              <a:gd name="csY5" fmla="*/ 0 h 18288"/>
              <a:gd name="csX6" fmla="*/ 3375442 w 4343400"/>
              <a:gd name="csY6" fmla="*/ 0 h 18288"/>
              <a:gd name="csX7" fmla="*/ 4343400 w 4343400"/>
              <a:gd name="csY7" fmla="*/ 0 h 18288"/>
              <a:gd name="csX8" fmla="*/ 4343400 w 4343400"/>
              <a:gd name="csY8" fmla="*/ 18288 h 18288"/>
              <a:gd name="csX9" fmla="*/ 3722914 w 4343400"/>
              <a:gd name="csY9" fmla="*/ 18288 h 18288"/>
              <a:gd name="csX10" fmla="*/ 3189297 w 4343400"/>
              <a:gd name="csY10" fmla="*/ 18288 h 18288"/>
              <a:gd name="csX11" fmla="*/ 2481943 w 4343400"/>
              <a:gd name="csY11" fmla="*/ 18288 h 18288"/>
              <a:gd name="csX12" fmla="*/ 1904891 w 4343400"/>
              <a:gd name="csY12" fmla="*/ 18288 h 18288"/>
              <a:gd name="csX13" fmla="*/ 1414707 w 4343400"/>
              <a:gd name="csY13" fmla="*/ 18288 h 18288"/>
              <a:gd name="csX14" fmla="*/ 750788 w 4343400"/>
              <a:gd name="csY14" fmla="*/ 18288 h 18288"/>
              <a:gd name="csX15" fmla="*/ 0 w 4343400"/>
              <a:gd name="csY15" fmla="*/ 18288 h 18288"/>
              <a:gd name="csX16" fmla="*/ 0 w 434340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343400" h="18288" fill="none" extrusionOk="0">
                <a:moveTo>
                  <a:pt x="0" y="0"/>
                </a:moveTo>
                <a:cubicBezTo>
                  <a:pt x="233209" y="-19550"/>
                  <a:pt x="330816" y="19068"/>
                  <a:pt x="577052" y="0"/>
                </a:cubicBezTo>
                <a:cubicBezTo>
                  <a:pt x="823288" y="-19068"/>
                  <a:pt x="875077" y="10360"/>
                  <a:pt x="1067235" y="0"/>
                </a:cubicBezTo>
                <a:cubicBezTo>
                  <a:pt x="1259393" y="-10360"/>
                  <a:pt x="1410699" y="2939"/>
                  <a:pt x="1600853" y="0"/>
                </a:cubicBezTo>
                <a:cubicBezTo>
                  <a:pt x="1791007" y="-2939"/>
                  <a:pt x="2101644" y="-26225"/>
                  <a:pt x="2264773" y="0"/>
                </a:cubicBezTo>
                <a:cubicBezTo>
                  <a:pt x="2427902" y="26225"/>
                  <a:pt x="2690426" y="-27726"/>
                  <a:pt x="2841825" y="0"/>
                </a:cubicBezTo>
                <a:cubicBezTo>
                  <a:pt x="2993224" y="27726"/>
                  <a:pt x="3172320" y="-18569"/>
                  <a:pt x="3375442" y="0"/>
                </a:cubicBezTo>
                <a:cubicBezTo>
                  <a:pt x="3578564" y="18569"/>
                  <a:pt x="4003119" y="21909"/>
                  <a:pt x="4343400" y="0"/>
                </a:cubicBezTo>
                <a:cubicBezTo>
                  <a:pt x="4343798" y="7429"/>
                  <a:pt x="4343380" y="10822"/>
                  <a:pt x="4343400" y="18288"/>
                </a:cubicBezTo>
                <a:cubicBezTo>
                  <a:pt x="4109047" y="14709"/>
                  <a:pt x="3996986" y="7919"/>
                  <a:pt x="3722914" y="18288"/>
                </a:cubicBezTo>
                <a:cubicBezTo>
                  <a:pt x="3448842" y="28657"/>
                  <a:pt x="3340973" y="29252"/>
                  <a:pt x="3189297" y="18288"/>
                </a:cubicBezTo>
                <a:cubicBezTo>
                  <a:pt x="3037621" y="7324"/>
                  <a:pt x="2636891" y="-9539"/>
                  <a:pt x="2481943" y="18288"/>
                </a:cubicBezTo>
                <a:cubicBezTo>
                  <a:pt x="2326995" y="46115"/>
                  <a:pt x="2131632" y="740"/>
                  <a:pt x="1904891" y="18288"/>
                </a:cubicBezTo>
                <a:cubicBezTo>
                  <a:pt x="1678150" y="35836"/>
                  <a:pt x="1575362" y="-3381"/>
                  <a:pt x="1414707" y="18288"/>
                </a:cubicBezTo>
                <a:cubicBezTo>
                  <a:pt x="1254052" y="39957"/>
                  <a:pt x="1051093" y="-335"/>
                  <a:pt x="750788" y="18288"/>
                </a:cubicBezTo>
                <a:cubicBezTo>
                  <a:pt x="450483" y="36911"/>
                  <a:pt x="293781" y="22900"/>
                  <a:pt x="0" y="18288"/>
                </a:cubicBezTo>
                <a:cubicBezTo>
                  <a:pt x="-591" y="13205"/>
                  <a:pt x="-663" y="6329"/>
                  <a:pt x="0" y="0"/>
                </a:cubicBezTo>
                <a:close/>
              </a:path>
              <a:path w="4343400" h="18288" stroke="0" extrusionOk="0">
                <a:moveTo>
                  <a:pt x="0" y="0"/>
                </a:moveTo>
                <a:cubicBezTo>
                  <a:pt x="212719" y="-28531"/>
                  <a:pt x="340561" y="-1164"/>
                  <a:pt x="577052" y="0"/>
                </a:cubicBezTo>
                <a:cubicBezTo>
                  <a:pt x="813543" y="1164"/>
                  <a:pt x="866967" y="-9376"/>
                  <a:pt x="1067235" y="0"/>
                </a:cubicBezTo>
                <a:cubicBezTo>
                  <a:pt x="1267503" y="9376"/>
                  <a:pt x="1485778" y="-20470"/>
                  <a:pt x="1774589" y="0"/>
                </a:cubicBezTo>
                <a:cubicBezTo>
                  <a:pt x="2063400" y="20470"/>
                  <a:pt x="2090152" y="-14502"/>
                  <a:pt x="2351641" y="0"/>
                </a:cubicBezTo>
                <a:cubicBezTo>
                  <a:pt x="2613130" y="14502"/>
                  <a:pt x="2802864" y="19125"/>
                  <a:pt x="2928693" y="0"/>
                </a:cubicBezTo>
                <a:cubicBezTo>
                  <a:pt x="3054522" y="-19125"/>
                  <a:pt x="3482611" y="-2038"/>
                  <a:pt x="3636046" y="0"/>
                </a:cubicBezTo>
                <a:cubicBezTo>
                  <a:pt x="3789481" y="2038"/>
                  <a:pt x="4012363" y="973"/>
                  <a:pt x="4343400" y="0"/>
                </a:cubicBezTo>
                <a:cubicBezTo>
                  <a:pt x="4342514" y="5429"/>
                  <a:pt x="4344221" y="14046"/>
                  <a:pt x="4343400" y="18288"/>
                </a:cubicBezTo>
                <a:cubicBezTo>
                  <a:pt x="4078870" y="-6138"/>
                  <a:pt x="4015967" y="29658"/>
                  <a:pt x="3809782" y="18288"/>
                </a:cubicBezTo>
                <a:cubicBezTo>
                  <a:pt x="3603597" y="6918"/>
                  <a:pt x="3495552" y="24439"/>
                  <a:pt x="3189297" y="18288"/>
                </a:cubicBezTo>
                <a:cubicBezTo>
                  <a:pt x="2883042" y="12137"/>
                  <a:pt x="2850610" y="32583"/>
                  <a:pt x="2568811" y="18288"/>
                </a:cubicBezTo>
                <a:cubicBezTo>
                  <a:pt x="2287012" y="3993"/>
                  <a:pt x="2279820" y="23580"/>
                  <a:pt x="1991759" y="18288"/>
                </a:cubicBezTo>
                <a:cubicBezTo>
                  <a:pt x="1703698" y="12996"/>
                  <a:pt x="1616455" y="23157"/>
                  <a:pt x="1284405" y="18288"/>
                </a:cubicBezTo>
                <a:cubicBezTo>
                  <a:pt x="952355" y="13419"/>
                  <a:pt x="783530" y="16053"/>
                  <a:pt x="577052" y="18288"/>
                </a:cubicBezTo>
                <a:cubicBezTo>
                  <a:pt x="370574" y="20523"/>
                  <a:pt x="173929" y="5195"/>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52EF4F73-DFA8-4E3B-CAA4-908A673288A0}"/>
              </a:ext>
            </a:extLst>
          </p:cNvPr>
          <p:cNvSpPr>
            <a:spLocks noGrp="1"/>
          </p:cNvSpPr>
          <p:nvPr>
            <p:ph type="subTitle" idx="1"/>
          </p:nvPr>
        </p:nvSpPr>
        <p:spPr>
          <a:xfrm>
            <a:off x="612648" y="2908005"/>
            <a:ext cx="5295015" cy="3268957"/>
          </a:xfrm>
        </p:spPr>
        <p:txBody>
          <a:bodyPr vert="horz" lIns="91440" tIns="45720" rIns="91440" bIns="45720" rtlCol="0">
            <a:normAutofit lnSpcReduction="10000"/>
          </a:bodyPr>
          <a:lstStyle/>
          <a:p>
            <a:pPr indent="-228600" algn="l">
              <a:buFont typeface="Arial" panose="020B0604020202020204" pitchFamily="34" charset="0"/>
              <a:buChar char="•"/>
            </a:pPr>
            <a:r>
              <a:rPr lang="en-US" sz="1700" dirty="0"/>
              <a:t>Operation Steps </a:t>
            </a:r>
          </a:p>
          <a:p>
            <a:pPr marL="457200" indent="-228600" algn="l">
              <a:buFont typeface="Arial" panose="020B0604020202020204" pitchFamily="34" charset="0"/>
              <a:buChar char="•"/>
            </a:pPr>
            <a:r>
              <a:rPr lang="en-US" sz="1700" dirty="0"/>
              <a:t>Step Power On</a:t>
            </a:r>
          </a:p>
          <a:p>
            <a:pPr marL="457200" indent="-228600" algn="l">
              <a:buFont typeface="Arial" panose="020B0604020202020204" pitchFamily="34" charset="0"/>
              <a:buChar char="•"/>
            </a:pPr>
            <a:r>
              <a:rPr lang="en-US" sz="1700" dirty="0"/>
              <a:t>Hit Menu Button</a:t>
            </a:r>
          </a:p>
          <a:p>
            <a:pPr marL="457200" indent="-228600" algn="l">
              <a:buFont typeface="Arial" panose="020B0604020202020204" pitchFamily="34" charset="0"/>
              <a:buChar char="•"/>
            </a:pPr>
            <a:r>
              <a:rPr lang="en-US" sz="1700" dirty="0"/>
              <a:t>Scroll to Zone.</a:t>
            </a:r>
          </a:p>
          <a:p>
            <a:pPr marL="457200" indent="-228600" algn="l">
              <a:buFont typeface="Arial" panose="020B0604020202020204" pitchFamily="34" charset="0"/>
              <a:buChar char="•"/>
            </a:pPr>
            <a:r>
              <a:rPr lang="en-US" sz="1700" dirty="0"/>
              <a:t>Select MAYSVILLE Hit Menu Button.</a:t>
            </a:r>
          </a:p>
          <a:p>
            <a:pPr marL="457200" indent="-228600" algn="l">
              <a:buFont typeface="Arial" panose="020B0604020202020204" pitchFamily="34" charset="0"/>
              <a:buChar char="•"/>
            </a:pPr>
            <a:r>
              <a:rPr lang="en-US" sz="1700" dirty="0"/>
              <a:t>Hit back Button.</a:t>
            </a:r>
          </a:p>
          <a:p>
            <a:pPr marL="457200" indent="-228600" algn="l">
              <a:buFont typeface="Arial" panose="020B0604020202020204" pitchFamily="34" charset="0"/>
              <a:buChar char="•"/>
            </a:pPr>
            <a:r>
              <a:rPr lang="en-US" sz="1700" dirty="0"/>
              <a:t>Use only the up and down arrows to change Talk groups..</a:t>
            </a:r>
          </a:p>
          <a:p>
            <a:pPr marL="457200" indent="-228600" algn="l">
              <a:buFont typeface="Arial" panose="020B0604020202020204" pitchFamily="34" charset="0"/>
              <a:buChar char="•"/>
            </a:pPr>
            <a:r>
              <a:rPr lang="en-US" sz="1700" dirty="0"/>
              <a:t>Enjoy </a:t>
            </a:r>
          </a:p>
          <a:p>
            <a:pPr marL="457200" indent="-228600" algn="l">
              <a:buFont typeface="Arial" panose="020B0604020202020204" pitchFamily="34" charset="0"/>
              <a:buChar char="•"/>
            </a:pPr>
            <a:r>
              <a:rPr lang="en-US" sz="1700" dirty="0"/>
              <a:t>More Info www.Kentuckydmr.com </a:t>
            </a:r>
          </a:p>
        </p:txBody>
      </p:sp>
      <p:pic>
        <p:nvPicPr>
          <p:cNvPr id="5" name="Picture 4">
            <a:extLst>
              <a:ext uri="{FF2B5EF4-FFF2-40B4-BE49-F238E27FC236}">
                <a16:creationId xmlns:a16="http://schemas.microsoft.com/office/drawing/2014/main" id="{35FF81BE-BFE9-2781-67DD-4C082BE0600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5400000">
            <a:off x="6597463" y="686073"/>
            <a:ext cx="2884488" cy="216336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Picture 8">
            <a:extLst>
              <a:ext uri="{FF2B5EF4-FFF2-40B4-BE49-F238E27FC236}">
                <a16:creationId xmlns:a16="http://schemas.microsoft.com/office/drawing/2014/main" id="{1B98C62A-9DFA-CB0A-D605-A4CA69228295}"/>
              </a:ext>
            </a:extLst>
          </p:cNvPr>
          <p:cNvPicPr>
            <a:picLocks noChangeAspect="1"/>
          </p:cNvPicPr>
          <p:nvPr/>
        </p:nvPicPr>
        <p:blipFill>
          <a:blip r:embed="rId4"/>
          <a:srcRect l="7300" t="8833" r="5600" b="4167"/>
          <a:stretch>
            <a:fillRect/>
          </a:stretch>
        </p:blipFill>
        <p:spPr>
          <a:xfrm rot="5400000">
            <a:off x="9083886" y="724186"/>
            <a:ext cx="2884489" cy="2160882"/>
          </a:xfrm>
          <a:prstGeom prst="rect">
            <a:avLst/>
          </a:prstGeom>
          <a:scene3d>
            <a:camera prst="perspectiveFront" fov="5400000"/>
            <a:lightRig rig="threePt" dir="t">
              <a:rot lat="0" lon="0" rev="2100000"/>
            </a:lightRig>
          </a:scene3d>
          <a:sp3d extrusionH="25400">
            <a:bevelT w="304800" h="152400" prst="hardEdge"/>
            <a:extrusionClr>
              <a:srgbClr val="000000"/>
            </a:extrusionClr>
          </a:sp3d>
        </p:spPr>
      </p:pic>
      <p:pic>
        <p:nvPicPr>
          <p:cNvPr id="7" name="Picture 6">
            <a:extLst>
              <a:ext uri="{FF2B5EF4-FFF2-40B4-BE49-F238E27FC236}">
                <a16:creationId xmlns:a16="http://schemas.microsoft.com/office/drawing/2014/main" id="{324E276D-7D05-242C-3900-7B6C81A9C49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36812" y="3426258"/>
            <a:ext cx="2750705" cy="2750705"/>
          </a:xfrm>
          <a:prstGeom prst="rect">
            <a:avLst/>
          </a:prstGeom>
        </p:spPr>
      </p:pic>
      <p:sp>
        <p:nvSpPr>
          <p:cNvPr id="90" name="Contact Footer"/>
          <p:cNvSpPr txBox="1"/>
          <p:nvPr/>
        </p:nvSpPr>
        <p:spPr>
          <a:xfrm>
            <a:off x="596000" y="6420000"/>
            <a:ext cx="11000000" cy="380000"/>
          </a:xfrm>
          <a:prstGeom prst="rect">
            <a:avLst/>
          </a:prstGeom>
          <a:noFill/>
        </p:spPr>
        <p:txBody>
          <a:bodyPr wrap="square" rtlCol="0" anchor="t"/>
          <a:lstStyle/>
          <a:p>
            <a:pPr algn="ctr"/>
            <a:r>
              <a:rPr lang="en-US" sz="1050" b="1" dirty="0">
                <a:solidFill>
                  <a:srgbClr val="0E2841"/>
                </a:solidFill>
                <a:latin typeface="+mn-lt"/>
              </a:rPr>
              <a:t>Kentucky DMR</a:t>
            </a:r>
            <a:r>
              <a:rPr lang="en-US" sz="1050" dirty="0">
                <a:solidFill>
                  <a:srgbClr val="156082"/>
                </a:solidFill>
                <a:latin typeface="+mn-lt"/>
              </a:rPr>
              <a:t>  •  Lebanon, Kentucky, United States</a:t>
            </a:r>
          </a:p>
          <a:p>
            <a:pPr algn="ctr"/>
            <a:r>
              <a:rPr lang="en-US" sz="950" dirty="0">
                <a:solidFill>
                  <a:srgbClr val="156082"/>
                </a:solidFill>
                <a:latin typeface="+mn-lt"/>
              </a:rPr>
              <a:t>1-270-402-9800  •  peavy79@gmail.com  •  www.Kentuckydmr.com</a:t>
            </a:r>
          </a:p>
        </p:txBody>
      </p:sp>
    </p:spTree>
    <p:extLst>
      <p:ext uri="{BB962C8B-B14F-4D97-AF65-F5344CB8AC3E}">
        <p14:creationId xmlns:p14="http://schemas.microsoft.com/office/powerpoint/2010/main" val="29185180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txBox="1"/>
          <p:nvPr/>
        </p:nvSpPr>
        <p:spPr>
          <a:xfrm>
            <a:off x="457200" y="246888"/>
            <a:ext cx="11274552" cy="621792"/>
          </a:xfrm>
          <a:prstGeom prst="rect">
            <a:avLst/>
          </a:prstGeom>
          <a:noFill/>
        </p:spPr>
        <p:txBody>
          <a:bodyPr wrap="square" lIns="18288" tIns="18288" rIns="18288" bIns="18288">
            <a:noAutofit/>
          </a:bodyPr>
          <a:lstStyle/>
          <a:p>
            <a:pPr algn="l"/>
            <a:r>
              <a:rPr lang="en-US" sz="3200" b="1">
                <a:solidFill>
                  <a:srgbClr val="0E2841"/>
                </a:solidFill>
                <a:latin typeface="Aptos Display"/>
              </a:rPr>
              <a:t>Truck Hotspot- World-Wide Zone</a:t>
            </a:r>
            <a:endParaRPr sz="3200" b="1">
              <a:solidFill>
                <a:srgbClr val="0E2841"/>
              </a:solidFill>
              <a:latin typeface="Aptos Display"/>
            </a:endParaRPr>
          </a:p>
        </p:txBody>
      </p:sp>
      <p:sp>
        <p:nvSpPr>
          <p:cNvPr id="3" name="Subtitle"/>
          <p:cNvSpPr txBox="1"/>
          <p:nvPr/>
        </p:nvSpPr>
        <p:spPr>
          <a:xfrm>
            <a:off x="457200" y="877824"/>
            <a:ext cx="11274552" cy="356616"/>
          </a:xfrm>
          <a:prstGeom prst="rect">
            <a:avLst/>
          </a:prstGeom>
          <a:noFill/>
        </p:spPr>
        <p:txBody>
          <a:bodyPr wrap="square" lIns="18288" tIns="18288" rIns="18288" bIns="18288">
            <a:noAutofit/>
          </a:bodyPr>
          <a:lstStyle/>
          <a:p>
            <a:pPr algn="l"/>
            <a:r>
              <a:rPr sz="1500" b="1">
                <a:solidFill>
                  <a:srgbClr val="156082"/>
                </a:solidFill>
                <a:latin typeface="Aptos"/>
              </a:rPr>
              <a:t>Talk Groups • All Time Slot 2</a:t>
            </a:r>
            <a:r>
              <a:rPr lang="en-US" sz="1500" b="1">
                <a:solidFill>
                  <a:srgbClr val="156082"/>
                </a:solidFill>
                <a:latin typeface="Aptos"/>
              </a:rPr>
              <a:t> </a:t>
            </a:r>
            <a:endParaRPr sz="1500" b="1">
              <a:solidFill>
                <a:srgbClr val="156082"/>
              </a:solidFill>
              <a:latin typeface="Aptos"/>
            </a:endParaRPr>
          </a:p>
        </p:txBody>
      </p:sp>
      <p:sp>
        <p:nvSpPr>
          <p:cNvPr id="4" name="Accent Rule">
            <a:extLst>
              <a:ext uri="{C183D7F6-B498-43B3-948B-1728B52AA6E4}">
                <adec:decorative xmlns:adec="http://schemas.microsoft.com/office/drawing/2017/decorative" val="1"/>
              </a:ext>
            </a:extLst>
          </p:cNvPr>
          <p:cNvSpPr/>
          <p:nvPr/>
        </p:nvSpPr>
        <p:spPr>
          <a:xfrm>
            <a:off x="457200" y="1298448"/>
            <a:ext cx="11274552" cy="27432"/>
          </a:xfrm>
          <a:prstGeom prst="rect">
            <a:avLst/>
          </a:prstGeom>
          <a:solidFill>
            <a:srgbClr val="E97132"/>
          </a:solidFill>
          <a:ln>
            <a:noFill/>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a:p>
        </p:txBody>
      </p:sp>
      <p:sp>
        <p:nvSpPr>
          <p:cNvPr id="5" name="Highlight Panel 1"/>
          <p:cNvSpPr/>
          <p:nvPr/>
        </p:nvSpPr>
        <p:spPr>
          <a:xfrm>
            <a:off x="457200" y="1481328"/>
            <a:ext cx="3624072" cy="1353312"/>
          </a:xfrm>
          <a:prstGeom prst="rect">
            <a:avLst/>
          </a:prstGeom>
          <a:solidFill>
            <a:srgbClr val="0E2841"/>
          </a:solidFill>
          <a:ln w="17780">
            <a:solidFill>
              <a:srgbClr val="E97132"/>
            </a:solidFill>
          </a:ln>
        </p:spPr>
        <p:style>
          <a:lnRef idx="1">
            <a:schemeClr val="accent1"/>
          </a:lnRef>
          <a:fillRef idx="3">
            <a:schemeClr val="accent1"/>
          </a:fillRef>
          <a:effectRef idx="2">
            <a:schemeClr val="accent1"/>
          </a:effectRef>
          <a:fontRef idx="minor">
            <a:schemeClr val="lt1"/>
          </a:fontRef>
        </p:style>
        <p:txBody>
          <a:bodyPr wrap="square" lIns="164592" tIns="73152" rIns="164592" bIns="73152" rtlCol="0" anchor="ctr">
            <a:noAutofit/>
          </a:bodyPr>
          <a:lstStyle/>
          <a:p>
            <a:pPr algn="l"/>
            <a:r>
              <a:rPr sz="1400" b="1">
                <a:solidFill>
                  <a:srgbClr val="E97132"/>
                </a:solidFill>
                <a:latin typeface="Aptos"/>
              </a:rPr>
              <a:t>BAYNET</a:t>
            </a:r>
          </a:p>
          <a:p>
            <a:pPr algn="l"/>
            <a:r>
              <a:rPr sz="3800" b="1">
                <a:solidFill>
                  <a:srgbClr val="FFFFFF"/>
                </a:solidFill>
                <a:latin typeface="Aptos Display"/>
              </a:rPr>
              <a:t>31075</a:t>
            </a:r>
          </a:p>
          <a:p>
            <a:pPr algn="l"/>
            <a:r>
              <a:rPr sz="1400" b="1">
                <a:solidFill>
                  <a:srgbClr val="FFFFFF"/>
                </a:solidFill>
                <a:latin typeface="Aptos"/>
              </a:rPr>
              <a:t>TG ID</a:t>
            </a:r>
          </a:p>
        </p:txBody>
      </p:sp>
      <p:sp>
        <p:nvSpPr>
          <p:cNvPr id="6" name="Highlight Panel 2"/>
          <p:cNvSpPr/>
          <p:nvPr/>
        </p:nvSpPr>
        <p:spPr>
          <a:xfrm>
            <a:off x="4282440" y="1481328"/>
            <a:ext cx="3624072" cy="1353312"/>
          </a:xfrm>
          <a:prstGeom prst="rect">
            <a:avLst/>
          </a:prstGeom>
          <a:solidFill>
            <a:srgbClr val="156082"/>
          </a:solidFill>
          <a:ln w="17780">
            <a:solidFill>
              <a:srgbClr val="0F9ED5"/>
            </a:solidFill>
          </a:ln>
        </p:spPr>
        <p:style>
          <a:lnRef idx="1">
            <a:schemeClr val="accent1"/>
          </a:lnRef>
          <a:fillRef idx="3">
            <a:schemeClr val="accent1"/>
          </a:fillRef>
          <a:effectRef idx="2">
            <a:schemeClr val="accent1"/>
          </a:effectRef>
          <a:fontRef idx="minor">
            <a:schemeClr val="lt1"/>
          </a:fontRef>
        </p:style>
        <p:txBody>
          <a:bodyPr wrap="square" lIns="164592" tIns="73152" rIns="164592" bIns="73152" rtlCol="0" anchor="ctr">
            <a:noAutofit/>
          </a:bodyPr>
          <a:lstStyle/>
          <a:p>
            <a:pPr algn="l"/>
            <a:r>
              <a:rPr sz="1400" b="1">
                <a:solidFill>
                  <a:srgbClr val="E97132"/>
                </a:solidFill>
                <a:latin typeface="Aptos"/>
              </a:rPr>
              <a:t>NW</a:t>
            </a:r>
          </a:p>
          <a:p>
            <a:pPr algn="l"/>
            <a:r>
              <a:rPr sz="3800" b="1">
                <a:solidFill>
                  <a:srgbClr val="FFFFFF"/>
                </a:solidFill>
                <a:latin typeface="Aptos Display"/>
              </a:rPr>
              <a:t>3169</a:t>
            </a:r>
          </a:p>
          <a:p>
            <a:pPr algn="l"/>
            <a:r>
              <a:rPr sz="1400" b="1">
                <a:solidFill>
                  <a:srgbClr val="FFFFFF"/>
                </a:solidFill>
                <a:latin typeface="Aptos"/>
              </a:rPr>
              <a:t>TG ID</a:t>
            </a:r>
          </a:p>
        </p:txBody>
      </p:sp>
      <p:sp>
        <p:nvSpPr>
          <p:cNvPr id="7" name="Highlight Panel 3"/>
          <p:cNvSpPr/>
          <p:nvPr/>
        </p:nvSpPr>
        <p:spPr>
          <a:xfrm>
            <a:off x="8107680" y="1481328"/>
            <a:ext cx="3624072" cy="1353312"/>
          </a:xfrm>
          <a:prstGeom prst="rect">
            <a:avLst/>
          </a:prstGeom>
          <a:solidFill>
            <a:srgbClr val="0E2841"/>
          </a:solidFill>
          <a:ln w="17780">
            <a:solidFill>
              <a:srgbClr val="E97132"/>
            </a:solidFill>
          </a:ln>
        </p:spPr>
        <p:style>
          <a:lnRef idx="1">
            <a:schemeClr val="accent1"/>
          </a:lnRef>
          <a:fillRef idx="3">
            <a:schemeClr val="accent1"/>
          </a:fillRef>
          <a:effectRef idx="2">
            <a:schemeClr val="accent1"/>
          </a:effectRef>
          <a:fontRef idx="minor">
            <a:schemeClr val="lt1"/>
          </a:fontRef>
        </p:style>
        <p:txBody>
          <a:bodyPr wrap="square" lIns="164592" tIns="73152" rIns="164592" bIns="73152" rtlCol="0" anchor="ctr">
            <a:noAutofit/>
          </a:bodyPr>
          <a:lstStyle/>
          <a:p>
            <a:pPr algn="l"/>
            <a:r>
              <a:rPr lang="en-US" sz="1400" b="1">
                <a:solidFill>
                  <a:srgbClr val="E97132"/>
                </a:solidFill>
                <a:latin typeface="Aptos"/>
              </a:rPr>
              <a:t>KC-WIDE</a:t>
            </a:r>
            <a:endParaRPr sz="1400" b="1">
              <a:solidFill>
                <a:srgbClr val="E97132"/>
              </a:solidFill>
              <a:latin typeface="Aptos"/>
            </a:endParaRPr>
          </a:p>
          <a:p>
            <a:pPr algn="l"/>
            <a:r>
              <a:rPr lang="en-US" sz="3800" b="1">
                <a:solidFill>
                  <a:srgbClr val="FFFFFF"/>
                </a:solidFill>
                <a:latin typeface="Aptos Display"/>
              </a:rPr>
              <a:t>313136</a:t>
            </a:r>
            <a:endParaRPr sz="3800" b="1">
              <a:solidFill>
                <a:srgbClr val="FFFFFF"/>
              </a:solidFill>
              <a:latin typeface="Aptos Display"/>
            </a:endParaRPr>
          </a:p>
          <a:p>
            <a:pPr algn="l"/>
            <a:r>
              <a:rPr sz="1400" b="1">
                <a:solidFill>
                  <a:srgbClr val="FFFFFF"/>
                </a:solidFill>
                <a:latin typeface="Aptos"/>
              </a:rPr>
              <a:t>TG ID</a:t>
            </a:r>
          </a:p>
        </p:txBody>
      </p:sp>
      <p:sp>
        <p:nvSpPr>
          <p:cNvPr id="8" name="Table Section Label"/>
          <p:cNvSpPr txBox="1"/>
          <p:nvPr/>
        </p:nvSpPr>
        <p:spPr>
          <a:xfrm>
            <a:off x="457200" y="2999232"/>
            <a:ext cx="7315200" cy="320040"/>
          </a:xfrm>
          <a:prstGeom prst="rect">
            <a:avLst/>
          </a:prstGeom>
          <a:noFill/>
        </p:spPr>
        <p:txBody>
          <a:bodyPr wrap="square" lIns="18288" tIns="18288" rIns="18288" bIns="18288">
            <a:noAutofit/>
          </a:bodyPr>
          <a:lstStyle/>
          <a:p>
            <a:pPr algn="l"/>
            <a:r>
              <a:rPr sz="1800" b="1">
                <a:solidFill>
                  <a:srgbClr val="0E2841"/>
                </a:solidFill>
                <a:latin typeface="Aptos Display"/>
              </a:rPr>
              <a:t>Full world-wide lookup</a:t>
            </a:r>
          </a:p>
        </p:txBody>
      </p:sp>
      <p:sp>
        <p:nvSpPr>
          <p:cNvPr id="9" name="Highlights Note"/>
          <p:cNvSpPr txBox="1"/>
          <p:nvPr/>
        </p:nvSpPr>
        <p:spPr>
          <a:xfrm>
            <a:off x="7315200" y="3026664"/>
            <a:ext cx="4416552" cy="292608"/>
          </a:xfrm>
          <a:prstGeom prst="rect">
            <a:avLst/>
          </a:prstGeom>
          <a:noFill/>
        </p:spPr>
        <p:txBody>
          <a:bodyPr wrap="square" lIns="18288" tIns="18288" rIns="18288" bIns="18288">
            <a:noAutofit/>
          </a:bodyPr>
          <a:lstStyle/>
          <a:p>
            <a:pPr algn="r"/>
            <a:r>
              <a:rPr lang="en-US" sz="1400">
                <a:solidFill>
                  <a:srgbClr val="156082"/>
                </a:solidFill>
                <a:latin typeface="Aptos"/>
              </a:rPr>
              <a:t>Top three largest TG IDs shown.</a:t>
            </a:r>
          </a:p>
        </p:txBody>
      </p:sp>
      <p:sp>
        <p:nvSpPr>
          <p:cNvPr id="11" name="Time Slot Note"/>
          <p:cNvSpPr/>
          <p:nvPr/>
        </p:nvSpPr>
        <p:spPr>
          <a:xfrm>
            <a:off x="457200" y="5623560"/>
            <a:ext cx="11274552" cy="475488"/>
          </a:xfrm>
          <a:prstGeom prst="rect">
            <a:avLst/>
          </a:prstGeom>
          <a:solidFill>
            <a:srgbClr val="0E2841"/>
          </a:solidFill>
          <a:ln w="12700">
            <a:solidFill>
              <a:srgbClr val="156082"/>
            </a:solidFill>
          </a:ln>
        </p:spPr>
        <p:style>
          <a:lnRef idx="1">
            <a:schemeClr val="accent1"/>
          </a:lnRef>
          <a:fillRef idx="3">
            <a:schemeClr val="accent1"/>
          </a:fillRef>
          <a:effectRef idx="2">
            <a:schemeClr val="accent1"/>
          </a:effectRef>
          <a:fontRef idx="minor">
            <a:schemeClr val="lt1"/>
          </a:fontRef>
        </p:style>
        <p:txBody>
          <a:bodyPr wrap="square" lIns="128016" tIns="36576" rIns="128016" bIns="36576" rtlCol="0" anchor="ctr">
            <a:noAutofit/>
          </a:bodyPr>
          <a:lstStyle/>
          <a:p>
            <a:pPr algn="ctr"/>
            <a:r>
              <a:rPr sz="1800" b="1">
                <a:solidFill>
                  <a:srgbClr val="FFFFFF"/>
                </a:solidFill>
                <a:latin typeface="Aptos"/>
              </a:rPr>
              <a:t>ALL ENTRIES USE TIME SLOT 2</a:t>
            </a:r>
          </a:p>
        </p:txBody>
      </p:sp>
      <p:sp>
        <p:nvSpPr>
          <p:cNvPr id="12" name="Contact Footer"/>
          <p:cNvSpPr txBox="1"/>
          <p:nvPr/>
        </p:nvSpPr>
        <p:spPr>
          <a:xfrm>
            <a:off x="594360" y="6419088"/>
            <a:ext cx="11000232" cy="384048"/>
          </a:xfrm>
          <a:prstGeom prst="rect">
            <a:avLst/>
          </a:prstGeom>
          <a:noFill/>
        </p:spPr>
        <p:txBody>
          <a:bodyPr wrap="square" lIns="18288" tIns="18288" rIns="18288" bIns="18288">
            <a:noAutofit/>
          </a:bodyPr>
          <a:lstStyle/>
          <a:p>
            <a:pPr algn="ctr"/>
            <a:r>
              <a:rPr lang="en-US" sz="1050" b="1">
                <a:solidFill>
                  <a:srgbClr val="156082"/>
                </a:solidFill>
                <a:latin typeface="Aptos"/>
              </a:rPr>
              <a:t>To Clifton W Dowers KI4PHP  </a:t>
            </a:r>
            <a:r>
              <a:rPr sz="1050" b="1">
                <a:solidFill>
                  <a:srgbClr val="156082"/>
                </a:solidFill>
                <a:latin typeface="Aptos"/>
              </a:rPr>
              <a:t>•  </a:t>
            </a:r>
            <a:r>
              <a:rPr lang="en-US" sz="1050" b="1">
                <a:solidFill>
                  <a:srgbClr val="156082"/>
                </a:solidFill>
                <a:latin typeface="Aptos"/>
              </a:rPr>
              <a:t>Brooksville</a:t>
            </a:r>
            <a:r>
              <a:rPr sz="1050" b="1">
                <a:solidFill>
                  <a:srgbClr val="156082"/>
                </a:solidFill>
                <a:latin typeface="Aptos"/>
              </a:rPr>
              <a:t>, </a:t>
            </a:r>
            <a:r>
              <a:rPr lang="en-US" sz="1050" b="1">
                <a:solidFill>
                  <a:srgbClr val="156082"/>
                </a:solidFill>
                <a:latin typeface="Aptos"/>
              </a:rPr>
              <a:t>Ky 41004</a:t>
            </a:r>
          </a:p>
          <a:p>
            <a:pPr algn="ctr"/>
            <a:r>
              <a:rPr lang="en-US" sz="1050" b="1">
                <a:solidFill>
                  <a:srgbClr val="156082"/>
                </a:solidFill>
                <a:latin typeface="Aptos"/>
              </a:rPr>
              <a:t>Ph 606-637-3994  </a:t>
            </a:r>
            <a:r>
              <a:rPr sz="1050" b="1">
                <a:solidFill>
                  <a:srgbClr val="156082"/>
                </a:solidFill>
                <a:latin typeface="Aptos"/>
              </a:rPr>
              <a:t>•  </a:t>
            </a:r>
            <a:r>
              <a:rPr lang="en-US" sz="1050" b="1">
                <a:solidFill>
                  <a:srgbClr val="156082"/>
                </a:solidFill>
                <a:latin typeface="Aptos"/>
              </a:rPr>
              <a:t>email ki4php</a:t>
            </a:r>
            <a:r>
              <a:rPr sz="1050" b="1">
                <a:solidFill>
                  <a:srgbClr val="156082"/>
                </a:solidFill>
                <a:latin typeface="Aptos"/>
              </a:rPr>
              <a:t>.</a:t>
            </a:r>
            <a:r>
              <a:rPr lang="en-US" sz="1050" b="1">
                <a:solidFill>
                  <a:srgbClr val="156082"/>
                </a:solidFill>
                <a:latin typeface="Aptos"/>
              </a:rPr>
              <a:t>dmr@fastmail</a:t>
            </a:r>
            <a:r>
              <a:rPr sz="1050" b="1">
                <a:solidFill>
                  <a:srgbClr val="156082"/>
                </a:solidFill>
                <a:latin typeface="Aptos"/>
              </a:rPr>
              <a:t>.com</a:t>
            </a:r>
          </a:p>
        </p:txBody>
      </p:sp>
      <p:sp>
        <p:nvSpPr>
          <p:cNvPr id="100" name="BrandMeister Badge"/>
          <p:cNvSpPr/>
          <p:nvPr/>
        </p:nvSpPr>
        <p:spPr>
          <a:xfrm>
            <a:off x="8931752" y="286512"/>
            <a:ext cx="2800000" cy="380000"/>
          </a:xfrm>
          <a:prstGeom prst="roundRect">
            <a:avLst>
              <a:gd name="adj" fmla="val 25000"/>
            </a:avLst>
          </a:prstGeom>
          <a:solidFill>
            <a:srgbClr val="0E2841"/>
          </a:solidFill>
          <a:ln w="12700">
            <a:solidFill>
              <a:srgbClr val="E97132"/>
            </a:solidFill>
          </a:ln>
        </p:spPr>
        <p:txBody>
          <a:bodyPr wrap="square" lIns="45720" tIns="9144" rIns="45720" bIns="9144" rtlCol="0" anchor="ctr">
            <a:noAutofit/>
          </a:bodyPr>
          <a:lstStyle/>
          <a:p>
            <a:pPr algn="ctr"/>
            <a:r>
              <a:rPr sz="1200" b="1">
                <a:solidFill>
                  <a:srgbClr val="E97132"/>
                </a:solidFill>
                <a:latin typeface="Aptos"/>
              </a:rPr>
              <a:t>BrandMeister</a:t>
            </a:r>
            <a:r>
              <a:rPr sz="1200" b="1">
                <a:solidFill>
                  <a:srgbClr val="FFFFFF"/>
                </a:solidFill>
                <a:latin typeface="Aptos"/>
              </a:rPr>
              <a:t> Network</a:t>
            </a:r>
          </a:p>
        </p:txBody>
      </p:sp>
      <p:graphicFrame>
        <p:nvGraphicFramePr>
          <p:cNvPr id="101" name="World-wide Lookup Table" descr="World-wide talk group lookup including KC-Wide 313136. All entries use Time Slot 2."/>
          <p:cNvGraphicFramePr>
            <a:graphicFrameLocks noGrp="1"/>
          </p:cNvGraphicFramePr>
          <p:nvPr>
            <p:extLst>
              <p:ext uri="{D42A27DB-BD31-4B8C-83A1-F6EECF244321}">
                <p14:modId xmlns:p14="http://schemas.microsoft.com/office/powerpoint/2010/main" val="2967067302"/>
              </p:ext>
            </p:extLst>
          </p:nvPr>
        </p:nvGraphicFramePr>
        <p:xfrm>
          <a:off x="457200" y="3264408"/>
          <a:ext cx="11274552" cy="2249424"/>
        </p:xfrm>
        <a:graphic>
          <a:graphicData uri="http://schemas.openxmlformats.org/drawingml/2006/table">
            <a:tbl>
              <a:tblPr firstRow="1" bandRow="1">
                <a:tableStyleId>{5C22544A-7EE6-4342-B048-85BDC9FD1C3A}</a:tableStyleId>
              </a:tblPr>
              <a:tblGrid>
                <a:gridCol w="2606040">
                  <a:extLst>
                    <a:ext uri="{9D8B030D-6E8A-4147-A177-3AD203B41FA5}">
                      <a16:colId xmlns:a16="http://schemas.microsoft.com/office/drawing/2014/main" val="20000"/>
                    </a:ext>
                  </a:extLst>
                </a:gridCol>
                <a:gridCol w="1152144">
                  <a:extLst>
                    <a:ext uri="{9D8B030D-6E8A-4147-A177-3AD203B41FA5}">
                      <a16:colId xmlns:a16="http://schemas.microsoft.com/office/drawing/2014/main" val="20001"/>
                    </a:ext>
                  </a:extLst>
                </a:gridCol>
                <a:gridCol w="2606040">
                  <a:extLst>
                    <a:ext uri="{9D8B030D-6E8A-4147-A177-3AD203B41FA5}">
                      <a16:colId xmlns:a16="http://schemas.microsoft.com/office/drawing/2014/main" val="20002"/>
                    </a:ext>
                  </a:extLst>
                </a:gridCol>
                <a:gridCol w="1152144">
                  <a:extLst>
                    <a:ext uri="{9D8B030D-6E8A-4147-A177-3AD203B41FA5}">
                      <a16:colId xmlns:a16="http://schemas.microsoft.com/office/drawing/2014/main" val="20003"/>
                    </a:ext>
                  </a:extLst>
                </a:gridCol>
                <a:gridCol w="2606040">
                  <a:extLst>
                    <a:ext uri="{9D8B030D-6E8A-4147-A177-3AD203B41FA5}">
                      <a16:colId xmlns:a16="http://schemas.microsoft.com/office/drawing/2014/main" val="20004"/>
                    </a:ext>
                  </a:extLst>
                </a:gridCol>
                <a:gridCol w="1152144">
                  <a:extLst>
                    <a:ext uri="{9D8B030D-6E8A-4147-A177-3AD203B41FA5}">
                      <a16:colId xmlns:a16="http://schemas.microsoft.com/office/drawing/2014/main" val="20005"/>
                    </a:ext>
                  </a:extLst>
                </a:gridCol>
              </a:tblGrid>
              <a:tr h="310896">
                <a:tc gridSpan="6">
                  <a:txBody>
                    <a:bodyPr/>
                    <a:lstStyle/>
                    <a:p>
                      <a:pPr algn="l"/>
                      <a:r>
                        <a:rPr sz="1400" b="1">
                          <a:solidFill>
                            <a:srgbClr val="FFFFFF"/>
                          </a:solidFill>
                          <a:latin typeface="Aptos"/>
                        </a:rPr>
                        <a:t>WORLD-WIDE TALKGROUPS</a:t>
                      </a:r>
                    </a:p>
                  </a:txBody>
                  <a:tcPr>
                    <a:solidFill>
                      <a:srgbClr val="0E2841"/>
                    </a:solidFill>
                  </a:tcPr>
                </a:tc>
                <a:tc hMerge="1">
                  <a:txBody>
                    <a:bodyPr/>
                    <a:lstStyle/>
                    <a:p>
                      <a:endParaRPr/>
                    </a:p>
                  </a:txBody>
                  <a:tcPr>
                    <a:solidFill>
                      <a:srgbClr val="0E2841"/>
                    </a:solidFill>
                  </a:tcPr>
                </a:tc>
                <a:tc hMerge="1">
                  <a:txBody>
                    <a:bodyPr/>
                    <a:lstStyle/>
                    <a:p>
                      <a:endParaRPr/>
                    </a:p>
                  </a:txBody>
                  <a:tcPr>
                    <a:solidFill>
                      <a:srgbClr val="0E2841"/>
                    </a:solidFill>
                  </a:tcPr>
                </a:tc>
                <a:tc hMerge="1">
                  <a:txBody>
                    <a:bodyPr/>
                    <a:lstStyle/>
                    <a:p>
                      <a:endParaRPr/>
                    </a:p>
                  </a:txBody>
                  <a:tcPr>
                    <a:solidFill>
                      <a:srgbClr val="0E2841"/>
                    </a:solidFill>
                  </a:tcPr>
                </a:tc>
                <a:tc hMerge="1">
                  <a:txBody>
                    <a:bodyPr/>
                    <a:lstStyle/>
                    <a:p>
                      <a:endParaRPr/>
                    </a:p>
                  </a:txBody>
                  <a:tcPr>
                    <a:solidFill>
                      <a:srgbClr val="0E2841"/>
                    </a:solidFill>
                  </a:tcPr>
                </a:tc>
                <a:tc hMerge="1">
                  <a:txBody>
                    <a:bodyPr/>
                    <a:lstStyle/>
                    <a:p>
                      <a:endParaRPr/>
                    </a:p>
                  </a:txBody>
                  <a:tcPr>
                    <a:solidFill>
                      <a:srgbClr val="0E2841"/>
                    </a:solidFill>
                  </a:tcPr>
                </a:tc>
                <a:extLst>
                  <a:ext uri="{0D108BD9-81ED-4DB2-BD59-A6C34878D82A}">
                    <a16:rowId xmlns:a16="http://schemas.microsoft.com/office/drawing/2014/main" val="10000"/>
                  </a:ext>
                </a:extLst>
              </a:tr>
              <a:tr h="310896">
                <a:tc>
                  <a:txBody>
                    <a:bodyPr/>
                    <a:lstStyle/>
                    <a:p>
                      <a:pPr algn="l"/>
                      <a:r>
                        <a:rPr sz="1400" b="1">
                          <a:solidFill>
                            <a:srgbClr val="FFFFFF"/>
                          </a:solidFill>
                          <a:latin typeface="Aptos"/>
                        </a:rPr>
                        <a:t>Talk Group</a:t>
                      </a:r>
                    </a:p>
                  </a:txBody>
                  <a:tcPr>
                    <a:solidFill>
                      <a:srgbClr val="156082"/>
                    </a:solidFill>
                  </a:tcPr>
                </a:tc>
                <a:tc>
                  <a:txBody>
                    <a:bodyPr/>
                    <a:lstStyle/>
                    <a:p>
                      <a:pPr algn="ctr"/>
                      <a:r>
                        <a:rPr sz="1400" b="1">
                          <a:solidFill>
                            <a:srgbClr val="FFFFFF"/>
                          </a:solidFill>
                          <a:latin typeface="Aptos"/>
                        </a:rPr>
                        <a:t>TG ID</a:t>
                      </a:r>
                    </a:p>
                  </a:txBody>
                  <a:tcPr>
                    <a:solidFill>
                      <a:srgbClr val="156082"/>
                    </a:solidFill>
                  </a:tcPr>
                </a:tc>
                <a:tc>
                  <a:txBody>
                    <a:bodyPr/>
                    <a:lstStyle/>
                    <a:p>
                      <a:pPr algn="l"/>
                      <a:r>
                        <a:rPr sz="1400" b="1">
                          <a:solidFill>
                            <a:srgbClr val="FFFFFF"/>
                          </a:solidFill>
                          <a:latin typeface="Aptos"/>
                        </a:rPr>
                        <a:t>Talk Group</a:t>
                      </a:r>
                    </a:p>
                  </a:txBody>
                  <a:tcPr>
                    <a:solidFill>
                      <a:srgbClr val="156082"/>
                    </a:solidFill>
                  </a:tcPr>
                </a:tc>
                <a:tc>
                  <a:txBody>
                    <a:bodyPr/>
                    <a:lstStyle/>
                    <a:p>
                      <a:pPr algn="ctr"/>
                      <a:r>
                        <a:rPr sz="1400" b="1">
                          <a:solidFill>
                            <a:srgbClr val="FFFFFF"/>
                          </a:solidFill>
                          <a:latin typeface="Aptos"/>
                        </a:rPr>
                        <a:t>TG ID</a:t>
                      </a:r>
                    </a:p>
                  </a:txBody>
                  <a:tcPr>
                    <a:solidFill>
                      <a:srgbClr val="156082"/>
                    </a:solidFill>
                  </a:tcPr>
                </a:tc>
                <a:tc>
                  <a:txBody>
                    <a:bodyPr/>
                    <a:lstStyle/>
                    <a:p>
                      <a:pPr algn="l"/>
                      <a:r>
                        <a:rPr sz="1400" b="1">
                          <a:solidFill>
                            <a:srgbClr val="FFFFFF"/>
                          </a:solidFill>
                          <a:latin typeface="Aptos"/>
                        </a:rPr>
                        <a:t>Talk Group</a:t>
                      </a:r>
                    </a:p>
                  </a:txBody>
                  <a:tcPr>
                    <a:solidFill>
                      <a:srgbClr val="156082"/>
                    </a:solidFill>
                  </a:tcPr>
                </a:tc>
                <a:tc>
                  <a:txBody>
                    <a:bodyPr/>
                    <a:lstStyle/>
                    <a:p>
                      <a:pPr algn="ctr"/>
                      <a:r>
                        <a:rPr sz="1400" b="1">
                          <a:solidFill>
                            <a:srgbClr val="FFFFFF"/>
                          </a:solidFill>
                          <a:latin typeface="Aptos"/>
                        </a:rPr>
                        <a:t>TG ID</a:t>
                      </a:r>
                    </a:p>
                  </a:txBody>
                  <a:tcPr>
                    <a:solidFill>
                      <a:srgbClr val="156082"/>
                    </a:solidFill>
                  </a:tcPr>
                </a:tc>
                <a:extLst>
                  <a:ext uri="{0D108BD9-81ED-4DB2-BD59-A6C34878D82A}">
                    <a16:rowId xmlns:a16="http://schemas.microsoft.com/office/drawing/2014/main" val="10001"/>
                  </a:ext>
                </a:extLst>
              </a:tr>
              <a:tr h="406908">
                <a:tc>
                  <a:txBody>
                    <a:bodyPr/>
                    <a:lstStyle/>
                    <a:p>
                      <a:pPr algn="l"/>
                      <a:r>
                        <a:rPr sz="1400" b="0">
                          <a:solidFill>
                            <a:srgbClr val="0E2841"/>
                          </a:solidFill>
                          <a:latin typeface="Aptos"/>
                        </a:rPr>
                        <a:t>Asia E</a:t>
                      </a:r>
                    </a:p>
                  </a:txBody>
                  <a:tcPr>
                    <a:solidFill>
                      <a:srgbClr val="FFFFFF"/>
                    </a:solidFill>
                  </a:tcPr>
                </a:tc>
                <a:tc>
                  <a:txBody>
                    <a:bodyPr/>
                    <a:lstStyle/>
                    <a:p>
                      <a:pPr algn="ctr"/>
                      <a:r>
                        <a:rPr sz="1400" b="1">
                          <a:solidFill>
                            <a:srgbClr val="E97132"/>
                          </a:solidFill>
                          <a:latin typeface="Aptos"/>
                        </a:rPr>
                        <a:t>94</a:t>
                      </a:r>
                    </a:p>
                  </a:txBody>
                  <a:tcPr>
                    <a:solidFill>
                      <a:srgbClr val="FFFFFF"/>
                    </a:solidFill>
                  </a:tcPr>
                </a:tc>
                <a:tc>
                  <a:txBody>
                    <a:bodyPr/>
                    <a:lstStyle/>
                    <a:p>
                      <a:pPr algn="l"/>
                      <a:r>
                        <a:rPr sz="1400" b="0">
                          <a:solidFill>
                            <a:srgbClr val="0E2841"/>
                          </a:solidFill>
                          <a:latin typeface="Aptos"/>
                        </a:rPr>
                        <a:t>Baynet</a:t>
                      </a:r>
                    </a:p>
                  </a:txBody>
                  <a:tcPr>
                    <a:solidFill>
                      <a:srgbClr val="FFFFFF"/>
                    </a:solidFill>
                  </a:tcPr>
                </a:tc>
                <a:tc>
                  <a:txBody>
                    <a:bodyPr/>
                    <a:lstStyle/>
                    <a:p>
                      <a:pPr algn="ctr"/>
                      <a:r>
                        <a:rPr sz="1400" b="1">
                          <a:solidFill>
                            <a:srgbClr val="E97132"/>
                          </a:solidFill>
                          <a:latin typeface="Aptos"/>
                        </a:rPr>
                        <a:t>31075</a:t>
                      </a:r>
                    </a:p>
                  </a:txBody>
                  <a:tcPr>
                    <a:solidFill>
                      <a:srgbClr val="FFFFFF"/>
                    </a:solidFill>
                  </a:tcPr>
                </a:tc>
                <a:tc>
                  <a:txBody>
                    <a:bodyPr/>
                    <a:lstStyle/>
                    <a:p>
                      <a:pPr algn="l"/>
                      <a:r>
                        <a:rPr sz="1400" b="0">
                          <a:solidFill>
                            <a:srgbClr val="0E2841"/>
                          </a:solidFill>
                          <a:latin typeface="Aptos"/>
                        </a:rPr>
                        <a:t>Europe</a:t>
                      </a:r>
                    </a:p>
                  </a:txBody>
                  <a:tcPr>
                    <a:solidFill>
                      <a:srgbClr val="FFFFFF"/>
                    </a:solidFill>
                  </a:tcPr>
                </a:tc>
                <a:tc>
                  <a:txBody>
                    <a:bodyPr/>
                    <a:lstStyle/>
                    <a:p>
                      <a:pPr algn="ctr"/>
                      <a:r>
                        <a:rPr sz="1400" b="1">
                          <a:solidFill>
                            <a:srgbClr val="E97132"/>
                          </a:solidFill>
                          <a:latin typeface="Aptos"/>
                        </a:rPr>
                        <a:t>92</a:t>
                      </a:r>
                    </a:p>
                  </a:txBody>
                  <a:tcPr>
                    <a:solidFill>
                      <a:srgbClr val="FFFFFF"/>
                    </a:solidFill>
                  </a:tcPr>
                </a:tc>
                <a:extLst>
                  <a:ext uri="{0D108BD9-81ED-4DB2-BD59-A6C34878D82A}">
                    <a16:rowId xmlns:a16="http://schemas.microsoft.com/office/drawing/2014/main" val="10002"/>
                  </a:ext>
                </a:extLst>
              </a:tr>
              <a:tr h="406908">
                <a:tc>
                  <a:txBody>
                    <a:bodyPr/>
                    <a:lstStyle/>
                    <a:p>
                      <a:pPr algn="l"/>
                      <a:endParaRPr sz="1400" b="0">
                        <a:solidFill>
                          <a:srgbClr val="0E2841"/>
                        </a:solidFill>
                        <a:latin typeface="Aptos"/>
                      </a:endParaRPr>
                    </a:p>
                  </a:txBody>
                  <a:tcPr>
                    <a:solidFill>
                      <a:srgbClr val="EEF3F6"/>
                    </a:solidFill>
                  </a:tcPr>
                </a:tc>
                <a:tc>
                  <a:txBody>
                    <a:bodyPr/>
                    <a:lstStyle/>
                    <a:p>
                      <a:pPr algn="ctr"/>
                      <a:endParaRPr sz="1400" b="1" dirty="0">
                        <a:solidFill>
                          <a:srgbClr val="E97132"/>
                        </a:solidFill>
                        <a:latin typeface="Aptos"/>
                      </a:endParaRPr>
                    </a:p>
                  </a:txBody>
                  <a:tcPr>
                    <a:solidFill>
                      <a:srgbClr val="EEF3F6"/>
                    </a:solidFill>
                  </a:tcPr>
                </a:tc>
                <a:tc>
                  <a:txBody>
                    <a:bodyPr/>
                    <a:lstStyle/>
                    <a:p>
                      <a:pPr algn="l"/>
                      <a:r>
                        <a:rPr sz="1400" b="0">
                          <a:solidFill>
                            <a:srgbClr val="0E2841"/>
                          </a:solidFill>
                          <a:latin typeface="Aptos"/>
                        </a:rPr>
                        <a:t>N America</a:t>
                      </a:r>
                    </a:p>
                  </a:txBody>
                  <a:tcPr>
                    <a:solidFill>
                      <a:srgbClr val="EEF3F6"/>
                    </a:solidFill>
                  </a:tcPr>
                </a:tc>
                <a:tc>
                  <a:txBody>
                    <a:bodyPr/>
                    <a:lstStyle/>
                    <a:p>
                      <a:pPr algn="ctr"/>
                      <a:r>
                        <a:rPr sz="1400" b="1">
                          <a:solidFill>
                            <a:srgbClr val="E97132"/>
                          </a:solidFill>
                          <a:latin typeface="Aptos"/>
                        </a:rPr>
                        <a:t>93</a:t>
                      </a:r>
                    </a:p>
                  </a:txBody>
                  <a:tcPr>
                    <a:solidFill>
                      <a:srgbClr val="EEF3F6"/>
                    </a:solidFill>
                  </a:tcPr>
                </a:tc>
                <a:tc>
                  <a:txBody>
                    <a:bodyPr/>
                    <a:lstStyle/>
                    <a:p>
                      <a:pPr algn="l"/>
                      <a:r>
                        <a:rPr sz="1400" b="0">
                          <a:solidFill>
                            <a:srgbClr val="0E2841"/>
                          </a:solidFill>
                          <a:latin typeface="Aptos"/>
                        </a:rPr>
                        <a:t>NW</a:t>
                      </a:r>
                    </a:p>
                  </a:txBody>
                  <a:tcPr>
                    <a:solidFill>
                      <a:srgbClr val="EEF3F6"/>
                    </a:solidFill>
                  </a:tcPr>
                </a:tc>
                <a:tc>
                  <a:txBody>
                    <a:bodyPr/>
                    <a:lstStyle/>
                    <a:p>
                      <a:pPr algn="ctr"/>
                      <a:r>
                        <a:rPr sz="1400" b="1">
                          <a:solidFill>
                            <a:srgbClr val="E97132"/>
                          </a:solidFill>
                          <a:latin typeface="Aptos"/>
                        </a:rPr>
                        <a:t>3169</a:t>
                      </a:r>
                    </a:p>
                  </a:txBody>
                  <a:tcPr>
                    <a:solidFill>
                      <a:srgbClr val="EEF3F6"/>
                    </a:solidFill>
                  </a:tcPr>
                </a:tc>
                <a:extLst>
                  <a:ext uri="{0D108BD9-81ED-4DB2-BD59-A6C34878D82A}">
                    <a16:rowId xmlns:a16="http://schemas.microsoft.com/office/drawing/2014/main" val="10003"/>
                  </a:ext>
                </a:extLst>
              </a:tr>
              <a:tr h="406908">
                <a:tc>
                  <a:txBody>
                    <a:bodyPr/>
                    <a:lstStyle/>
                    <a:p>
                      <a:pPr algn="l"/>
                      <a:r>
                        <a:rPr sz="1400" b="0">
                          <a:solidFill>
                            <a:srgbClr val="0E2841"/>
                          </a:solidFill>
                          <a:latin typeface="Aptos"/>
                        </a:rPr>
                        <a:t>Philippines</a:t>
                      </a:r>
                    </a:p>
                  </a:txBody>
                  <a:tcPr>
                    <a:solidFill>
                      <a:srgbClr val="FFFFFF"/>
                    </a:solidFill>
                  </a:tcPr>
                </a:tc>
                <a:tc>
                  <a:txBody>
                    <a:bodyPr/>
                    <a:lstStyle/>
                    <a:p>
                      <a:pPr algn="ctr"/>
                      <a:r>
                        <a:rPr sz="1400" b="1">
                          <a:solidFill>
                            <a:srgbClr val="E97132"/>
                          </a:solidFill>
                          <a:latin typeface="Aptos"/>
                        </a:rPr>
                        <a:t>515</a:t>
                      </a:r>
                    </a:p>
                  </a:txBody>
                  <a:tcPr>
                    <a:solidFill>
                      <a:srgbClr val="FFFFFF"/>
                    </a:solidFill>
                  </a:tcPr>
                </a:tc>
                <a:tc>
                  <a:txBody>
                    <a:bodyPr/>
                    <a:lstStyle/>
                    <a:p>
                      <a:pPr algn="l"/>
                      <a:r>
                        <a:rPr sz="1400" b="0">
                          <a:solidFill>
                            <a:srgbClr val="0E2841"/>
                          </a:solidFill>
                          <a:latin typeface="Aptos"/>
                        </a:rPr>
                        <a:t>WW Eng</a:t>
                      </a:r>
                    </a:p>
                  </a:txBody>
                  <a:tcPr>
                    <a:solidFill>
                      <a:srgbClr val="FFFFFF"/>
                    </a:solidFill>
                  </a:tcPr>
                </a:tc>
                <a:tc>
                  <a:txBody>
                    <a:bodyPr/>
                    <a:lstStyle/>
                    <a:p>
                      <a:pPr algn="ctr"/>
                      <a:r>
                        <a:rPr sz="1400" b="1">
                          <a:solidFill>
                            <a:srgbClr val="E97132"/>
                          </a:solidFill>
                          <a:latin typeface="Aptos"/>
                        </a:rPr>
                        <a:t>13</a:t>
                      </a:r>
                    </a:p>
                  </a:txBody>
                  <a:tcPr>
                    <a:solidFill>
                      <a:srgbClr val="FFFFFF"/>
                    </a:solidFill>
                  </a:tcPr>
                </a:tc>
                <a:tc>
                  <a:txBody>
                    <a:bodyPr/>
                    <a:lstStyle/>
                    <a:p>
                      <a:pPr algn="l"/>
                      <a:r>
                        <a:rPr sz="1400" b="0">
                          <a:solidFill>
                            <a:srgbClr val="0E2841"/>
                          </a:solidFill>
                          <a:latin typeface="Aptos"/>
                        </a:rPr>
                        <a:t>WW</a:t>
                      </a:r>
                    </a:p>
                  </a:txBody>
                  <a:tcPr>
                    <a:solidFill>
                      <a:srgbClr val="FFFFFF"/>
                    </a:solidFill>
                  </a:tcPr>
                </a:tc>
                <a:tc>
                  <a:txBody>
                    <a:bodyPr/>
                    <a:lstStyle/>
                    <a:p>
                      <a:pPr algn="ctr"/>
                      <a:r>
                        <a:rPr sz="1400" b="1">
                          <a:solidFill>
                            <a:srgbClr val="E97132"/>
                          </a:solidFill>
                          <a:latin typeface="Aptos"/>
                        </a:rPr>
                        <a:t>91</a:t>
                      </a:r>
                    </a:p>
                  </a:txBody>
                  <a:tcPr>
                    <a:solidFill>
                      <a:srgbClr val="FFFFFF"/>
                    </a:solidFill>
                  </a:tcPr>
                </a:tc>
                <a:extLst>
                  <a:ext uri="{0D108BD9-81ED-4DB2-BD59-A6C34878D82A}">
                    <a16:rowId xmlns:a16="http://schemas.microsoft.com/office/drawing/2014/main" val="10004"/>
                  </a:ext>
                </a:extLst>
              </a:tr>
              <a:tr h="406908">
                <a:tc>
                  <a:txBody>
                    <a:bodyPr/>
                    <a:lstStyle/>
                    <a:p>
                      <a:pPr algn="l"/>
                      <a:r>
                        <a:rPr sz="1400" b="0">
                          <a:solidFill>
                            <a:srgbClr val="0E2841"/>
                          </a:solidFill>
                          <a:latin typeface="Aptos"/>
                        </a:rPr>
                        <a:t>KC-Wide</a:t>
                      </a:r>
                    </a:p>
                  </a:txBody>
                  <a:tcPr>
                    <a:solidFill>
                      <a:srgbClr val="EEF3F6"/>
                    </a:solidFill>
                  </a:tcPr>
                </a:tc>
                <a:tc>
                  <a:txBody>
                    <a:bodyPr/>
                    <a:lstStyle/>
                    <a:p>
                      <a:pPr algn="ctr"/>
                      <a:r>
                        <a:rPr sz="1400" b="1">
                          <a:solidFill>
                            <a:srgbClr val="E97132"/>
                          </a:solidFill>
                          <a:latin typeface="Aptos"/>
                        </a:rPr>
                        <a:t>313136</a:t>
                      </a:r>
                    </a:p>
                  </a:txBody>
                  <a:tcPr>
                    <a:solidFill>
                      <a:srgbClr val="EEF3F6"/>
                    </a:solidFill>
                  </a:tcPr>
                </a:tc>
                <a:tc>
                  <a:txBody>
                    <a:bodyPr/>
                    <a:lstStyle/>
                    <a:p>
                      <a:pPr algn="l"/>
                      <a:endParaRPr/>
                    </a:p>
                  </a:txBody>
                  <a:tcPr>
                    <a:solidFill>
                      <a:srgbClr val="EEF3F6"/>
                    </a:solidFill>
                  </a:tcPr>
                </a:tc>
                <a:tc>
                  <a:txBody>
                    <a:bodyPr/>
                    <a:lstStyle/>
                    <a:p>
                      <a:pPr algn="ctr"/>
                      <a:endParaRPr/>
                    </a:p>
                  </a:txBody>
                  <a:tcPr>
                    <a:solidFill>
                      <a:srgbClr val="EEF3F6"/>
                    </a:solidFill>
                  </a:tcPr>
                </a:tc>
                <a:tc>
                  <a:txBody>
                    <a:bodyPr/>
                    <a:lstStyle/>
                    <a:p>
                      <a:pPr algn="l"/>
                      <a:endParaRPr/>
                    </a:p>
                  </a:txBody>
                  <a:tcPr>
                    <a:solidFill>
                      <a:srgbClr val="EEF3F6"/>
                    </a:solidFill>
                  </a:tcPr>
                </a:tc>
                <a:tc>
                  <a:txBody>
                    <a:bodyPr/>
                    <a:lstStyle/>
                    <a:p>
                      <a:pPr algn="ctr"/>
                      <a:endParaRPr dirty="0"/>
                    </a:p>
                  </a:txBody>
                  <a:tcPr>
                    <a:solidFill>
                      <a:srgbClr val="EEF3F6"/>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txBox="1"/>
          <p:nvPr/>
        </p:nvSpPr>
        <p:spPr>
          <a:xfrm>
            <a:off x="457200" y="246888"/>
            <a:ext cx="11274552" cy="621792"/>
          </a:xfrm>
          <a:prstGeom prst="rect">
            <a:avLst/>
          </a:prstGeom>
          <a:noFill/>
        </p:spPr>
        <p:txBody>
          <a:bodyPr wrap="square" lIns="18288" tIns="18288" rIns="18288" bIns="18288" anchor="t">
            <a:noAutofit/>
          </a:bodyPr>
          <a:lstStyle/>
          <a:p>
            <a:pPr algn="l"/>
            <a:r>
              <a:rPr sz="3200" b="1">
                <a:solidFill>
                  <a:srgbClr val="0E2841"/>
                </a:solidFill>
                <a:latin typeface="Aptos Display"/>
              </a:rPr>
              <a:t>Truck </a:t>
            </a:r>
            <a:r>
              <a:rPr lang="en-US" sz="3200" b="1">
                <a:solidFill>
                  <a:srgbClr val="0E2841"/>
                </a:solidFill>
                <a:latin typeface="Aptos Display"/>
              </a:rPr>
              <a:t>Hotspot-TGI Network Zone</a:t>
            </a:r>
          </a:p>
        </p:txBody>
      </p:sp>
      <p:sp>
        <p:nvSpPr>
          <p:cNvPr id="3" name="Subtitle"/>
          <p:cNvSpPr txBox="1"/>
          <p:nvPr/>
        </p:nvSpPr>
        <p:spPr>
          <a:xfrm>
            <a:off x="457200" y="877824"/>
            <a:ext cx="11274552" cy="356616"/>
          </a:xfrm>
          <a:prstGeom prst="rect">
            <a:avLst/>
          </a:prstGeom>
          <a:noFill/>
        </p:spPr>
        <p:txBody>
          <a:bodyPr wrap="square" lIns="18288" tIns="18288" rIns="18288" bIns="18288" anchor="t">
            <a:noAutofit/>
          </a:bodyPr>
          <a:lstStyle/>
          <a:p>
            <a:pPr algn="l"/>
            <a:r>
              <a:rPr sz="1500" b="1">
                <a:solidFill>
                  <a:srgbClr val="156082"/>
                </a:solidFill>
                <a:latin typeface="Aptos"/>
              </a:rPr>
              <a:t>433.450 Simplex • Time Slot 1 • TGI network talk groups</a:t>
            </a:r>
          </a:p>
        </p:txBody>
      </p:sp>
      <p:sp>
        <p:nvSpPr>
          <p:cNvPr id="4" name="Accent Rule">
            <a:extLst>
              <a:ext uri="{C183D7F6-B498-43B3-948B-1728B52AA6E4}">
                <adec:decorative xmlns:adec="http://schemas.microsoft.com/office/drawing/2017/decorative" val="1"/>
              </a:ext>
            </a:extLst>
          </p:cNvPr>
          <p:cNvSpPr/>
          <p:nvPr/>
        </p:nvSpPr>
        <p:spPr>
          <a:xfrm>
            <a:off x="457200" y="1298448"/>
            <a:ext cx="11274552" cy="27432"/>
          </a:xfrm>
          <a:prstGeom prst="rect">
            <a:avLst/>
          </a:prstGeom>
          <a:solidFill>
            <a:srgbClr val="E97132"/>
          </a:solidFill>
          <a:ln>
            <a:noFill/>
          </a:ln>
        </p:spPr>
        <p:txBody>
          <a:bodyPr wrap="square" rtlCol="0" anchor="ctr">
            <a:noAutofit/>
          </a:bodyPr>
          <a:lstStyle/>
          <a:p>
            <a:pPr algn="ctr"/>
            <a:endParaRPr/>
          </a:p>
        </p:txBody>
      </p:sp>
      <p:sp>
        <p:nvSpPr>
          <p:cNvPr id="5" name="Network Highlight 1"/>
          <p:cNvSpPr/>
          <p:nvPr/>
        </p:nvSpPr>
        <p:spPr>
          <a:xfrm>
            <a:off x="457200" y="1444752"/>
            <a:ext cx="5486400" cy="1097280"/>
          </a:xfrm>
          <a:prstGeom prst="rect">
            <a:avLst/>
          </a:prstGeom>
          <a:solidFill>
            <a:srgbClr val="0E2841"/>
          </a:solidFill>
          <a:ln w="16510">
            <a:solidFill>
              <a:srgbClr val="E97132"/>
            </a:solidFill>
          </a:ln>
        </p:spPr>
        <p:txBody>
          <a:bodyPr wrap="square" lIns="164592" tIns="54864" rIns="146304" bIns="54864" rtlCol="0" anchor="ctr">
            <a:noAutofit/>
          </a:bodyPr>
          <a:lstStyle/>
          <a:p>
            <a:pPr algn="l"/>
            <a:r>
              <a:rPr sz="1400" b="1">
                <a:solidFill>
                  <a:srgbClr val="E97132"/>
                </a:solidFill>
                <a:latin typeface="Aptos"/>
              </a:rPr>
              <a:t>W.O.T.A.R</a:t>
            </a:r>
          </a:p>
          <a:p>
            <a:pPr algn="l"/>
            <a:r>
              <a:rPr sz="3200" b="1">
                <a:solidFill>
                  <a:srgbClr val="FFFFFF"/>
                </a:solidFill>
                <a:latin typeface="Aptos Display"/>
              </a:rPr>
              <a:t>4031817</a:t>
            </a:r>
          </a:p>
          <a:p>
            <a:pPr algn="l"/>
            <a:r>
              <a:rPr sz="1400" b="1">
                <a:solidFill>
                  <a:srgbClr val="FFFFFF"/>
                </a:solidFill>
                <a:latin typeface="Aptos"/>
              </a:rPr>
              <a:t>TG ID</a:t>
            </a:r>
          </a:p>
        </p:txBody>
      </p:sp>
      <p:sp>
        <p:nvSpPr>
          <p:cNvPr id="6" name="Network Highlight 2"/>
          <p:cNvSpPr/>
          <p:nvPr/>
        </p:nvSpPr>
        <p:spPr>
          <a:xfrm>
            <a:off x="6245352" y="1444752"/>
            <a:ext cx="5486400" cy="1097280"/>
          </a:xfrm>
          <a:prstGeom prst="rect">
            <a:avLst/>
          </a:prstGeom>
          <a:solidFill>
            <a:srgbClr val="156082"/>
          </a:solidFill>
          <a:ln w="16510">
            <a:solidFill>
              <a:srgbClr val="0F9ED5"/>
            </a:solidFill>
          </a:ln>
        </p:spPr>
        <p:txBody>
          <a:bodyPr wrap="square" lIns="164592" tIns="54864" rIns="146304" bIns="54864" rtlCol="0" anchor="ctr">
            <a:noAutofit/>
          </a:bodyPr>
          <a:lstStyle/>
          <a:p>
            <a:pPr algn="l"/>
            <a:r>
              <a:rPr sz="1400" b="1">
                <a:solidFill>
                  <a:srgbClr val="E97132"/>
                </a:solidFill>
                <a:latin typeface="Aptos"/>
              </a:rPr>
              <a:t>MIDSOUTH MULTI NETWORK</a:t>
            </a:r>
          </a:p>
          <a:p>
            <a:pPr algn="l"/>
            <a:r>
              <a:rPr sz="3200" b="1">
                <a:solidFill>
                  <a:srgbClr val="FFFFFF"/>
                </a:solidFill>
                <a:latin typeface="Aptos Display"/>
              </a:rPr>
              <a:t>4042450</a:t>
            </a:r>
          </a:p>
          <a:p>
            <a:pPr algn="l"/>
            <a:r>
              <a:rPr sz="1400" b="1">
                <a:solidFill>
                  <a:srgbClr val="FFFFFF"/>
                </a:solidFill>
                <a:latin typeface="Aptos"/>
              </a:rPr>
              <a:t>TG ID</a:t>
            </a:r>
          </a:p>
        </p:txBody>
      </p:sp>
      <p:sp>
        <p:nvSpPr>
          <p:cNvPr id="8" name="Table Section Label"/>
          <p:cNvSpPr txBox="1"/>
          <p:nvPr/>
        </p:nvSpPr>
        <p:spPr>
          <a:xfrm>
            <a:off x="457200" y="2706624"/>
            <a:ext cx="6858000" cy="292608"/>
          </a:xfrm>
          <a:prstGeom prst="rect">
            <a:avLst/>
          </a:prstGeom>
          <a:noFill/>
        </p:spPr>
        <p:txBody>
          <a:bodyPr wrap="square" lIns="18288" tIns="18288" rIns="18288" bIns="18288" anchor="t">
            <a:noAutofit/>
          </a:bodyPr>
          <a:lstStyle/>
          <a:p>
            <a:pPr algn="l"/>
            <a:r>
              <a:rPr sz="1800" b="1">
                <a:solidFill>
                  <a:srgbClr val="0E2841"/>
                </a:solidFill>
                <a:latin typeface="Aptos Display"/>
              </a:rPr>
              <a:t>Full network talk group lookup</a:t>
            </a:r>
          </a:p>
        </p:txBody>
      </p:sp>
      <p:sp>
        <p:nvSpPr>
          <p:cNvPr id="9" name="Frequency Table Note"/>
          <p:cNvSpPr txBox="1"/>
          <p:nvPr/>
        </p:nvSpPr>
        <p:spPr>
          <a:xfrm>
            <a:off x="6583680" y="2734056"/>
            <a:ext cx="5148072" cy="274320"/>
          </a:xfrm>
          <a:prstGeom prst="rect">
            <a:avLst/>
          </a:prstGeom>
          <a:noFill/>
        </p:spPr>
        <p:txBody>
          <a:bodyPr wrap="square" lIns="18288" tIns="18288" rIns="18288" bIns="18288" anchor="t">
            <a:noAutofit/>
          </a:bodyPr>
          <a:lstStyle/>
          <a:p>
            <a:pPr algn="r"/>
            <a:r>
              <a:rPr sz="1400" b="0">
                <a:solidFill>
                  <a:srgbClr val="156082"/>
                </a:solidFill>
                <a:latin typeface="Aptos"/>
              </a:rPr>
              <a:t>Freq 433.450 Simplex • all entries use Time Slot 1</a:t>
            </a:r>
          </a:p>
        </p:txBody>
      </p:sp>
      <p:graphicFrame>
        <p:nvGraphicFramePr>
          <p:cNvPr id="10" name="TGI Network Zone Talk Group Table" descr="TGI Network Zone talk group list for 433.450 simplex, Time Slot 1: W.O.T.A.R 4031817, Midsouth Multi Network 4042450."/>
          <p:cNvGraphicFramePr>
            <a:graphicFrameLocks noGrp="1"/>
          </p:cNvGraphicFramePr>
          <p:nvPr>
            <p:extLst>
              <p:ext uri="{D42A27DB-BD31-4B8C-83A1-F6EECF244321}">
                <p14:modId xmlns:p14="http://schemas.microsoft.com/office/powerpoint/2010/main" val="870256902"/>
              </p:ext>
            </p:extLst>
          </p:nvPr>
        </p:nvGraphicFramePr>
        <p:xfrm>
          <a:off x="457200" y="3081528"/>
          <a:ext cx="11274552" cy="2040000"/>
        </p:xfrm>
        <a:graphic>
          <a:graphicData uri="http://schemas.openxmlformats.org/drawingml/2006/table">
            <a:tbl>
              <a:tblPr firstRow="1" bandRow="1">
                <a:tableStyleId>{5C22544A-7EE6-4342-B048-85BDC9FD1C3A}</a:tableStyleId>
              </a:tblPr>
              <a:tblGrid>
                <a:gridCol w="8000112">
                  <a:extLst>
                    <a:ext uri="{9D8B030D-6E8A-4147-A177-3AD203B41FA5}">
                      <a16:colId xmlns:a16="http://schemas.microsoft.com/office/drawing/2014/main" val="20000"/>
                    </a:ext>
                  </a:extLst>
                </a:gridCol>
                <a:gridCol w="3274440">
                  <a:extLst>
                    <a:ext uri="{9D8B030D-6E8A-4147-A177-3AD203B41FA5}">
                      <a16:colId xmlns:a16="http://schemas.microsoft.com/office/drawing/2014/main" val="20001"/>
                    </a:ext>
                  </a:extLst>
                </a:gridCol>
              </a:tblGrid>
              <a:tr h="400000">
                <a:tc>
                  <a:txBody>
                    <a:bodyPr/>
                    <a:lstStyle/>
                    <a:p>
                      <a:pPr algn="l"/>
                      <a:r>
                        <a:rPr sz="1400" b="1">
                          <a:solidFill>
                            <a:srgbClr val="FFFFFF"/>
                          </a:solidFill>
                          <a:latin typeface="Aptos"/>
                        </a:rPr>
                        <a:t>Talk Group</a:t>
                      </a:r>
                    </a:p>
                  </a:txBody>
                  <a:tcPr anchor="ctr">
                    <a:solidFill>
                      <a:srgbClr val="156082"/>
                    </a:solidFill>
                  </a:tcPr>
                </a:tc>
                <a:tc>
                  <a:txBody>
                    <a:bodyPr/>
                    <a:lstStyle/>
                    <a:p>
                      <a:pPr algn="ctr"/>
                      <a:r>
                        <a:rPr sz="1400" b="1">
                          <a:solidFill>
                            <a:srgbClr val="FFFFFF"/>
                          </a:solidFill>
                          <a:latin typeface="Aptos"/>
                        </a:rPr>
                        <a:t>TG ID</a:t>
                      </a:r>
                    </a:p>
                  </a:txBody>
                  <a:tcPr anchor="ctr">
                    <a:solidFill>
                      <a:srgbClr val="156082"/>
                    </a:solidFill>
                  </a:tcPr>
                </a:tc>
                <a:extLst>
                  <a:ext uri="{0D108BD9-81ED-4DB2-BD59-A6C34878D82A}">
                    <a16:rowId xmlns:a16="http://schemas.microsoft.com/office/drawing/2014/main" val="10001"/>
                  </a:ext>
                </a:extLst>
              </a:tr>
              <a:tr h="820000">
                <a:tc>
                  <a:txBody>
                    <a:bodyPr/>
                    <a:lstStyle/>
                    <a:p>
                      <a:pPr algn="l"/>
                      <a:r>
                        <a:rPr sz="1400" b="0">
                          <a:solidFill>
                            <a:srgbClr val="0E2841"/>
                          </a:solidFill>
                          <a:latin typeface="Aptos"/>
                        </a:rPr>
                        <a:t>W.O.T.A.R</a:t>
                      </a:r>
                    </a:p>
                  </a:txBody>
                  <a:tcPr anchor="ctr">
                    <a:solidFill>
                      <a:srgbClr val="FFFFFF"/>
                    </a:solidFill>
                  </a:tcPr>
                </a:tc>
                <a:tc>
                  <a:txBody>
                    <a:bodyPr/>
                    <a:lstStyle/>
                    <a:p>
                      <a:pPr algn="ctr"/>
                      <a:r>
                        <a:rPr sz="1400" b="1">
                          <a:solidFill>
                            <a:srgbClr val="E97132"/>
                          </a:solidFill>
                          <a:latin typeface="Aptos"/>
                        </a:rPr>
                        <a:t>4031817</a:t>
                      </a:r>
                    </a:p>
                  </a:txBody>
                  <a:tcPr anchor="ctr">
                    <a:solidFill>
                      <a:srgbClr val="FFFFFF"/>
                    </a:solidFill>
                  </a:tcPr>
                </a:tc>
                <a:extLst>
                  <a:ext uri="{0D108BD9-81ED-4DB2-BD59-A6C34878D82A}">
                    <a16:rowId xmlns:a16="http://schemas.microsoft.com/office/drawing/2014/main" val="10002"/>
                  </a:ext>
                </a:extLst>
              </a:tr>
              <a:tr h="820000">
                <a:tc>
                  <a:txBody>
                    <a:bodyPr/>
                    <a:lstStyle/>
                    <a:p>
                      <a:pPr algn="l"/>
                      <a:r>
                        <a:rPr sz="1400" b="0">
                          <a:solidFill>
                            <a:srgbClr val="0E2841"/>
                          </a:solidFill>
                          <a:latin typeface="Aptos"/>
                        </a:rPr>
                        <a:t>Midsouth Multi Network</a:t>
                      </a:r>
                    </a:p>
                  </a:txBody>
                  <a:tcPr anchor="ctr">
                    <a:solidFill>
                      <a:srgbClr val="EEF3F6"/>
                    </a:solidFill>
                  </a:tcPr>
                </a:tc>
                <a:tc>
                  <a:txBody>
                    <a:bodyPr/>
                    <a:lstStyle/>
                    <a:p>
                      <a:pPr algn="ctr"/>
                      <a:r>
                        <a:rPr sz="1400" b="1">
                          <a:solidFill>
                            <a:srgbClr val="E97132"/>
                          </a:solidFill>
                          <a:latin typeface="Aptos"/>
                        </a:rPr>
                        <a:t>4042450</a:t>
                      </a:r>
                    </a:p>
                  </a:txBody>
                  <a:tcPr anchor="ctr">
                    <a:solidFill>
                      <a:srgbClr val="EEF3F6"/>
                    </a:solidFill>
                  </a:tcPr>
                </a:tc>
                <a:extLst>
                  <a:ext uri="{0D108BD9-81ED-4DB2-BD59-A6C34878D82A}">
                    <a16:rowId xmlns:a16="http://schemas.microsoft.com/office/drawing/2014/main" val="10003"/>
                  </a:ext>
                </a:extLst>
              </a:tr>
            </a:tbl>
          </a:graphicData>
        </a:graphic>
      </p:graphicFrame>
      <p:sp>
        <p:nvSpPr>
          <p:cNvPr id="11" name="TGI Network Zone Frequency Note"/>
          <p:cNvSpPr/>
          <p:nvPr/>
        </p:nvSpPr>
        <p:spPr>
          <a:xfrm>
            <a:off x="457200" y="5879592"/>
            <a:ext cx="11274552" cy="347472"/>
          </a:xfrm>
          <a:prstGeom prst="rect">
            <a:avLst/>
          </a:prstGeom>
          <a:solidFill>
            <a:srgbClr val="0E2841"/>
          </a:solidFill>
          <a:ln w="12700">
            <a:solidFill>
              <a:srgbClr val="156082"/>
            </a:solidFill>
          </a:ln>
        </p:spPr>
        <p:txBody>
          <a:bodyPr wrap="square" lIns="109728" tIns="18288" rIns="109728" bIns="18288" rtlCol="0" anchor="ctr">
            <a:noAutofit/>
          </a:bodyPr>
          <a:lstStyle/>
          <a:p>
            <a:pPr algn="ctr"/>
            <a:r>
              <a:rPr sz="1600" b="1">
                <a:solidFill>
                  <a:srgbClr val="E97132"/>
                </a:solidFill>
                <a:latin typeface="Aptos"/>
              </a:rPr>
              <a:t>TGI NETWORK ZONE</a:t>
            </a:r>
            <a:r>
              <a:rPr sz="1600" b="1">
                <a:solidFill>
                  <a:srgbClr val="FFFFFF"/>
                </a:solidFill>
                <a:latin typeface="Aptos"/>
              </a:rPr>
              <a:t>  |  FRQ 433.450 Simplex</a:t>
            </a:r>
            <a:r>
              <a:rPr sz="1600" b="1">
                <a:solidFill>
                  <a:srgbClr val="0F9ED5"/>
                </a:solidFill>
                <a:latin typeface="Aptos"/>
              </a:rPr>
              <a:t>  |  TIME SLOT 1</a:t>
            </a:r>
          </a:p>
        </p:txBody>
      </p:sp>
      <p:sp>
        <p:nvSpPr>
          <p:cNvPr id="12" name="Contact Footer"/>
          <p:cNvSpPr txBox="1"/>
          <p:nvPr/>
        </p:nvSpPr>
        <p:spPr>
          <a:xfrm>
            <a:off x="594360" y="6419088"/>
            <a:ext cx="11000232" cy="384048"/>
          </a:xfrm>
          <a:prstGeom prst="rect">
            <a:avLst/>
          </a:prstGeom>
          <a:noFill/>
        </p:spPr>
        <p:txBody>
          <a:bodyPr wrap="square" lIns="18288" tIns="18288" rIns="18288" bIns="18288" anchor="t">
            <a:noAutofit/>
          </a:bodyPr>
          <a:lstStyle/>
          <a:p>
            <a:pPr algn="ctr"/>
            <a:r>
              <a:rPr lang="en-US" sz="1050" b="1">
                <a:solidFill>
                  <a:srgbClr val="156082"/>
                </a:solidFill>
                <a:latin typeface="Aptos"/>
              </a:rPr>
              <a:t>To Clifton W Dowers KI4PHP  </a:t>
            </a:r>
            <a:r>
              <a:rPr sz="1050" b="1">
                <a:solidFill>
                  <a:srgbClr val="156082"/>
                </a:solidFill>
                <a:latin typeface="Aptos"/>
              </a:rPr>
              <a:t>•  </a:t>
            </a:r>
            <a:r>
              <a:rPr lang="en-US" sz="1050" b="1">
                <a:solidFill>
                  <a:srgbClr val="156082"/>
                </a:solidFill>
                <a:latin typeface="Aptos"/>
              </a:rPr>
              <a:t>Brooksville</a:t>
            </a:r>
            <a:r>
              <a:rPr sz="1050" b="1">
                <a:solidFill>
                  <a:srgbClr val="156082"/>
                </a:solidFill>
                <a:latin typeface="Aptos"/>
              </a:rPr>
              <a:t>, </a:t>
            </a:r>
            <a:r>
              <a:rPr lang="en-US" sz="1050" b="1">
                <a:solidFill>
                  <a:srgbClr val="156082"/>
                </a:solidFill>
                <a:latin typeface="Aptos"/>
              </a:rPr>
              <a:t>Ky 41004</a:t>
            </a:r>
          </a:p>
          <a:p>
            <a:pPr algn="ctr"/>
            <a:r>
              <a:rPr lang="en-US" sz="1050" b="1">
                <a:solidFill>
                  <a:srgbClr val="156082"/>
                </a:solidFill>
                <a:latin typeface="Aptos"/>
              </a:rPr>
              <a:t>Ph 606-637-3994  </a:t>
            </a:r>
            <a:r>
              <a:rPr sz="1050" b="1">
                <a:solidFill>
                  <a:srgbClr val="156082"/>
                </a:solidFill>
                <a:latin typeface="Aptos"/>
              </a:rPr>
              <a:t>•  </a:t>
            </a:r>
            <a:r>
              <a:rPr lang="en-US" sz="1050" b="1">
                <a:solidFill>
                  <a:srgbClr val="156082"/>
                </a:solidFill>
                <a:latin typeface="Aptos"/>
              </a:rPr>
              <a:t>email ki4php</a:t>
            </a:r>
            <a:r>
              <a:rPr sz="1050" b="1">
                <a:solidFill>
                  <a:srgbClr val="156082"/>
                </a:solidFill>
                <a:latin typeface="Aptos"/>
              </a:rPr>
              <a:t>.</a:t>
            </a:r>
            <a:r>
              <a:rPr lang="en-US" sz="1050" b="1">
                <a:solidFill>
                  <a:srgbClr val="156082"/>
                </a:solidFill>
                <a:latin typeface="Aptos"/>
              </a:rPr>
              <a:t>dmr@fastmail</a:t>
            </a:r>
            <a:r>
              <a:rPr sz="1050" b="1">
                <a:solidFill>
                  <a:srgbClr val="156082"/>
                </a:solidFill>
                <a:latin typeface="Aptos"/>
              </a:rPr>
              <a:t>.com</a:t>
            </a:r>
          </a:p>
        </p:txBody>
      </p:sp>
      <p:sp>
        <p:nvSpPr>
          <p:cNvPr id="100" name="BrandMeister Badge"/>
          <p:cNvSpPr/>
          <p:nvPr/>
        </p:nvSpPr>
        <p:spPr>
          <a:xfrm>
            <a:off x="8931752" y="286512"/>
            <a:ext cx="2800000" cy="380000"/>
          </a:xfrm>
          <a:prstGeom prst="roundRect">
            <a:avLst>
              <a:gd name="adj" fmla="val 25000"/>
            </a:avLst>
          </a:prstGeom>
          <a:solidFill>
            <a:srgbClr val="0E2841"/>
          </a:solidFill>
          <a:ln w="12700">
            <a:solidFill>
              <a:srgbClr val="E97132"/>
            </a:solidFill>
          </a:ln>
        </p:spPr>
        <p:txBody>
          <a:bodyPr wrap="square" lIns="45720" tIns="9144" rIns="45720" bIns="9144" rtlCol="0" anchor="ctr">
            <a:noAutofit/>
          </a:bodyPr>
          <a:lstStyle/>
          <a:p>
            <a:pPr algn="ctr"/>
            <a:r>
              <a:rPr lang="en-US" sz="1200" b="1">
                <a:solidFill>
                  <a:srgbClr val="E97132"/>
                </a:solidFill>
                <a:latin typeface="Aptos"/>
              </a:rPr>
              <a:t>TGI</a:t>
            </a:r>
            <a:r>
              <a:rPr sz="1200" b="1">
                <a:solidFill>
                  <a:srgbClr val="FFFFFF"/>
                </a:solidFill>
                <a:latin typeface="Aptos"/>
              </a:rPr>
              <a:t> Network</a:t>
            </a:r>
          </a:p>
        </p:txBody>
      </p:sp>
      <p:sp>
        <p:nvSpPr>
          <p:cNvPr id="101" name="Seven Digit Talk Group Note"/>
          <p:cNvSpPr/>
          <p:nvPr/>
        </p:nvSpPr>
        <p:spPr>
          <a:xfrm>
            <a:off x="457200" y="5230368"/>
            <a:ext cx="11274552" cy="548640"/>
          </a:xfrm>
          <a:prstGeom prst="rect">
            <a:avLst/>
          </a:prstGeom>
          <a:solidFill>
            <a:srgbClr val="EEF3F6"/>
          </a:solidFill>
          <a:ln w="16510">
            <a:solidFill>
              <a:srgbClr val="E97132"/>
            </a:solidFill>
          </a:ln>
        </p:spPr>
        <p:style>
          <a:lnRef idx="1">
            <a:schemeClr val="accent1"/>
          </a:lnRef>
          <a:fillRef idx="3">
            <a:schemeClr val="accent1"/>
          </a:fillRef>
          <a:effectRef idx="2">
            <a:schemeClr val="accent1"/>
          </a:effectRef>
          <a:fontRef idx="minor">
            <a:schemeClr val="lt1"/>
          </a:fontRef>
        </p:style>
        <p:txBody>
          <a:bodyPr wrap="square" lIns="164592" tIns="36576" rIns="164592" bIns="36576" rtlCol="0" anchor="ctr">
            <a:noAutofit/>
          </a:bodyPr>
          <a:lstStyle/>
          <a:p>
            <a:pPr algn="ctr"/>
            <a:r>
              <a:rPr sz="1500" b="1">
                <a:solidFill>
                  <a:srgbClr val="E97132"/>
                </a:solidFill>
                <a:latin typeface="Aptos"/>
              </a:rPr>
              <a:t>NOTE: </a:t>
            </a:r>
            <a:r>
              <a:rPr sz="1500" b="1">
                <a:solidFill>
                  <a:srgbClr val="0E2841"/>
                </a:solidFill>
                <a:latin typeface="Aptos"/>
              </a:rPr>
              <a:t>All talk groups must be 7 digits starting with 4. </a:t>
            </a:r>
            <a:r>
              <a:rPr sz="1500" b="1">
                <a:solidFill>
                  <a:srgbClr val="156082"/>
                </a:solidFill>
                <a:latin typeface="Aptos"/>
              </a:rPr>
              <a:t>Examples: </a:t>
            </a:r>
            <a:r>
              <a:rPr sz="1500" b="1">
                <a:solidFill>
                  <a:srgbClr val="0E2841"/>
                </a:solidFill>
                <a:latin typeface="Aptos"/>
              </a:rPr>
              <a:t>31817 becomes 4031817; TG 91 becomes 4000091.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1BDBC-7240-81DB-5185-68B78CE83FDB}"/>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1C6D6C31-7C9D-586D-4864-F5D12835C336}"/>
              </a:ext>
            </a:extLst>
          </p:cNvPr>
          <p:cNvSpPr txBox="1"/>
          <p:nvPr/>
        </p:nvSpPr>
        <p:spPr>
          <a:xfrm>
            <a:off x="457200" y="246888"/>
            <a:ext cx="11274552" cy="621792"/>
          </a:xfrm>
          <a:prstGeom prst="rect">
            <a:avLst/>
          </a:prstGeom>
          <a:noFill/>
        </p:spPr>
        <p:txBody>
          <a:bodyPr wrap="square" lIns="18288" tIns="18288" rIns="18288" bIns="18288">
            <a:noAutofit/>
          </a:bodyPr>
          <a:lstStyle/>
          <a:p>
            <a:pPr algn="l"/>
            <a:r>
              <a:rPr sz="3200" b="1" dirty="0">
                <a:solidFill>
                  <a:srgbClr val="0E2841"/>
                </a:solidFill>
                <a:latin typeface="Aptos Display"/>
              </a:rPr>
              <a:t>Picture</a:t>
            </a:r>
            <a:r>
              <a:rPr lang="en-US" sz="3200" b="1" dirty="0">
                <a:solidFill>
                  <a:srgbClr val="0E2841"/>
                </a:solidFill>
                <a:latin typeface="Aptos Display"/>
              </a:rPr>
              <a:t>s about my hotspots and wires-x station</a:t>
            </a:r>
            <a:endParaRPr sz="3200" b="1" dirty="0">
              <a:solidFill>
                <a:srgbClr val="0E2841"/>
              </a:solidFill>
              <a:latin typeface="Aptos Display"/>
            </a:endParaRPr>
          </a:p>
        </p:txBody>
      </p:sp>
      <p:sp>
        <p:nvSpPr>
          <p:cNvPr id="4" name="Accent Rule">
            <a:extLst>
              <a:ext uri="{FF2B5EF4-FFF2-40B4-BE49-F238E27FC236}">
                <a16:creationId xmlns:a16="http://schemas.microsoft.com/office/drawing/2014/main" id="{34CFD50B-B50B-A18B-682D-F3711BFCD835}"/>
              </a:ext>
              <a:ext uri="{C183D7F6-B498-43B3-948B-1728B52AA6E4}">
                <adec:decorative xmlns:adec="http://schemas.microsoft.com/office/drawing/2017/decorative" val="1"/>
              </a:ext>
            </a:extLst>
          </p:cNvPr>
          <p:cNvSpPr/>
          <p:nvPr/>
        </p:nvSpPr>
        <p:spPr>
          <a:xfrm>
            <a:off x="457200" y="1298448"/>
            <a:ext cx="11274552" cy="27432"/>
          </a:xfrm>
          <a:prstGeom prst="rect">
            <a:avLst/>
          </a:prstGeom>
          <a:solidFill>
            <a:srgbClr val="E97132"/>
          </a:solidFill>
          <a:ln>
            <a:noFill/>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a:p>
        </p:txBody>
      </p:sp>
      <p:sp>
        <p:nvSpPr>
          <p:cNvPr id="9" name="Photo Guidance Note">
            <a:extLst>
              <a:ext uri="{FF2B5EF4-FFF2-40B4-BE49-F238E27FC236}">
                <a16:creationId xmlns:a16="http://schemas.microsoft.com/office/drawing/2014/main" id="{BB53A74E-1A86-A7E8-B5D9-774B04215AA1}"/>
              </a:ext>
            </a:extLst>
          </p:cNvPr>
          <p:cNvSpPr/>
          <p:nvPr/>
        </p:nvSpPr>
        <p:spPr>
          <a:xfrm>
            <a:off x="658368" y="5779008"/>
            <a:ext cx="10863072" cy="347472"/>
          </a:xfrm>
          <a:prstGeom prst="rect">
            <a:avLst/>
          </a:prstGeom>
          <a:solidFill>
            <a:srgbClr val="0E2841"/>
          </a:solidFill>
          <a:ln w="12700">
            <a:solidFill>
              <a:srgbClr val="156082"/>
            </a:solidFill>
          </a:ln>
        </p:spPr>
        <p:style>
          <a:lnRef idx="1">
            <a:schemeClr val="accent1"/>
          </a:lnRef>
          <a:fillRef idx="3">
            <a:schemeClr val="accent1"/>
          </a:fillRef>
          <a:effectRef idx="2">
            <a:schemeClr val="accent1"/>
          </a:effectRef>
          <a:fontRef idx="minor">
            <a:schemeClr val="lt1"/>
          </a:fontRef>
        </p:style>
        <p:txBody>
          <a:bodyPr wrap="square" lIns="109728" tIns="18288" rIns="109728" bIns="18288" rtlCol="0" anchor="ctr">
            <a:noAutofit/>
          </a:bodyPr>
          <a:lstStyle/>
          <a:p>
            <a:pPr algn="ctr"/>
            <a:r>
              <a:rPr sz="1500" b="1">
                <a:solidFill>
                  <a:srgbClr val="FFFFFF"/>
                </a:solidFill>
                <a:latin typeface="Aptos"/>
              </a:rPr>
              <a:t>Use bright, close-up pictures with the radio or hotspot filling most of the frame.</a:t>
            </a:r>
          </a:p>
        </p:txBody>
      </p:sp>
      <p:sp>
        <p:nvSpPr>
          <p:cNvPr id="10" name="Contact Footer">
            <a:extLst>
              <a:ext uri="{FF2B5EF4-FFF2-40B4-BE49-F238E27FC236}">
                <a16:creationId xmlns:a16="http://schemas.microsoft.com/office/drawing/2014/main" id="{9BC3ECC5-C2DB-28CD-252D-B4BEE408821E}"/>
              </a:ext>
            </a:extLst>
          </p:cNvPr>
          <p:cNvSpPr txBox="1"/>
          <p:nvPr/>
        </p:nvSpPr>
        <p:spPr>
          <a:xfrm>
            <a:off x="594360" y="6419088"/>
            <a:ext cx="11000232" cy="384048"/>
          </a:xfrm>
          <a:prstGeom prst="rect">
            <a:avLst/>
          </a:prstGeom>
          <a:noFill/>
        </p:spPr>
        <p:txBody>
          <a:bodyPr wrap="square" lIns="18288" tIns="18288" rIns="18288" bIns="18288">
            <a:noAutofit/>
          </a:bodyPr>
          <a:lstStyle/>
          <a:p>
            <a:pPr algn="ctr"/>
            <a:r>
              <a:rPr lang="en-US" sz="1050" b="1" dirty="0">
                <a:solidFill>
                  <a:srgbClr val="156082"/>
                </a:solidFill>
                <a:latin typeface="Aptos"/>
              </a:rPr>
              <a:t>Clifton W Dowers, KI4PHP</a:t>
            </a:r>
            <a:endParaRPr sz="1050" b="1" dirty="0">
              <a:solidFill>
                <a:srgbClr val="156082"/>
              </a:solidFill>
              <a:latin typeface="Aptos"/>
            </a:endParaRPr>
          </a:p>
        </p:txBody>
      </p:sp>
      <p:pic>
        <p:nvPicPr>
          <p:cNvPr id="20" name="Picture 19">
            <a:extLst>
              <a:ext uri="{FF2B5EF4-FFF2-40B4-BE49-F238E27FC236}">
                <a16:creationId xmlns:a16="http://schemas.microsoft.com/office/drawing/2014/main" id="{DA94AA59-1101-C1BB-B6B0-B7FCBED08B4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58368" y="1755648"/>
            <a:ext cx="2452580" cy="3678872"/>
          </a:xfrm>
          <a:prstGeom prst="rect">
            <a:avLst/>
          </a:prstGeom>
        </p:spPr>
      </p:pic>
      <p:pic>
        <p:nvPicPr>
          <p:cNvPr id="5" name="Picture 4">
            <a:extLst>
              <a:ext uri="{FF2B5EF4-FFF2-40B4-BE49-F238E27FC236}">
                <a16:creationId xmlns:a16="http://schemas.microsoft.com/office/drawing/2014/main" id="{4E204AD0-1408-79E6-CA65-23D9FDF947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66081" y="2121707"/>
            <a:ext cx="2946754" cy="2946754"/>
          </a:xfrm>
          <a:prstGeom prst="rect">
            <a:avLst/>
          </a:prstGeom>
        </p:spPr>
      </p:pic>
      <p:pic>
        <p:nvPicPr>
          <p:cNvPr id="7" name="Picture 6">
            <a:extLst>
              <a:ext uri="{FF2B5EF4-FFF2-40B4-BE49-F238E27FC236}">
                <a16:creationId xmlns:a16="http://schemas.microsoft.com/office/drawing/2014/main" id="{73398701-A367-547A-6E8B-30982AAD850A}"/>
              </a:ext>
            </a:extLst>
          </p:cNvPr>
          <p:cNvPicPr>
            <a:picLocks noChangeAspect="1"/>
          </p:cNvPicPr>
          <p:nvPr/>
        </p:nvPicPr>
        <p:blipFill>
          <a:blip r:embed="rId4">
            <a:extLst>
              <a:ext uri="{28A0092B-C50C-407E-A947-70E740481C1C}">
                <a14:useLocalDpi xmlns:a14="http://schemas.microsoft.com/office/drawing/2010/main" val="0"/>
              </a:ext>
            </a:extLst>
          </a:blip>
          <a:srcRect l="10060" r="10060"/>
          <a:stretch>
            <a:fillRect/>
          </a:stretch>
        </p:blipFill>
        <p:spPr>
          <a:xfrm>
            <a:off x="6858797" y="1725233"/>
            <a:ext cx="4444514" cy="3709287"/>
          </a:xfrm>
          <a:prstGeom prst="rect">
            <a:avLst/>
          </a:prstGeom>
        </p:spPr>
      </p:pic>
    </p:spTree>
    <p:extLst>
      <p:ext uri="{BB962C8B-B14F-4D97-AF65-F5344CB8AC3E}">
        <p14:creationId xmlns:p14="http://schemas.microsoft.com/office/powerpoint/2010/main" val="40508301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p:cNvSpPr txBox="1"/>
          <p:nvPr/>
        </p:nvSpPr>
        <p:spPr>
          <a:xfrm>
            <a:off x="457200" y="250000"/>
            <a:ext cx="11277600" cy="620000"/>
          </a:xfrm>
          <a:prstGeom prst="rect">
            <a:avLst/>
          </a:prstGeom>
          <a:noFill/>
        </p:spPr>
        <p:txBody>
          <a:bodyPr wrap="square" rtlCol="0" anchor="t">
            <a:normAutofit/>
          </a:bodyPr>
          <a:lstStyle/>
          <a:p>
            <a:pPr algn="l"/>
            <a:r>
              <a:rPr lang="en-US" sz="3200" b="1" dirty="0">
                <a:solidFill>
                  <a:srgbClr val="0E2841"/>
                </a:solidFill>
                <a:latin typeface="+mj-lt"/>
              </a:rPr>
              <a:t>Maysville, KY DMR — Talk Groups</a:t>
            </a:r>
          </a:p>
        </p:txBody>
      </p:sp>
      <p:sp>
        <p:nvSpPr>
          <p:cNvPr id="11" name="Subtitle"/>
          <p:cNvSpPr txBox="1"/>
          <p:nvPr/>
        </p:nvSpPr>
        <p:spPr>
          <a:xfrm>
            <a:off x="457200" y="880000"/>
            <a:ext cx="11277600" cy="360000"/>
          </a:xfrm>
          <a:prstGeom prst="rect">
            <a:avLst/>
          </a:prstGeom>
          <a:noFill/>
        </p:spPr>
        <p:txBody>
          <a:bodyPr wrap="square" rtlCol="0" anchor="t">
            <a:normAutofit/>
          </a:bodyPr>
          <a:lstStyle/>
          <a:p>
            <a:pPr algn="l"/>
            <a:r>
              <a:rPr lang="en-US" sz="1500" b="1" dirty="0">
                <a:solidFill>
                  <a:srgbClr val="156082"/>
                </a:solidFill>
                <a:latin typeface="+mn-lt"/>
              </a:rPr>
              <a:t>N1DTA Repeater • 444.550 (+5) • Color Code 1</a:t>
            </a:r>
          </a:p>
        </p:txBody>
      </p:sp>
      <p:sp>
        <p:nvSpPr>
          <p:cNvPr id="12" name="Accent Rule"/>
          <p:cNvSpPr/>
          <p:nvPr/>
        </p:nvSpPr>
        <p:spPr>
          <a:xfrm>
            <a:off x="457200" y="1300000"/>
            <a:ext cx="11277600" cy="24000"/>
          </a:xfrm>
          <a:prstGeom prst="rect">
            <a:avLst/>
          </a:prstGeom>
          <a:solidFill>
            <a:srgbClr val="E97132"/>
          </a:solidFill>
          <a:ln>
            <a:noFill/>
          </a:ln>
        </p:spPr>
        <p:txBody>
          <a:bodyPr/>
          <a:lstStyle/>
          <a:p>
            <a:endParaRPr/>
          </a:p>
        </p:txBody>
      </p:sp>
      <p:graphicFrame>
        <p:nvGraphicFramePr>
          <p:cNvPr id="20" name="TS1 Table"/>
          <p:cNvGraphicFramePr>
            <a:graphicFrameLocks noGrp="1"/>
          </p:cNvGraphicFramePr>
          <p:nvPr>
            <p:extLst>
              <p:ext uri="{D42A27DB-BD31-4B8C-83A1-F6EECF244321}">
                <p14:modId xmlns:p14="http://schemas.microsoft.com/office/powerpoint/2010/main" val="2557790635"/>
              </p:ext>
            </p:extLst>
          </p:nvPr>
        </p:nvGraphicFramePr>
        <p:xfrm>
          <a:off x="457200" y="1400000"/>
          <a:ext cx="3450000" cy="3572000"/>
        </p:xfrm>
        <a:graphic>
          <a:graphicData uri="http://schemas.openxmlformats.org/drawingml/2006/table">
            <a:tbl>
              <a:tblPr firstRow="1" bandRow="1"/>
              <a:tblGrid>
                <a:gridCol w="2150000">
                  <a:extLst>
                    <a:ext uri="{9D8B030D-6E8A-4147-A177-3AD203B41FA5}">
                      <a16:colId xmlns:a16="http://schemas.microsoft.com/office/drawing/2014/main" val="20000"/>
                    </a:ext>
                  </a:extLst>
                </a:gridCol>
                <a:gridCol w="1300000">
                  <a:extLst>
                    <a:ext uri="{9D8B030D-6E8A-4147-A177-3AD203B41FA5}">
                      <a16:colId xmlns:a16="http://schemas.microsoft.com/office/drawing/2014/main" val="20001"/>
                    </a:ext>
                  </a:extLst>
                </a:gridCol>
              </a:tblGrid>
              <a:tr h="372000">
                <a:tc gridSpan="2">
                  <a:txBody>
                    <a:bodyPr/>
                    <a:lstStyle/>
                    <a:p>
                      <a:pPr algn="l"/>
                      <a:r>
                        <a:rPr lang="en-US" sz="1500" b="1" dirty="0">
                          <a:solidFill>
                            <a:srgbClr val="FFFFFF"/>
                          </a:solidFill>
                          <a:latin typeface="+mn-lt"/>
                        </a:rPr>
                        <a:t>TIME SLOT 1</a:t>
                      </a:r>
                    </a:p>
                  </a:txBody>
                  <a:tcPr marL="68580" marR="68580" marT="22860" marB="22860" anchor="ctr">
                    <a:solidFill>
                      <a:srgbClr val="0E2841"/>
                    </a:solidFill>
                  </a:tcPr>
                </a:tc>
                <a:tc hMerge="1">
                  <a:txBody>
                    <a:bodyPr/>
                    <a:lstStyle/>
                    <a:p>
                      <a:endParaRPr/>
                    </a:p>
                  </a:txBody>
                  <a:tcPr/>
                </a:tc>
                <a:extLst>
                  <a:ext uri="{0D108BD9-81ED-4DB2-BD59-A6C34878D82A}">
                    <a16:rowId xmlns:a16="http://schemas.microsoft.com/office/drawing/2014/main" val="10000"/>
                  </a:ext>
                </a:extLst>
              </a:tr>
              <a:tr h="320000">
                <a:tc>
                  <a:txBody>
                    <a:bodyPr/>
                    <a:lstStyle/>
                    <a:p>
                      <a:pPr algn="l"/>
                      <a:r>
                        <a:rPr lang="en-US" sz="1200" b="1" dirty="0">
                          <a:solidFill>
                            <a:srgbClr val="FFFFFF"/>
                          </a:solidFill>
                          <a:latin typeface="+mn-lt"/>
                        </a:rPr>
                        <a:t>Talk Group</a:t>
                      </a:r>
                    </a:p>
                  </a:txBody>
                  <a:tcPr marL="68580" marR="68580" marT="22860" marB="22860" anchor="ctr">
                    <a:solidFill>
                      <a:srgbClr val="156082"/>
                    </a:solidFill>
                  </a:tcPr>
                </a:tc>
                <a:tc>
                  <a:txBody>
                    <a:bodyPr/>
                    <a:lstStyle/>
                    <a:p>
                      <a:pPr algn="ctr"/>
                      <a:r>
                        <a:rPr lang="en-US" sz="1200" b="1" dirty="0">
                          <a:solidFill>
                            <a:srgbClr val="FFFFFF"/>
                          </a:solidFill>
                          <a:latin typeface="+mn-lt"/>
                        </a:rPr>
                        <a:t>TG ID</a:t>
                      </a:r>
                    </a:p>
                  </a:txBody>
                  <a:tcPr marL="68580" marR="68580" marT="22860" marB="22860" anchor="ctr">
                    <a:solidFill>
                      <a:srgbClr val="156082"/>
                    </a:solidFill>
                  </a:tcPr>
                </a:tc>
                <a:extLst>
                  <a:ext uri="{0D108BD9-81ED-4DB2-BD59-A6C34878D82A}">
                    <a16:rowId xmlns:a16="http://schemas.microsoft.com/office/drawing/2014/main" val="10001"/>
                  </a:ext>
                </a:extLst>
              </a:tr>
              <a:tr h="320000">
                <a:tc>
                  <a:txBody>
                    <a:bodyPr/>
                    <a:lstStyle/>
                    <a:p>
                      <a:pPr algn="l"/>
                      <a:r>
                        <a:rPr lang="en-US" sz="1200" dirty="0">
                          <a:solidFill>
                            <a:srgbClr val="0E2841"/>
                          </a:solidFill>
                          <a:latin typeface="+mn-lt"/>
                        </a:rPr>
                        <a:t>KY</a:t>
                      </a:r>
                    </a:p>
                  </a:txBody>
                  <a:tcPr marL="68580" marR="68580" marT="22860" marB="22860" anchor="ctr">
                    <a:solidFill>
                      <a:srgbClr val="FFFFFF"/>
                    </a:solidFill>
                  </a:tcPr>
                </a:tc>
                <a:tc>
                  <a:txBody>
                    <a:bodyPr/>
                    <a:lstStyle/>
                    <a:p>
                      <a:pPr algn="ctr"/>
                      <a:r>
                        <a:rPr lang="en-US" sz="1200" b="1" dirty="0">
                          <a:solidFill>
                            <a:srgbClr val="E97132"/>
                          </a:solidFill>
                          <a:latin typeface="+mn-lt"/>
                        </a:rPr>
                        <a:t>3121</a:t>
                      </a:r>
                    </a:p>
                  </a:txBody>
                  <a:tcPr marL="68580" marR="68580" marT="22860" marB="22860" anchor="ctr">
                    <a:solidFill>
                      <a:srgbClr val="FFFFFF"/>
                    </a:solidFill>
                  </a:tcPr>
                </a:tc>
                <a:extLst>
                  <a:ext uri="{0D108BD9-81ED-4DB2-BD59-A6C34878D82A}">
                    <a16:rowId xmlns:a16="http://schemas.microsoft.com/office/drawing/2014/main" val="10002"/>
                  </a:ext>
                </a:extLst>
              </a:tr>
              <a:tr h="320000">
                <a:tc>
                  <a:txBody>
                    <a:bodyPr/>
                    <a:lstStyle/>
                    <a:p>
                      <a:pPr algn="l"/>
                      <a:r>
                        <a:rPr lang="en-US" sz="1200" dirty="0">
                          <a:solidFill>
                            <a:srgbClr val="0E2841"/>
                          </a:solidFill>
                          <a:latin typeface="+mn-lt"/>
                        </a:rPr>
                        <a:t>US</a:t>
                      </a:r>
                    </a:p>
                  </a:txBody>
                  <a:tcPr marL="68580" marR="68580" marT="22860" marB="22860" anchor="ctr">
                    <a:solidFill>
                      <a:srgbClr val="EEF3F6"/>
                    </a:solidFill>
                  </a:tcPr>
                </a:tc>
                <a:tc>
                  <a:txBody>
                    <a:bodyPr/>
                    <a:lstStyle/>
                    <a:p>
                      <a:pPr algn="ctr"/>
                      <a:r>
                        <a:rPr lang="en-US" sz="1200" b="1" dirty="0">
                          <a:solidFill>
                            <a:srgbClr val="E97132"/>
                          </a:solidFill>
                          <a:latin typeface="+mn-lt"/>
                        </a:rPr>
                        <a:t>3100</a:t>
                      </a:r>
                    </a:p>
                  </a:txBody>
                  <a:tcPr marL="68580" marR="68580" marT="22860" marB="22860" anchor="ctr">
                    <a:solidFill>
                      <a:srgbClr val="EEF3F6"/>
                    </a:solidFill>
                  </a:tcPr>
                </a:tc>
                <a:extLst>
                  <a:ext uri="{0D108BD9-81ED-4DB2-BD59-A6C34878D82A}">
                    <a16:rowId xmlns:a16="http://schemas.microsoft.com/office/drawing/2014/main" val="10003"/>
                  </a:ext>
                </a:extLst>
              </a:tr>
              <a:tr h="320000">
                <a:tc>
                  <a:txBody>
                    <a:bodyPr/>
                    <a:lstStyle/>
                    <a:p>
                      <a:pPr algn="l"/>
                      <a:r>
                        <a:rPr lang="en-US" sz="1200" dirty="0">
                          <a:solidFill>
                            <a:srgbClr val="0E2841"/>
                          </a:solidFill>
                          <a:latin typeface="+mn-lt"/>
                        </a:rPr>
                        <a:t>KY TAC</a:t>
                      </a:r>
                    </a:p>
                  </a:txBody>
                  <a:tcPr marL="68580" marR="68580" marT="22860" marB="22860" anchor="ctr">
                    <a:solidFill>
                      <a:srgbClr val="FFFFFF"/>
                    </a:solidFill>
                  </a:tcPr>
                </a:tc>
                <a:tc>
                  <a:txBody>
                    <a:bodyPr/>
                    <a:lstStyle/>
                    <a:p>
                      <a:pPr algn="ctr"/>
                      <a:r>
                        <a:rPr lang="en-US" sz="1200" b="1" dirty="0">
                          <a:solidFill>
                            <a:srgbClr val="E97132"/>
                          </a:solidFill>
                          <a:latin typeface="+mn-lt"/>
                        </a:rPr>
                        <a:t>31214</a:t>
                      </a:r>
                    </a:p>
                  </a:txBody>
                  <a:tcPr marL="68580" marR="68580" marT="22860" marB="22860" anchor="ctr">
                    <a:solidFill>
                      <a:srgbClr val="FFFFFF"/>
                    </a:solidFill>
                  </a:tcPr>
                </a:tc>
                <a:extLst>
                  <a:ext uri="{0D108BD9-81ED-4DB2-BD59-A6C34878D82A}">
                    <a16:rowId xmlns:a16="http://schemas.microsoft.com/office/drawing/2014/main" val="10004"/>
                  </a:ext>
                </a:extLst>
              </a:tr>
              <a:tr h="320000">
                <a:tc>
                  <a:txBody>
                    <a:bodyPr/>
                    <a:lstStyle/>
                    <a:p>
                      <a:pPr algn="l"/>
                      <a:r>
                        <a:rPr lang="en-US" sz="1200" dirty="0">
                          <a:solidFill>
                            <a:srgbClr val="0E2841"/>
                          </a:solidFill>
                          <a:latin typeface="+mn-lt"/>
                        </a:rPr>
                        <a:t>MW Regional</a:t>
                      </a:r>
                    </a:p>
                  </a:txBody>
                  <a:tcPr marL="68580" marR="68580" marT="22860" marB="22860" anchor="ctr">
                    <a:solidFill>
                      <a:srgbClr val="EEF3F6"/>
                    </a:solidFill>
                  </a:tcPr>
                </a:tc>
                <a:tc>
                  <a:txBody>
                    <a:bodyPr/>
                    <a:lstStyle/>
                    <a:p>
                      <a:pPr algn="ctr"/>
                      <a:r>
                        <a:rPr lang="en-US" sz="1200" b="1" dirty="0">
                          <a:solidFill>
                            <a:srgbClr val="E97132"/>
                          </a:solidFill>
                          <a:latin typeface="+mn-lt"/>
                        </a:rPr>
                        <a:t>3169</a:t>
                      </a:r>
                    </a:p>
                  </a:txBody>
                  <a:tcPr marL="68580" marR="68580" marT="22860" marB="22860" anchor="ctr">
                    <a:solidFill>
                      <a:srgbClr val="EEF3F6"/>
                    </a:solidFill>
                  </a:tcPr>
                </a:tc>
                <a:extLst>
                  <a:ext uri="{0D108BD9-81ED-4DB2-BD59-A6C34878D82A}">
                    <a16:rowId xmlns:a16="http://schemas.microsoft.com/office/drawing/2014/main" val="10005"/>
                  </a:ext>
                </a:extLst>
              </a:tr>
              <a:tr h="320000">
                <a:tc>
                  <a:txBody>
                    <a:bodyPr/>
                    <a:lstStyle/>
                    <a:p>
                      <a:pPr algn="l"/>
                      <a:r>
                        <a:rPr lang="en-US" sz="1200" dirty="0">
                          <a:solidFill>
                            <a:srgbClr val="0E2841"/>
                          </a:solidFill>
                          <a:latin typeface="+mn-lt"/>
                        </a:rPr>
                        <a:t>North America 3</a:t>
                      </a:r>
                    </a:p>
                  </a:txBody>
                  <a:tcPr marL="68580" marR="68580" marT="22860" marB="22860" anchor="ctr">
                    <a:solidFill>
                      <a:srgbClr val="FFFFFF"/>
                    </a:solidFill>
                  </a:tcPr>
                </a:tc>
                <a:tc>
                  <a:txBody>
                    <a:bodyPr/>
                    <a:lstStyle/>
                    <a:p>
                      <a:pPr algn="ctr"/>
                      <a:r>
                        <a:rPr lang="en-US" sz="1200" b="1" dirty="0">
                          <a:solidFill>
                            <a:srgbClr val="E97132"/>
                          </a:solidFill>
                          <a:latin typeface="+mn-lt"/>
                        </a:rPr>
                        <a:t>3</a:t>
                      </a:r>
                    </a:p>
                  </a:txBody>
                  <a:tcPr marL="68580" marR="68580" marT="22860" marB="22860" anchor="ctr">
                    <a:solidFill>
                      <a:srgbClr val="FFFFFF"/>
                    </a:solidFill>
                  </a:tcPr>
                </a:tc>
                <a:extLst>
                  <a:ext uri="{0D108BD9-81ED-4DB2-BD59-A6C34878D82A}">
                    <a16:rowId xmlns:a16="http://schemas.microsoft.com/office/drawing/2014/main" val="10006"/>
                  </a:ext>
                </a:extLst>
              </a:tr>
              <a:tr h="320000">
                <a:tc>
                  <a:txBody>
                    <a:bodyPr/>
                    <a:lstStyle/>
                    <a:p>
                      <a:pPr algn="l"/>
                      <a:r>
                        <a:rPr lang="en-US" sz="1200" dirty="0">
                          <a:solidFill>
                            <a:srgbClr val="0E2841"/>
                          </a:solidFill>
                          <a:latin typeface="+mn-lt"/>
                        </a:rPr>
                        <a:t>North America 93</a:t>
                      </a:r>
                    </a:p>
                  </a:txBody>
                  <a:tcPr marL="68580" marR="68580" marT="22860" marB="22860" anchor="ctr">
                    <a:solidFill>
                      <a:srgbClr val="EEF3F6"/>
                    </a:solidFill>
                  </a:tcPr>
                </a:tc>
                <a:tc>
                  <a:txBody>
                    <a:bodyPr/>
                    <a:lstStyle/>
                    <a:p>
                      <a:pPr algn="ctr"/>
                      <a:r>
                        <a:rPr lang="en-US" sz="1200" b="1" dirty="0">
                          <a:solidFill>
                            <a:srgbClr val="E97132"/>
                          </a:solidFill>
                          <a:latin typeface="+mn-lt"/>
                        </a:rPr>
                        <a:t>93</a:t>
                      </a:r>
                    </a:p>
                  </a:txBody>
                  <a:tcPr marL="68580" marR="68580" marT="22860" marB="22860" anchor="ctr">
                    <a:solidFill>
                      <a:srgbClr val="EEF3F6"/>
                    </a:solidFill>
                  </a:tcPr>
                </a:tc>
                <a:extLst>
                  <a:ext uri="{0D108BD9-81ED-4DB2-BD59-A6C34878D82A}">
                    <a16:rowId xmlns:a16="http://schemas.microsoft.com/office/drawing/2014/main" val="10007"/>
                  </a:ext>
                </a:extLst>
              </a:tr>
              <a:tr h="320000">
                <a:tc>
                  <a:txBody>
                    <a:bodyPr/>
                    <a:lstStyle/>
                    <a:p>
                      <a:pPr algn="l"/>
                      <a:r>
                        <a:rPr lang="en-US" sz="1200" dirty="0">
                          <a:solidFill>
                            <a:srgbClr val="0E2841"/>
                          </a:solidFill>
                          <a:latin typeface="+mn-lt"/>
                        </a:rPr>
                        <a:t>Worldwide 1</a:t>
                      </a:r>
                    </a:p>
                  </a:txBody>
                  <a:tcPr marL="68580" marR="68580" marT="22860" marB="22860" anchor="ctr">
                    <a:solidFill>
                      <a:srgbClr val="FFFFFF"/>
                    </a:solidFill>
                  </a:tcPr>
                </a:tc>
                <a:tc>
                  <a:txBody>
                    <a:bodyPr/>
                    <a:lstStyle/>
                    <a:p>
                      <a:pPr algn="ctr"/>
                      <a:r>
                        <a:rPr lang="en-US" sz="1200" b="1" dirty="0">
                          <a:solidFill>
                            <a:srgbClr val="E97132"/>
                          </a:solidFill>
                          <a:latin typeface="+mn-lt"/>
                        </a:rPr>
                        <a:t>1</a:t>
                      </a:r>
                    </a:p>
                  </a:txBody>
                  <a:tcPr marL="68580" marR="68580" marT="22860" marB="22860" anchor="ctr">
                    <a:solidFill>
                      <a:srgbClr val="FFFFFF"/>
                    </a:solidFill>
                  </a:tcPr>
                </a:tc>
                <a:extLst>
                  <a:ext uri="{0D108BD9-81ED-4DB2-BD59-A6C34878D82A}">
                    <a16:rowId xmlns:a16="http://schemas.microsoft.com/office/drawing/2014/main" val="10008"/>
                  </a:ext>
                </a:extLst>
              </a:tr>
              <a:tr h="320000">
                <a:tc>
                  <a:txBody>
                    <a:bodyPr/>
                    <a:lstStyle/>
                    <a:p>
                      <a:pPr algn="l"/>
                      <a:r>
                        <a:rPr lang="en-US" sz="1200" dirty="0">
                          <a:solidFill>
                            <a:srgbClr val="0E2841"/>
                          </a:solidFill>
                          <a:latin typeface="+mn-lt"/>
                        </a:rPr>
                        <a:t>Worldwide 91</a:t>
                      </a:r>
                    </a:p>
                  </a:txBody>
                  <a:tcPr marL="68580" marR="68580" marT="22860" marB="22860" anchor="ctr">
                    <a:solidFill>
                      <a:srgbClr val="EEF3F6"/>
                    </a:solidFill>
                  </a:tcPr>
                </a:tc>
                <a:tc>
                  <a:txBody>
                    <a:bodyPr/>
                    <a:lstStyle/>
                    <a:p>
                      <a:pPr algn="ctr"/>
                      <a:r>
                        <a:rPr lang="en-US" sz="1200" b="1" dirty="0">
                          <a:solidFill>
                            <a:srgbClr val="E97132"/>
                          </a:solidFill>
                          <a:latin typeface="+mn-lt"/>
                        </a:rPr>
                        <a:t>91</a:t>
                      </a:r>
                    </a:p>
                  </a:txBody>
                  <a:tcPr marL="68580" marR="68580" marT="22860" marB="22860" anchor="ctr">
                    <a:solidFill>
                      <a:srgbClr val="EEF3F6"/>
                    </a:solidFill>
                  </a:tcPr>
                </a:tc>
                <a:extLst>
                  <a:ext uri="{0D108BD9-81ED-4DB2-BD59-A6C34878D82A}">
                    <a16:rowId xmlns:a16="http://schemas.microsoft.com/office/drawing/2014/main" val="10009"/>
                  </a:ext>
                </a:extLst>
              </a:tr>
              <a:tr h="320000">
                <a:tc>
                  <a:txBody>
                    <a:bodyPr/>
                    <a:lstStyle/>
                    <a:p>
                      <a:pPr algn="l"/>
                      <a:r>
                        <a:rPr lang="en-US" sz="1200" dirty="0">
                          <a:solidFill>
                            <a:srgbClr val="0E2841"/>
                          </a:solidFill>
                          <a:latin typeface="+mn-lt"/>
                        </a:rPr>
                        <a:t>Worldwide Eng</a:t>
                      </a:r>
                    </a:p>
                  </a:txBody>
                  <a:tcPr marL="68580" marR="68580" marT="22860" marB="22860" anchor="ctr">
                    <a:solidFill>
                      <a:srgbClr val="FFFFFF"/>
                    </a:solidFill>
                  </a:tcPr>
                </a:tc>
                <a:tc>
                  <a:txBody>
                    <a:bodyPr/>
                    <a:lstStyle/>
                    <a:p>
                      <a:pPr algn="ctr"/>
                      <a:r>
                        <a:rPr lang="en-US" sz="1200" b="1" dirty="0">
                          <a:solidFill>
                            <a:srgbClr val="E97132"/>
                          </a:solidFill>
                          <a:latin typeface="+mn-lt"/>
                        </a:rPr>
                        <a:t>13</a:t>
                      </a:r>
                    </a:p>
                  </a:txBody>
                  <a:tcPr marL="68580" marR="68580" marT="22860" marB="22860" anchor="ctr">
                    <a:solidFill>
                      <a:srgbClr val="FFFFFF"/>
                    </a:solidFill>
                  </a:tcPr>
                </a:tc>
                <a:extLst>
                  <a:ext uri="{0D108BD9-81ED-4DB2-BD59-A6C34878D82A}">
                    <a16:rowId xmlns:a16="http://schemas.microsoft.com/office/drawing/2014/main" val="10010"/>
                  </a:ext>
                </a:extLst>
              </a:tr>
            </a:tbl>
          </a:graphicData>
        </a:graphic>
      </p:graphicFrame>
      <p:graphicFrame>
        <p:nvGraphicFramePr>
          <p:cNvPr id="21" name="TS2 Table"/>
          <p:cNvGraphicFramePr>
            <a:graphicFrameLocks noGrp="1"/>
          </p:cNvGraphicFramePr>
          <p:nvPr/>
        </p:nvGraphicFramePr>
        <p:xfrm>
          <a:off x="4180000" y="1400000"/>
          <a:ext cx="7520000" cy="4532040"/>
        </p:xfrm>
        <a:graphic>
          <a:graphicData uri="http://schemas.openxmlformats.org/drawingml/2006/table">
            <a:tbl>
              <a:tblPr firstRow="1" bandRow="1"/>
              <a:tblGrid>
                <a:gridCol w="2000000">
                  <a:extLst>
                    <a:ext uri="{9D8B030D-6E8A-4147-A177-3AD203B41FA5}">
                      <a16:colId xmlns:a16="http://schemas.microsoft.com/office/drawing/2014/main" val="20000"/>
                    </a:ext>
                  </a:extLst>
                </a:gridCol>
                <a:gridCol w="1760000">
                  <a:extLst>
                    <a:ext uri="{9D8B030D-6E8A-4147-A177-3AD203B41FA5}">
                      <a16:colId xmlns:a16="http://schemas.microsoft.com/office/drawing/2014/main" val="20001"/>
                    </a:ext>
                  </a:extLst>
                </a:gridCol>
                <a:gridCol w="2000000">
                  <a:extLst>
                    <a:ext uri="{9D8B030D-6E8A-4147-A177-3AD203B41FA5}">
                      <a16:colId xmlns:a16="http://schemas.microsoft.com/office/drawing/2014/main" val="20002"/>
                    </a:ext>
                  </a:extLst>
                </a:gridCol>
                <a:gridCol w="1760000">
                  <a:extLst>
                    <a:ext uri="{9D8B030D-6E8A-4147-A177-3AD203B41FA5}">
                      <a16:colId xmlns:a16="http://schemas.microsoft.com/office/drawing/2014/main" val="20003"/>
                    </a:ext>
                  </a:extLst>
                </a:gridCol>
              </a:tblGrid>
              <a:tr h="372000">
                <a:tc gridSpan="4">
                  <a:txBody>
                    <a:bodyPr/>
                    <a:lstStyle/>
                    <a:p>
                      <a:pPr algn="l"/>
                      <a:r>
                        <a:rPr lang="en-US" sz="1500" b="1" dirty="0">
                          <a:solidFill>
                            <a:srgbClr val="FFFFFF"/>
                          </a:solidFill>
                          <a:latin typeface="+mn-lt"/>
                        </a:rPr>
                        <a:t>TIME SLOT 2</a:t>
                      </a:r>
                    </a:p>
                  </a:txBody>
                  <a:tcPr marL="68580" marR="68580" marT="22860" marB="22860" anchor="ctr">
                    <a:solidFill>
                      <a:srgbClr val="0E2841"/>
                    </a:solidFill>
                  </a:tcPr>
                </a:tc>
                <a:tc hMerge="1">
                  <a:txBody>
                    <a:bodyPr/>
                    <a:lstStyle/>
                    <a:p>
                      <a:endParaRPr/>
                    </a:p>
                  </a:txBody>
                  <a:tcPr/>
                </a:tc>
                <a:tc hMerge="1">
                  <a:txBody>
                    <a:bodyPr/>
                    <a:lstStyle/>
                    <a:p>
                      <a:endParaRPr/>
                    </a:p>
                  </a:txBody>
                  <a:tcPr/>
                </a:tc>
                <a:tc hMerge="1">
                  <a:txBody>
                    <a:bodyPr/>
                    <a:lstStyle/>
                    <a:p>
                      <a:endParaRPr/>
                    </a:p>
                  </a:txBody>
                  <a:tcPr/>
                </a:tc>
                <a:extLst>
                  <a:ext uri="{0D108BD9-81ED-4DB2-BD59-A6C34878D82A}">
                    <a16:rowId xmlns:a16="http://schemas.microsoft.com/office/drawing/2014/main" val="10000"/>
                  </a:ext>
                </a:extLst>
              </a:tr>
              <a:tr h="320000">
                <a:tc>
                  <a:txBody>
                    <a:bodyPr/>
                    <a:lstStyle/>
                    <a:p>
                      <a:pPr algn="l"/>
                      <a:r>
                        <a:rPr lang="en-US" sz="1150" b="1" dirty="0">
                          <a:solidFill>
                            <a:srgbClr val="FFFFFF"/>
                          </a:solidFill>
                          <a:latin typeface="+mn-lt"/>
                        </a:rPr>
                        <a:t>Talk Group</a:t>
                      </a:r>
                    </a:p>
                  </a:txBody>
                  <a:tcPr marL="68580" marR="68580" marT="22860" marB="22860" anchor="ctr">
                    <a:solidFill>
                      <a:srgbClr val="156082"/>
                    </a:solidFill>
                  </a:tcPr>
                </a:tc>
                <a:tc>
                  <a:txBody>
                    <a:bodyPr/>
                    <a:lstStyle/>
                    <a:p>
                      <a:pPr algn="ctr"/>
                      <a:r>
                        <a:rPr lang="en-US" sz="1150" b="1" dirty="0">
                          <a:solidFill>
                            <a:srgbClr val="FFFFFF"/>
                          </a:solidFill>
                          <a:latin typeface="+mn-lt"/>
                        </a:rPr>
                        <a:t>TG ID</a:t>
                      </a:r>
                    </a:p>
                  </a:txBody>
                  <a:tcPr marL="68580" marR="68580" marT="22860" marB="22860" anchor="ctr">
                    <a:solidFill>
                      <a:srgbClr val="156082"/>
                    </a:solidFill>
                  </a:tcPr>
                </a:tc>
                <a:tc>
                  <a:txBody>
                    <a:bodyPr/>
                    <a:lstStyle/>
                    <a:p>
                      <a:pPr algn="l"/>
                      <a:r>
                        <a:rPr lang="en-US" sz="1150" b="1" dirty="0">
                          <a:solidFill>
                            <a:srgbClr val="FFFFFF"/>
                          </a:solidFill>
                          <a:latin typeface="+mn-lt"/>
                        </a:rPr>
                        <a:t>Talk Group</a:t>
                      </a:r>
                    </a:p>
                  </a:txBody>
                  <a:tcPr marL="68580" marR="68580" marT="22860" marB="22860" anchor="ctr">
                    <a:solidFill>
                      <a:srgbClr val="156082"/>
                    </a:solidFill>
                  </a:tcPr>
                </a:tc>
                <a:tc>
                  <a:txBody>
                    <a:bodyPr/>
                    <a:lstStyle/>
                    <a:p>
                      <a:pPr algn="ctr"/>
                      <a:r>
                        <a:rPr lang="en-US" sz="1150" b="1" dirty="0">
                          <a:solidFill>
                            <a:srgbClr val="FFFFFF"/>
                          </a:solidFill>
                          <a:latin typeface="+mn-lt"/>
                        </a:rPr>
                        <a:t>TG ID</a:t>
                      </a:r>
                    </a:p>
                  </a:txBody>
                  <a:tcPr marL="68580" marR="68580" marT="22860" marB="22860" anchor="ctr">
                    <a:solidFill>
                      <a:srgbClr val="156082"/>
                    </a:solidFill>
                  </a:tcPr>
                </a:tc>
                <a:extLst>
                  <a:ext uri="{0D108BD9-81ED-4DB2-BD59-A6C34878D82A}">
                    <a16:rowId xmlns:a16="http://schemas.microsoft.com/office/drawing/2014/main" val="10001"/>
                  </a:ext>
                </a:extLst>
              </a:tr>
              <a:tr h="320000">
                <a:tc>
                  <a:txBody>
                    <a:bodyPr/>
                    <a:lstStyle/>
                    <a:p>
                      <a:pPr algn="l"/>
                      <a:r>
                        <a:rPr lang="en-US" sz="1150" dirty="0">
                          <a:solidFill>
                            <a:srgbClr val="0E2841"/>
                          </a:solidFill>
                          <a:latin typeface="+mn-lt"/>
                        </a:rPr>
                        <a:t>IL State</a:t>
                      </a:r>
                    </a:p>
                  </a:txBody>
                  <a:tcPr marL="68580" marR="68580" marT="22860" marB="22860" anchor="ctr">
                    <a:solidFill>
                      <a:srgbClr val="FFFFFF"/>
                    </a:solidFill>
                  </a:tcPr>
                </a:tc>
                <a:tc>
                  <a:txBody>
                    <a:bodyPr/>
                    <a:lstStyle/>
                    <a:p>
                      <a:pPr algn="ctr"/>
                      <a:r>
                        <a:rPr lang="en-US" sz="1150" b="1" dirty="0">
                          <a:solidFill>
                            <a:srgbClr val="E97132"/>
                          </a:solidFill>
                          <a:latin typeface="+mn-lt"/>
                        </a:rPr>
                        <a:t>3117</a:t>
                      </a:r>
                    </a:p>
                  </a:txBody>
                  <a:tcPr marL="68580" marR="68580" marT="22860" marB="22860" anchor="ctr">
                    <a:solidFill>
                      <a:srgbClr val="FFFFFF"/>
                    </a:solidFill>
                  </a:tcPr>
                </a:tc>
                <a:tc>
                  <a:txBody>
                    <a:bodyPr/>
                    <a:lstStyle/>
                    <a:p>
                      <a:pPr algn="l"/>
                      <a:r>
                        <a:rPr lang="en-US" sz="1150" dirty="0">
                          <a:solidFill>
                            <a:srgbClr val="0E2841"/>
                          </a:solidFill>
                          <a:latin typeface="+mn-lt"/>
                        </a:rPr>
                        <a:t>XLX Multiprotocol</a:t>
                      </a:r>
                    </a:p>
                  </a:txBody>
                  <a:tcPr marL="68580" marR="68580" marT="22860" marB="22860" anchor="ctr">
                    <a:solidFill>
                      <a:srgbClr val="FFFFFF"/>
                    </a:solidFill>
                  </a:tcPr>
                </a:tc>
                <a:tc>
                  <a:txBody>
                    <a:bodyPr/>
                    <a:lstStyle/>
                    <a:p>
                      <a:pPr algn="ctr"/>
                      <a:r>
                        <a:rPr lang="en-US" sz="1150" b="1" dirty="0">
                          <a:solidFill>
                            <a:srgbClr val="E97132"/>
                          </a:solidFill>
                          <a:latin typeface="+mn-lt"/>
                        </a:rPr>
                        <a:t>3121232</a:t>
                      </a:r>
                    </a:p>
                  </a:txBody>
                  <a:tcPr marL="68580" marR="68580" marT="22860" marB="22860" anchor="ctr">
                    <a:solidFill>
                      <a:srgbClr val="FFFFFF"/>
                    </a:solidFill>
                  </a:tcPr>
                </a:tc>
                <a:extLst>
                  <a:ext uri="{0D108BD9-81ED-4DB2-BD59-A6C34878D82A}">
                    <a16:rowId xmlns:a16="http://schemas.microsoft.com/office/drawing/2014/main" val="10002"/>
                  </a:ext>
                </a:extLst>
              </a:tr>
              <a:tr h="320000">
                <a:tc>
                  <a:txBody>
                    <a:bodyPr/>
                    <a:lstStyle/>
                    <a:p>
                      <a:pPr algn="l"/>
                      <a:r>
                        <a:rPr lang="en-US" sz="1150" dirty="0">
                          <a:solidFill>
                            <a:srgbClr val="0E2841"/>
                          </a:solidFill>
                          <a:latin typeface="+mn-lt"/>
                        </a:rPr>
                        <a:t>IN State</a:t>
                      </a:r>
                    </a:p>
                  </a:txBody>
                  <a:tcPr marL="68580" marR="68580" marT="22860" marB="22860" anchor="ctr">
                    <a:solidFill>
                      <a:srgbClr val="EEF3F6"/>
                    </a:solidFill>
                  </a:tcPr>
                </a:tc>
                <a:tc>
                  <a:txBody>
                    <a:bodyPr/>
                    <a:lstStyle/>
                    <a:p>
                      <a:pPr algn="ctr"/>
                      <a:r>
                        <a:rPr lang="en-US" sz="1150" b="1" dirty="0">
                          <a:solidFill>
                            <a:srgbClr val="E97132"/>
                          </a:solidFill>
                          <a:latin typeface="+mn-lt"/>
                        </a:rPr>
                        <a:t>3118</a:t>
                      </a:r>
                    </a:p>
                  </a:txBody>
                  <a:tcPr marL="68580" marR="68580" marT="22860" marB="22860" anchor="ctr">
                    <a:solidFill>
                      <a:srgbClr val="EEF3F6"/>
                    </a:solidFill>
                  </a:tcPr>
                </a:tc>
                <a:tc>
                  <a:txBody>
                    <a:bodyPr/>
                    <a:lstStyle/>
                    <a:p>
                      <a:pPr algn="l"/>
                      <a:r>
                        <a:rPr lang="en-US" sz="1150" dirty="0">
                          <a:solidFill>
                            <a:srgbClr val="0E2841"/>
                          </a:solidFill>
                          <a:latin typeface="+mn-lt"/>
                        </a:rPr>
                        <a:t>AL State</a:t>
                      </a:r>
                    </a:p>
                  </a:txBody>
                  <a:tcPr marL="68580" marR="68580" marT="22860" marB="22860" anchor="ctr">
                    <a:solidFill>
                      <a:srgbClr val="EEF3F6"/>
                    </a:solidFill>
                  </a:tcPr>
                </a:tc>
                <a:tc>
                  <a:txBody>
                    <a:bodyPr/>
                    <a:lstStyle/>
                    <a:p>
                      <a:pPr algn="ctr"/>
                      <a:r>
                        <a:rPr lang="en-US" sz="1150" b="1" dirty="0">
                          <a:solidFill>
                            <a:srgbClr val="E97132"/>
                          </a:solidFill>
                          <a:latin typeface="+mn-lt"/>
                        </a:rPr>
                        <a:t>3101</a:t>
                      </a:r>
                    </a:p>
                  </a:txBody>
                  <a:tcPr marL="68580" marR="68580" marT="22860" marB="22860" anchor="ctr">
                    <a:solidFill>
                      <a:srgbClr val="EEF3F6"/>
                    </a:solidFill>
                  </a:tcPr>
                </a:tc>
                <a:extLst>
                  <a:ext uri="{0D108BD9-81ED-4DB2-BD59-A6C34878D82A}">
                    <a16:rowId xmlns:a16="http://schemas.microsoft.com/office/drawing/2014/main" val="10003"/>
                  </a:ext>
                </a:extLst>
              </a:tr>
              <a:tr h="320000">
                <a:tc>
                  <a:txBody>
                    <a:bodyPr/>
                    <a:lstStyle/>
                    <a:p>
                      <a:pPr algn="l"/>
                      <a:r>
                        <a:rPr lang="en-US" sz="1150" dirty="0">
                          <a:solidFill>
                            <a:srgbClr val="0E2841"/>
                          </a:solidFill>
                          <a:latin typeface="+mn-lt"/>
                        </a:rPr>
                        <a:t>KY ARES</a:t>
                      </a:r>
                    </a:p>
                  </a:txBody>
                  <a:tcPr marL="68580" marR="68580" marT="22860" marB="22860" anchor="ctr">
                    <a:solidFill>
                      <a:srgbClr val="FFFFFF"/>
                    </a:solidFill>
                  </a:tcPr>
                </a:tc>
                <a:tc>
                  <a:txBody>
                    <a:bodyPr/>
                    <a:lstStyle/>
                    <a:p>
                      <a:pPr algn="ctr"/>
                      <a:r>
                        <a:rPr lang="en-US" sz="1150" b="1" dirty="0">
                          <a:solidFill>
                            <a:srgbClr val="E97132"/>
                          </a:solidFill>
                          <a:latin typeface="+mn-lt"/>
                        </a:rPr>
                        <a:t>31211</a:t>
                      </a:r>
                    </a:p>
                  </a:txBody>
                  <a:tcPr marL="68580" marR="68580" marT="22860" marB="22860" anchor="ctr">
                    <a:solidFill>
                      <a:srgbClr val="FFFFFF"/>
                    </a:solidFill>
                  </a:tcPr>
                </a:tc>
                <a:tc>
                  <a:txBody>
                    <a:bodyPr/>
                    <a:lstStyle/>
                    <a:p>
                      <a:pPr algn="l"/>
                      <a:r>
                        <a:rPr lang="en-US" sz="1150" dirty="0">
                          <a:solidFill>
                            <a:srgbClr val="0E2841"/>
                          </a:solidFill>
                          <a:latin typeface="+mn-lt"/>
                        </a:rPr>
                        <a:t>Baynet</a:t>
                      </a:r>
                    </a:p>
                  </a:txBody>
                  <a:tcPr marL="68580" marR="68580" marT="22860" marB="22860" anchor="ctr">
                    <a:solidFill>
                      <a:srgbClr val="FFFFFF"/>
                    </a:solidFill>
                  </a:tcPr>
                </a:tc>
                <a:tc>
                  <a:txBody>
                    <a:bodyPr/>
                    <a:lstStyle/>
                    <a:p>
                      <a:pPr algn="ctr"/>
                      <a:r>
                        <a:rPr lang="en-US" sz="1150" b="1" dirty="0">
                          <a:solidFill>
                            <a:srgbClr val="E97132"/>
                          </a:solidFill>
                          <a:latin typeface="+mn-lt"/>
                        </a:rPr>
                        <a:t>31075</a:t>
                      </a:r>
                    </a:p>
                  </a:txBody>
                  <a:tcPr marL="68580" marR="68580" marT="22860" marB="22860" anchor="ctr">
                    <a:solidFill>
                      <a:srgbClr val="FFFFFF"/>
                    </a:solidFill>
                  </a:tcPr>
                </a:tc>
                <a:extLst>
                  <a:ext uri="{0D108BD9-81ED-4DB2-BD59-A6C34878D82A}">
                    <a16:rowId xmlns:a16="http://schemas.microsoft.com/office/drawing/2014/main" val="10004"/>
                  </a:ext>
                </a:extLst>
              </a:tr>
              <a:tr h="320000">
                <a:tc>
                  <a:txBody>
                    <a:bodyPr/>
                    <a:lstStyle/>
                    <a:p>
                      <a:pPr algn="l"/>
                      <a:r>
                        <a:rPr lang="en-US" sz="1150" dirty="0">
                          <a:solidFill>
                            <a:srgbClr val="0E2841"/>
                          </a:solidFill>
                          <a:latin typeface="+mn-lt"/>
                        </a:rPr>
                        <a:t>KY DMR Local</a:t>
                      </a:r>
                    </a:p>
                  </a:txBody>
                  <a:tcPr marL="68580" marR="68580" marT="22860" marB="22860" anchor="ctr">
                    <a:solidFill>
                      <a:srgbClr val="EEF3F6"/>
                    </a:solidFill>
                  </a:tcPr>
                </a:tc>
                <a:tc>
                  <a:txBody>
                    <a:bodyPr/>
                    <a:lstStyle/>
                    <a:p>
                      <a:pPr algn="ctr"/>
                      <a:r>
                        <a:rPr lang="en-US" sz="1150" b="1" dirty="0">
                          <a:solidFill>
                            <a:srgbClr val="E97132"/>
                          </a:solidFill>
                          <a:latin typeface="+mn-lt"/>
                        </a:rPr>
                        <a:t>2</a:t>
                      </a:r>
                    </a:p>
                  </a:txBody>
                  <a:tcPr marL="68580" marR="68580" marT="22860" marB="22860" anchor="ctr">
                    <a:solidFill>
                      <a:srgbClr val="EEF3F6"/>
                    </a:solidFill>
                  </a:tcPr>
                </a:tc>
                <a:tc>
                  <a:txBody>
                    <a:bodyPr/>
                    <a:lstStyle/>
                    <a:p>
                      <a:pPr algn="l"/>
                      <a:r>
                        <a:rPr lang="en-US" sz="1150" dirty="0">
                          <a:solidFill>
                            <a:srgbClr val="0E2841"/>
                          </a:solidFill>
                          <a:latin typeface="+mn-lt"/>
                        </a:rPr>
                        <a:t>CA State</a:t>
                      </a:r>
                    </a:p>
                  </a:txBody>
                  <a:tcPr marL="68580" marR="68580" marT="22860" marB="22860" anchor="ctr">
                    <a:solidFill>
                      <a:srgbClr val="EEF3F6"/>
                    </a:solidFill>
                  </a:tcPr>
                </a:tc>
                <a:tc>
                  <a:txBody>
                    <a:bodyPr/>
                    <a:lstStyle/>
                    <a:p>
                      <a:pPr algn="ctr"/>
                      <a:r>
                        <a:rPr lang="en-US" sz="1150" b="1" dirty="0">
                          <a:solidFill>
                            <a:srgbClr val="E97132"/>
                          </a:solidFill>
                          <a:latin typeface="+mn-lt"/>
                        </a:rPr>
                        <a:t>3106</a:t>
                      </a:r>
                    </a:p>
                  </a:txBody>
                  <a:tcPr marL="68580" marR="68580" marT="22860" marB="22860" anchor="ctr">
                    <a:solidFill>
                      <a:srgbClr val="EEF3F6"/>
                    </a:solidFill>
                  </a:tcPr>
                </a:tc>
                <a:extLst>
                  <a:ext uri="{0D108BD9-81ED-4DB2-BD59-A6C34878D82A}">
                    <a16:rowId xmlns:a16="http://schemas.microsoft.com/office/drawing/2014/main" val="10005"/>
                  </a:ext>
                </a:extLst>
              </a:tr>
              <a:tr h="320000">
                <a:tc>
                  <a:txBody>
                    <a:bodyPr/>
                    <a:lstStyle/>
                    <a:p>
                      <a:pPr algn="l"/>
                      <a:r>
                        <a:rPr lang="en-US" sz="1150" dirty="0">
                          <a:solidFill>
                            <a:srgbClr val="0E2841"/>
                          </a:solidFill>
                          <a:latin typeface="+mn-lt"/>
                        </a:rPr>
                        <a:t>MD State</a:t>
                      </a:r>
                    </a:p>
                  </a:txBody>
                  <a:tcPr marL="68580" marR="68580" marT="22860" marB="22860" anchor="ctr">
                    <a:solidFill>
                      <a:srgbClr val="FFFFFF"/>
                    </a:solidFill>
                  </a:tcPr>
                </a:tc>
                <a:tc>
                  <a:txBody>
                    <a:bodyPr/>
                    <a:lstStyle/>
                    <a:p>
                      <a:pPr algn="ctr"/>
                      <a:r>
                        <a:rPr lang="en-US" sz="1150" b="1" dirty="0">
                          <a:solidFill>
                            <a:srgbClr val="E97132"/>
                          </a:solidFill>
                          <a:latin typeface="+mn-lt"/>
                        </a:rPr>
                        <a:t>3124</a:t>
                      </a:r>
                    </a:p>
                  </a:txBody>
                  <a:tcPr marL="68580" marR="68580" marT="22860" marB="22860" anchor="ctr">
                    <a:solidFill>
                      <a:srgbClr val="FFFFFF"/>
                    </a:solidFill>
                  </a:tcPr>
                </a:tc>
                <a:tc>
                  <a:txBody>
                    <a:bodyPr/>
                    <a:lstStyle/>
                    <a:p>
                      <a:pPr algn="l"/>
                      <a:r>
                        <a:rPr lang="en-US" sz="1150" dirty="0">
                          <a:solidFill>
                            <a:srgbClr val="0E2841"/>
                          </a:solidFill>
                          <a:latin typeface="+mn-lt"/>
                        </a:rPr>
                        <a:t>East Kentucky</a:t>
                      </a:r>
                    </a:p>
                  </a:txBody>
                  <a:tcPr marL="68580" marR="68580" marT="22860" marB="22860" anchor="ctr">
                    <a:solidFill>
                      <a:srgbClr val="FFFFFF"/>
                    </a:solidFill>
                  </a:tcPr>
                </a:tc>
                <a:tc>
                  <a:txBody>
                    <a:bodyPr/>
                    <a:lstStyle/>
                    <a:p>
                      <a:pPr algn="ctr"/>
                      <a:r>
                        <a:rPr lang="en-US" sz="1150" b="1" dirty="0">
                          <a:solidFill>
                            <a:srgbClr val="E97132"/>
                          </a:solidFill>
                          <a:latin typeface="+mn-lt"/>
                        </a:rPr>
                        <a:t>31213</a:t>
                      </a:r>
                    </a:p>
                  </a:txBody>
                  <a:tcPr marL="68580" marR="68580" marT="22860" marB="22860" anchor="ctr">
                    <a:solidFill>
                      <a:srgbClr val="FFFFFF"/>
                    </a:solidFill>
                  </a:tcPr>
                </a:tc>
                <a:extLst>
                  <a:ext uri="{0D108BD9-81ED-4DB2-BD59-A6C34878D82A}">
                    <a16:rowId xmlns:a16="http://schemas.microsoft.com/office/drawing/2014/main" val="10006"/>
                  </a:ext>
                </a:extLst>
              </a:tr>
              <a:tr h="320000">
                <a:tc>
                  <a:txBody>
                    <a:bodyPr/>
                    <a:lstStyle/>
                    <a:p>
                      <a:pPr algn="l"/>
                      <a:r>
                        <a:rPr lang="en-US" sz="1150" dirty="0">
                          <a:solidFill>
                            <a:srgbClr val="0E2841"/>
                          </a:solidFill>
                          <a:latin typeface="+mn-lt"/>
                        </a:rPr>
                        <a:t>MO State</a:t>
                      </a:r>
                    </a:p>
                  </a:txBody>
                  <a:tcPr marL="68580" marR="68580" marT="22860" marB="22860" anchor="ctr">
                    <a:solidFill>
                      <a:srgbClr val="EEF3F6"/>
                    </a:solidFill>
                  </a:tcPr>
                </a:tc>
                <a:tc>
                  <a:txBody>
                    <a:bodyPr/>
                    <a:lstStyle/>
                    <a:p>
                      <a:pPr algn="ctr"/>
                      <a:r>
                        <a:rPr lang="en-US" sz="1150" b="1" dirty="0">
                          <a:solidFill>
                            <a:srgbClr val="E97132"/>
                          </a:solidFill>
                          <a:latin typeface="+mn-lt"/>
                        </a:rPr>
                        <a:t>3129</a:t>
                      </a:r>
                    </a:p>
                  </a:txBody>
                  <a:tcPr marL="68580" marR="68580" marT="22860" marB="22860" anchor="ctr">
                    <a:solidFill>
                      <a:srgbClr val="EEF3F6"/>
                    </a:solidFill>
                  </a:tcPr>
                </a:tc>
                <a:tc>
                  <a:txBody>
                    <a:bodyPr/>
                    <a:lstStyle/>
                    <a:p>
                      <a:pPr algn="l"/>
                      <a:r>
                        <a:rPr lang="en-US" sz="1150" dirty="0">
                          <a:solidFill>
                            <a:srgbClr val="0E2841"/>
                          </a:solidFill>
                          <a:latin typeface="+mn-lt"/>
                        </a:rPr>
                        <a:t>OH State</a:t>
                      </a:r>
                    </a:p>
                  </a:txBody>
                  <a:tcPr marL="68580" marR="68580" marT="22860" marB="22860" anchor="ctr">
                    <a:solidFill>
                      <a:srgbClr val="EEF3F6"/>
                    </a:solidFill>
                  </a:tcPr>
                </a:tc>
                <a:tc>
                  <a:txBody>
                    <a:bodyPr/>
                    <a:lstStyle/>
                    <a:p>
                      <a:pPr algn="ctr"/>
                      <a:r>
                        <a:rPr lang="en-US" sz="1150" b="1" dirty="0">
                          <a:solidFill>
                            <a:srgbClr val="E97132"/>
                          </a:solidFill>
                          <a:latin typeface="+mn-lt"/>
                        </a:rPr>
                        <a:t>3139</a:t>
                      </a:r>
                    </a:p>
                  </a:txBody>
                  <a:tcPr marL="68580" marR="68580" marT="22860" marB="22860" anchor="ctr">
                    <a:solidFill>
                      <a:srgbClr val="EEF3F6"/>
                    </a:solidFill>
                  </a:tcPr>
                </a:tc>
                <a:extLst>
                  <a:ext uri="{0D108BD9-81ED-4DB2-BD59-A6C34878D82A}">
                    <a16:rowId xmlns:a16="http://schemas.microsoft.com/office/drawing/2014/main" val="10007"/>
                  </a:ext>
                </a:extLst>
              </a:tr>
              <a:tr h="320000">
                <a:tc>
                  <a:txBody>
                    <a:bodyPr/>
                    <a:lstStyle/>
                    <a:p>
                      <a:pPr algn="l"/>
                      <a:r>
                        <a:rPr lang="en-US" sz="1150" dirty="0">
                          <a:solidFill>
                            <a:srgbClr val="0E2841"/>
                          </a:solidFill>
                          <a:latin typeface="+mn-lt"/>
                        </a:rPr>
                        <a:t>PA State</a:t>
                      </a:r>
                    </a:p>
                  </a:txBody>
                  <a:tcPr marL="68580" marR="68580" marT="22860" marB="22860" anchor="ctr">
                    <a:solidFill>
                      <a:srgbClr val="FFFFFF"/>
                    </a:solidFill>
                  </a:tcPr>
                </a:tc>
                <a:tc>
                  <a:txBody>
                    <a:bodyPr/>
                    <a:lstStyle/>
                    <a:p>
                      <a:pPr algn="ctr"/>
                      <a:r>
                        <a:rPr lang="en-US" sz="1150" b="1" dirty="0">
                          <a:solidFill>
                            <a:srgbClr val="E97132"/>
                          </a:solidFill>
                          <a:latin typeface="+mn-lt"/>
                        </a:rPr>
                        <a:t>3142</a:t>
                      </a:r>
                    </a:p>
                  </a:txBody>
                  <a:tcPr marL="68580" marR="68580" marT="22860" marB="22860" anchor="ctr">
                    <a:solidFill>
                      <a:srgbClr val="FFFFFF"/>
                    </a:solidFill>
                  </a:tcPr>
                </a:tc>
                <a:tc>
                  <a:txBody>
                    <a:bodyPr/>
                    <a:lstStyle/>
                    <a:p>
                      <a:pPr algn="l"/>
                      <a:r>
                        <a:rPr lang="en-US" sz="1150" dirty="0">
                          <a:solidFill>
                            <a:srgbClr val="0E2841"/>
                          </a:solidFill>
                          <a:latin typeface="+mn-lt"/>
                        </a:rPr>
                        <a:t>TX State</a:t>
                      </a:r>
                    </a:p>
                  </a:txBody>
                  <a:tcPr marL="68580" marR="68580" marT="22860" marB="22860" anchor="ctr">
                    <a:solidFill>
                      <a:srgbClr val="FFFFFF"/>
                    </a:solidFill>
                  </a:tcPr>
                </a:tc>
                <a:tc>
                  <a:txBody>
                    <a:bodyPr/>
                    <a:lstStyle/>
                    <a:p>
                      <a:pPr algn="ctr"/>
                      <a:r>
                        <a:rPr lang="en-US" sz="1150" b="1" dirty="0">
                          <a:solidFill>
                            <a:srgbClr val="E97132"/>
                          </a:solidFill>
                          <a:latin typeface="+mn-lt"/>
                        </a:rPr>
                        <a:t>3148</a:t>
                      </a:r>
                    </a:p>
                  </a:txBody>
                  <a:tcPr marL="68580" marR="68580" marT="22860" marB="22860" anchor="ctr">
                    <a:solidFill>
                      <a:srgbClr val="FFFFFF"/>
                    </a:solidFill>
                  </a:tcPr>
                </a:tc>
                <a:extLst>
                  <a:ext uri="{0D108BD9-81ED-4DB2-BD59-A6C34878D82A}">
                    <a16:rowId xmlns:a16="http://schemas.microsoft.com/office/drawing/2014/main" val="10008"/>
                  </a:ext>
                </a:extLst>
              </a:tr>
              <a:tr h="320000">
                <a:tc>
                  <a:txBody>
                    <a:bodyPr/>
                    <a:lstStyle/>
                    <a:p>
                      <a:pPr algn="l"/>
                      <a:r>
                        <a:rPr lang="en-US" sz="1150" dirty="0">
                          <a:solidFill>
                            <a:srgbClr val="0E2841"/>
                          </a:solidFill>
                          <a:latin typeface="+mn-lt"/>
                        </a:rPr>
                        <a:t>Parrot</a:t>
                      </a:r>
                    </a:p>
                  </a:txBody>
                  <a:tcPr marL="68580" marR="68580" marT="22860" marB="22860" anchor="ctr">
                    <a:solidFill>
                      <a:srgbClr val="EEF3F6"/>
                    </a:solidFill>
                  </a:tcPr>
                </a:tc>
                <a:tc>
                  <a:txBody>
                    <a:bodyPr/>
                    <a:lstStyle/>
                    <a:p>
                      <a:pPr algn="ctr"/>
                      <a:r>
                        <a:rPr lang="en-US" sz="1150" b="1" dirty="0">
                          <a:solidFill>
                            <a:srgbClr val="E97132"/>
                          </a:solidFill>
                          <a:latin typeface="+mn-lt"/>
                        </a:rPr>
                        <a:t>9998</a:t>
                      </a:r>
                    </a:p>
                  </a:txBody>
                  <a:tcPr marL="68580" marR="68580" marT="22860" marB="22860" anchor="ctr">
                    <a:solidFill>
                      <a:srgbClr val="EEF3F6"/>
                    </a:solidFill>
                  </a:tcPr>
                </a:tc>
                <a:tc>
                  <a:txBody>
                    <a:bodyPr/>
                    <a:lstStyle/>
                    <a:p>
                      <a:pPr algn="l"/>
                      <a:r>
                        <a:rPr lang="en-US" sz="1150" dirty="0">
                          <a:solidFill>
                            <a:srgbClr val="0E2841"/>
                          </a:solidFill>
                          <a:latin typeface="+mn-lt"/>
                        </a:rPr>
                        <a:t>Local 9</a:t>
                      </a:r>
                    </a:p>
                  </a:txBody>
                  <a:tcPr marL="68580" marR="68580" marT="22860" marB="22860" anchor="ctr">
                    <a:solidFill>
                      <a:srgbClr val="EEF3F6"/>
                    </a:solidFill>
                  </a:tcPr>
                </a:tc>
                <a:tc>
                  <a:txBody>
                    <a:bodyPr/>
                    <a:lstStyle/>
                    <a:p>
                      <a:pPr algn="ctr"/>
                      <a:r>
                        <a:rPr lang="en-US" sz="1150" b="1" dirty="0">
                          <a:solidFill>
                            <a:srgbClr val="E97132"/>
                          </a:solidFill>
                          <a:latin typeface="+mn-lt"/>
                        </a:rPr>
                        <a:t>Somerset link</a:t>
                      </a:r>
                    </a:p>
                  </a:txBody>
                  <a:tcPr marL="68580" marR="68580" marT="22860" marB="22860" anchor="ctr">
                    <a:solidFill>
                      <a:srgbClr val="EEF3F6"/>
                    </a:solidFill>
                  </a:tcPr>
                </a:tc>
                <a:extLst>
                  <a:ext uri="{0D108BD9-81ED-4DB2-BD59-A6C34878D82A}">
                    <a16:rowId xmlns:a16="http://schemas.microsoft.com/office/drawing/2014/main" val="10009"/>
                  </a:ext>
                </a:extLst>
              </a:tr>
              <a:tr h="320000">
                <a:tc>
                  <a:txBody>
                    <a:bodyPr/>
                    <a:lstStyle/>
                    <a:p>
                      <a:pPr algn="l"/>
                      <a:r>
                        <a:rPr lang="en-US" sz="1150" dirty="0">
                          <a:solidFill>
                            <a:srgbClr val="0E2841"/>
                          </a:solidFill>
                          <a:latin typeface="+mn-lt"/>
                        </a:rPr>
                        <a:t>TAC</a:t>
                      </a:r>
                    </a:p>
                  </a:txBody>
                  <a:tcPr marL="68580" marR="68580" marT="22860" marB="22860" anchor="ctr">
                    <a:solidFill>
                      <a:srgbClr val="FFFFFF"/>
                    </a:solidFill>
                  </a:tcPr>
                </a:tc>
                <a:tc>
                  <a:txBody>
                    <a:bodyPr/>
                    <a:lstStyle/>
                    <a:p>
                      <a:pPr algn="ctr"/>
                      <a:r>
                        <a:rPr lang="en-US" sz="1150" b="1" dirty="0">
                          <a:solidFill>
                            <a:srgbClr val="E97132"/>
                          </a:solidFill>
                          <a:latin typeface="+mn-lt"/>
                        </a:rPr>
                        <a:t>310–319</a:t>
                      </a:r>
                    </a:p>
                  </a:txBody>
                  <a:tcPr marL="68580" marR="68580" marT="22860" marB="22860" anchor="ctr">
                    <a:solidFill>
                      <a:srgbClr val="FFFFFF"/>
                    </a:solidFill>
                  </a:tcPr>
                </a:tc>
                <a:tc>
                  <a:txBody>
                    <a:bodyPr/>
                    <a:lstStyle/>
                    <a:p>
                      <a:pPr algn="l"/>
                      <a:r>
                        <a:rPr lang="en-US" sz="1150" dirty="0">
                          <a:solidFill>
                            <a:srgbClr val="0E2841"/>
                          </a:solidFill>
                          <a:latin typeface="+mn-lt"/>
                        </a:rPr>
                        <a:t>FL State</a:t>
                      </a:r>
                    </a:p>
                  </a:txBody>
                  <a:tcPr marL="68580" marR="68580" marT="22860" marB="22860" anchor="ctr">
                    <a:solidFill>
                      <a:srgbClr val="FFFFFF"/>
                    </a:solidFill>
                  </a:tcPr>
                </a:tc>
                <a:tc>
                  <a:txBody>
                    <a:bodyPr/>
                    <a:lstStyle/>
                    <a:p>
                      <a:pPr algn="ctr"/>
                      <a:r>
                        <a:rPr lang="en-US" sz="1150" b="1" dirty="0">
                          <a:solidFill>
                            <a:srgbClr val="E97132"/>
                          </a:solidFill>
                          <a:latin typeface="+mn-lt"/>
                        </a:rPr>
                        <a:t>3112</a:t>
                      </a:r>
                    </a:p>
                  </a:txBody>
                  <a:tcPr marL="68580" marR="68580" marT="22860" marB="22860" anchor="ctr">
                    <a:solidFill>
                      <a:srgbClr val="FFFFFF"/>
                    </a:solidFill>
                  </a:tcPr>
                </a:tc>
                <a:extLst>
                  <a:ext uri="{0D108BD9-81ED-4DB2-BD59-A6C34878D82A}">
                    <a16:rowId xmlns:a16="http://schemas.microsoft.com/office/drawing/2014/main" val="10010"/>
                  </a:ext>
                </a:extLst>
              </a:tr>
              <a:tr h="320000">
                <a:tc>
                  <a:txBody>
                    <a:bodyPr/>
                    <a:lstStyle/>
                    <a:p>
                      <a:pPr algn="l"/>
                      <a:r>
                        <a:rPr lang="en-US" sz="1150" dirty="0">
                          <a:solidFill>
                            <a:srgbClr val="0E2841"/>
                          </a:solidFill>
                          <a:latin typeface="+mn-lt"/>
                        </a:rPr>
                        <a:t>TN State</a:t>
                      </a:r>
                    </a:p>
                  </a:txBody>
                  <a:tcPr marL="68580" marR="68580" marT="22860" marB="22860" anchor="ctr">
                    <a:solidFill>
                      <a:srgbClr val="EEF3F6"/>
                    </a:solidFill>
                  </a:tcPr>
                </a:tc>
                <a:tc>
                  <a:txBody>
                    <a:bodyPr/>
                    <a:lstStyle/>
                    <a:p>
                      <a:pPr algn="ctr"/>
                      <a:r>
                        <a:rPr lang="en-US" sz="1150" b="1" dirty="0">
                          <a:solidFill>
                            <a:srgbClr val="E97132"/>
                          </a:solidFill>
                          <a:latin typeface="+mn-lt"/>
                        </a:rPr>
                        <a:t>3147</a:t>
                      </a:r>
                    </a:p>
                  </a:txBody>
                  <a:tcPr marL="68580" marR="68580" marT="22860" marB="22860" anchor="ctr">
                    <a:solidFill>
                      <a:srgbClr val="EEF3F6"/>
                    </a:solidFill>
                  </a:tcPr>
                </a:tc>
                <a:tc>
                  <a:txBody>
                    <a:bodyPr/>
                    <a:lstStyle/>
                    <a:p>
                      <a:pPr algn="l"/>
                      <a:r>
                        <a:rPr lang="en-US" sz="1150" dirty="0">
                          <a:solidFill>
                            <a:srgbClr val="0E2841"/>
                          </a:solidFill>
                          <a:latin typeface="+mn-lt"/>
                        </a:rPr>
                        <a:t>Net 1</a:t>
                      </a:r>
                    </a:p>
                  </a:txBody>
                  <a:tcPr marL="68580" marR="68580" marT="22860" marB="22860" anchor="ctr">
                    <a:solidFill>
                      <a:srgbClr val="EEF3F6"/>
                    </a:solidFill>
                  </a:tcPr>
                </a:tc>
                <a:tc>
                  <a:txBody>
                    <a:bodyPr/>
                    <a:lstStyle/>
                    <a:p>
                      <a:pPr algn="ctr"/>
                      <a:r>
                        <a:rPr lang="en-US" sz="1150" b="1" dirty="0">
                          <a:solidFill>
                            <a:srgbClr val="E97132"/>
                          </a:solidFill>
                          <a:latin typeface="+mn-lt"/>
                        </a:rPr>
                        <a:t>31001</a:t>
                      </a:r>
                    </a:p>
                  </a:txBody>
                  <a:tcPr marL="68580" marR="68580" marT="22860" marB="22860" anchor="ctr">
                    <a:solidFill>
                      <a:srgbClr val="EEF3F6"/>
                    </a:solidFill>
                  </a:tcPr>
                </a:tc>
                <a:extLst>
                  <a:ext uri="{0D108BD9-81ED-4DB2-BD59-A6C34878D82A}">
                    <a16:rowId xmlns:a16="http://schemas.microsoft.com/office/drawing/2014/main" val="10011"/>
                  </a:ext>
                </a:extLst>
              </a:tr>
              <a:tr h="320000">
                <a:tc>
                  <a:txBody>
                    <a:bodyPr/>
                    <a:lstStyle/>
                    <a:p>
                      <a:pPr algn="l"/>
                      <a:r>
                        <a:rPr lang="en-US" sz="1150" dirty="0">
                          <a:solidFill>
                            <a:srgbClr val="0E2841"/>
                          </a:solidFill>
                          <a:latin typeface="+mn-lt"/>
                        </a:rPr>
                        <a:t>VA State</a:t>
                      </a:r>
                    </a:p>
                  </a:txBody>
                  <a:tcPr marL="68580" marR="68580" marT="22860" marB="22860" anchor="ctr">
                    <a:solidFill>
                      <a:srgbClr val="FFFFFF"/>
                    </a:solidFill>
                  </a:tcPr>
                </a:tc>
                <a:tc>
                  <a:txBody>
                    <a:bodyPr/>
                    <a:lstStyle/>
                    <a:p>
                      <a:pPr algn="ctr"/>
                      <a:r>
                        <a:rPr lang="en-US" sz="1150" b="1" dirty="0">
                          <a:solidFill>
                            <a:srgbClr val="E97132"/>
                          </a:solidFill>
                          <a:latin typeface="+mn-lt"/>
                        </a:rPr>
                        <a:t>3151</a:t>
                      </a:r>
                    </a:p>
                  </a:txBody>
                  <a:tcPr marL="68580" marR="68580" marT="22860" marB="22860" anchor="ctr">
                    <a:solidFill>
                      <a:srgbClr val="FFFFFF"/>
                    </a:solidFill>
                  </a:tcPr>
                </a:tc>
                <a:tc>
                  <a:txBody>
                    <a:bodyPr/>
                    <a:lstStyle/>
                    <a:p>
                      <a:pPr algn="l"/>
                      <a:r>
                        <a:rPr lang="en-US" sz="1150" dirty="0">
                          <a:solidFill>
                            <a:srgbClr val="0E2841"/>
                          </a:solidFill>
                          <a:latin typeface="+mn-lt"/>
                        </a:rPr>
                        <a:t>Ken-Tenn</a:t>
                      </a:r>
                    </a:p>
                  </a:txBody>
                  <a:tcPr marL="68580" marR="68580" marT="22860" marB="22860" anchor="ctr">
                    <a:solidFill>
                      <a:srgbClr val="FFFFFF"/>
                    </a:solidFill>
                  </a:tcPr>
                </a:tc>
                <a:tc>
                  <a:txBody>
                    <a:bodyPr/>
                    <a:lstStyle/>
                    <a:p>
                      <a:pPr algn="ctr"/>
                      <a:r>
                        <a:rPr lang="en-US" sz="1150" b="1" dirty="0">
                          <a:solidFill>
                            <a:srgbClr val="E97132"/>
                          </a:solidFill>
                          <a:latin typeface="+mn-lt"/>
                        </a:rPr>
                        <a:t>311035</a:t>
                      </a:r>
                    </a:p>
                  </a:txBody>
                  <a:tcPr marL="68580" marR="68580" marT="22860" marB="22860" anchor="ctr">
                    <a:solidFill>
                      <a:srgbClr val="FFFFFF"/>
                    </a:solidFill>
                  </a:tcPr>
                </a:tc>
                <a:extLst>
                  <a:ext uri="{0D108BD9-81ED-4DB2-BD59-A6C34878D82A}">
                    <a16:rowId xmlns:a16="http://schemas.microsoft.com/office/drawing/2014/main" val="10012"/>
                  </a:ext>
                </a:extLst>
              </a:tr>
              <a:tr h="320000">
                <a:tc>
                  <a:txBody>
                    <a:bodyPr/>
                    <a:lstStyle/>
                    <a:p>
                      <a:pPr algn="l"/>
                      <a:r>
                        <a:rPr lang="en-US" sz="1150" dirty="0">
                          <a:solidFill>
                            <a:srgbClr val="0E2841"/>
                          </a:solidFill>
                          <a:latin typeface="+mn-lt"/>
                        </a:rPr>
                        <a:t>WV State</a:t>
                      </a:r>
                    </a:p>
                  </a:txBody>
                  <a:tcPr marL="68580" marR="68580" marT="22860" marB="22860" anchor="ctr">
                    <a:solidFill>
                      <a:srgbClr val="EEF3F6"/>
                    </a:solidFill>
                  </a:tcPr>
                </a:tc>
                <a:tc>
                  <a:txBody>
                    <a:bodyPr/>
                    <a:lstStyle/>
                    <a:p>
                      <a:pPr algn="ctr"/>
                      <a:r>
                        <a:rPr lang="en-US" sz="1150" b="1" dirty="0">
                          <a:solidFill>
                            <a:srgbClr val="E97132"/>
                          </a:solidFill>
                          <a:latin typeface="+mn-lt"/>
                        </a:rPr>
                        <a:t>3154</a:t>
                      </a:r>
                    </a:p>
                  </a:txBody>
                  <a:tcPr marL="68580" marR="68580" marT="22860" marB="22860" anchor="ctr">
                    <a:solidFill>
                      <a:srgbClr val="EEF3F6"/>
                    </a:solidFill>
                  </a:tcPr>
                </a:tc>
                <a:tc>
                  <a:txBody>
                    <a:bodyPr/>
                    <a:lstStyle/>
                    <a:p>
                      <a:pPr algn="l"/>
                      <a:endParaRPr/>
                    </a:p>
                  </a:txBody>
                  <a:tcPr marL="68580" marR="68580" marT="22860" marB="22860" anchor="ctr">
                    <a:solidFill>
                      <a:srgbClr val="EEF3F6"/>
                    </a:solidFill>
                  </a:tcPr>
                </a:tc>
                <a:tc>
                  <a:txBody>
                    <a:bodyPr/>
                    <a:lstStyle/>
                    <a:p>
                      <a:pPr algn="ctr"/>
                      <a:endParaRPr/>
                    </a:p>
                  </a:txBody>
                  <a:tcPr marL="68580" marR="68580" marT="22860" marB="22860" anchor="ctr">
                    <a:solidFill>
                      <a:srgbClr val="EEF3F6"/>
                    </a:solidFill>
                  </a:tcPr>
                </a:tc>
                <a:extLst>
                  <a:ext uri="{0D108BD9-81ED-4DB2-BD59-A6C34878D82A}">
                    <a16:rowId xmlns:a16="http://schemas.microsoft.com/office/drawing/2014/main" val="10013"/>
                  </a:ext>
                </a:extLst>
              </a:tr>
            </a:tbl>
          </a:graphicData>
        </a:graphic>
      </p:graphicFrame>
      <p:sp>
        <p:nvSpPr>
          <p:cNvPr id="30" name="Card Header"/>
          <p:cNvSpPr/>
          <p:nvPr/>
        </p:nvSpPr>
        <p:spPr>
          <a:xfrm>
            <a:off x="457200" y="5152000"/>
            <a:ext cx="3450000" cy="360000"/>
          </a:xfrm>
          <a:prstGeom prst="rect">
            <a:avLst/>
          </a:prstGeom>
          <a:solidFill>
            <a:srgbClr val="0E2841"/>
          </a:solidFill>
          <a:ln>
            <a:noFill/>
          </a:ln>
        </p:spPr>
        <p:txBody>
          <a:bodyPr lIns="91440" anchor="ctr"/>
          <a:lstStyle/>
          <a:p>
            <a:pPr algn="l"/>
            <a:r>
              <a:rPr lang="en-US" sz="1300" b="1" dirty="0">
                <a:solidFill>
                  <a:srgbClr val="FFFFFF"/>
                </a:solidFill>
                <a:latin typeface="+mn-lt"/>
              </a:rPr>
              <a:t>QUICK REFERENCE</a:t>
            </a:r>
          </a:p>
        </p:txBody>
      </p:sp>
      <p:sp>
        <p:nvSpPr>
          <p:cNvPr id="31" name="Card Body"/>
          <p:cNvSpPr/>
          <p:nvPr/>
        </p:nvSpPr>
        <p:spPr>
          <a:xfrm>
            <a:off x="457200" y="5218000"/>
            <a:ext cx="3450000" cy="1640000"/>
          </a:xfrm>
          <a:prstGeom prst="rect">
            <a:avLst/>
          </a:prstGeom>
          <a:solidFill>
            <a:srgbClr val="EEF3F6"/>
          </a:solidFill>
          <a:ln>
            <a:noFill/>
          </a:ln>
        </p:spPr>
        <p:txBody>
          <a:bodyPr lIns="137160" tIns="68580" rIns="91440" anchor="t"/>
          <a:lstStyle/>
          <a:p>
            <a:pPr marL="182880" indent="-182880" algn="l">
              <a:buFont typeface="Arial"/>
              <a:buChar char="•"/>
            </a:pPr>
            <a:r>
              <a:rPr lang="en-US" sz="1200" dirty="0">
                <a:solidFill>
                  <a:srgbClr val="0E2841"/>
                </a:solidFill>
                <a:latin typeface="+mn-lt"/>
              </a:rPr>
              <a:t>Frequency: 444.550 (+5 offset)</a:t>
            </a:r>
          </a:p>
          <a:p>
            <a:pPr marL="182880" indent="-182880" algn="l">
              <a:buFont typeface="Arial"/>
              <a:buChar char="•"/>
            </a:pPr>
            <a:r>
              <a:rPr lang="en-US" sz="1200" dirty="0">
                <a:solidFill>
                  <a:srgbClr val="0E2841"/>
                </a:solidFill>
                <a:latin typeface="+mn-lt"/>
              </a:rPr>
              <a:t>Color Code: 1</a:t>
            </a:r>
          </a:p>
          <a:p>
            <a:pPr marL="182880" indent="-182880" algn="l">
              <a:buFont typeface="Arial"/>
              <a:buChar char="•"/>
            </a:pPr>
            <a:r>
              <a:rPr lang="en-US" sz="1200" dirty="0">
                <a:solidFill>
                  <a:srgbClr val="0E2841"/>
                </a:solidFill>
                <a:latin typeface="+mn-lt"/>
              </a:rPr>
              <a:t>Zone: </a:t>
            </a:r>
            <a:r>
              <a:rPr lang="en-US" sz="1200" dirty="0">
                <a:solidFill>
                  <a:srgbClr val="0E2841"/>
                </a:solidFill>
              </a:rPr>
              <a:t>MAYSVILLE</a:t>
            </a:r>
            <a:endParaRPr lang="en-US" sz="1200" dirty="0">
              <a:solidFill>
                <a:srgbClr val="0E2841"/>
              </a:solidFill>
              <a:latin typeface="+mn-lt"/>
            </a:endParaRPr>
          </a:p>
          <a:p>
            <a:pPr marL="182880" indent="-182880" algn="l">
              <a:buFont typeface="Arial"/>
              <a:buChar char="•"/>
            </a:pPr>
            <a:r>
              <a:rPr lang="en-US" sz="1200" dirty="0">
                <a:solidFill>
                  <a:srgbClr val="0E2841"/>
                </a:solidFill>
                <a:latin typeface="+mn-lt"/>
              </a:rPr>
              <a:t>Parrot 9998 = audio test</a:t>
            </a:r>
          </a:p>
          <a:p>
            <a:pPr marL="182880" indent="-182880" algn="l">
              <a:buFont typeface="Arial"/>
              <a:buChar char="•"/>
            </a:pPr>
            <a:r>
              <a:rPr lang="en-US" sz="1200" dirty="0">
                <a:solidFill>
                  <a:srgbClr val="0E2841"/>
                </a:solidFill>
                <a:latin typeface="+mn-lt"/>
              </a:rPr>
              <a:t>Local 9 links to Somerset</a:t>
            </a:r>
          </a:p>
        </p:txBody>
      </p:sp>
      <p:sp>
        <p:nvSpPr>
          <p:cNvPr id="13" name="Contact Footer"/>
          <p:cNvSpPr txBox="1"/>
          <p:nvPr/>
        </p:nvSpPr>
        <p:spPr>
          <a:xfrm>
            <a:off x="596000" y="6420000"/>
            <a:ext cx="11000000" cy="380000"/>
          </a:xfrm>
          <a:prstGeom prst="rect">
            <a:avLst/>
          </a:prstGeom>
          <a:noFill/>
        </p:spPr>
        <p:txBody>
          <a:bodyPr wrap="square" rtlCol="0" anchor="t"/>
          <a:lstStyle/>
          <a:p>
            <a:pPr algn="ctr"/>
            <a:r>
              <a:rPr lang="en-US" sz="1050" b="1" dirty="0">
                <a:solidFill>
                  <a:srgbClr val="0E2841"/>
                </a:solidFill>
                <a:latin typeface="+mn-lt"/>
              </a:rPr>
              <a:t>Kentucky DMR</a:t>
            </a:r>
            <a:r>
              <a:rPr lang="en-US" sz="1050" dirty="0">
                <a:solidFill>
                  <a:srgbClr val="156082"/>
                </a:solidFill>
                <a:latin typeface="+mn-lt"/>
              </a:rPr>
              <a:t>  •  Lebanon, Kentucky, United States</a:t>
            </a:r>
          </a:p>
          <a:p>
            <a:pPr algn="ctr"/>
            <a:r>
              <a:rPr lang="en-US" sz="950" dirty="0">
                <a:solidFill>
                  <a:srgbClr val="156082"/>
                </a:solidFill>
                <a:latin typeface="+mn-lt"/>
              </a:rPr>
              <a:t>1-270-402-9800  •  peavy79@gmail.com  •  www.Kentuckydmr.com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6494D78A-98A1-4503-9446-B6F59E457E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3691B32-E195-4C8D-90E5-DF10E7A843EA}"/>
              </a:ext>
            </a:extLst>
          </p:cNvPr>
          <p:cNvSpPr>
            <a:spLocks noGrp="1"/>
          </p:cNvSpPr>
          <p:nvPr>
            <p:ph type="ctrTitle"/>
          </p:nvPr>
        </p:nvSpPr>
        <p:spPr>
          <a:xfrm>
            <a:off x="612648" y="365125"/>
            <a:ext cx="5295015" cy="2063808"/>
          </a:xfrm>
        </p:spPr>
        <p:txBody>
          <a:bodyPr vert="horz" lIns="91440" tIns="45720" rIns="91440" bIns="45720" rtlCol="0" anchor="b">
            <a:normAutofit/>
          </a:bodyPr>
          <a:lstStyle/>
          <a:p>
            <a:pPr algn="l"/>
            <a:r>
              <a:rPr lang="en-US" sz="4600"/>
              <a:t>Baofeng DR-1801UV</a:t>
            </a:r>
            <a:br>
              <a:rPr lang="en-US" sz="4600"/>
            </a:br>
            <a:r>
              <a:rPr lang="en-US" sz="4600"/>
              <a:t>Brooksville Ky DMR</a:t>
            </a:r>
            <a:br>
              <a:rPr lang="en-US" sz="4600"/>
            </a:br>
            <a:r>
              <a:rPr lang="en-US" sz="4600"/>
              <a:t>443.7125 (+5)</a:t>
            </a:r>
          </a:p>
        </p:txBody>
      </p:sp>
      <p:sp>
        <p:nvSpPr>
          <p:cNvPr id="16" name="Sketch line">
            <a:extLst>
              <a:ext uri="{FF2B5EF4-FFF2-40B4-BE49-F238E27FC236}">
                <a16:creationId xmlns:a16="http://schemas.microsoft.com/office/drawing/2014/main" id="{B235383A-2FAF-43EB-9D67-34968DDF2F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2650181"/>
            <a:ext cx="4343400" cy="18288"/>
          </a:xfrm>
          <a:custGeom>
            <a:avLst/>
            <a:gdLst>
              <a:gd name="csX0" fmla="*/ 0 w 4343400"/>
              <a:gd name="csY0" fmla="*/ 0 h 18288"/>
              <a:gd name="csX1" fmla="*/ 577052 w 4343400"/>
              <a:gd name="csY1" fmla="*/ 0 h 18288"/>
              <a:gd name="csX2" fmla="*/ 1067235 w 4343400"/>
              <a:gd name="csY2" fmla="*/ 0 h 18288"/>
              <a:gd name="csX3" fmla="*/ 1600853 w 4343400"/>
              <a:gd name="csY3" fmla="*/ 0 h 18288"/>
              <a:gd name="csX4" fmla="*/ 2264773 w 4343400"/>
              <a:gd name="csY4" fmla="*/ 0 h 18288"/>
              <a:gd name="csX5" fmla="*/ 2841825 w 4343400"/>
              <a:gd name="csY5" fmla="*/ 0 h 18288"/>
              <a:gd name="csX6" fmla="*/ 3375442 w 4343400"/>
              <a:gd name="csY6" fmla="*/ 0 h 18288"/>
              <a:gd name="csX7" fmla="*/ 4343400 w 4343400"/>
              <a:gd name="csY7" fmla="*/ 0 h 18288"/>
              <a:gd name="csX8" fmla="*/ 4343400 w 4343400"/>
              <a:gd name="csY8" fmla="*/ 18288 h 18288"/>
              <a:gd name="csX9" fmla="*/ 3722914 w 4343400"/>
              <a:gd name="csY9" fmla="*/ 18288 h 18288"/>
              <a:gd name="csX10" fmla="*/ 3189297 w 4343400"/>
              <a:gd name="csY10" fmla="*/ 18288 h 18288"/>
              <a:gd name="csX11" fmla="*/ 2481943 w 4343400"/>
              <a:gd name="csY11" fmla="*/ 18288 h 18288"/>
              <a:gd name="csX12" fmla="*/ 1904891 w 4343400"/>
              <a:gd name="csY12" fmla="*/ 18288 h 18288"/>
              <a:gd name="csX13" fmla="*/ 1414707 w 4343400"/>
              <a:gd name="csY13" fmla="*/ 18288 h 18288"/>
              <a:gd name="csX14" fmla="*/ 750788 w 4343400"/>
              <a:gd name="csY14" fmla="*/ 18288 h 18288"/>
              <a:gd name="csX15" fmla="*/ 0 w 4343400"/>
              <a:gd name="csY15" fmla="*/ 18288 h 18288"/>
              <a:gd name="csX16" fmla="*/ 0 w 434340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343400" h="18288" fill="none" extrusionOk="0">
                <a:moveTo>
                  <a:pt x="0" y="0"/>
                </a:moveTo>
                <a:cubicBezTo>
                  <a:pt x="233209" y="-19550"/>
                  <a:pt x="330816" y="19068"/>
                  <a:pt x="577052" y="0"/>
                </a:cubicBezTo>
                <a:cubicBezTo>
                  <a:pt x="823288" y="-19068"/>
                  <a:pt x="875077" y="10360"/>
                  <a:pt x="1067235" y="0"/>
                </a:cubicBezTo>
                <a:cubicBezTo>
                  <a:pt x="1259393" y="-10360"/>
                  <a:pt x="1410699" y="2939"/>
                  <a:pt x="1600853" y="0"/>
                </a:cubicBezTo>
                <a:cubicBezTo>
                  <a:pt x="1791007" y="-2939"/>
                  <a:pt x="2101644" y="-26225"/>
                  <a:pt x="2264773" y="0"/>
                </a:cubicBezTo>
                <a:cubicBezTo>
                  <a:pt x="2427902" y="26225"/>
                  <a:pt x="2690426" y="-27726"/>
                  <a:pt x="2841825" y="0"/>
                </a:cubicBezTo>
                <a:cubicBezTo>
                  <a:pt x="2993224" y="27726"/>
                  <a:pt x="3172320" y="-18569"/>
                  <a:pt x="3375442" y="0"/>
                </a:cubicBezTo>
                <a:cubicBezTo>
                  <a:pt x="3578564" y="18569"/>
                  <a:pt x="4003119" y="21909"/>
                  <a:pt x="4343400" y="0"/>
                </a:cubicBezTo>
                <a:cubicBezTo>
                  <a:pt x="4343798" y="7429"/>
                  <a:pt x="4343380" y="10822"/>
                  <a:pt x="4343400" y="18288"/>
                </a:cubicBezTo>
                <a:cubicBezTo>
                  <a:pt x="4109047" y="14709"/>
                  <a:pt x="3996986" y="7919"/>
                  <a:pt x="3722914" y="18288"/>
                </a:cubicBezTo>
                <a:cubicBezTo>
                  <a:pt x="3448842" y="28657"/>
                  <a:pt x="3340973" y="29252"/>
                  <a:pt x="3189297" y="18288"/>
                </a:cubicBezTo>
                <a:cubicBezTo>
                  <a:pt x="3037621" y="7324"/>
                  <a:pt x="2636891" y="-9539"/>
                  <a:pt x="2481943" y="18288"/>
                </a:cubicBezTo>
                <a:cubicBezTo>
                  <a:pt x="2326995" y="46115"/>
                  <a:pt x="2131632" y="740"/>
                  <a:pt x="1904891" y="18288"/>
                </a:cubicBezTo>
                <a:cubicBezTo>
                  <a:pt x="1678150" y="35836"/>
                  <a:pt x="1575362" y="-3381"/>
                  <a:pt x="1414707" y="18288"/>
                </a:cubicBezTo>
                <a:cubicBezTo>
                  <a:pt x="1254052" y="39957"/>
                  <a:pt x="1051093" y="-335"/>
                  <a:pt x="750788" y="18288"/>
                </a:cubicBezTo>
                <a:cubicBezTo>
                  <a:pt x="450483" y="36911"/>
                  <a:pt x="293781" y="22900"/>
                  <a:pt x="0" y="18288"/>
                </a:cubicBezTo>
                <a:cubicBezTo>
                  <a:pt x="-591" y="13205"/>
                  <a:pt x="-663" y="6329"/>
                  <a:pt x="0" y="0"/>
                </a:cubicBezTo>
                <a:close/>
              </a:path>
              <a:path w="4343400" h="18288" stroke="0" extrusionOk="0">
                <a:moveTo>
                  <a:pt x="0" y="0"/>
                </a:moveTo>
                <a:cubicBezTo>
                  <a:pt x="212719" y="-28531"/>
                  <a:pt x="340561" y="-1164"/>
                  <a:pt x="577052" y="0"/>
                </a:cubicBezTo>
                <a:cubicBezTo>
                  <a:pt x="813543" y="1164"/>
                  <a:pt x="866967" y="-9376"/>
                  <a:pt x="1067235" y="0"/>
                </a:cubicBezTo>
                <a:cubicBezTo>
                  <a:pt x="1267503" y="9376"/>
                  <a:pt x="1485778" y="-20470"/>
                  <a:pt x="1774589" y="0"/>
                </a:cubicBezTo>
                <a:cubicBezTo>
                  <a:pt x="2063400" y="20470"/>
                  <a:pt x="2090152" y="-14502"/>
                  <a:pt x="2351641" y="0"/>
                </a:cubicBezTo>
                <a:cubicBezTo>
                  <a:pt x="2613130" y="14502"/>
                  <a:pt x="2802864" y="19125"/>
                  <a:pt x="2928693" y="0"/>
                </a:cubicBezTo>
                <a:cubicBezTo>
                  <a:pt x="3054522" y="-19125"/>
                  <a:pt x="3482611" y="-2038"/>
                  <a:pt x="3636046" y="0"/>
                </a:cubicBezTo>
                <a:cubicBezTo>
                  <a:pt x="3789481" y="2038"/>
                  <a:pt x="4012363" y="973"/>
                  <a:pt x="4343400" y="0"/>
                </a:cubicBezTo>
                <a:cubicBezTo>
                  <a:pt x="4342514" y="5429"/>
                  <a:pt x="4344221" y="14046"/>
                  <a:pt x="4343400" y="18288"/>
                </a:cubicBezTo>
                <a:cubicBezTo>
                  <a:pt x="4078870" y="-6138"/>
                  <a:pt x="4015967" y="29658"/>
                  <a:pt x="3809782" y="18288"/>
                </a:cubicBezTo>
                <a:cubicBezTo>
                  <a:pt x="3603597" y="6918"/>
                  <a:pt x="3495552" y="24439"/>
                  <a:pt x="3189297" y="18288"/>
                </a:cubicBezTo>
                <a:cubicBezTo>
                  <a:pt x="2883042" y="12137"/>
                  <a:pt x="2850610" y="32583"/>
                  <a:pt x="2568811" y="18288"/>
                </a:cubicBezTo>
                <a:cubicBezTo>
                  <a:pt x="2287012" y="3993"/>
                  <a:pt x="2279820" y="23580"/>
                  <a:pt x="1991759" y="18288"/>
                </a:cubicBezTo>
                <a:cubicBezTo>
                  <a:pt x="1703698" y="12996"/>
                  <a:pt x="1616455" y="23157"/>
                  <a:pt x="1284405" y="18288"/>
                </a:cubicBezTo>
                <a:cubicBezTo>
                  <a:pt x="952355" y="13419"/>
                  <a:pt x="783530" y="16053"/>
                  <a:pt x="577052" y="18288"/>
                </a:cubicBezTo>
                <a:cubicBezTo>
                  <a:pt x="370574" y="20523"/>
                  <a:pt x="173929" y="5195"/>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090A773F-2480-4D2B-A1D8-69B8F30C4DA1}"/>
              </a:ext>
            </a:extLst>
          </p:cNvPr>
          <p:cNvSpPr>
            <a:spLocks noGrp="1"/>
          </p:cNvSpPr>
          <p:nvPr>
            <p:ph type="subTitle" idx="1"/>
          </p:nvPr>
        </p:nvSpPr>
        <p:spPr>
          <a:xfrm>
            <a:off x="612648" y="2908005"/>
            <a:ext cx="5295015" cy="3268957"/>
          </a:xfrm>
        </p:spPr>
        <p:txBody>
          <a:bodyPr vert="horz" lIns="91440" tIns="45720" rIns="91440" bIns="45720" rtlCol="0">
            <a:normAutofit lnSpcReduction="10000"/>
          </a:bodyPr>
          <a:lstStyle/>
          <a:p>
            <a:pPr indent="-228600" algn="l">
              <a:buFont typeface="Arial" panose="020B0604020202020204" pitchFamily="34" charset="0"/>
              <a:buChar char="•"/>
            </a:pPr>
            <a:r>
              <a:rPr lang="en-US" sz="1700" dirty="0"/>
              <a:t>Operation Steps </a:t>
            </a:r>
          </a:p>
          <a:p>
            <a:pPr marL="457200" indent="-228600" algn="l">
              <a:buFont typeface="Arial" panose="020B0604020202020204" pitchFamily="34" charset="0"/>
              <a:buChar char="•"/>
            </a:pPr>
            <a:r>
              <a:rPr lang="en-US" sz="1700" dirty="0"/>
              <a:t>Step Power On</a:t>
            </a:r>
          </a:p>
          <a:p>
            <a:pPr marL="457200" indent="-228600" algn="l">
              <a:buFont typeface="Arial" panose="020B0604020202020204" pitchFamily="34" charset="0"/>
              <a:buChar char="•"/>
            </a:pPr>
            <a:r>
              <a:rPr lang="en-US" sz="1700" dirty="0"/>
              <a:t>Hit Menu Button</a:t>
            </a:r>
          </a:p>
          <a:p>
            <a:pPr marL="457200" indent="-228600" algn="l">
              <a:buFont typeface="Arial" panose="020B0604020202020204" pitchFamily="34" charset="0"/>
              <a:buChar char="•"/>
            </a:pPr>
            <a:r>
              <a:rPr lang="en-US" sz="1700" dirty="0"/>
              <a:t>Scroll to Zone.</a:t>
            </a:r>
          </a:p>
          <a:p>
            <a:pPr marL="457200" indent="-228600" algn="l">
              <a:buFont typeface="Arial" panose="020B0604020202020204" pitchFamily="34" charset="0"/>
              <a:buChar char="•"/>
            </a:pPr>
            <a:r>
              <a:rPr lang="en-US" sz="1700" dirty="0"/>
              <a:t>Select BROOKSVILLE Hit Menu Button.</a:t>
            </a:r>
          </a:p>
          <a:p>
            <a:pPr marL="457200" indent="-228600" algn="l">
              <a:buFont typeface="Arial" panose="020B0604020202020204" pitchFamily="34" charset="0"/>
              <a:buChar char="•"/>
            </a:pPr>
            <a:r>
              <a:rPr lang="en-US" sz="1700" dirty="0"/>
              <a:t>Hit back Button.</a:t>
            </a:r>
          </a:p>
          <a:p>
            <a:pPr marL="457200" indent="-228600" algn="l">
              <a:buFont typeface="Arial" panose="020B0604020202020204" pitchFamily="34" charset="0"/>
              <a:buChar char="•"/>
            </a:pPr>
            <a:r>
              <a:rPr lang="en-US" sz="1700" dirty="0"/>
              <a:t>Use only the up and down arrows to change Talk groups..</a:t>
            </a:r>
          </a:p>
          <a:p>
            <a:pPr marL="457200" indent="-228600" algn="l">
              <a:buFont typeface="Arial" panose="020B0604020202020204" pitchFamily="34" charset="0"/>
              <a:buChar char="•"/>
            </a:pPr>
            <a:r>
              <a:rPr lang="en-US" sz="1700" dirty="0"/>
              <a:t>Enjoy </a:t>
            </a:r>
          </a:p>
          <a:p>
            <a:pPr marL="457200" indent="-228600" algn="l">
              <a:buFont typeface="Arial" panose="020B0604020202020204" pitchFamily="34" charset="0"/>
              <a:buChar char="•"/>
            </a:pPr>
            <a:r>
              <a:rPr lang="en-US" sz="1700" dirty="0"/>
              <a:t>More Info www.Kentuckydmr.com </a:t>
            </a:r>
          </a:p>
        </p:txBody>
      </p:sp>
      <p:pic>
        <p:nvPicPr>
          <p:cNvPr id="5" name="Picture 4">
            <a:extLst>
              <a:ext uri="{FF2B5EF4-FFF2-40B4-BE49-F238E27FC236}">
                <a16:creationId xmlns:a16="http://schemas.microsoft.com/office/drawing/2014/main" id="{25A2471E-F4BA-4CA1-834E-2A0883641BF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5400000">
            <a:off x="6255955" y="722944"/>
            <a:ext cx="2884488" cy="2163366"/>
          </a:xfrm>
          <a:prstGeom prst="rect">
            <a:avLst/>
          </a:prstGeom>
          <a:scene3d>
            <a:camera prst="perspectiveFront" fov="5400000"/>
            <a:lightRig rig="threePt" dir="t">
              <a:rot lat="0" lon="0" rev="2100000"/>
            </a:lightRig>
          </a:scene3d>
          <a:sp3d extrusionH="25400">
            <a:bevelT w="304800" h="152400" prst="hardEdge"/>
            <a:extrusionClr>
              <a:srgbClr val="000000"/>
            </a:extrusionClr>
          </a:sp3d>
        </p:spPr>
      </p:pic>
      <p:pic>
        <p:nvPicPr>
          <p:cNvPr id="9" name="Picture 8">
            <a:extLst>
              <a:ext uri="{FF2B5EF4-FFF2-40B4-BE49-F238E27FC236}">
                <a16:creationId xmlns:a16="http://schemas.microsoft.com/office/drawing/2014/main" id="{B56300D4-B016-4DB9-9640-AF3687F54CC3}"/>
              </a:ext>
            </a:extLst>
          </p:cNvPr>
          <p:cNvPicPr>
            <a:picLocks noChangeAspect="1"/>
          </p:cNvPicPr>
          <p:nvPr/>
        </p:nvPicPr>
        <p:blipFill>
          <a:blip r:embed="rId3">
            <a:extLst>
              <a:ext uri="{28A0092B-C50C-407E-A947-70E740481C1C}">
                <a14:useLocalDpi xmlns:a14="http://schemas.microsoft.com/office/drawing/2010/main" val="0"/>
              </a:ext>
            </a:extLst>
          </a:blip>
          <a:srcRect t="12543" b="12543"/>
          <a:stretch/>
        </p:blipFill>
        <p:spPr>
          <a:xfrm>
            <a:off x="8993802" y="724959"/>
            <a:ext cx="2974554" cy="2157859"/>
          </a:xfrm>
          <a:prstGeom prst="rect">
            <a:avLst/>
          </a:prstGeom>
          <a:scene3d>
            <a:camera prst="perspectiveFront" fov="5400000"/>
            <a:lightRig rig="threePt" dir="t">
              <a:rot lat="0" lon="0" rev="2100000"/>
            </a:lightRig>
          </a:scene3d>
          <a:sp3d extrusionH="25400">
            <a:bevelT w="304800" h="152400" prst="hardEdge"/>
            <a:extrusionClr>
              <a:srgbClr val="000000"/>
            </a:extrusionClr>
          </a:sp3d>
        </p:spPr>
      </p:pic>
      <p:sp>
        <p:nvSpPr>
          <p:cNvPr id="40" name="Info Card Header"/>
          <p:cNvSpPr/>
          <p:nvPr/>
        </p:nvSpPr>
        <p:spPr>
          <a:xfrm>
            <a:off x="6400000" y="3560000"/>
            <a:ext cx="4900000" cy="372000"/>
          </a:xfrm>
          <a:prstGeom prst="rect">
            <a:avLst/>
          </a:prstGeom>
          <a:solidFill>
            <a:srgbClr val="0E2841"/>
          </a:solidFill>
          <a:ln>
            <a:noFill/>
          </a:ln>
        </p:spPr>
        <p:txBody>
          <a:bodyPr lIns="91440" anchor="ctr"/>
          <a:lstStyle/>
          <a:p>
            <a:pPr algn="l"/>
            <a:r>
              <a:rPr lang="en-US" sz="1300" b="1" dirty="0">
                <a:solidFill>
                  <a:srgbClr val="FFFFFF"/>
                </a:solidFill>
                <a:latin typeface="+mn-lt"/>
              </a:rPr>
              <a:t>REPEATER INFO</a:t>
            </a:r>
          </a:p>
        </p:txBody>
      </p:sp>
      <p:sp>
        <p:nvSpPr>
          <p:cNvPr id="41" name="Info Card Body"/>
          <p:cNvSpPr/>
          <p:nvPr/>
        </p:nvSpPr>
        <p:spPr>
          <a:xfrm>
            <a:off x="6400000" y="3932000"/>
            <a:ext cx="4900000" cy="1720000"/>
          </a:xfrm>
          <a:prstGeom prst="rect">
            <a:avLst/>
          </a:prstGeom>
          <a:solidFill>
            <a:srgbClr val="EEF3F6"/>
          </a:solidFill>
          <a:ln>
            <a:noFill/>
          </a:ln>
        </p:spPr>
        <p:txBody>
          <a:bodyPr lIns="137160" tIns="82296" rIns="91440" anchor="t"/>
          <a:lstStyle/>
          <a:p>
            <a:pPr marL="182880" indent="-182880" algn="l">
              <a:buFont typeface="Arial"/>
              <a:buChar char="•"/>
            </a:pPr>
            <a:r>
              <a:rPr lang="en-US" sz="1400" dirty="0">
                <a:solidFill>
                  <a:srgbClr val="0E2841"/>
                </a:solidFill>
                <a:latin typeface="+mn-lt"/>
              </a:rPr>
              <a:t>Location: Brooksville, KY</a:t>
            </a:r>
          </a:p>
          <a:p>
            <a:pPr marL="182880" indent="-182880" algn="l">
              <a:buFont typeface="Arial"/>
              <a:buChar char="•"/>
            </a:pPr>
            <a:r>
              <a:rPr lang="en-US" sz="1400" dirty="0">
                <a:solidFill>
                  <a:srgbClr val="0E2841"/>
                </a:solidFill>
                <a:latin typeface="+mn-lt"/>
              </a:rPr>
              <a:t>Frequency: 443.7125 (+5 offset)</a:t>
            </a:r>
          </a:p>
          <a:p>
            <a:pPr marL="182880" indent="-182880" algn="l">
              <a:buFont typeface="Arial"/>
              <a:buChar char="•"/>
            </a:pPr>
            <a:r>
              <a:rPr lang="en-US" sz="1400" dirty="0">
                <a:solidFill>
                  <a:srgbClr val="0E2841"/>
                </a:solidFill>
                <a:latin typeface="+mn-lt"/>
              </a:rPr>
              <a:t>Color Code: 1</a:t>
            </a:r>
          </a:p>
          <a:p>
            <a:pPr marL="182880" indent="-182880" algn="l">
              <a:buFont typeface="Arial"/>
              <a:buChar char="•"/>
            </a:pPr>
            <a:r>
              <a:rPr lang="en-US" sz="1400" dirty="0">
                <a:solidFill>
                  <a:srgbClr val="0E2841"/>
                </a:solidFill>
                <a:latin typeface="+mn-lt"/>
              </a:rPr>
              <a:t>Zone: BROOKSVILLE</a:t>
            </a:r>
          </a:p>
          <a:p>
            <a:pPr marL="182880" indent="-182880" algn="l">
              <a:buFont typeface="Arial"/>
              <a:buChar char="•"/>
            </a:pPr>
            <a:r>
              <a:rPr lang="en-US" sz="1400" dirty="0">
                <a:solidFill>
                  <a:srgbClr val="0E2841"/>
                </a:solidFill>
                <a:latin typeface="+mn-lt"/>
              </a:rPr>
              <a:t>Talk groups: see next slide</a:t>
            </a:r>
          </a:p>
        </p:txBody>
      </p:sp>
      <p:sp>
        <p:nvSpPr>
          <p:cNvPr id="90" name="Contact Footer"/>
          <p:cNvSpPr txBox="1"/>
          <p:nvPr/>
        </p:nvSpPr>
        <p:spPr>
          <a:xfrm>
            <a:off x="596000" y="6420000"/>
            <a:ext cx="11000000" cy="380000"/>
          </a:xfrm>
          <a:prstGeom prst="rect">
            <a:avLst/>
          </a:prstGeom>
          <a:noFill/>
        </p:spPr>
        <p:txBody>
          <a:bodyPr wrap="square" rtlCol="0" anchor="t"/>
          <a:lstStyle/>
          <a:p>
            <a:pPr algn="ctr"/>
            <a:r>
              <a:rPr lang="en-US" sz="1050" b="1" dirty="0">
                <a:solidFill>
                  <a:srgbClr val="0E2841"/>
                </a:solidFill>
                <a:latin typeface="+mn-lt"/>
              </a:rPr>
              <a:t>Kentucky DMR</a:t>
            </a:r>
            <a:r>
              <a:rPr lang="en-US" sz="1050" dirty="0">
                <a:solidFill>
                  <a:srgbClr val="156082"/>
                </a:solidFill>
                <a:latin typeface="+mn-lt"/>
              </a:rPr>
              <a:t>  •  Lebanon, Kentucky, United States</a:t>
            </a:r>
          </a:p>
          <a:p>
            <a:pPr algn="ctr"/>
            <a:r>
              <a:rPr lang="en-US" sz="950" dirty="0">
                <a:solidFill>
                  <a:srgbClr val="156082"/>
                </a:solidFill>
                <a:latin typeface="+mn-lt"/>
              </a:rPr>
              <a:t>1-270-402-9800  •  peavy79@gmail.com  •  www.Kentuckydmr.com</a:t>
            </a:r>
          </a:p>
        </p:txBody>
      </p:sp>
    </p:spTree>
    <p:extLst>
      <p:ext uri="{BB962C8B-B14F-4D97-AF65-F5344CB8AC3E}">
        <p14:creationId xmlns:p14="http://schemas.microsoft.com/office/powerpoint/2010/main" val="37284781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p:cNvSpPr txBox="1"/>
          <p:nvPr/>
        </p:nvSpPr>
        <p:spPr>
          <a:xfrm>
            <a:off x="457200" y="250000"/>
            <a:ext cx="11277600" cy="620000"/>
          </a:xfrm>
          <a:prstGeom prst="rect">
            <a:avLst/>
          </a:prstGeom>
          <a:noFill/>
        </p:spPr>
        <p:txBody>
          <a:bodyPr wrap="square" rtlCol="0" anchor="t">
            <a:normAutofit/>
          </a:bodyPr>
          <a:lstStyle/>
          <a:p>
            <a:pPr algn="l"/>
            <a:r>
              <a:rPr lang="en-US" sz="3200" b="1">
                <a:solidFill>
                  <a:srgbClr val="0E2841"/>
                </a:solidFill>
                <a:latin typeface="+mj-lt"/>
              </a:rPr>
              <a:t>Brooksville, KY DMR — Talk Groups</a:t>
            </a:r>
          </a:p>
        </p:txBody>
      </p:sp>
      <p:sp>
        <p:nvSpPr>
          <p:cNvPr id="11" name="Subtitle"/>
          <p:cNvSpPr txBox="1"/>
          <p:nvPr/>
        </p:nvSpPr>
        <p:spPr>
          <a:xfrm>
            <a:off x="457200" y="880000"/>
            <a:ext cx="11277600" cy="360000"/>
          </a:xfrm>
          <a:prstGeom prst="rect">
            <a:avLst/>
          </a:prstGeom>
          <a:noFill/>
        </p:spPr>
        <p:txBody>
          <a:bodyPr wrap="square" rtlCol="0" anchor="t">
            <a:normAutofit/>
          </a:bodyPr>
          <a:lstStyle/>
          <a:p>
            <a:pPr algn="l"/>
            <a:r>
              <a:rPr lang="en-US" sz="1500" b="1">
                <a:solidFill>
                  <a:srgbClr val="156082"/>
                </a:solidFill>
                <a:latin typeface="+mn-lt"/>
              </a:rPr>
              <a:t>Brooksville Repeater • 443.7125 (+5) • Color Code 1</a:t>
            </a:r>
          </a:p>
        </p:txBody>
      </p:sp>
      <p:sp>
        <p:nvSpPr>
          <p:cNvPr id="12" name="Accent Rule"/>
          <p:cNvSpPr/>
          <p:nvPr/>
        </p:nvSpPr>
        <p:spPr>
          <a:xfrm>
            <a:off x="457200" y="1300000"/>
            <a:ext cx="11277600" cy="24000"/>
          </a:xfrm>
          <a:prstGeom prst="rect">
            <a:avLst/>
          </a:prstGeom>
          <a:solidFill>
            <a:srgbClr val="E97132"/>
          </a:solidFill>
          <a:ln>
            <a:noFill/>
          </a:ln>
        </p:spPr>
        <p:txBody>
          <a:bodyPr/>
          <a:lstStyle/>
          <a:p>
            <a:endParaRPr/>
          </a:p>
        </p:txBody>
      </p:sp>
      <p:graphicFrame>
        <p:nvGraphicFramePr>
          <p:cNvPr id="20" name="TS1 Table"/>
          <p:cNvGraphicFramePr>
            <a:graphicFrameLocks noGrp="1"/>
          </p:cNvGraphicFramePr>
          <p:nvPr>
            <p:extLst>
              <p:ext uri="{D42A27DB-BD31-4B8C-83A1-F6EECF244321}">
                <p14:modId xmlns:p14="http://schemas.microsoft.com/office/powerpoint/2010/main" val="76150842"/>
              </p:ext>
            </p:extLst>
          </p:nvPr>
        </p:nvGraphicFramePr>
        <p:xfrm>
          <a:off x="457200" y="1400000"/>
          <a:ext cx="3450000" cy="3572000"/>
        </p:xfrm>
        <a:graphic>
          <a:graphicData uri="http://schemas.openxmlformats.org/drawingml/2006/table">
            <a:tbl>
              <a:tblPr firstRow="1" bandRow="1"/>
              <a:tblGrid>
                <a:gridCol w="2150000">
                  <a:extLst>
                    <a:ext uri="{9D8B030D-6E8A-4147-A177-3AD203B41FA5}">
                      <a16:colId xmlns:a16="http://schemas.microsoft.com/office/drawing/2014/main" val="20000"/>
                    </a:ext>
                  </a:extLst>
                </a:gridCol>
                <a:gridCol w="1300000">
                  <a:extLst>
                    <a:ext uri="{9D8B030D-6E8A-4147-A177-3AD203B41FA5}">
                      <a16:colId xmlns:a16="http://schemas.microsoft.com/office/drawing/2014/main" val="20001"/>
                    </a:ext>
                  </a:extLst>
                </a:gridCol>
              </a:tblGrid>
              <a:tr h="372000">
                <a:tc gridSpan="2">
                  <a:txBody>
                    <a:bodyPr/>
                    <a:lstStyle/>
                    <a:p>
                      <a:pPr algn="l"/>
                      <a:r>
                        <a:rPr lang="en-US" sz="1500" b="1">
                          <a:solidFill>
                            <a:srgbClr val="FFFFFF"/>
                          </a:solidFill>
                          <a:latin typeface="+mn-lt"/>
                        </a:rPr>
                        <a:t>TIME SLOT 1</a:t>
                      </a:r>
                    </a:p>
                  </a:txBody>
                  <a:tcPr marL="68580" marR="68580" marT="22860" marB="22860" anchor="ctr">
                    <a:solidFill>
                      <a:srgbClr val="0E2841"/>
                    </a:solidFill>
                  </a:tcPr>
                </a:tc>
                <a:tc hMerge="1">
                  <a:txBody>
                    <a:bodyPr/>
                    <a:lstStyle/>
                    <a:p>
                      <a:endParaRPr/>
                    </a:p>
                  </a:txBody>
                  <a:tcPr/>
                </a:tc>
                <a:extLst>
                  <a:ext uri="{0D108BD9-81ED-4DB2-BD59-A6C34878D82A}">
                    <a16:rowId xmlns:a16="http://schemas.microsoft.com/office/drawing/2014/main" val="10000"/>
                  </a:ext>
                </a:extLst>
              </a:tr>
              <a:tr h="320000">
                <a:tc>
                  <a:txBody>
                    <a:bodyPr/>
                    <a:lstStyle/>
                    <a:p>
                      <a:pPr algn="l"/>
                      <a:r>
                        <a:rPr lang="en-US" sz="1200" b="1">
                          <a:solidFill>
                            <a:srgbClr val="FFFFFF"/>
                          </a:solidFill>
                          <a:latin typeface="+mn-lt"/>
                        </a:rPr>
                        <a:t>Talk Group</a:t>
                      </a:r>
                    </a:p>
                  </a:txBody>
                  <a:tcPr marL="68580" marR="68580" marT="22860" marB="22860" anchor="ctr">
                    <a:solidFill>
                      <a:srgbClr val="156082"/>
                    </a:solidFill>
                  </a:tcPr>
                </a:tc>
                <a:tc>
                  <a:txBody>
                    <a:bodyPr/>
                    <a:lstStyle/>
                    <a:p>
                      <a:pPr algn="ctr"/>
                      <a:r>
                        <a:rPr lang="en-US" sz="1200" b="1">
                          <a:solidFill>
                            <a:srgbClr val="FFFFFF"/>
                          </a:solidFill>
                          <a:latin typeface="+mn-lt"/>
                        </a:rPr>
                        <a:t>TG ID</a:t>
                      </a:r>
                    </a:p>
                  </a:txBody>
                  <a:tcPr marL="68580" marR="68580" marT="22860" marB="22860" anchor="ctr">
                    <a:solidFill>
                      <a:srgbClr val="156082"/>
                    </a:solidFill>
                  </a:tcPr>
                </a:tc>
                <a:extLst>
                  <a:ext uri="{0D108BD9-81ED-4DB2-BD59-A6C34878D82A}">
                    <a16:rowId xmlns:a16="http://schemas.microsoft.com/office/drawing/2014/main" val="10001"/>
                  </a:ext>
                </a:extLst>
              </a:tr>
              <a:tr h="320000">
                <a:tc>
                  <a:txBody>
                    <a:bodyPr/>
                    <a:lstStyle/>
                    <a:p>
                      <a:pPr algn="l"/>
                      <a:r>
                        <a:rPr lang="en-US" sz="1200">
                          <a:solidFill>
                            <a:srgbClr val="0E2841"/>
                          </a:solidFill>
                          <a:latin typeface="+mn-lt"/>
                        </a:rPr>
                        <a:t>KY</a:t>
                      </a:r>
                    </a:p>
                  </a:txBody>
                  <a:tcPr marL="68580" marR="68580" marT="22860" marB="22860" anchor="ctr">
                    <a:solidFill>
                      <a:srgbClr val="FFFFFF"/>
                    </a:solidFill>
                  </a:tcPr>
                </a:tc>
                <a:tc>
                  <a:txBody>
                    <a:bodyPr/>
                    <a:lstStyle/>
                    <a:p>
                      <a:pPr algn="ctr"/>
                      <a:r>
                        <a:rPr lang="en-US" sz="1200" b="1">
                          <a:solidFill>
                            <a:srgbClr val="E97132"/>
                          </a:solidFill>
                          <a:latin typeface="+mn-lt"/>
                        </a:rPr>
                        <a:t>3121</a:t>
                      </a:r>
                    </a:p>
                  </a:txBody>
                  <a:tcPr marL="68580" marR="68580" marT="22860" marB="22860" anchor="ctr">
                    <a:solidFill>
                      <a:srgbClr val="FFFFFF"/>
                    </a:solidFill>
                  </a:tcPr>
                </a:tc>
                <a:extLst>
                  <a:ext uri="{0D108BD9-81ED-4DB2-BD59-A6C34878D82A}">
                    <a16:rowId xmlns:a16="http://schemas.microsoft.com/office/drawing/2014/main" val="10002"/>
                  </a:ext>
                </a:extLst>
              </a:tr>
              <a:tr h="320000">
                <a:tc>
                  <a:txBody>
                    <a:bodyPr/>
                    <a:lstStyle/>
                    <a:p>
                      <a:pPr algn="l"/>
                      <a:r>
                        <a:rPr lang="en-US" sz="1200">
                          <a:solidFill>
                            <a:srgbClr val="0E2841"/>
                          </a:solidFill>
                          <a:latin typeface="+mn-lt"/>
                        </a:rPr>
                        <a:t>US</a:t>
                      </a:r>
                    </a:p>
                  </a:txBody>
                  <a:tcPr marL="68580" marR="68580" marT="22860" marB="22860" anchor="ctr">
                    <a:solidFill>
                      <a:srgbClr val="EEF3F6"/>
                    </a:solidFill>
                  </a:tcPr>
                </a:tc>
                <a:tc>
                  <a:txBody>
                    <a:bodyPr/>
                    <a:lstStyle/>
                    <a:p>
                      <a:pPr algn="ctr"/>
                      <a:r>
                        <a:rPr lang="en-US" sz="1200" b="1">
                          <a:solidFill>
                            <a:srgbClr val="E97132"/>
                          </a:solidFill>
                          <a:latin typeface="+mn-lt"/>
                        </a:rPr>
                        <a:t>3100</a:t>
                      </a:r>
                    </a:p>
                  </a:txBody>
                  <a:tcPr marL="68580" marR="68580" marT="22860" marB="22860" anchor="ctr">
                    <a:solidFill>
                      <a:srgbClr val="EEF3F6"/>
                    </a:solidFill>
                  </a:tcPr>
                </a:tc>
                <a:extLst>
                  <a:ext uri="{0D108BD9-81ED-4DB2-BD59-A6C34878D82A}">
                    <a16:rowId xmlns:a16="http://schemas.microsoft.com/office/drawing/2014/main" val="10003"/>
                  </a:ext>
                </a:extLst>
              </a:tr>
              <a:tr h="320000">
                <a:tc>
                  <a:txBody>
                    <a:bodyPr/>
                    <a:lstStyle/>
                    <a:p>
                      <a:pPr algn="l"/>
                      <a:r>
                        <a:rPr lang="en-US" sz="1200">
                          <a:solidFill>
                            <a:srgbClr val="0E2841"/>
                          </a:solidFill>
                          <a:latin typeface="+mn-lt"/>
                        </a:rPr>
                        <a:t>KY TAC</a:t>
                      </a:r>
                    </a:p>
                  </a:txBody>
                  <a:tcPr marL="68580" marR="68580" marT="22860" marB="22860" anchor="ctr">
                    <a:solidFill>
                      <a:srgbClr val="FFFFFF"/>
                    </a:solidFill>
                  </a:tcPr>
                </a:tc>
                <a:tc>
                  <a:txBody>
                    <a:bodyPr/>
                    <a:lstStyle/>
                    <a:p>
                      <a:pPr algn="ctr"/>
                      <a:r>
                        <a:rPr lang="en-US" sz="1200" b="1">
                          <a:solidFill>
                            <a:srgbClr val="E97132"/>
                          </a:solidFill>
                          <a:latin typeface="+mn-lt"/>
                        </a:rPr>
                        <a:t>31214</a:t>
                      </a:r>
                    </a:p>
                  </a:txBody>
                  <a:tcPr marL="68580" marR="68580" marT="22860" marB="22860" anchor="ctr">
                    <a:solidFill>
                      <a:srgbClr val="FFFFFF"/>
                    </a:solidFill>
                  </a:tcPr>
                </a:tc>
                <a:extLst>
                  <a:ext uri="{0D108BD9-81ED-4DB2-BD59-A6C34878D82A}">
                    <a16:rowId xmlns:a16="http://schemas.microsoft.com/office/drawing/2014/main" val="10004"/>
                  </a:ext>
                </a:extLst>
              </a:tr>
              <a:tr h="320000">
                <a:tc>
                  <a:txBody>
                    <a:bodyPr/>
                    <a:lstStyle/>
                    <a:p>
                      <a:pPr algn="l"/>
                      <a:r>
                        <a:rPr lang="en-US" sz="1200">
                          <a:solidFill>
                            <a:srgbClr val="0E2841"/>
                          </a:solidFill>
                          <a:latin typeface="+mn-lt"/>
                        </a:rPr>
                        <a:t>MW Regional</a:t>
                      </a:r>
                    </a:p>
                  </a:txBody>
                  <a:tcPr marL="68580" marR="68580" marT="22860" marB="22860" anchor="ctr">
                    <a:solidFill>
                      <a:srgbClr val="EEF3F6"/>
                    </a:solidFill>
                  </a:tcPr>
                </a:tc>
                <a:tc>
                  <a:txBody>
                    <a:bodyPr/>
                    <a:lstStyle/>
                    <a:p>
                      <a:pPr algn="ctr"/>
                      <a:r>
                        <a:rPr lang="en-US" sz="1200" b="1">
                          <a:solidFill>
                            <a:srgbClr val="E97132"/>
                          </a:solidFill>
                          <a:latin typeface="+mn-lt"/>
                        </a:rPr>
                        <a:t>3169</a:t>
                      </a:r>
                    </a:p>
                  </a:txBody>
                  <a:tcPr marL="68580" marR="68580" marT="22860" marB="22860" anchor="ctr">
                    <a:solidFill>
                      <a:srgbClr val="EEF3F6"/>
                    </a:solidFill>
                  </a:tcPr>
                </a:tc>
                <a:extLst>
                  <a:ext uri="{0D108BD9-81ED-4DB2-BD59-A6C34878D82A}">
                    <a16:rowId xmlns:a16="http://schemas.microsoft.com/office/drawing/2014/main" val="10005"/>
                  </a:ext>
                </a:extLst>
              </a:tr>
              <a:tr h="320000">
                <a:tc>
                  <a:txBody>
                    <a:bodyPr/>
                    <a:lstStyle/>
                    <a:p>
                      <a:pPr algn="l"/>
                      <a:r>
                        <a:rPr lang="en-US" sz="1200" dirty="0">
                          <a:solidFill>
                            <a:srgbClr val="0E2841"/>
                          </a:solidFill>
                          <a:latin typeface="+mn-lt"/>
                        </a:rPr>
                        <a:t>North America 3</a:t>
                      </a:r>
                    </a:p>
                  </a:txBody>
                  <a:tcPr marL="68580" marR="68580" marT="22860" marB="22860" anchor="ctr">
                    <a:solidFill>
                      <a:srgbClr val="FFFFFF"/>
                    </a:solidFill>
                  </a:tcPr>
                </a:tc>
                <a:tc>
                  <a:txBody>
                    <a:bodyPr/>
                    <a:lstStyle/>
                    <a:p>
                      <a:pPr algn="ctr"/>
                      <a:r>
                        <a:rPr lang="en-US" sz="1200" b="1">
                          <a:solidFill>
                            <a:srgbClr val="E97132"/>
                          </a:solidFill>
                          <a:latin typeface="+mn-lt"/>
                        </a:rPr>
                        <a:t>3</a:t>
                      </a:r>
                    </a:p>
                  </a:txBody>
                  <a:tcPr marL="68580" marR="68580" marT="22860" marB="22860" anchor="ctr">
                    <a:solidFill>
                      <a:srgbClr val="FFFFFF"/>
                    </a:solidFill>
                  </a:tcPr>
                </a:tc>
                <a:extLst>
                  <a:ext uri="{0D108BD9-81ED-4DB2-BD59-A6C34878D82A}">
                    <a16:rowId xmlns:a16="http://schemas.microsoft.com/office/drawing/2014/main" val="10006"/>
                  </a:ext>
                </a:extLst>
              </a:tr>
              <a:tr h="320000">
                <a:tc>
                  <a:txBody>
                    <a:bodyPr/>
                    <a:lstStyle/>
                    <a:p>
                      <a:pPr algn="l"/>
                      <a:r>
                        <a:rPr lang="en-US" sz="1200" dirty="0">
                          <a:solidFill>
                            <a:srgbClr val="0E2841"/>
                          </a:solidFill>
                          <a:latin typeface="+mn-lt"/>
                        </a:rPr>
                        <a:t>North America 93</a:t>
                      </a:r>
                    </a:p>
                  </a:txBody>
                  <a:tcPr marL="68580" marR="68580" marT="22860" marB="22860" anchor="ctr">
                    <a:solidFill>
                      <a:srgbClr val="EEF3F6"/>
                    </a:solidFill>
                  </a:tcPr>
                </a:tc>
                <a:tc>
                  <a:txBody>
                    <a:bodyPr/>
                    <a:lstStyle/>
                    <a:p>
                      <a:pPr algn="ctr"/>
                      <a:r>
                        <a:rPr lang="en-US" sz="1200" b="1">
                          <a:solidFill>
                            <a:srgbClr val="E97132"/>
                          </a:solidFill>
                          <a:latin typeface="+mn-lt"/>
                        </a:rPr>
                        <a:t>93</a:t>
                      </a:r>
                    </a:p>
                  </a:txBody>
                  <a:tcPr marL="68580" marR="68580" marT="22860" marB="22860" anchor="ctr">
                    <a:solidFill>
                      <a:srgbClr val="EEF3F6"/>
                    </a:solidFill>
                  </a:tcPr>
                </a:tc>
                <a:extLst>
                  <a:ext uri="{0D108BD9-81ED-4DB2-BD59-A6C34878D82A}">
                    <a16:rowId xmlns:a16="http://schemas.microsoft.com/office/drawing/2014/main" val="10007"/>
                  </a:ext>
                </a:extLst>
              </a:tr>
              <a:tr h="320000">
                <a:tc>
                  <a:txBody>
                    <a:bodyPr/>
                    <a:lstStyle/>
                    <a:p>
                      <a:pPr algn="l"/>
                      <a:r>
                        <a:rPr lang="en-US" sz="1200" dirty="0">
                          <a:solidFill>
                            <a:srgbClr val="0E2841"/>
                          </a:solidFill>
                          <a:latin typeface="+mn-lt"/>
                        </a:rPr>
                        <a:t>Worldwide 1</a:t>
                      </a:r>
                    </a:p>
                  </a:txBody>
                  <a:tcPr marL="68580" marR="68580" marT="22860" marB="22860" anchor="ctr">
                    <a:solidFill>
                      <a:srgbClr val="FFFFFF"/>
                    </a:solidFill>
                  </a:tcPr>
                </a:tc>
                <a:tc>
                  <a:txBody>
                    <a:bodyPr/>
                    <a:lstStyle/>
                    <a:p>
                      <a:pPr algn="ctr"/>
                      <a:r>
                        <a:rPr lang="en-US" sz="1200" b="1">
                          <a:solidFill>
                            <a:srgbClr val="E97132"/>
                          </a:solidFill>
                          <a:latin typeface="+mn-lt"/>
                        </a:rPr>
                        <a:t>1</a:t>
                      </a:r>
                    </a:p>
                  </a:txBody>
                  <a:tcPr marL="68580" marR="68580" marT="22860" marB="22860" anchor="ctr">
                    <a:solidFill>
                      <a:srgbClr val="FFFFFF"/>
                    </a:solidFill>
                  </a:tcPr>
                </a:tc>
                <a:extLst>
                  <a:ext uri="{0D108BD9-81ED-4DB2-BD59-A6C34878D82A}">
                    <a16:rowId xmlns:a16="http://schemas.microsoft.com/office/drawing/2014/main" val="10008"/>
                  </a:ext>
                </a:extLst>
              </a:tr>
              <a:tr h="320000">
                <a:tc>
                  <a:txBody>
                    <a:bodyPr/>
                    <a:lstStyle/>
                    <a:p>
                      <a:pPr algn="l"/>
                      <a:r>
                        <a:rPr lang="en-US" sz="1200" dirty="0">
                          <a:solidFill>
                            <a:srgbClr val="0E2841"/>
                          </a:solidFill>
                          <a:latin typeface="+mn-lt"/>
                        </a:rPr>
                        <a:t>Worldwide 91</a:t>
                      </a:r>
                    </a:p>
                  </a:txBody>
                  <a:tcPr marL="68580" marR="68580" marT="22860" marB="22860" anchor="ctr">
                    <a:solidFill>
                      <a:srgbClr val="EEF3F6"/>
                    </a:solidFill>
                  </a:tcPr>
                </a:tc>
                <a:tc>
                  <a:txBody>
                    <a:bodyPr/>
                    <a:lstStyle/>
                    <a:p>
                      <a:pPr algn="ctr"/>
                      <a:r>
                        <a:rPr lang="en-US" sz="1200" b="1">
                          <a:solidFill>
                            <a:srgbClr val="E97132"/>
                          </a:solidFill>
                          <a:latin typeface="+mn-lt"/>
                        </a:rPr>
                        <a:t>91</a:t>
                      </a:r>
                    </a:p>
                  </a:txBody>
                  <a:tcPr marL="68580" marR="68580" marT="22860" marB="22860" anchor="ctr">
                    <a:solidFill>
                      <a:srgbClr val="EEF3F6"/>
                    </a:solidFill>
                  </a:tcPr>
                </a:tc>
                <a:extLst>
                  <a:ext uri="{0D108BD9-81ED-4DB2-BD59-A6C34878D82A}">
                    <a16:rowId xmlns:a16="http://schemas.microsoft.com/office/drawing/2014/main" val="10009"/>
                  </a:ext>
                </a:extLst>
              </a:tr>
              <a:tr h="320000">
                <a:tc>
                  <a:txBody>
                    <a:bodyPr/>
                    <a:lstStyle/>
                    <a:p>
                      <a:pPr algn="l"/>
                      <a:r>
                        <a:rPr lang="en-US" sz="1200">
                          <a:solidFill>
                            <a:srgbClr val="0E2841"/>
                          </a:solidFill>
                          <a:latin typeface="+mn-lt"/>
                        </a:rPr>
                        <a:t>Worldwide Eng</a:t>
                      </a:r>
                    </a:p>
                  </a:txBody>
                  <a:tcPr marL="68580" marR="68580" marT="22860" marB="22860" anchor="ctr">
                    <a:solidFill>
                      <a:srgbClr val="FFFFFF"/>
                    </a:solidFill>
                  </a:tcPr>
                </a:tc>
                <a:tc>
                  <a:txBody>
                    <a:bodyPr/>
                    <a:lstStyle/>
                    <a:p>
                      <a:pPr algn="ctr"/>
                      <a:r>
                        <a:rPr lang="en-US" sz="1200" b="1" dirty="0">
                          <a:solidFill>
                            <a:srgbClr val="E97132"/>
                          </a:solidFill>
                          <a:latin typeface="+mn-lt"/>
                        </a:rPr>
                        <a:t>13</a:t>
                      </a:r>
                    </a:p>
                  </a:txBody>
                  <a:tcPr marL="68580" marR="68580" marT="22860" marB="22860" anchor="ctr">
                    <a:solidFill>
                      <a:srgbClr val="FFFFFF"/>
                    </a:solidFill>
                  </a:tcPr>
                </a:tc>
                <a:extLst>
                  <a:ext uri="{0D108BD9-81ED-4DB2-BD59-A6C34878D82A}">
                    <a16:rowId xmlns:a16="http://schemas.microsoft.com/office/drawing/2014/main" val="10010"/>
                  </a:ext>
                </a:extLst>
              </a:tr>
            </a:tbl>
          </a:graphicData>
        </a:graphic>
      </p:graphicFrame>
      <p:graphicFrame>
        <p:nvGraphicFramePr>
          <p:cNvPr id="21" name="TS2 Table"/>
          <p:cNvGraphicFramePr>
            <a:graphicFrameLocks noGrp="1"/>
          </p:cNvGraphicFramePr>
          <p:nvPr>
            <p:extLst>
              <p:ext uri="{D42A27DB-BD31-4B8C-83A1-F6EECF244321}">
                <p14:modId xmlns:p14="http://schemas.microsoft.com/office/powerpoint/2010/main" val="3524293437"/>
              </p:ext>
            </p:extLst>
          </p:nvPr>
        </p:nvGraphicFramePr>
        <p:xfrm>
          <a:off x="4180000" y="1400000"/>
          <a:ext cx="7520000" cy="4532040"/>
        </p:xfrm>
        <a:graphic>
          <a:graphicData uri="http://schemas.openxmlformats.org/drawingml/2006/table">
            <a:tbl>
              <a:tblPr firstRow="1" bandRow="1"/>
              <a:tblGrid>
                <a:gridCol w="2000000">
                  <a:extLst>
                    <a:ext uri="{9D8B030D-6E8A-4147-A177-3AD203B41FA5}">
                      <a16:colId xmlns:a16="http://schemas.microsoft.com/office/drawing/2014/main" val="20000"/>
                    </a:ext>
                  </a:extLst>
                </a:gridCol>
                <a:gridCol w="1760000">
                  <a:extLst>
                    <a:ext uri="{9D8B030D-6E8A-4147-A177-3AD203B41FA5}">
                      <a16:colId xmlns:a16="http://schemas.microsoft.com/office/drawing/2014/main" val="20001"/>
                    </a:ext>
                  </a:extLst>
                </a:gridCol>
                <a:gridCol w="2000000">
                  <a:extLst>
                    <a:ext uri="{9D8B030D-6E8A-4147-A177-3AD203B41FA5}">
                      <a16:colId xmlns:a16="http://schemas.microsoft.com/office/drawing/2014/main" val="20002"/>
                    </a:ext>
                  </a:extLst>
                </a:gridCol>
                <a:gridCol w="1760000">
                  <a:extLst>
                    <a:ext uri="{9D8B030D-6E8A-4147-A177-3AD203B41FA5}">
                      <a16:colId xmlns:a16="http://schemas.microsoft.com/office/drawing/2014/main" val="20003"/>
                    </a:ext>
                  </a:extLst>
                </a:gridCol>
              </a:tblGrid>
              <a:tr h="372000">
                <a:tc gridSpan="4">
                  <a:txBody>
                    <a:bodyPr/>
                    <a:lstStyle/>
                    <a:p>
                      <a:pPr algn="l"/>
                      <a:r>
                        <a:rPr lang="en-US" sz="1500" b="1">
                          <a:solidFill>
                            <a:srgbClr val="FFFFFF"/>
                          </a:solidFill>
                          <a:latin typeface="+mn-lt"/>
                        </a:rPr>
                        <a:t>TIME SLOT 2</a:t>
                      </a:r>
                    </a:p>
                  </a:txBody>
                  <a:tcPr marL="68580" marR="68580" marT="22860" marB="22860" anchor="ctr">
                    <a:solidFill>
                      <a:srgbClr val="0E2841"/>
                    </a:solidFill>
                  </a:tcPr>
                </a:tc>
                <a:tc hMerge="1">
                  <a:txBody>
                    <a:bodyPr/>
                    <a:lstStyle/>
                    <a:p>
                      <a:endParaRPr/>
                    </a:p>
                  </a:txBody>
                  <a:tcPr/>
                </a:tc>
                <a:tc hMerge="1">
                  <a:txBody>
                    <a:bodyPr/>
                    <a:lstStyle/>
                    <a:p>
                      <a:endParaRPr/>
                    </a:p>
                  </a:txBody>
                  <a:tcPr/>
                </a:tc>
                <a:tc hMerge="1">
                  <a:txBody>
                    <a:bodyPr/>
                    <a:lstStyle/>
                    <a:p>
                      <a:endParaRPr/>
                    </a:p>
                  </a:txBody>
                  <a:tcPr/>
                </a:tc>
                <a:extLst>
                  <a:ext uri="{0D108BD9-81ED-4DB2-BD59-A6C34878D82A}">
                    <a16:rowId xmlns:a16="http://schemas.microsoft.com/office/drawing/2014/main" val="10000"/>
                  </a:ext>
                </a:extLst>
              </a:tr>
              <a:tr h="320000">
                <a:tc>
                  <a:txBody>
                    <a:bodyPr/>
                    <a:lstStyle/>
                    <a:p>
                      <a:pPr algn="l"/>
                      <a:r>
                        <a:rPr lang="en-US" sz="1150" b="1">
                          <a:solidFill>
                            <a:srgbClr val="FFFFFF"/>
                          </a:solidFill>
                          <a:latin typeface="+mn-lt"/>
                        </a:rPr>
                        <a:t>Talk Group</a:t>
                      </a:r>
                    </a:p>
                  </a:txBody>
                  <a:tcPr marL="68580" marR="68580" marT="22860" marB="22860" anchor="ctr">
                    <a:solidFill>
                      <a:srgbClr val="156082"/>
                    </a:solidFill>
                  </a:tcPr>
                </a:tc>
                <a:tc>
                  <a:txBody>
                    <a:bodyPr/>
                    <a:lstStyle/>
                    <a:p>
                      <a:pPr algn="ctr"/>
                      <a:r>
                        <a:rPr lang="en-US" sz="1150" b="1">
                          <a:solidFill>
                            <a:srgbClr val="FFFFFF"/>
                          </a:solidFill>
                          <a:latin typeface="+mn-lt"/>
                        </a:rPr>
                        <a:t>TG ID</a:t>
                      </a:r>
                    </a:p>
                  </a:txBody>
                  <a:tcPr marL="68580" marR="68580" marT="22860" marB="22860" anchor="ctr">
                    <a:solidFill>
                      <a:srgbClr val="156082"/>
                    </a:solidFill>
                  </a:tcPr>
                </a:tc>
                <a:tc>
                  <a:txBody>
                    <a:bodyPr/>
                    <a:lstStyle/>
                    <a:p>
                      <a:pPr algn="l"/>
                      <a:r>
                        <a:rPr lang="en-US" sz="1150" b="1">
                          <a:solidFill>
                            <a:srgbClr val="FFFFFF"/>
                          </a:solidFill>
                          <a:latin typeface="+mn-lt"/>
                        </a:rPr>
                        <a:t>Talk Group</a:t>
                      </a:r>
                    </a:p>
                  </a:txBody>
                  <a:tcPr marL="68580" marR="68580" marT="22860" marB="22860" anchor="ctr">
                    <a:solidFill>
                      <a:srgbClr val="156082"/>
                    </a:solidFill>
                  </a:tcPr>
                </a:tc>
                <a:tc>
                  <a:txBody>
                    <a:bodyPr/>
                    <a:lstStyle/>
                    <a:p>
                      <a:pPr algn="ctr"/>
                      <a:r>
                        <a:rPr lang="en-US" sz="1150" b="1">
                          <a:solidFill>
                            <a:srgbClr val="FFFFFF"/>
                          </a:solidFill>
                          <a:latin typeface="+mn-lt"/>
                        </a:rPr>
                        <a:t>TG ID</a:t>
                      </a:r>
                    </a:p>
                  </a:txBody>
                  <a:tcPr marL="68580" marR="68580" marT="22860" marB="22860" anchor="ctr">
                    <a:solidFill>
                      <a:srgbClr val="156082"/>
                    </a:solidFill>
                  </a:tcPr>
                </a:tc>
                <a:extLst>
                  <a:ext uri="{0D108BD9-81ED-4DB2-BD59-A6C34878D82A}">
                    <a16:rowId xmlns:a16="http://schemas.microsoft.com/office/drawing/2014/main" val="10001"/>
                  </a:ext>
                </a:extLst>
              </a:tr>
              <a:tr h="320000">
                <a:tc>
                  <a:txBody>
                    <a:bodyPr/>
                    <a:lstStyle/>
                    <a:p>
                      <a:pPr algn="l"/>
                      <a:r>
                        <a:rPr lang="en-US" sz="1150">
                          <a:solidFill>
                            <a:srgbClr val="0E2841"/>
                          </a:solidFill>
                          <a:latin typeface="+mn-lt"/>
                        </a:rPr>
                        <a:t>IL State</a:t>
                      </a:r>
                    </a:p>
                  </a:txBody>
                  <a:tcPr marL="68580" marR="68580" marT="22860" marB="22860" anchor="ctr">
                    <a:solidFill>
                      <a:srgbClr val="FFFFFF"/>
                    </a:solidFill>
                  </a:tcPr>
                </a:tc>
                <a:tc>
                  <a:txBody>
                    <a:bodyPr/>
                    <a:lstStyle/>
                    <a:p>
                      <a:pPr algn="ctr"/>
                      <a:r>
                        <a:rPr lang="en-US" sz="1150" b="1">
                          <a:solidFill>
                            <a:srgbClr val="E97132"/>
                          </a:solidFill>
                          <a:latin typeface="+mn-lt"/>
                        </a:rPr>
                        <a:t>3117</a:t>
                      </a:r>
                    </a:p>
                  </a:txBody>
                  <a:tcPr marL="68580" marR="68580" marT="22860" marB="22860" anchor="ctr">
                    <a:solidFill>
                      <a:srgbClr val="FFFFFF"/>
                    </a:solidFill>
                  </a:tcPr>
                </a:tc>
                <a:tc>
                  <a:txBody>
                    <a:bodyPr/>
                    <a:lstStyle/>
                    <a:p>
                      <a:pPr algn="l"/>
                      <a:r>
                        <a:rPr lang="en-US" sz="1150">
                          <a:solidFill>
                            <a:srgbClr val="0E2841"/>
                          </a:solidFill>
                          <a:latin typeface="+mn-lt"/>
                        </a:rPr>
                        <a:t>XLX Multiprotocol</a:t>
                      </a:r>
                    </a:p>
                  </a:txBody>
                  <a:tcPr marL="68580" marR="68580" marT="22860" marB="22860" anchor="ctr">
                    <a:solidFill>
                      <a:srgbClr val="FFFFFF"/>
                    </a:solidFill>
                  </a:tcPr>
                </a:tc>
                <a:tc>
                  <a:txBody>
                    <a:bodyPr/>
                    <a:lstStyle/>
                    <a:p>
                      <a:pPr algn="ctr"/>
                      <a:r>
                        <a:rPr lang="en-US" sz="1150" b="1">
                          <a:solidFill>
                            <a:srgbClr val="E97132"/>
                          </a:solidFill>
                          <a:latin typeface="+mn-lt"/>
                        </a:rPr>
                        <a:t>3121232</a:t>
                      </a:r>
                    </a:p>
                  </a:txBody>
                  <a:tcPr marL="68580" marR="68580" marT="22860" marB="22860" anchor="ctr">
                    <a:solidFill>
                      <a:srgbClr val="FFFFFF"/>
                    </a:solidFill>
                  </a:tcPr>
                </a:tc>
                <a:extLst>
                  <a:ext uri="{0D108BD9-81ED-4DB2-BD59-A6C34878D82A}">
                    <a16:rowId xmlns:a16="http://schemas.microsoft.com/office/drawing/2014/main" val="10002"/>
                  </a:ext>
                </a:extLst>
              </a:tr>
              <a:tr h="320000">
                <a:tc>
                  <a:txBody>
                    <a:bodyPr/>
                    <a:lstStyle/>
                    <a:p>
                      <a:pPr algn="l"/>
                      <a:r>
                        <a:rPr lang="en-US" sz="1150">
                          <a:solidFill>
                            <a:srgbClr val="0E2841"/>
                          </a:solidFill>
                          <a:latin typeface="+mn-lt"/>
                        </a:rPr>
                        <a:t>IN State</a:t>
                      </a:r>
                    </a:p>
                  </a:txBody>
                  <a:tcPr marL="68580" marR="68580" marT="22860" marB="22860" anchor="ctr">
                    <a:solidFill>
                      <a:srgbClr val="EEF3F6"/>
                    </a:solidFill>
                  </a:tcPr>
                </a:tc>
                <a:tc>
                  <a:txBody>
                    <a:bodyPr/>
                    <a:lstStyle/>
                    <a:p>
                      <a:pPr algn="ctr"/>
                      <a:r>
                        <a:rPr lang="en-US" sz="1150" b="1">
                          <a:solidFill>
                            <a:srgbClr val="E97132"/>
                          </a:solidFill>
                          <a:latin typeface="+mn-lt"/>
                        </a:rPr>
                        <a:t>3118</a:t>
                      </a:r>
                    </a:p>
                  </a:txBody>
                  <a:tcPr marL="68580" marR="68580" marT="22860" marB="22860" anchor="ctr">
                    <a:solidFill>
                      <a:srgbClr val="EEF3F6"/>
                    </a:solidFill>
                  </a:tcPr>
                </a:tc>
                <a:tc>
                  <a:txBody>
                    <a:bodyPr/>
                    <a:lstStyle/>
                    <a:p>
                      <a:pPr algn="l"/>
                      <a:r>
                        <a:rPr lang="en-US" sz="1150">
                          <a:solidFill>
                            <a:srgbClr val="0E2841"/>
                          </a:solidFill>
                          <a:latin typeface="+mn-lt"/>
                        </a:rPr>
                        <a:t>AL State</a:t>
                      </a:r>
                    </a:p>
                  </a:txBody>
                  <a:tcPr marL="68580" marR="68580" marT="22860" marB="22860" anchor="ctr">
                    <a:solidFill>
                      <a:srgbClr val="EEF3F6"/>
                    </a:solidFill>
                  </a:tcPr>
                </a:tc>
                <a:tc>
                  <a:txBody>
                    <a:bodyPr/>
                    <a:lstStyle/>
                    <a:p>
                      <a:pPr algn="ctr"/>
                      <a:r>
                        <a:rPr lang="en-US" sz="1150" b="1">
                          <a:solidFill>
                            <a:srgbClr val="E97132"/>
                          </a:solidFill>
                          <a:latin typeface="+mn-lt"/>
                        </a:rPr>
                        <a:t>3101</a:t>
                      </a:r>
                    </a:p>
                  </a:txBody>
                  <a:tcPr marL="68580" marR="68580" marT="22860" marB="22860" anchor="ctr">
                    <a:solidFill>
                      <a:srgbClr val="EEF3F6"/>
                    </a:solidFill>
                  </a:tcPr>
                </a:tc>
                <a:extLst>
                  <a:ext uri="{0D108BD9-81ED-4DB2-BD59-A6C34878D82A}">
                    <a16:rowId xmlns:a16="http://schemas.microsoft.com/office/drawing/2014/main" val="10003"/>
                  </a:ext>
                </a:extLst>
              </a:tr>
              <a:tr h="320000">
                <a:tc>
                  <a:txBody>
                    <a:bodyPr/>
                    <a:lstStyle/>
                    <a:p>
                      <a:pPr algn="l"/>
                      <a:r>
                        <a:rPr lang="en-US" sz="1150">
                          <a:solidFill>
                            <a:srgbClr val="0E2841"/>
                          </a:solidFill>
                          <a:latin typeface="+mn-lt"/>
                        </a:rPr>
                        <a:t>KY ARES</a:t>
                      </a:r>
                    </a:p>
                  </a:txBody>
                  <a:tcPr marL="68580" marR="68580" marT="22860" marB="22860" anchor="ctr">
                    <a:solidFill>
                      <a:srgbClr val="FFFFFF"/>
                    </a:solidFill>
                  </a:tcPr>
                </a:tc>
                <a:tc>
                  <a:txBody>
                    <a:bodyPr/>
                    <a:lstStyle/>
                    <a:p>
                      <a:pPr algn="ctr"/>
                      <a:r>
                        <a:rPr lang="en-US" sz="1150" b="1">
                          <a:solidFill>
                            <a:srgbClr val="E97132"/>
                          </a:solidFill>
                          <a:latin typeface="+mn-lt"/>
                        </a:rPr>
                        <a:t>31211</a:t>
                      </a:r>
                    </a:p>
                  </a:txBody>
                  <a:tcPr marL="68580" marR="68580" marT="22860" marB="22860" anchor="ctr">
                    <a:solidFill>
                      <a:srgbClr val="FFFFFF"/>
                    </a:solidFill>
                  </a:tcPr>
                </a:tc>
                <a:tc>
                  <a:txBody>
                    <a:bodyPr/>
                    <a:lstStyle/>
                    <a:p>
                      <a:pPr algn="l"/>
                      <a:endParaRPr lang="en-US" sz="1150" dirty="0">
                        <a:solidFill>
                          <a:srgbClr val="0E2841"/>
                        </a:solidFill>
                        <a:latin typeface="+mn-lt"/>
                      </a:endParaRPr>
                    </a:p>
                  </a:txBody>
                  <a:tcPr marL="68580" marR="68580" marT="22860" marB="22860" anchor="ctr">
                    <a:solidFill>
                      <a:srgbClr val="FFFFFF"/>
                    </a:solidFill>
                  </a:tcPr>
                </a:tc>
                <a:tc>
                  <a:txBody>
                    <a:bodyPr/>
                    <a:lstStyle/>
                    <a:p>
                      <a:pPr algn="ctr"/>
                      <a:endParaRPr lang="en-US" sz="1150" b="1" dirty="0">
                        <a:solidFill>
                          <a:srgbClr val="E97132"/>
                        </a:solidFill>
                        <a:latin typeface="+mn-lt"/>
                      </a:endParaRPr>
                    </a:p>
                  </a:txBody>
                  <a:tcPr marL="68580" marR="68580" marT="22860" marB="22860" anchor="ctr">
                    <a:solidFill>
                      <a:srgbClr val="FFFFFF"/>
                    </a:solidFill>
                  </a:tcPr>
                </a:tc>
                <a:extLst>
                  <a:ext uri="{0D108BD9-81ED-4DB2-BD59-A6C34878D82A}">
                    <a16:rowId xmlns:a16="http://schemas.microsoft.com/office/drawing/2014/main" val="10004"/>
                  </a:ext>
                </a:extLst>
              </a:tr>
              <a:tr h="320000">
                <a:tc>
                  <a:txBody>
                    <a:bodyPr/>
                    <a:lstStyle/>
                    <a:p>
                      <a:pPr algn="l"/>
                      <a:r>
                        <a:rPr lang="en-US" sz="1150">
                          <a:solidFill>
                            <a:srgbClr val="0E2841"/>
                          </a:solidFill>
                          <a:latin typeface="+mn-lt"/>
                        </a:rPr>
                        <a:t>KY DMR Local</a:t>
                      </a:r>
                    </a:p>
                  </a:txBody>
                  <a:tcPr marL="68580" marR="68580" marT="22860" marB="22860" anchor="ctr">
                    <a:solidFill>
                      <a:srgbClr val="EEF3F6"/>
                    </a:solidFill>
                  </a:tcPr>
                </a:tc>
                <a:tc>
                  <a:txBody>
                    <a:bodyPr/>
                    <a:lstStyle/>
                    <a:p>
                      <a:pPr algn="ctr"/>
                      <a:r>
                        <a:rPr lang="en-US" sz="1150" b="1">
                          <a:solidFill>
                            <a:srgbClr val="E97132"/>
                          </a:solidFill>
                          <a:latin typeface="+mn-lt"/>
                        </a:rPr>
                        <a:t>2</a:t>
                      </a:r>
                    </a:p>
                  </a:txBody>
                  <a:tcPr marL="68580" marR="68580" marT="22860" marB="22860" anchor="ctr">
                    <a:solidFill>
                      <a:srgbClr val="EEF3F6"/>
                    </a:solidFill>
                  </a:tcPr>
                </a:tc>
                <a:tc>
                  <a:txBody>
                    <a:bodyPr/>
                    <a:lstStyle/>
                    <a:p>
                      <a:pPr algn="l"/>
                      <a:r>
                        <a:rPr lang="en-US" sz="1150">
                          <a:solidFill>
                            <a:srgbClr val="0E2841"/>
                          </a:solidFill>
                          <a:latin typeface="+mn-lt"/>
                        </a:rPr>
                        <a:t>CA State</a:t>
                      </a:r>
                    </a:p>
                  </a:txBody>
                  <a:tcPr marL="68580" marR="68580" marT="22860" marB="22860" anchor="ctr">
                    <a:solidFill>
                      <a:srgbClr val="EEF3F6"/>
                    </a:solidFill>
                  </a:tcPr>
                </a:tc>
                <a:tc>
                  <a:txBody>
                    <a:bodyPr/>
                    <a:lstStyle/>
                    <a:p>
                      <a:pPr algn="ctr"/>
                      <a:r>
                        <a:rPr lang="en-US" sz="1150" b="1">
                          <a:solidFill>
                            <a:srgbClr val="E97132"/>
                          </a:solidFill>
                          <a:latin typeface="+mn-lt"/>
                        </a:rPr>
                        <a:t>3106</a:t>
                      </a:r>
                    </a:p>
                  </a:txBody>
                  <a:tcPr marL="68580" marR="68580" marT="22860" marB="22860" anchor="ctr">
                    <a:solidFill>
                      <a:srgbClr val="EEF3F6"/>
                    </a:solidFill>
                  </a:tcPr>
                </a:tc>
                <a:extLst>
                  <a:ext uri="{0D108BD9-81ED-4DB2-BD59-A6C34878D82A}">
                    <a16:rowId xmlns:a16="http://schemas.microsoft.com/office/drawing/2014/main" val="10005"/>
                  </a:ext>
                </a:extLst>
              </a:tr>
              <a:tr h="320000">
                <a:tc>
                  <a:txBody>
                    <a:bodyPr/>
                    <a:lstStyle/>
                    <a:p>
                      <a:pPr algn="l"/>
                      <a:r>
                        <a:rPr lang="en-US" sz="1150">
                          <a:solidFill>
                            <a:srgbClr val="0E2841"/>
                          </a:solidFill>
                          <a:latin typeface="+mn-lt"/>
                        </a:rPr>
                        <a:t>MD State</a:t>
                      </a:r>
                    </a:p>
                  </a:txBody>
                  <a:tcPr marL="68580" marR="68580" marT="22860" marB="22860" anchor="ctr">
                    <a:solidFill>
                      <a:srgbClr val="FFFFFF"/>
                    </a:solidFill>
                  </a:tcPr>
                </a:tc>
                <a:tc>
                  <a:txBody>
                    <a:bodyPr/>
                    <a:lstStyle/>
                    <a:p>
                      <a:pPr algn="ctr"/>
                      <a:r>
                        <a:rPr lang="en-US" sz="1150" b="1">
                          <a:solidFill>
                            <a:srgbClr val="E97132"/>
                          </a:solidFill>
                          <a:latin typeface="+mn-lt"/>
                        </a:rPr>
                        <a:t>3124</a:t>
                      </a:r>
                    </a:p>
                  </a:txBody>
                  <a:tcPr marL="68580" marR="68580" marT="22860" marB="22860" anchor="ctr">
                    <a:solidFill>
                      <a:srgbClr val="FFFFFF"/>
                    </a:solidFill>
                  </a:tcPr>
                </a:tc>
                <a:tc>
                  <a:txBody>
                    <a:bodyPr/>
                    <a:lstStyle/>
                    <a:p>
                      <a:pPr algn="l"/>
                      <a:r>
                        <a:rPr lang="en-US" sz="1150">
                          <a:solidFill>
                            <a:srgbClr val="0E2841"/>
                          </a:solidFill>
                          <a:latin typeface="+mn-lt"/>
                        </a:rPr>
                        <a:t>East Kentucky</a:t>
                      </a:r>
                    </a:p>
                  </a:txBody>
                  <a:tcPr marL="68580" marR="68580" marT="22860" marB="22860" anchor="ctr">
                    <a:solidFill>
                      <a:srgbClr val="FFFFFF"/>
                    </a:solidFill>
                  </a:tcPr>
                </a:tc>
                <a:tc>
                  <a:txBody>
                    <a:bodyPr/>
                    <a:lstStyle/>
                    <a:p>
                      <a:pPr algn="ctr"/>
                      <a:r>
                        <a:rPr lang="en-US" sz="1150" b="1">
                          <a:solidFill>
                            <a:srgbClr val="E97132"/>
                          </a:solidFill>
                          <a:latin typeface="+mn-lt"/>
                        </a:rPr>
                        <a:t>31213</a:t>
                      </a:r>
                    </a:p>
                  </a:txBody>
                  <a:tcPr marL="68580" marR="68580" marT="22860" marB="22860" anchor="ctr">
                    <a:solidFill>
                      <a:srgbClr val="FFFFFF"/>
                    </a:solidFill>
                  </a:tcPr>
                </a:tc>
                <a:extLst>
                  <a:ext uri="{0D108BD9-81ED-4DB2-BD59-A6C34878D82A}">
                    <a16:rowId xmlns:a16="http://schemas.microsoft.com/office/drawing/2014/main" val="10006"/>
                  </a:ext>
                </a:extLst>
              </a:tr>
              <a:tr h="320000">
                <a:tc>
                  <a:txBody>
                    <a:bodyPr/>
                    <a:lstStyle/>
                    <a:p>
                      <a:pPr algn="l"/>
                      <a:r>
                        <a:rPr lang="en-US" sz="1150">
                          <a:solidFill>
                            <a:srgbClr val="0E2841"/>
                          </a:solidFill>
                          <a:latin typeface="+mn-lt"/>
                        </a:rPr>
                        <a:t>MO State</a:t>
                      </a:r>
                    </a:p>
                  </a:txBody>
                  <a:tcPr marL="68580" marR="68580" marT="22860" marB="22860" anchor="ctr">
                    <a:solidFill>
                      <a:srgbClr val="EEF3F6"/>
                    </a:solidFill>
                  </a:tcPr>
                </a:tc>
                <a:tc>
                  <a:txBody>
                    <a:bodyPr/>
                    <a:lstStyle/>
                    <a:p>
                      <a:pPr algn="ctr"/>
                      <a:r>
                        <a:rPr lang="en-US" sz="1150" b="1">
                          <a:solidFill>
                            <a:srgbClr val="E97132"/>
                          </a:solidFill>
                          <a:latin typeface="+mn-lt"/>
                        </a:rPr>
                        <a:t>3129</a:t>
                      </a:r>
                    </a:p>
                  </a:txBody>
                  <a:tcPr marL="68580" marR="68580" marT="22860" marB="22860" anchor="ctr">
                    <a:solidFill>
                      <a:srgbClr val="EEF3F6"/>
                    </a:solidFill>
                  </a:tcPr>
                </a:tc>
                <a:tc>
                  <a:txBody>
                    <a:bodyPr/>
                    <a:lstStyle/>
                    <a:p>
                      <a:pPr algn="l"/>
                      <a:r>
                        <a:rPr lang="en-US" sz="1150">
                          <a:solidFill>
                            <a:srgbClr val="0E2841"/>
                          </a:solidFill>
                          <a:latin typeface="+mn-lt"/>
                        </a:rPr>
                        <a:t>OH State</a:t>
                      </a:r>
                    </a:p>
                  </a:txBody>
                  <a:tcPr marL="68580" marR="68580" marT="22860" marB="22860" anchor="ctr">
                    <a:solidFill>
                      <a:srgbClr val="EEF3F6"/>
                    </a:solidFill>
                  </a:tcPr>
                </a:tc>
                <a:tc>
                  <a:txBody>
                    <a:bodyPr/>
                    <a:lstStyle/>
                    <a:p>
                      <a:pPr algn="ctr"/>
                      <a:r>
                        <a:rPr lang="en-US" sz="1150" b="1">
                          <a:solidFill>
                            <a:srgbClr val="E97132"/>
                          </a:solidFill>
                          <a:latin typeface="+mn-lt"/>
                        </a:rPr>
                        <a:t>3139</a:t>
                      </a:r>
                    </a:p>
                  </a:txBody>
                  <a:tcPr marL="68580" marR="68580" marT="22860" marB="22860" anchor="ctr">
                    <a:solidFill>
                      <a:srgbClr val="EEF3F6"/>
                    </a:solidFill>
                  </a:tcPr>
                </a:tc>
                <a:extLst>
                  <a:ext uri="{0D108BD9-81ED-4DB2-BD59-A6C34878D82A}">
                    <a16:rowId xmlns:a16="http://schemas.microsoft.com/office/drawing/2014/main" val="10007"/>
                  </a:ext>
                </a:extLst>
              </a:tr>
              <a:tr h="320000">
                <a:tc>
                  <a:txBody>
                    <a:bodyPr/>
                    <a:lstStyle/>
                    <a:p>
                      <a:pPr algn="l"/>
                      <a:r>
                        <a:rPr lang="en-US" sz="1150">
                          <a:solidFill>
                            <a:srgbClr val="0E2841"/>
                          </a:solidFill>
                          <a:latin typeface="+mn-lt"/>
                        </a:rPr>
                        <a:t>PA State</a:t>
                      </a:r>
                    </a:p>
                  </a:txBody>
                  <a:tcPr marL="68580" marR="68580" marT="22860" marB="22860" anchor="ctr">
                    <a:solidFill>
                      <a:srgbClr val="FFFFFF"/>
                    </a:solidFill>
                  </a:tcPr>
                </a:tc>
                <a:tc>
                  <a:txBody>
                    <a:bodyPr/>
                    <a:lstStyle/>
                    <a:p>
                      <a:pPr algn="ctr"/>
                      <a:r>
                        <a:rPr lang="en-US" sz="1150" b="1">
                          <a:solidFill>
                            <a:srgbClr val="E97132"/>
                          </a:solidFill>
                          <a:latin typeface="+mn-lt"/>
                        </a:rPr>
                        <a:t>3142</a:t>
                      </a:r>
                    </a:p>
                  </a:txBody>
                  <a:tcPr marL="68580" marR="68580" marT="22860" marB="22860" anchor="ctr">
                    <a:solidFill>
                      <a:srgbClr val="FFFFFF"/>
                    </a:solidFill>
                  </a:tcPr>
                </a:tc>
                <a:tc>
                  <a:txBody>
                    <a:bodyPr/>
                    <a:lstStyle/>
                    <a:p>
                      <a:pPr algn="l"/>
                      <a:r>
                        <a:rPr lang="en-US" sz="1150">
                          <a:solidFill>
                            <a:srgbClr val="0E2841"/>
                          </a:solidFill>
                          <a:latin typeface="+mn-lt"/>
                        </a:rPr>
                        <a:t>TX State</a:t>
                      </a:r>
                    </a:p>
                  </a:txBody>
                  <a:tcPr marL="68580" marR="68580" marT="22860" marB="22860" anchor="ctr">
                    <a:solidFill>
                      <a:srgbClr val="FFFFFF"/>
                    </a:solidFill>
                  </a:tcPr>
                </a:tc>
                <a:tc>
                  <a:txBody>
                    <a:bodyPr/>
                    <a:lstStyle/>
                    <a:p>
                      <a:pPr algn="ctr"/>
                      <a:r>
                        <a:rPr lang="en-US" sz="1150" b="1">
                          <a:solidFill>
                            <a:srgbClr val="E97132"/>
                          </a:solidFill>
                          <a:latin typeface="+mn-lt"/>
                        </a:rPr>
                        <a:t>3148</a:t>
                      </a:r>
                    </a:p>
                  </a:txBody>
                  <a:tcPr marL="68580" marR="68580" marT="22860" marB="22860" anchor="ctr">
                    <a:solidFill>
                      <a:srgbClr val="FFFFFF"/>
                    </a:solidFill>
                  </a:tcPr>
                </a:tc>
                <a:extLst>
                  <a:ext uri="{0D108BD9-81ED-4DB2-BD59-A6C34878D82A}">
                    <a16:rowId xmlns:a16="http://schemas.microsoft.com/office/drawing/2014/main" val="10008"/>
                  </a:ext>
                </a:extLst>
              </a:tr>
              <a:tr h="320000">
                <a:tc>
                  <a:txBody>
                    <a:bodyPr/>
                    <a:lstStyle/>
                    <a:p>
                      <a:pPr algn="l"/>
                      <a:r>
                        <a:rPr lang="en-US" sz="1150">
                          <a:solidFill>
                            <a:srgbClr val="0E2841"/>
                          </a:solidFill>
                          <a:latin typeface="+mn-lt"/>
                        </a:rPr>
                        <a:t>Parrot</a:t>
                      </a:r>
                    </a:p>
                  </a:txBody>
                  <a:tcPr marL="68580" marR="68580" marT="22860" marB="22860" anchor="ctr">
                    <a:solidFill>
                      <a:srgbClr val="EEF3F6"/>
                    </a:solidFill>
                  </a:tcPr>
                </a:tc>
                <a:tc>
                  <a:txBody>
                    <a:bodyPr/>
                    <a:lstStyle/>
                    <a:p>
                      <a:pPr algn="ctr"/>
                      <a:r>
                        <a:rPr lang="en-US" sz="1150" b="1">
                          <a:solidFill>
                            <a:srgbClr val="E97132"/>
                          </a:solidFill>
                          <a:latin typeface="+mn-lt"/>
                        </a:rPr>
                        <a:t>9998</a:t>
                      </a:r>
                    </a:p>
                  </a:txBody>
                  <a:tcPr marL="68580" marR="68580" marT="22860" marB="22860" anchor="ctr">
                    <a:solidFill>
                      <a:srgbClr val="EEF3F6"/>
                    </a:solidFill>
                  </a:tcPr>
                </a:tc>
                <a:tc>
                  <a:txBody>
                    <a:bodyPr/>
                    <a:lstStyle/>
                    <a:p>
                      <a:pPr algn="l"/>
                      <a:r>
                        <a:rPr lang="en-US" sz="1150">
                          <a:solidFill>
                            <a:srgbClr val="0E2841"/>
                          </a:solidFill>
                          <a:latin typeface="+mn-lt"/>
                        </a:rPr>
                        <a:t>Local 9</a:t>
                      </a:r>
                    </a:p>
                  </a:txBody>
                  <a:tcPr marL="68580" marR="68580" marT="22860" marB="22860" anchor="ctr">
                    <a:solidFill>
                      <a:srgbClr val="EEF3F6"/>
                    </a:solidFill>
                  </a:tcPr>
                </a:tc>
                <a:tc>
                  <a:txBody>
                    <a:bodyPr/>
                    <a:lstStyle/>
                    <a:p>
                      <a:pPr algn="ctr"/>
                      <a:r>
                        <a:rPr lang="en-US" sz="1150" b="1">
                          <a:solidFill>
                            <a:srgbClr val="E97132"/>
                          </a:solidFill>
                          <a:latin typeface="+mn-lt"/>
                        </a:rPr>
                        <a:t>Somerset link</a:t>
                      </a:r>
                    </a:p>
                  </a:txBody>
                  <a:tcPr marL="68580" marR="68580" marT="22860" marB="22860" anchor="ctr">
                    <a:solidFill>
                      <a:srgbClr val="EEF3F6"/>
                    </a:solidFill>
                  </a:tcPr>
                </a:tc>
                <a:extLst>
                  <a:ext uri="{0D108BD9-81ED-4DB2-BD59-A6C34878D82A}">
                    <a16:rowId xmlns:a16="http://schemas.microsoft.com/office/drawing/2014/main" val="10009"/>
                  </a:ext>
                </a:extLst>
              </a:tr>
              <a:tr h="320000">
                <a:tc>
                  <a:txBody>
                    <a:bodyPr/>
                    <a:lstStyle/>
                    <a:p>
                      <a:pPr algn="l"/>
                      <a:r>
                        <a:rPr lang="en-US" sz="1150">
                          <a:solidFill>
                            <a:srgbClr val="0E2841"/>
                          </a:solidFill>
                          <a:latin typeface="+mn-lt"/>
                        </a:rPr>
                        <a:t>TAC</a:t>
                      </a:r>
                    </a:p>
                  </a:txBody>
                  <a:tcPr marL="68580" marR="68580" marT="22860" marB="22860" anchor="ctr">
                    <a:solidFill>
                      <a:srgbClr val="FFFFFF"/>
                    </a:solidFill>
                  </a:tcPr>
                </a:tc>
                <a:tc>
                  <a:txBody>
                    <a:bodyPr/>
                    <a:lstStyle/>
                    <a:p>
                      <a:pPr algn="ctr"/>
                      <a:r>
                        <a:rPr lang="en-US" sz="1150" b="1">
                          <a:solidFill>
                            <a:srgbClr val="E97132"/>
                          </a:solidFill>
                          <a:latin typeface="+mn-lt"/>
                        </a:rPr>
                        <a:t>310–319</a:t>
                      </a:r>
                    </a:p>
                  </a:txBody>
                  <a:tcPr marL="68580" marR="68580" marT="22860" marB="22860" anchor="ctr">
                    <a:solidFill>
                      <a:srgbClr val="FFFFFF"/>
                    </a:solidFill>
                  </a:tcPr>
                </a:tc>
                <a:tc>
                  <a:txBody>
                    <a:bodyPr/>
                    <a:lstStyle/>
                    <a:p>
                      <a:pPr algn="l"/>
                      <a:r>
                        <a:rPr lang="en-US" sz="1150">
                          <a:solidFill>
                            <a:srgbClr val="0E2841"/>
                          </a:solidFill>
                          <a:latin typeface="+mn-lt"/>
                        </a:rPr>
                        <a:t>FL State</a:t>
                      </a:r>
                    </a:p>
                  </a:txBody>
                  <a:tcPr marL="68580" marR="68580" marT="22860" marB="22860" anchor="ctr">
                    <a:solidFill>
                      <a:srgbClr val="FFFFFF"/>
                    </a:solidFill>
                  </a:tcPr>
                </a:tc>
                <a:tc>
                  <a:txBody>
                    <a:bodyPr/>
                    <a:lstStyle/>
                    <a:p>
                      <a:pPr algn="ctr"/>
                      <a:r>
                        <a:rPr lang="en-US" sz="1150" b="1">
                          <a:solidFill>
                            <a:srgbClr val="E97132"/>
                          </a:solidFill>
                          <a:latin typeface="+mn-lt"/>
                        </a:rPr>
                        <a:t>3112</a:t>
                      </a:r>
                    </a:p>
                  </a:txBody>
                  <a:tcPr marL="68580" marR="68580" marT="22860" marB="22860" anchor="ctr">
                    <a:solidFill>
                      <a:srgbClr val="FFFFFF"/>
                    </a:solidFill>
                  </a:tcPr>
                </a:tc>
                <a:extLst>
                  <a:ext uri="{0D108BD9-81ED-4DB2-BD59-A6C34878D82A}">
                    <a16:rowId xmlns:a16="http://schemas.microsoft.com/office/drawing/2014/main" val="10010"/>
                  </a:ext>
                </a:extLst>
              </a:tr>
              <a:tr h="320000">
                <a:tc>
                  <a:txBody>
                    <a:bodyPr/>
                    <a:lstStyle/>
                    <a:p>
                      <a:pPr algn="l"/>
                      <a:r>
                        <a:rPr lang="en-US" sz="1150">
                          <a:solidFill>
                            <a:srgbClr val="0E2841"/>
                          </a:solidFill>
                          <a:latin typeface="+mn-lt"/>
                        </a:rPr>
                        <a:t>TN State</a:t>
                      </a:r>
                    </a:p>
                  </a:txBody>
                  <a:tcPr marL="68580" marR="68580" marT="22860" marB="22860" anchor="ctr">
                    <a:solidFill>
                      <a:srgbClr val="EEF3F6"/>
                    </a:solidFill>
                  </a:tcPr>
                </a:tc>
                <a:tc>
                  <a:txBody>
                    <a:bodyPr/>
                    <a:lstStyle/>
                    <a:p>
                      <a:pPr algn="ctr"/>
                      <a:r>
                        <a:rPr lang="en-US" sz="1150" b="1">
                          <a:solidFill>
                            <a:srgbClr val="E97132"/>
                          </a:solidFill>
                          <a:latin typeface="+mn-lt"/>
                        </a:rPr>
                        <a:t>3147</a:t>
                      </a:r>
                    </a:p>
                  </a:txBody>
                  <a:tcPr marL="68580" marR="68580" marT="22860" marB="22860" anchor="ctr">
                    <a:solidFill>
                      <a:srgbClr val="EEF3F6"/>
                    </a:solidFill>
                  </a:tcPr>
                </a:tc>
                <a:tc>
                  <a:txBody>
                    <a:bodyPr/>
                    <a:lstStyle/>
                    <a:p>
                      <a:pPr algn="l"/>
                      <a:r>
                        <a:rPr lang="en-US" sz="1150">
                          <a:solidFill>
                            <a:srgbClr val="0E2841"/>
                          </a:solidFill>
                          <a:latin typeface="+mn-lt"/>
                        </a:rPr>
                        <a:t>Net 1</a:t>
                      </a:r>
                    </a:p>
                  </a:txBody>
                  <a:tcPr marL="68580" marR="68580" marT="22860" marB="22860" anchor="ctr">
                    <a:solidFill>
                      <a:srgbClr val="EEF3F6"/>
                    </a:solidFill>
                  </a:tcPr>
                </a:tc>
                <a:tc>
                  <a:txBody>
                    <a:bodyPr/>
                    <a:lstStyle/>
                    <a:p>
                      <a:pPr algn="ctr"/>
                      <a:r>
                        <a:rPr lang="en-US" sz="1150" b="1">
                          <a:solidFill>
                            <a:srgbClr val="E97132"/>
                          </a:solidFill>
                          <a:latin typeface="+mn-lt"/>
                        </a:rPr>
                        <a:t>31001</a:t>
                      </a:r>
                    </a:p>
                  </a:txBody>
                  <a:tcPr marL="68580" marR="68580" marT="22860" marB="22860" anchor="ctr">
                    <a:solidFill>
                      <a:srgbClr val="EEF3F6"/>
                    </a:solidFill>
                  </a:tcPr>
                </a:tc>
                <a:extLst>
                  <a:ext uri="{0D108BD9-81ED-4DB2-BD59-A6C34878D82A}">
                    <a16:rowId xmlns:a16="http://schemas.microsoft.com/office/drawing/2014/main" val="10011"/>
                  </a:ext>
                </a:extLst>
              </a:tr>
              <a:tr h="320000">
                <a:tc>
                  <a:txBody>
                    <a:bodyPr/>
                    <a:lstStyle/>
                    <a:p>
                      <a:pPr algn="l"/>
                      <a:r>
                        <a:rPr lang="en-US" sz="1150">
                          <a:solidFill>
                            <a:srgbClr val="0E2841"/>
                          </a:solidFill>
                          <a:latin typeface="+mn-lt"/>
                        </a:rPr>
                        <a:t>VA State</a:t>
                      </a:r>
                    </a:p>
                  </a:txBody>
                  <a:tcPr marL="68580" marR="68580" marT="22860" marB="22860" anchor="ctr">
                    <a:solidFill>
                      <a:srgbClr val="FFFFFF"/>
                    </a:solidFill>
                  </a:tcPr>
                </a:tc>
                <a:tc>
                  <a:txBody>
                    <a:bodyPr/>
                    <a:lstStyle/>
                    <a:p>
                      <a:pPr algn="ctr"/>
                      <a:r>
                        <a:rPr lang="en-US" sz="1150" b="1">
                          <a:solidFill>
                            <a:srgbClr val="E97132"/>
                          </a:solidFill>
                          <a:latin typeface="+mn-lt"/>
                        </a:rPr>
                        <a:t>3151</a:t>
                      </a:r>
                    </a:p>
                  </a:txBody>
                  <a:tcPr marL="68580" marR="68580" marT="22860" marB="22860" anchor="ctr">
                    <a:solidFill>
                      <a:srgbClr val="FFFFFF"/>
                    </a:solidFill>
                  </a:tcPr>
                </a:tc>
                <a:tc>
                  <a:txBody>
                    <a:bodyPr/>
                    <a:lstStyle/>
                    <a:p>
                      <a:pPr algn="l"/>
                      <a:r>
                        <a:rPr lang="en-US" sz="1150">
                          <a:solidFill>
                            <a:srgbClr val="0E2841"/>
                          </a:solidFill>
                          <a:latin typeface="+mn-lt"/>
                        </a:rPr>
                        <a:t>Ken-Tenn</a:t>
                      </a:r>
                    </a:p>
                  </a:txBody>
                  <a:tcPr marL="68580" marR="68580" marT="22860" marB="22860" anchor="ctr">
                    <a:solidFill>
                      <a:srgbClr val="FFFFFF"/>
                    </a:solidFill>
                  </a:tcPr>
                </a:tc>
                <a:tc>
                  <a:txBody>
                    <a:bodyPr/>
                    <a:lstStyle/>
                    <a:p>
                      <a:pPr algn="ctr"/>
                      <a:r>
                        <a:rPr lang="en-US" sz="1150" b="1">
                          <a:solidFill>
                            <a:srgbClr val="E97132"/>
                          </a:solidFill>
                          <a:latin typeface="+mn-lt"/>
                        </a:rPr>
                        <a:t>311035</a:t>
                      </a:r>
                    </a:p>
                  </a:txBody>
                  <a:tcPr marL="68580" marR="68580" marT="22860" marB="22860" anchor="ctr">
                    <a:solidFill>
                      <a:srgbClr val="FFFFFF"/>
                    </a:solidFill>
                  </a:tcPr>
                </a:tc>
                <a:extLst>
                  <a:ext uri="{0D108BD9-81ED-4DB2-BD59-A6C34878D82A}">
                    <a16:rowId xmlns:a16="http://schemas.microsoft.com/office/drawing/2014/main" val="10012"/>
                  </a:ext>
                </a:extLst>
              </a:tr>
              <a:tr h="320000">
                <a:tc>
                  <a:txBody>
                    <a:bodyPr/>
                    <a:lstStyle/>
                    <a:p>
                      <a:pPr algn="l"/>
                      <a:r>
                        <a:rPr lang="en-US" sz="1150">
                          <a:solidFill>
                            <a:srgbClr val="0E2841"/>
                          </a:solidFill>
                          <a:latin typeface="+mn-lt"/>
                        </a:rPr>
                        <a:t>WV State</a:t>
                      </a:r>
                    </a:p>
                  </a:txBody>
                  <a:tcPr marL="68580" marR="68580" marT="22860" marB="22860" anchor="ctr">
                    <a:solidFill>
                      <a:srgbClr val="EEF3F6"/>
                    </a:solidFill>
                  </a:tcPr>
                </a:tc>
                <a:tc>
                  <a:txBody>
                    <a:bodyPr/>
                    <a:lstStyle/>
                    <a:p>
                      <a:pPr algn="ctr"/>
                      <a:r>
                        <a:rPr lang="en-US" sz="1150" b="1">
                          <a:solidFill>
                            <a:srgbClr val="E97132"/>
                          </a:solidFill>
                          <a:latin typeface="+mn-lt"/>
                        </a:rPr>
                        <a:t>3154</a:t>
                      </a:r>
                    </a:p>
                  </a:txBody>
                  <a:tcPr marL="68580" marR="68580" marT="22860" marB="22860" anchor="ctr">
                    <a:solidFill>
                      <a:srgbClr val="EEF3F6"/>
                    </a:solidFill>
                  </a:tcPr>
                </a:tc>
                <a:tc>
                  <a:txBody>
                    <a:bodyPr/>
                    <a:lstStyle/>
                    <a:p>
                      <a:pPr algn="l"/>
                      <a:endParaRPr/>
                    </a:p>
                  </a:txBody>
                  <a:tcPr marL="68580" marR="68580" marT="22860" marB="22860" anchor="ctr">
                    <a:solidFill>
                      <a:srgbClr val="EEF3F6"/>
                    </a:solidFill>
                  </a:tcPr>
                </a:tc>
                <a:tc>
                  <a:txBody>
                    <a:bodyPr/>
                    <a:lstStyle/>
                    <a:p>
                      <a:pPr algn="ctr"/>
                      <a:endParaRPr dirty="0"/>
                    </a:p>
                  </a:txBody>
                  <a:tcPr marL="68580" marR="68580" marT="22860" marB="22860" anchor="ctr">
                    <a:solidFill>
                      <a:srgbClr val="EEF3F6"/>
                    </a:solidFill>
                  </a:tcPr>
                </a:tc>
                <a:extLst>
                  <a:ext uri="{0D108BD9-81ED-4DB2-BD59-A6C34878D82A}">
                    <a16:rowId xmlns:a16="http://schemas.microsoft.com/office/drawing/2014/main" val="10013"/>
                  </a:ext>
                </a:extLst>
              </a:tr>
            </a:tbl>
          </a:graphicData>
        </a:graphic>
      </p:graphicFrame>
      <p:sp>
        <p:nvSpPr>
          <p:cNvPr id="30" name="Card Header"/>
          <p:cNvSpPr/>
          <p:nvPr/>
        </p:nvSpPr>
        <p:spPr>
          <a:xfrm>
            <a:off x="457200" y="5152000"/>
            <a:ext cx="3450000" cy="360000"/>
          </a:xfrm>
          <a:prstGeom prst="rect">
            <a:avLst/>
          </a:prstGeom>
          <a:solidFill>
            <a:srgbClr val="0E2841"/>
          </a:solidFill>
          <a:ln>
            <a:noFill/>
          </a:ln>
        </p:spPr>
        <p:txBody>
          <a:bodyPr lIns="91440" anchor="ctr"/>
          <a:lstStyle/>
          <a:p>
            <a:pPr algn="l"/>
            <a:r>
              <a:rPr lang="en-US" sz="1300" b="1">
                <a:solidFill>
                  <a:srgbClr val="FFFFFF"/>
                </a:solidFill>
                <a:latin typeface="+mn-lt"/>
              </a:rPr>
              <a:t>QUICK REFERENCE</a:t>
            </a:r>
          </a:p>
        </p:txBody>
      </p:sp>
      <p:sp>
        <p:nvSpPr>
          <p:cNvPr id="31" name="Card Body"/>
          <p:cNvSpPr/>
          <p:nvPr/>
        </p:nvSpPr>
        <p:spPr>
          <a:xfrm>
            <a:off x="457200" y="5218000"/>
            <a:ext cx="3450000" cy="1640000"/>
          </a:xfrm>
          <a:prstGeom prst="rect">
            <a:avLst/>
          </a:prstGeom>
          <a:solidFill>
            <a:srgbClr val="EEF3F6"/>
          </a:solidFill>
          <a:ln>
            <a:noFill/>
          </a:ln>
        </p:spPr>
        <p:txBody>
          <a:bodyPr lIns="137160" tIns="68580" rIns="91440" anchor="t"/>
          <a:lstStyle/>
          <a:p>
            <a:pPr marL="182880" indent="-182880" algn="l">
              <a:buFont typeface="Arial"/>
              <a:buChar char="•"/>
            </a:pPr>
            <a:r>
              <a:rPr lang="en-US" sz="1200" dirty="0">
                <a:solidFill>
                  <a:srgbClr val="0E2841"/>
                </a:solidFill>
                <a:latin typeface="+mn-lt"/>
              </a:rPr>
              <a:t>Frequency: 443.7125 (+5 offset)</a:t>
            </a:r>
          </a:p>
          <a:p>
            <a:pPr marL="182880" indent="-182880" algn="l">
              <a:buFont typeface="Arial"/>
              <a:buChar char="•"/>
            </a:pPr>
            <a:r>
              <a:rPr lang="en-US" sz="1200" dirty="0">
                <a:solidFill>
                  <a:srgbClr val="0E2841"/>
                </a:solidFill>
                <a:latin typeface="+mn-lt"/>
              </a:rPr>
              <a:t>Color Code: 1</a:t>
            </a:r>
          </a:p>
          <a:p>
            <a:pPr marL="182880" indent="-182880" algn="l">
              <a:buFont typeface="Arial"/>
              <a:buChar char="•"/>
            </a:pPr>
            <a:r>
              <a:rPr lang="en-US" sz="1200" dirty="0">
                <a:solidFill>
                  <a:srgbClr val="0E2841"/>
                </a:solidFill>
                <a:latin typeface="+mn-lt"/>
              </a:rPr>
              <a:t>Zone: BROOKSVILLE</a:t>
            </a:r>
          </a:p>
          <a:p>
            <a:pPr marL="182880" indent="-182880" algn="l">
              <a:buFont typeface="Arial"/>
              <a:buChar char="•"/>
            </a:pPr>
            <a:r>
              <a:rPr lang="en-US" sz="1200" dirty="0">
                <a:solidFill>
                  <a:srgbClr val="0E2841"/>
                </a:solidFill>
                <a:latin typeface="+mn-lt"/>
              </a:rPr>
              <a:t>Parrot 9998 = audio test</a:t>
            </a:r>
          </a:p>
          <a:p>
            <a:pPr marL="182880" indent="-182880" algn="l">
              <a:buFont typeface="Arial"/>
              <a:buChar char="•"/>
            </a:pPr>
            <a:r>
              <a:rPr lang="en-US" sz="1200" dirty="0">
                <a:solidFill>
                  <a:srgbClr val="0E2841"/>
                </a:solidFill>
                <a:latin typeface="+mn-lt"/>
              </a:rPr>
              <a:t>Local 9 links to Somerset</a:t>
            </a:r>
          </a:p>
        </p:txBody>
      </p:sp>
      <p:sp>
        <p:nvSpPr>
          <p:cNvPr id="13" name="Contact Footer"/>
          <p:cNvSpPr txBox="1"/>
          <p:nvPr/>
        </p:nvSpPr>
        <p:spPr>
          <a:xfrm>
            <a:off x="596000" y="6420000"/>
            <a:ext cx="11000000" cy="380000"/>
          </a:xfrm>
          <a:prstGeom prst="rect">
            <a:avLst/>
          </a:prstGeom>
          <a:noFill/>
        </p:spPr>
        <p:txBody>
          <a:bodyPr wrap="square" rtlCol="0" anchor="t"/>
          <a:lstStyle/>
          <a:p>
            <a:pPr algn="ctr"/>
            <a:r>
              <a:rPr lang="en-US" sz="1050" b="1" dirty="0">
                <a:solidFill>
                  <a:srgbClr val="0E2841"/>
                </a:solidFill>
                <a:latin typeface="+mn-lt"/>
              </a:rPr>
              <a:t>Kentucky DMR</a:t>
            </a:r>
            <a:r>
              <a:rPr lang="en-US" sz="1050" dirty="0">
                <a:solidFill>
                  <a:srgbClr val="156082"/>
                </a:solidFill>
                <a:latin typeface="+mn-lt"/>
              </a:rPr>
              <a:t>  •  Lebanon, Kentucky, United States</a:t>
            </a:r>
          </a:p>
          <a:p>
            <a:pPr algn="ctr"/>
            <a:r>
              <a:rPr lang="en-US" sz="950" dirty="0">
                <a:solidFill>
                  <a:srgbClr val="156082"/>
                </a:solidFill>
                <a:latin typeface="+mn-lt"/>
              </a:rPr>
              <a:t>1-270-402-9800  •  peavy79@gmail.com  •  www.Kentuckydmr.com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E2841"/>
        </a:solidFill>
        <a:effectLst/>
      </p:bgPr>
    </p:bg>
    <p:spTree>
      <p:nvGrpSpPr>
        <p:cNvPr id="1" name=""/>
        <p:cNvGrpSpPr/>
        <p:nvPr/>
      </p:nvGrpSpPr>
      <p:grpSpPr>
        <a:xfrm>
          <a:off x="0" y="0"/>
          <a:ext cx="0" cy="0"/>
          <a:chOff x="0" y="0"/>
          <a:chExt cx="0" cy="0"/>
        </a:xfrm>
      </p:grpSpPr>
      <p:pic>
        <p:nvPicPr>
          <p:cNvPr id="30" name="KI4PHP Radio"/>
          <p:cNvPicPr>
            <a:picLocks noChangeAspect="1"/>
          </p:cNvPicPr>
          <p:nvPr/>
        </p:nvPicPr>
        <p:blipFill>
          <a:blip r:embed="rId2"/>
          <a:stretch>
            <a:fillRect/>
          </a:stretch>
        </p:blipFill>
        <p:spPr>
          <a:xfrm>
            <a:off x="8379000" y="979000"/>
            <a:ext cx="3263000" cy="4900000"/>
          </a:xfrm>
          <a:prstGeom prst="roundRect">
            <a:avLst>
              <a:gd name="adj" fmla="val 4000"/>
            </a:avLst>
          </a:prstGeom>
          <a:ln w="12700">
            <a:solidFill>
              <a:srgbClr val="156082"/>
            </a:solidFill>
          </a:ln>
        </p:spPr>
      </p:pic>
      <p:sp>
        <p:nvSpPr>
          <p:cNvPr id="10" name="Prepared By"/>
          <p:cNvSpPr txBox="1"/>
          <p:nvPr/>
        </p:nvSpPr>
        <p:spPr>
          <a:xfrm>
            <a:off x="600000" y="1520000"/>
            <a:ext cx="7500000" cy="400000"/>
          </a:xfrm>
          <a:prstGeom prst="rect">
            <a:avLst/>
          </a:prstGeom>
          <a:noFill/>
        </p:spPr>
        <p:txBody>
          <a:bodyPr wrap="square" rtlCol="0" anchor="t"/>
          <a:lstStyle/>
          <a:p>
            <a:pPr algn="ctr"/>
            <a:r>
              <a:rPr lang="en-US" sz="1600" b="1" spc="600">
                <a:solidFill>
                  <a:srgbClr val="E97132"/>
                </a:solidFill>
                <a:latin typeface="+mn-lt"/>
              </a:rPr>
              <a:t>PREPARED BY</a:t>
            </a:r>
          </a:p>
        </p:txBody>
      </p:sp>
      <p:sp>
        <p:nvSpPr>
          <p:cNvPr id="11" name="Name"/>
          <p:cNvSpPr txBox="1"/>
          <p:nvPr/>
        </p:nvSpPr>
        <p:spPr>
          <a:xfrm>
            <a:off x="600000" y="1930000"/>
            <a:ext cx="7500000" cy="820000"/>
          </a:xfrm>
          <a:prstGeom prst="rect">
            <a:avLst/>
          </a:prstGeom>
          <a:noFill/>
        </p:spPr>
        <p:txBody>
          <a:bodyPr wrap="square" rtlCol="0" anchor="t"/>
          <a:lstStyle/>
          <a:p>
            <a:pPr algn="ctr"/>
            <a:r>
              <a:rPr lang="en-US" sz="4400" b="1">
                <a:solidFill>
                  <a:srgbClr val="FFFFFF"/>
                </a:solidFill>
                <a:latin typeface="+mj-lt"/>
              </a:rPr>
              <a:t>Clifton Dowers</a:t>
            </a:r>
          </a:p>
        </p:txBody>
      </p:sp>
      <p:sp>
        <p:nvSpPr>
          <p:cNvPr id="12" name="Callsign"/>
          <p:cNvSpPr txBox="1"/>
          <p:nvPr/>
        </p:nvSpPr>
        <p:spPr>
          <a:xfrm>
            <a:off x="600000" y="2790000"/>
            <a:ext cx="7500000" cy="560000"/>
          </a:xfrm>
          <a:prstGeom prst="rect">
            <a:avLst/>
          </a:prstGeom>
          <a:noFill/>
        </p:spPr>
        <p:txBody>
          <a:bodyPr wrap="square" rtlCol="0" anchor="t"/>
          <a:lstStyle/>
          <a:p>
            <a:pPr algn="ctr"/>
            <a:r>
              <a:rPr lang="en-US" sz="3200" b="1" spc="200">
                <a:solidFill>
                  <a:srgbClr val="E97132"/>
                </a:solidFill>
                <a:latin typeface="+mn-lt"/>
              </a:rPr>
              <a:t>KI4PHP</a:t>
            </a:r>
          </a:p>
        </p:txBody>
      </p:sp>
      <p:sp>
        <p:nvSpPr>
          <p:cNvPr id="13" name="Accent Rule"/>
          <p:cNvSpPr/>
          <p:nvPr/>
        </p:nvSpPr>
        <p:spPr>
          <a:xfrm>
            <a:off x="3100000" y="3520000"/>
            <a:ext cx="2500000" cy="26000"/>
          </a:xfrm>
          <a:prstGeom prst="rect">
            <a:avLst/>
          </a:prstGeom>
          <a:solidFill>
            <a:srgbClr val="156082"/>
          </a:solidFill>
          <a:ln>
            <a:noFill/>
          </a:ln>
        </p:spPr>
        <p:txBody>
          <a:bodyPr/>
          <a:lstStyle/>
          <a:p>
            <a:endParaRPr/>
          </a:p>
        </p:txBody>
      </p:sp>
      <p:sp>
        <p:nvSpPr>
          <p:cNvPr id="14" name="Message"/>
          <p:cNvSpPr txBox="1"/>
          <p:nvPr/>
        </p:nvSpPr>
        <p:spPr>
          <a:xfrm>
            <a:off x="750000" y="3600000"/>
            <a:ext cx="7350000" cy="1144000"/>
          </a:xfrm>
          <a:prstGeom prst="rect">
            <a:avLst/>
          </a:prstGeom>
          <a:noFill/>
        </p:spPr>
        <p:txBody>
          <a:bodyPr wrap="square" rtlCol="0" anchor="t"/>
          <a:lstStyle/>
          <a:p>
            <a:pPr algn="ctr"/>
            <a:r>
              <a:rPr lang="en-US" sz="1600" i="1" dirty="0">
                <a:solidFill>
                  <a:srgbClr val="E8E8E8"/>
                </a:solidFill>
                <a:latin typeface="+mn-lt"/>
              </a:rPr>
              <a:t>Compiled from resources on the web to help local fellow hams with references about our great hobby.</a:t>
            </a:r>
          </a:p>
          <a:p>
            <a:pPr algn="ctr">
              <a:spcBef>
                <a:spcPts val="300"/>
              </a:spcBef>
            </a:pPr>
            <a:r>
              <a:rPr lang="en-US" sz="1600" b="1" spc="200">
                <a:solidFill>
                  <a:srgbClr val="E97132"/>
                </a:solidFill>
                <a:latin typeface="+mn-lt"/>
              </a:rPr>
              <a:t>Special thanks </a:t>
            </a:r>
            <a:r>
              <a:rPr lang="en-US" sz="1600" b="1">
                <a:solidFill>
                  <a:srgbClr val="FFFFFF"/>
                </a:solidFill>
                <a:latin typeface="+mn-lt"/>
              </a:rPr>
              <a:t>to Thomas Peavy N1DTA, Jack Prindle AB4WS, Ron Brooks AC8MA, Tom King KC5ZC, and Johnny Colon N1</a:t>
            </a:r>
            <a:r>
              <a:rPr lang="en-US" sz="1600" b="1">
                <a:solidFill>
                  <a:srgbClr val="FFFFFF"/>
                </a:solidFill>
              </a:rPr>
              <a:t>YK</a:t>
            </a:r>
            <a:r>
              <a:rPr lang="en-US" sz="1600" b="1">
                <a:solidFill>
                  <a:srgbClr val="FFFFFF"/>
                </a:solidFill>
                <a:latin typeface="+mn-lt"/>
              </a:rPr>
              <a:t>T</a:t>
            </a:r>
          </a:p>
        </p:txBody>
      </p:sp>
      <p:sp>
        <p:nvSpPr>
          <p:cNvPr id="15" name="73"/>
          <p:cNvSpPr txBox="1"/>
          <p:nvPr/>
        </p:nvSpPr>
        <p:spPr>
          <a:xfrm>
            <a:off x="600000" y="4680000"/>
            <a:ext cx="7500000" cy="480000"/>
          </a:xfrm>
          <a:prstGeom prst="rect">
            <a:avLst/>
          </a:prstGeom>
          <a:noFill/>
        </p:spPr>
        <p:txBody>
          <a:bodyPr wrap="square" rtlCol="0" anchor="t"/>
          <a:lstStyle/>
          <a:p>
            <a:pPr algn="ctr"/>
            <a:r>
              <a:rPr lang="en-US" sz="2400" b="1" spc="200">
                <a:solidFill>
                  <a:srgbClr val="0F9ED5"/>
                </a:solidFill>
                <a:latin typeface="+mn-lt"/>
              </a:rPr>
              <a:t>73!</a:t>
            </a:r>
          </a:p>
        </p:txBody>
      </p:sp>
      <p:sp>
        <p:nvSpPr>
          <p:cNvPr id="16" name="Contact Eyebrow"/>
          <p:cNvSpPr txBox="1"/>
          <p:nvPr/>
        </p:nvSpPr>
        <p:spPr>
          <a:xfrm>
            <a:off x="600000" y="5300000"/>
            <a:ext cx="7500000" cy="330000"/>
          </a:xfrm>
          <a:prstGeom prst="rect">
            <a:avLst/>
          </a:prstGeom>
          <a:noFill/>
        </p:spPr>
        <p:txBody>
          <a:bodyPr wrap="square" rtlCol="0" anchor="t"/>
          <a:lstStyle/>
          <a:p>
            <a:pPr algn="ctr"/>
            <a:r>
              <a:rPr lang="en-US" sz="1300" b="1" spc="500">
                <a:solidFill>
                  <a:srgbClr val="0F9ED5"/>
                </a:solidFill>
                <a:latin typeface="+mn-lt"/>
              </a:rPr>
              <a:t>CONTACT</a:t>
            </a:r>
          </a:p>
        </p:txBody>
      </p:sp>
      <p:sp>
        <p:nvSpPr>
          <p:cNvPr id="17" name="Contact Details"/>
          <p:cNvSpPr txBox="1"/>
          <p:nvPr/>
        </p:nvSpPr>
        <p:spPr>
          <a:xfrm>
            <a:off x="600000" y="5630000"/>
            <a:ext cx="7500000" cy="480000"/>
          </a:xfrm>
          <a:prstGeom prst="rect">
            <a:avLst/>
          </a:prstGeom>
          <a:noFill/>
        </p:spPr>
        <p:txBody>
          <a:bodyPr wrap="square" rtlCol="0" anchor="t"/>
          <a:lstStyle/>
          <a:p>
            <a:pPr algn="ctr"/>
            <a:r>
              <a:rPr lang="en-US" sz="1700" b="1" dirty="0">
                <a:solidFill>
                  <a:srgbClr val="E97132"/>
                </a:solidFill>
                <a:latin typeface="+mn-lt"/>
              </a:rPr>
              <a:t>ki4php.dmr@fastmail.com</a:t>
            </a:r>
            <a:r>
              <a:rPr lang="en-US" sz="1700" b="1" dirty="0">
                <a:solidFill>
                  <a:srgbClr val="FFFFFF"/>
                </a:solidFill>
                <a:latin typeface="+mn-lt"/>
              </a:rPr>
              <a:t>   •   </a:t>
            </a:r>
            <a:r>
              <a:rPr lang="en-US" sz="1700" b="1" dirty="0">
                <a:solidFill>
                  <a:srgbClr val="E97132"/>
                </a:solidFill>
                <a:latin typeface="+mn-lt"/>
              </a:rPr>
              <a:t>606-637-</a:t>
            </a:r>
            <a:r>
              <a:rPr lang="en-US" sz="1700" b="1" dirty="0">
                <a:solidFill>
                  <a:srgbClr val="E97132"/>
                </a:solidFill>
              </a:rPr>
              <a:t>3994</a:t>
            </a:r>
            <a:endParaRPr lang="en-US" sz="1700" b="1" dirty="0">
              <a:solidFill>
                <a:srgbClr val="E97132"/>
              </a:solidFill>
              <a:latin typeface="+mn-lt"/>
            </a:endParaRPr>
          </a:p>
        </p:txBody>
      </p:sp>
      <p:sp>
        <p:nvSpPr>
          <p:cNvPr id="18" name="Contact Footer"/>
          <p:cNvSpPr txBox="1"/>
          <p:nvPr/>
        </p:nvSpPr>
        <p:spPr>
          <a:xfrm>
            <a:off x="600000" y="6478000"/>
            <a:ext cx="11000000" cy="380000"/>
          </a:xfrm>
          <a:prstGeom prst="rect">
            <a:avLst/>
          </a:prstGeom>
          <a:noFill/>
        </p:spPr>
        <p:txBody>
          <a:bodyPr wrap="square" rtlCol="0" anchor="t"/>
          <a:lstStyle/>
          <a:p>
            <a:pPr algn="ctr"/>
            <a:r>
              <a:rPr lang="en-US" sz="1050" b="1" dirty="0">
                <a:solidFill>
                  <a:srgbClr val="FFFFFF"/>
                </a:solidFill>
              </a:rPr>
              <a:t>Following Slides </a:t>
            </a:r>
          </a:p>
          <a:p>
            <a:pPr algn="ctr"/>
            <a:r>
              <a:rPr lang="en-US" sz="1050" i="1" dirty="0">
                <a:solidFill>
                  <a:srgbClr val="E8E8E8"/>
                </a:solidFill>
              </a:rPr>
              <a:t>Compiled from resources on the web to help local fellow hams with references about our great hobby.</a:t>
            </a:r>
          </a:p>
          <a:p>
            <a:pPr algn="ctr"/>
            <a:endParaRPr lang="en-US" sz="1050" dirty="0">
              <a:solidFill>
                <a:srgbClr val="E8E8E8"/>
              </a:solidFill>
              <a:latin typeface="+mn-l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txBox="1"/>
          <p:nvPr/>
        </p:nvSpPr>
        <p:spPr>
          <a:xfrm>
            <a:off x="457200" y="196392"/>
            <a:ext cx="11274552" cy="560000"/>
          </a:xfrm>
          <a:prstGeom prst="rect">
            <a:avLst/>
          </a:prstGeom>
          <a:noFill/>
        </p:spPr>
        <p:txBody>
          <a:bodyPr wrap="square" lIns="0" tIns="0" rIns="0" bIns="0">
            <a:noAutofit/>
          </a:bodyPr>
          <a:lstStyle/>
          <a:p>
            <a:pPr algn="l"/>
            <a:r>
              <a:rPr sz="3200" b="1">
                <a:solidFill>
                  <a:srgbClr val="172632"/>
                </a:solidFill>
                <a:latin typeface="Aptos Display"/>
              </a:rPr>
              <a:t>NKARC K4CO Quick Reference</a:t>
            </a:r>
          </a:p>
        </p:txBody>
      </p:sp>
      <p:sp>
        <p:nvSpPr>
          <p:cNvPr id="3" name="Subtitle"/>
          <p:cNvSpPr txBox="1"/>
          <p:nvPr/>
        </p:nvSpPr>
        <p:spPr>
          <a:xfrm>
            <a:off x="457200" y="820000"/>
            <a:ext cx="11274552" cy="300000"/>
          </a:xfrm>
          <a:prstGeom prst="rect">
            <a:avLst/>
          </a:prstGeom>
          <a:noFill/>
        </p:spPr>
        <p:txBody>
          <a:bodyPr wrap="square" lIns="0" tIns="0" rIns="0" bIns="0">
            <a:noAutofit/>
          </a:bodyPr>
          <a:lstStyle/>
          <a:p>
            <a:pPr algn="l"/>
            <a:r>
              <a:rPr sz="1400" b="1">
                <a:solidFill>
                  <a:srgbClr val="156082"/>
                </a:solidFill>
                <a:latin typeface="Aptos Display"/>
              </a:rPr>
              <a:t>Northern Kentucky Amateur Radio Club  •  www.k4co.org  •  info@nkarc.org  •  P.O. Box 354, Union, KY 41091</a:t>
            </a:r>
          </a:p>
        </p:txBody>
      </p:sp>
      <p:sp>
        <p:nvSpPr>
          <p:cNvPr id="4" name="Accent Rule">
            <a:extLst>
              <a:ext uri="{C183D7F6-B498-43B3-948B-1728B52AA6E4}">
                <adec:decorative xmlns:adec="http://schemas.microsoft.com/office/drawing/2017/decorative" val="1"/>
              </a:ext>
            </a:extLst>
          </p:cNvPr>
          <p:cNvSpPr/>
          <p:nvPr/>
        </p:nvSpPr>
        <p:spPr>
          <a:xfrm>
            <a:off x="457200" y="1233648"/>
            <a:ext cx="11274552" cy="27432"/>
          </a:xfrm>
          <a:prstGeom prst="rect">
            <a:avLst/>
          </a:prstGeom>
          <a:solidFill>
            <a:srgbClr val="E97132"/>
          </a:solidFill>
          <a:ln>
            <a:noFill/>
          </a:ln>
        </p:spPr>
        <p:txBody>
          <a:bodyPr wrap="square" rtlCol="0" anchor="ctr">
            <a:noAutofit/>
          </a:bodyPr>
          <a:lstStyle/>
          <a:p>
            <a:pPr algn="ctr"/>
            <a:endParaRPr/>
          </a:p>
        </p:txBody>
      </p:sp>
      <p:sp>
        <p:nvSpPr>
          <p:cNvPr id="10" name="Club Meetings Card"/>
          <p:cNvSpPr/>
          <p:nvPr/>
        </p:nvSpPr>
        <p:spPr>
          <a:xfrm>
            <a:off x="457200" y="1400000"/>
            <a:ext cx="3590000" cy="2420000"/>
          </a:xfrm>
          <a:prstGeom prst="roundRect">
            <a:avLst>
              <a:gd name="adj" fmla="val 4000"/>
            </a:avLst>
          </a:prstGeom>
          <a:solidFill>
            <a:srgbClr val="F2F6F9"/>
          </a:solidFill>
          <a:ln w="19050">
            <a:solidFill>
              <a:srgbClr val="156082"/>
            </a:solidFill>
          </a:ln>
        </p:spPr>
        <p:txBody>
          <a:bodyPr wrap="square" lIns="128016" tIns="109728" rIns="128016" bIns="91440" rtlCol="0" anchor="t"/>
          <a:lstStyle/>
          <a:p>
            <a:pPr>
              <a:spcAft>
                <a:spcPts val="700"/>
              </a:spcAft>
            </a:pPr>
            <a:r>
              <a:rPr sz="1500" b="1">
                <a:solidFill>
                  <a:srgbClr val="E97132"/>
                </a:solidFill>
                <a:latin typeface="Aptos Display"/>
              </a:rPr>
              <a:t>CLUB MEETINGS</a:t>
            </a:r>
          </a:p>
          <a:p>
            <a:pPr>
              <a:spcAft>
                <a:spcPts val="500"/>
              </a:spcAft>
            </a:pPr>
            <a:r>
              <a:rPr sz="1600" b="1">
                <a:solidFill>
                  <a:srgbClr val="0E2841"/>
                </a:solidFill>
                <a:latin typeface="Aptos Display"/>
              </a:rPr>
              <a:t>3rd Monday • 7:00 PM ET</a:t>
            </a:r>
          </a:p>
          <a:p>
            <a:pPr>
              <a:spcAft>
                <a:spcPts val="100"/>
              </a:spcAft>
            </a:pPr>
            <a:r>
              <a:rPr sz="1300" b="1">
                <a:solidFill>
                  <a:srgbClr val="172632"/>
                </a:solidFill>
                <a:latin typeface="Aptos"/>
              </a:rPr>
              <a:t>Bethesda Community Church</a:t>
            </a:r>
          </a:p>
          <a:p>
            <a:pPr>
              <a:spcAft>
                <a:spcPts val="0"/>
              </a:spcAft>
            </a:pPr>
            <a:r>
              <a:rPr sz="1200" b="0">
                <a:solidFill>
                  <a:srgbClr val="172632"/>
                </a:solidFill>
                <a:latin typeface="Aptos"/>
              </a:rPr>
              <a:t>989 East Mount Zion Rd,</a:t>
            </a:r>
          </a:p>
          <a:p>
            <a:pPr>
              <a:spcAft>
                <a:spcPts val="700"/>
              </a:spcAft>
            </a:pPr>
            <a:r>
              <a:rPr sz="1200" b="0">
                <a:solidFill>
                  <a:srgbClr val="172632"/>
                </a:solidFill>
                <a:latin typeface="Aptos"/>
              </a:rPr>
              <a:t>Independence, KY 41051</a:t>
            </a:r>
          </a:p>
          <a:p>
            <a:pPr>
              <a:spcAft>
                <a:spcPts val="0"/>
              </a:spcAft>
            </a:pPr>
            <a:r>
              <a:rPr sz="1200" b="1" i="1">
                <a:solidFill>
                  <a:srgbClr val="156082"/>
                </a:solidFill>
                <a:latin typeface="Aptos"/>
              </a:rPr>
              <a:t>Zoom: available — see k4co.org for current link</a:t>
            </a:r>
          </a:p>
        </p:txBody>
      </p:sp>
      <p:sp>
        <p:nvSpPr>
          <p:cNvPr id="11" name="Annual Events Card"/>
          <p:cNvSpPr/>
          <p:nvPr/>
        </p:nvSpPr>
        <p:spPr>
          <a:xfrm>
            <a:off x="457200" y="3960000"/>
            <a:ext cx="3590000" cy="2410000"/>
          </a:xfrm>
          <a:prstGeom prst="roundRect">
            <a:avLst>
              <a:gd name="adj" fmla="val 4000"/>
            </a:avLst>
          </a:prstGeom>
          <a:solidFill>
            <a:srgbClr val="F2F6F9"/>
          </a:solidFill>
          <a:ln w="19050">
            <a:solidFill>
              <a:srgbClr val="156082"/>
            </a:solidFill>
          </a:ln>
        </p:spPr>
        <p:txBody>
          <a:bodyPr wrap="square" lIns="128016" tIns="109728" rIns="128016" bIns="91440" rtlCol="0" anchor="t"/>
          <a:lstStyle/>
          <a:p>
            <a:pPr>
              <a:spcAft>
                <a:spcPts val="800"/>
              </a:spcAft>
            </a:pPr>
            <a:r>
              <a:rPr sz="1500" b="1">
                <a:solidFill>
                  <a:srgbClr val="E97132"/>
                </a:solidFill>
                <a:latin typeface="Aptos Display"/>
              </a:rPr>
              <a:t>ANNUAL EVENTS</a:t>
            </a:r>
          </a:p>
          <a:p>
            <a:pPr>
              <a:spcAft>
                <a:spcPts val="100"/>
              </a:spcAft>
            </a:pPr>
            <a:r>
              <a:rPr sz="1500" b="1">
                <a:solidFill>
                  <a:srgbClr val="0E2841"/>
                </a:solidFill>
                <a:latin typeface="Aptos Display"/>
              </a:rPr>
              <a:t>Field Day</a:t>
            </a:r>
          </a:p>
          <a:p>
            <a:pPr>
              <a:spcAft>
                <a:spcPts val="100"/>
              </a:spcAft>
            </a:pPr>
            <a:r>
              <a:rPr sz="1200" b="0">
                <a:solidFill>
                  <a:srgbClr val="172632"/>
                </a:solidFill>
                <a:latin typeface="Aptos"/>
              </a:rPr>
              <a:t>Last weekend of June</a:t>
            </a:r>
          </a:p>
          <a:p>
            <a:pPr>
              <a:spcAft>
                <a:spcPts val="800"/>
              </a:spcAft>
            </a:pPr>
            <a:r>
              <a:rPr sz="1200" b="0">
                <a:solidFill>
                  <a:srgbClr val="172632"/>
                </a:solidFill>
                <a:latin typeface="Aptos"/>
              </a:rPr>
              <a:t>Lincoln Ridge Park, Independence, KY</a:t>
            </a:r>
          </a:p>
          <a:p>
            <a:pPr>
              <a:spcAft>
                <a:spcPts val="100"/>
              </a:spcAft>
            </a:pPr>
            <a:r>
              <a:rPr sz="1500" b="1">
                <a:solidFill>
                  <a:srgbClr val="0E2841"/>
                </a:solidFill>
                <a:latin typeface="Aptos Display"/>
              </a:rPr>
              <a:t>Hamvention</a:t>
            </a:r>
          </a:p>
          <a:p>
            <a:pPr>
              <a:spcAft>
                <a:spcPts val="100"/>
              </a:spcAft>
            </a:pPr>
            <a:r>
              <a:rPr sz="1200" b="0">
                <a:solidFill>
                  <a:srgbClr val="172632"/>
                </a:solidFill>
                <a:latin typeface="Aptos"/>
              </a:rPr>
              <a:t>Xenia, OH (May)</a:t>
            </a:r>
          </a:p>
          <a:p>
            <a:pPr>
              <a:spcAft>
                <a:spcPts val="0"/>
              </a:spcAft>
            </a:pPr>
            <a:r>
              <a:rPr sz="1200" b="0">
                <a:solidFill>
                  <a:srgbClr val="172632"/>
                </a:solidFill>
                <a:latin typeface="Aptos"/>
              </a:rPr>
              <a:t>Club attends annually</a:t>
            </a:r>
          </a:p>
        </p:txBody>
      </p:sp>
      <p:sp>
        <p:nvSpPr>
          <p:cNvPr id="12" name="Nets Label"/>
          <p:cNvSpPr txBox="1"/>
          <p:nvPr/>
        </p:nvSpPr>
        <p:spPr>
          <a:xfrm>
            <a:off x="4300840" y="1400000"/>
            <a:ext cx="3590000" cy="280000"/>
          </a:xfrm>
          <a:prstGeom prst="rect">
            <a:avLst/>
          </a:prstGeom>
          <a:noFill/>
        </p:spPr>
        <p:txBody>
          <a:bodyPr wrap="square" lIns="0" tIns="0" rIns="0" bIns="0">
            <a:noAutofit/>
          </a:bodyPr>
          <a:lstStyle/>
          <a:p>
            <a:pPr algn="l"/>
            <a:r>
              <a:rPr sz="1500" b="1">
                <a:solidFill>
                  <a:srgbClr val="E97132"/>
                </a:solidFill>
                <a:latin typeface="Aptos Display"/>
              </a:rPr>
              <a:t>NETS</a:t>
            </a:r>
          </a:p>
        </p:txBody>
      </p:sp>
      <p:graphicFrame>
        <p:nvGraphicFramePr>
          <p:cNvPr id="13" name="Nets Table"/>
          <p:cNvGraphicFramePr>
            <a:graphicFrameLocks noGrp="1"/>
          </p:cNvGraphicFramePr>
          <p:nvPr/>
        </p:nvGraphicFramePr>
        <p:xfrm>
          <a:off x="4300840" y="1730000"/>
          <a:ext cx="3590000" cy="1210000"/>
        </p:xfrm>
        <a:graphic>
          <a:graphicData uri="http://schemas.openxmlformats.org/drawingml/2006/table">
            <a:tbl>
              <a:tblPr firstRow="1" bandRow="1">
                <a:tableStyleId>{5C22544A-7EE6-4342-B048-85BDC9FD1C3A}</a:tableStyleId>
              </a:tblPr>
              <a:tblGrid>
                <a:gridCol w="1250000">
                  <a:extLst>
                    <a:ext uri="{9D8B030D-6E8A-4147-A177-3AD203B41FA5}">
                      <a16:colId xmlns:a16="http://schemas.microsoft.com/office/drawing/2014/main" val="20000"/>
                    </a:ext>
                  </a:extLst>
                </a:gridCol>
                <a:gridCol w="1040000">
                  <a:extLst>
                    <a:ext uri="{9D8B030D-6E8A-4147-A177-3AD203B41FA5}">
                      <a16:colId xmlns:a16="http://schemas.microsoft.com/office/drawing/2014/main" val="20001"/>
                    </a:ext>
                  </a:extLst>
                </a:gridCol>
                <a:gridCol w="1300000">
                  <a:extLst>
                    <a:ext uri="{9D8B030D-6E8A-4147-A177-3AD203B41FA5}">
                      <a16:colId xmlns:a16="http://schemas.microsoft.com/office/drawing/2014/main" val="20002"/>
                    </a:ext>
                  </a:extLst>
                </a:gridCol>
              </a:tblGrid>
              <a:tr h="330000">
                <a:tc>
                  <a:txBody>
                    <a:bodyPr/>
                    <a:lstStyle/>
                    <a:p>
                      <a:pPr algn="l"/>
                      <a:r>
                        <a:rPr sz="1050" b="1">
                          <a:solidFill>
                            <a:srgbClr val="FFFFFF"/>
                          </a:solidFill>
                          <a:latin typeface="Aptos"/>
                        </a:rPr>
                        <a:t>NET</a:t>
                      </a:r>
                    </a:p>
                  </a:txBody>
                  <a:tcPr marL="45720" marR="45720" marT="27432" marB="27432" anchor="ctr">
                    <a:solidFill>
                      <a:srgbClr val="0D607E"/>
                    </a:solidFill>
                  </a:tcPr>
                </a:tc>
                <a:tc>
                  <a:txBody>
                    <a:bodyPr/>
                    <a:lstStyle/>
                    <a:p>
                      <a:pPr algn="l"/>
                      <a:r>
                        <a:rPr sz="1050" b="1">
                          <a:solidFill>
                            <a:srgbClr val="FFFFFF"/>
                          </a:solidFill>
                          <a:latin typeface="Aptos"/>
                        </a:rPr>
                        <a:t>SCHEDULE</a:t>
                      </a:r>
                    </a:p>
                  </a:txBody>
                  <a:tcPr marL="45720" marR="45720" marT="27432" marB="27432" anchor="ctr">
                    <a:solidFill>
                      <a:srgbClr val="0D607E"/>
                    </a:solidFill>
                  </a:tcPr>
                </a:tc>
                <a:tc>
                  <a:txBody>
                    <a:bodyPr/>
                    <a:lstStyle/>
                    <a:p>
                      <a:pPr algn="l"/>
                      <a:r>
                        <a:rPr sz="1050" b="1">
                          <a:solidFill>
                            <a:srgbClr val="FFFFFF"/>
                          </a:solidFill>
                          <a:latin typeface="Aptos"/>
                        </a:rPr>
                        <a:t>FREQ / NOTES</a:t>
                      </a:r>
                    </a:p>
                  </a:txBody>
                  <a:tcPr marL="45720" marR="45720" marT="27432" marB="27432" anchor="ctr">
                    <a:solidFill>
                      <a:srgbClr val="0D607E"/>
                    </a:solidFill>
                  </a:tcPr>
                </a:tc>
                <a:extLst>
                  <a:ext uri="{0D108BD9-81ED-4DB2-BD59-A6C34878D82A}">
                    <a16:rowId xmlns:a16="http://schemas.microsoft.com/office/drawing/2014/main" val="10000"/>
                  </a:ext>
                </a:extLst>
              </a:tr>
              <a:tr h="440000">
                <a:tc>
                  <a:txBody>
                    <a:bodyPr/>
                    <a:lstStyle/>
                    <a:p>
                      <a:pPr algn="l"/>
                      <a:r>
                        <a:rPr sz="1100" b="1">
                          <a:solidFill>
                            <a:srgbClr val="172632"/>
                          </a:solidFill>
                          <a:latin typeface="Aptos"/>
                        </a:rPr>
                        <a:t>NKARC Weekly Net</a:t>
                      </a:r>
                    </a:p>
                  </a:txBody>
                  <a:tcPr marL="45720" marR="45720" marT="27432" marB="27432" anchor="ctr">
                    <a:solidFill>
                      <a:srgbClr val="D6E4EC"/>
                    </a:solidFill>
                  </a:tcPr>
                </a:tc>
                <a:tc>
                  <a:txBody>
                    <a:bodyPr/>
                    <a:lstStyle/>
                    <a:p>
                      <a:pPr algn="l"/>
                      <a:r>
                        <a:rPr sz="1100" b="0">
                          <a:solidFill>
                            <a:srgbClr val="172632"/>
                          </a:solidFill>
                          <a:latin typeface="Aptos"/>
                        </a:rPr>
                        <a:t>Tue 8:30 PM ET</a:t>
                      </a:r>
                    </a:p>
                  </a:txBody>
                  <a:tcPr marL="45720" marR="45720" marT="27432" marB="27432" anchor="ctr">
                    <a:solidFill>
                      <a:srgbClr val="D6E4EC"/>
                    </a:solidFill>
                  </a:tcPr>
                </a:tc>
                <a:tc>
                  <a:txBody>
                    <a:bodyPr/>
                    <a:lstStyle/>
                    <a:p>
                      <a:pPr algn="l"/>
                      <a:r>
                        <a:rPr sz="1100" b="0">
                          <a:solidFill>
                            <a:srgbClr val="172632"/>
                          </a:solidFill>
                          <a:latin typeface="Aptos"/>
                        </a:rPr>
                        <a:t>146.790 MHz, PL 123.0</a:t>
                      </a:r>
                    </a:p>
                  </a:txBody>
                  <a:tcPr marL="45720" marR="45720" marT="27432" marB="27432" anchor="ctr">
                    <a:solidFill>
                      <a:srgbClr val="D6E4EC"/>
                    </a:solidFill>
                  </a:tcPr>
                </a:tc>
                <a:extLst>
                  <a:ext uri="{0D108BD9-81ED-4DB2-BD59-A6C34878D82A}">
                    <a16:rowId xmlns:a16="http://schemas.microsoft.com/office/drawing/2014/main" val="10001"/>
                  </a:ext>
                </a:extLst>
              </a:tr>
              <a:tr h="440000">
                <a:tc>
                  <a:txBody>
                    <a:bodyPr/>
                    <a:lstStyle/>
                    <a:p>
                      <a:pPr algn="l"/>
                      <a:r>
                        <a:rPr sz="1100" b="1">
                          <a:solidFill>
                            <a:srgbClr val="172632"/>
                          </a:solidFill>
                          <a:latin typeface="Aptos"/>
                        </a:rPr>
                        <a:t>Kentucky Emergency Net</a:t>
                      </a:r>
                    </a:p>
                  </a:txBody>
                  <a:tcPr marL="45720" marR="45720" marT="27432" marB="27432" anchor="ctr">
                    <a:solidFill>
                      <a:srgbClr val="FFFFFF"/>
                    </a:solidFill>
                  </a:tcPr>
                </a:tc>
                <a:tc>
                  <a:txBody>
                    <a:bodyPr/>
                    <a:lstStyle/>
                    <a:p>
                      <a:pPr algn="l"/>
                      <a:r>
                        <a:rPr sz="1100" b="0">
                          <a:solidFill>
                            <a:srgbClr val="172632"/>
                          </a:solidFill>
                          <a:latin typeface="Aptos"/>
                        </a:rPr>
                        <a:t>Mon 7:30 PM ET</a:t>
                      </a:r>
                    </a:p>
                  </a:txBody>
                  <a:tcPr marL="45720" marR="45720" marT="27432" marB="27432" anchor="ctr">
                    <a:solidFill>
                      <a:srgbClr val="FFFFFF"/>
                    </a:solidFill>
                  </a:tcPr>
                </a:tc>
                <a:tc>
                  <a:txBody>
                    <a:bodyPr/>
                    <a:lstStyle/>
                    <a:p>
                      <a:pPr algn="l"/>
                      <a:r>
                        <a:rPr sz="1100" b="0">
                          <a:solidFill>
                            <a:srgbClr val="172632"/>
                          </a:solidFill>
                          <a:latin typeface="Aptos"/>
                        </a:rPr>
                        <a:t>3972.5 kHz HF (Netlogger)</a:t>
                      </a:r>
                    </a:p>
                  </a:txBody>
                  <a:tcPr marL="45720" marR="45720" marT="27432" marB="27432" anchor="ctr">
                    <a:solidFill>
                      <a:srgbClr val="FFFFFF"/>
                    </a:solidFill>
                  </a:tcPr>
                </a:tc>
                <a:extLst>
                  <a:ext uri="{0D108BD9-81ED-4DB2-BD59-A6C34878D82A}">
                    <a16:rowId xmlns:a16="http://schemas.microsoft.com/office/drawing/2014/main" val="10002"/>
                  </a:ext>
                </a:extLst>
              </a:tr>
            </a:tbl>
          </a:graphicData>
        </a:graphic>
      </p:graphicFrame>
      <p:sp>
        <p:nvSpPr>
          <p:cNvPr id="14" name="Key Contacts Card"/>
          <p:cNvSpPr/>
          <p:nvPr/>
        </p:nvSpPr>
        <p:spPr>
          <a:xfrm>
            <a:off x="4300840" y="3320000"/>
            <a:ext cx="3590000" cy="3050000"/>
          </a:xfrm>
          <a:prstGeom prst="roundRect">
            <a:avLst>
              <a:gd name="adj" fmla="val 3000"/>
            </a:avLst>
          </a:prstGeom>
          <a:solidFill>
            <a:srgbClr val="F2F6F9"/>
          </a:solidFill>
          <a:ln w="19050">
            <a:solidFill>
              <a:srgbClr val="156082"/>
            </a:solidFill>
          </a:ln>
        </p:spPr>
        <p:txBody>
          <a:bodyPr wrap="square" lIns="128016" tIns="100584" rIns="128016" bIns="82296" rtlCol="0" anchor="t"/>
          <a:lstStyle/>
          <a:p>
            <a:pPr>
              <a:spcAft>
                <a:spcPts val="600"/>
              </a:spcAft>
            </a:pPr>
            <a:r>
              <a:rPr sz="1500" b="1">
                <a:solidFill>
                  <a:srgbClr val="E97132"/>
                </a:solidFill>
                <a:latin typeface="Aptos Display"/>
              </a:rPr>
              <a:t>KEY CONTACTS &amp; RESOURCES</a:t>
            </a:r>
          </a:p>
          <a:p>
            <a:pPr>
              <a:spcAft>
                <a:spcPts val="400"/>
              </a:spcAft>
            </a:pPr>
            <a:r>
              <a:rPr sz="1150" b="1">
                <a:solidFill>
                  <a:srgbClr val="0E2841"/>
                </a:solidFill>
                <a:latin typeface="Aptos"/>
              </a:rPr>
              <a:t>General Info: </a:t>
            </a:r>
            <a:r>
              <a:rPr sz="1150" b="0">
                <a:solidFill>
                  <a:srgbClr val="172632"/>
                </a:solidFill>
                <a:latin typeface="Aptos"/>
              </a:rPr>
              <a:t>info@nkarc.org</a:t>
            </a:r>
          </a:p>
          <a:p>
            <a:pPr>
              <a:spcAft>
                <a:spcPts val="400"/>
              </a:spcAft>
            </a:pPr>
            <a:r>
              <a:rPr sz="1150" b="1">
                <a:solidFill>
                  <a:srgbClr val="0E2841"/>
                </a:solidFill>
                <a:latin typeface="Aptos"/>
              </a:rPr>
              <a:t>ARRL: </a:t>
            </a:r>
            <a:r>
              <a:rPr sz="1150" b="0">
                <a:solidFill>
                  <a:srgbClr val="172632"/>
                </a:solidFill>
                <a:latin typeface="Aptos"/>
              </a:rPr>
              <a:t>k4co@arrl.net</a:t>
            </a:r>
          </a:p>
          <a:p>
            <a:pPr>
              <a:spcAft>
                <a:spcPts val="400"/>
              </a:spcAft>
            </a:pPr>
            <a:r>
              <a:rPr sz="1150" b="1">
                <a:solidFill>
                  <a:srgbClr val="0E2841"/>
                </a:solidFill>
                <a:latin typeface="Aptos"/>
              </a:rPr>
              <a:t>Facebook: </a:t>
            </a:r>
            <a:r>
              <a:rPr sz="1150" b="0">
                <a:solidFill>
                  <a:srgbClr val="172632"/>
                </a:solidFill>
                <a:latin typeface="Aptos"/>
              </a:rPr>
              <a:t>facebook.com/NKARC.Official</a:t>
            </a:r>
          </a:p>
          <a:p>
            <a:pPr>
              <a:spcAft>
                <a:spcPts val="400"/>
              </a:spcAft>
            </a:pPr>
            <a:r>
              <a:rPr sz="1150" b="1">
                <a:solidFill>
                  <a:srgbClr val="0E2841"/>
                </a:solidFill>
                <a:latin typeface="Aptos"/>
              </a:rPr>
              <a:t>Groups.io: </a:t>
            </a:r>
            <a:r>
              <a:rPr sz="1150" b="0">
                <a:solidFill>
                  <a:srgbClr val="172632"/>
                </a:solidFill>
                <a:latin typeface="Aptos"/>
              </a:rPr>
              <a:t>follow NKARC</a:t>
            </a:r>
          </a:p>
          <a:p>
            <a:pPr>
              <a:spcAft>
                <a:spcPts val="400"/>
              </a:spcAft>
            </a:pPr>
            <a:r>
              <a:rPr sz="1150" b="1">
                <a:solidFill>
                  <a:srgbClr val="0E2841"/>
                </a:solidFill>
                <a:latin typeface="Aptos"/>
              </a:rPr>
              <a:t>AB4WS Radio Show: </a:t>
            </a:r>
            <a:r>
              <a:rPr sz="1150" b="0">
                <a:solidFill>
                  <a:srgbClr val="172632"/>
                </a:solidFill>
                <a:latin typeface="Aptos"/>
              </a:rPr>
              <a:t>podcast on iTunes &amp; Spotify</a:t>
            </a:r>
          </a:p>
          <a:p>
            <a:pPr>
              <a:spcAft>
                <a:spcPts val="400"/>
              </a:spcAft>
            </a:pPr>
            <a:r>
              <a:rPr sz="1150" b="1">
                <a:solidFill>
                  <a:srgbClr val="0E2841"/>
                </a:solidFill>
                <a:latin typeface="Aptos"/>
              </a:rPr>
              <a:t>License Exams: </a:t>
            </a:r>
            <a:r>
              <a:rPr sz="1150" b="0">
                <a:solidFill>
                  <a:srgbClr val="172632"/>
                </a:solidFill>
                <a:latin typeface="Aptos"/>
              </a:rPr>
              <a:t>offered by club</a:t>
            </a:r>
          </a:p>
          <a:p>
            <a:pPr>
              <a:spcAft>
                <a:spcPts val="0"/>
              </a:spcAft>
            </a:pPr>
            <a:r>
              <a:rPr sz="1150" b="1">
                <a:solidFill>
                  <a:srgbClr val="0E2841"/>
                </a:solidFill>
                <a:latin typeface="Aptos"/>
              </a:rPr>
              <a:t>POTA: </a:t>
            </a:r>
            <a:r>
              <a:rPr sz="1150" b="0">
                <a:solidFill>
                  <a:srgbClr val="172632"/>
                </a:solidFill>
                <a:latin typeface="Aptos"/>
              </a:rPr>
              <a:t>members active in Parks on the Air</a:t>
            </a:r>
          </a:p>
        </p:txBody>
      </p:sp>
      <p:sp>
        <p:nvSpPr>
          <p:cNvPr id="15" name="Repeaters Label"/>
          <p:cNvSpPr txBox="1"/>
          <p:nvPr/>
        </p:nvSpPr>
        <p:spPr>
          <a:xfrm>
            <a:off x="8144480" y="1400000"/>
            <a:ext cx="3587272" cy="280000"/>
          </a:xfrm>
          <a:prstGeom prst="rect">
            <a:avLst/>
          </a:prstGeom>
          <a:noFill/>
        </p:spPr>
        <p:txBody>
          <a:bodyPr wrap="square" lIns="0" tIns="0" rIns="0" bIns="0">
            <a:noAutofit/>
          </a:bodyPr>
          <a:lstStyle/>
          <a:p>
            <a:pPr algn="l"/>
            <a:r>
              <a:rPr sz="1500" b="1">
                <a:solidFill>
                  <a:srgbClr val="E97132"/>
                </a:solidFill>
                <a:latin typeface="Aptos Display"/>
              </a:rPr>
              <a:t>REPEATERS </a:t>
            </a:r>
            <a:r>
              <a:rPr sz="1050" b="1" i="1">
                <a:solidFill>
                  <a:srgbClr val="156082"/>
                </a:solidFill>
                <a:latin typeface="Aptos"/>
              </a:rPr>
              <a:t>(as of Jan 2025)</a:t>
            </a:r>
          </a:p>
        </p:txBody>
      </p:sp>
      <p:graphicFrame>
        <p:nvGraphicFramePr>
          <p:cNvPr id="16" name="Repeaters Table"/>
          <p:cNvGraphicFramePr>
            <a:graphicFrameLocks noGrp="1"/>
          </p:cNvGraphicFramePr>
          <p:nvPr/>
        </p:nvGraphicFramePr>
        <p:xfrm>
          <a:off x="8144480" y="1730000"/>
          <a:ext cx="3587272" cy="1968072"/>
        </p:xfrm>
        <a:graphic>
          <a:graphicData uri="http://schemas.openxmlformats.org/drawingml/2006/table">
            <a:tbl>
              <a:tblPr firstRow="1" bandRow="1">
                <a:tableStyleId>{5C22544A-7EE6-4342-B048-85BDC9FD1C3A}</a:tableStyleId>
              </a:tblPr>
              <a:tblGrid>
                <a:gridCol w="760000">
                  <a:extLst>
                    <a:ext uri="{9D8B030D-6E8A-4147-A177-3AD203B41FA5}">
                      <a16:colId xmlns:a16="http://schemas.microsoft.com/office/drawing/2014/main" val="20000"/>
                    </a:ext>
                  </a:extLst>
                </a:gridCol>
                <a:gridCol w="720000">
                  <a:extLst>
                    <a:ext uri="{9D8B030D-6E8A-4147-A177-3AD203B41FA5}">
                      <a16:colId xmlns:a16="http://schemas.microsoft.com/office/drawing/2014/main" val="20001"/>
                    </a:ext>
                  </a:extLst>
                </a:gridCol>
                <a:gridCol w="560000">
                  <a:extLst>
                    <a:ext uri="{9D8B030D-6E8A-4147-A177-3AD203B41FA5}">
                      <a16:colId xmlns:a16="http://schemas.microsoft.com/office/drawing/2014/main" val="20002"/>
                    </a:ext>
                  </a:extLst>
                </a:gridCol>
                <a:gridCol w="1547272">
                  <a:extLst>
                    <a:ext uri="{9D8B030D-6E8A-4147-A177-3AD203B41FA5}">
                      <a16:colId xmlns:a16="http://schemas.microsoft.com/office/drawing/2014/main" val="20003"/>
                    </a:ext>
                  </a:extLst>
                </a:gridCol>
              </a:tblGrid>
              <a:tr h="330000">
                <a:tc>
                  <a:txBody>
                    <a:bodyPr/>
                    <a:lstStyle/>
                    <a:p>
                      <a:pPr algn="l"/>
                      <a:r>
                        <a:rPr sz="1050" b="1">
                          <a:solidFill>
                            <a:srgbClr val="FFFFFF"/>
                          </a:solidFill>
                          <a:latin typeface="Aptos"/>
                        </a:rPr>
                        <a:t>FREQ</a:t>
                      </a:r>
                    </a:p>
                  </a:txBody>
                  <a:tcPr marL="45720" marR="45720" marT="27432" marB="27432" anchor="ctr">
                    <a:solidFill>
                      <a:srgbClr val="0D607E"/>
                    </a:solidFill>
                  </a:tcPr>
                </a:tc>
                <a:tc>
                  <a:txBody>
                    <a:bodyPr/>
                    <a:lstStyle/>
                    <a:p>
                      <a:pPr algn="l"/>
                      <a:r>
                        <a:rPr sz="1050" b="1">
                          <a:solidFill>
                            <a:srgbClr val="FFFFFF"/>
                          </a:solidFill>
                          <a:latin typeface="Aptos"/>
                        </a:rPr>
                        <a:t>OFFSET</a:t>
                      </a:r>
                    </a:p>
                  </a:txBody>
                  <a:tcPr marL="45720" marR="45720" marT="27432" marB="27432" anchor="ctr">
                    <a:solidFill>
                      <a:srgbClr val="0D607E"/>
                    </a:solidFill>
                  </a:tcPr>
                </a:tc>
                <a:tc>
                  <a:txBody>
                    <a:bodyPr/>
                    <a:lstStyle/>
                    <a:p>
                      <a:pPr algn="l"/>
                      <a:r>
                        <a:rPr sz="1050" b="1">
                          <a:solidFill>
                            <a:srgbClr val="FFFFFF"/>
                          </a:solidFill>
                          <a:latin typeface="Aptos"/>
                        </a:rPr>
                        <a:t>PL</a:t>
                      </a:r>
                    </a:p>
                  </a:txBody>
                  <a:tcPr marL="45720" marR="45720" marT="27432" marB="27432" anchor="ctr">
                    <a:solidFill>
                      <a:srgbClr val="0D607E"/>
                    </a:solidFill>
                  </a:tcPr>
                </a:tc>
                <a:tc>
                  <a:txBody>
                    <a:bodyPr/>
                    <a:lstStyle/>
                    <a:p>
                      <a:pPr algn="l"/>
                      <a:r>
                        <a:rPr sz="1050" b="1">
                          <a:solidFill>
                            <a:srgbClr val="FFFFFF"/>
                          </a:solidFill>
                          <a:latin typeface="Aptos"/>
                        </a:rPr>
                        <a:t>LOCATION / NOTES</a:t>
                      </a:r>
                    </a:p>
                  </a:txBody>
                  <a:tcPr marL="45720" marR="45720" marT="27432" marB="27432" anchor="ctr">
                    <a:solidFill>
                      <a:srgbClr val="0D607E"/>
                    </a:solidFill>
                  </a:tcPr>
                </a:tc>
                <a:extLst>
                  <a:ext uri="{0D108BD9-81ED-4DB2-BD59-A6C34878D82A}">
                    <a16:rowId xmlns:a16="http://schemas.microsoft.com/office/drawing/2014/main" val="10000"/>
                  </a:ext>
                </a:extLst>
              </a:tr>
              <a:tr h="360000">
                <a:tc>
                  <a:txBody>
                    <a:bodyPr/>
                    <a:lstStyle/>
                    <a:p>
                      <a:pPr algn="l"/>
                      <a:r>
                        <a:rPr sz="1100" b="1">
                          <a:solidFill>
                            <a:srgbClr val="172632"/>
                          </a:solidFill>
                          <a:latin typeface="Aptos"/>
                        </a:rPr>
                        <a:t>147.030</a:t>
                      </a:r>
                    </a:p>
                  </a:txBody>
                  <a:tcPr marL="45720" marR="45720" marT="27432" marB="27432" anchor="ctr">
                    <a:solidFill>
                      <a:srgbClr val="D6E4EC"/>
                    </a:solidFill>
                  </a:tcPr>
                </a:tc>
                <a:tc>
                  <a:txBody>
                    <a:bodyPr/>
                    <a:lstStyle/>
                    <a:p>
                      <a:pPr algn="l"/>
                      <a:r>
                        <a:rPr sz="1100" b="0">
                          <a:solidFill>
                            <a:srgbClr val="172632"/>
                          </a:solidFill>
                          <a:latin typeface="Aptos"/>
                        </a:rPr>
                        <a:t>-600 kHz</a:t>
                      </a:r>
                    </a:p>
                  </a:txBody>
                  <a:tcPr marL="45720" marR="45720" marT="27432" marB="27432" anchor="ctr">
                    <a:solidFill>
                      <a:srgbClr val="D6E4EC"/>
                    </a:solidFill>
                  </a:tcPr>
                </a:tc>
                <a:tc>
                  <a:txBody>
                    <a:bodyPr/>
                    <a:lstStyle/>
                    <a:p>
                      <a:pPr algn="l"/>
                      <a:r>
                        <a:rPr sz="1100" b="0">
                          <a:solidFill>
                            <a:srgbClr val="172632"/>
                          </a:solidFill>
                          <a:latin typeface="Aptos"/>
                        </a:rPr>
                        <a:t>123.0</a:t>
                      </a:r>
                    </a:p>
                  </a:txBody>
                  <a:tcPr marL="45720" marR="45720" marT="27432" marB="27432" anchor="ctr">
                    <a:solidFill>
                      <a:srgbClr val="D6E4EC"/>
                    </a:solidFill>
                  </a:tcPr>
                </a:tc>
                <a:tc>
                  <a:txBody>
                    <a:bodyPr/>
                    <a:lstStyle/>
                    <a:p>
                      <a:pPr algn="l"/>
                      <a:r>
                        <a:rPr sz="1100" b="0">
                          <a:solidFill>
                            <a:srgbClr val="172632"/>
                          </a:solidFill>
                          <a:latin typeface="Aptos"/>
                        </a:rPr>
                        <a:t>St. Elizabeth South, Edgewood KY — K4CO</a:t>
                      </a:r>
                    </a:p>
                  </a:txBody>
                  <a:tcPr marL="45720" marR="45720" marT="27432" marB="27432" anchor="ctr">
                    <a:solidFill>
                      <a:srgbClr val="D6E4EC"/>
                    </a:solidFill>
                  </a:tcPr>
                </a:tc>
                <a:extLst>
                  <a:ext uri="{0D108BD9-81ED-4DB2-BD59-A6C34878D82A}">
                    <a16:rowId xmlns:a16="http://schemas.microsoft.com/office/drawing/2014/main" val="10001"/>
                  </a:ext>
                </a:extLst>
              </a:tr>
              <a:tr h="300000">
                <a:tc>
                  <a:txBody>
                    <a:bodyPr/>
                    <a:lstStyle/>
                    <a:p>
                      <a:pPr algn="l"/>
                      <a:r>
                        <a:rPr sz="1100" b="1">
                          <a:solidFill>
                            <a:srgbClr val="172632"/>
                          </a:solidFill>
                          <a:latin typeface="Aptos"/>
                        </a:rPr>
                        <a:t>147.255</a:t>
                      </a:r>
                    </a:p>
                  </a:txBody>
                  <a:tcPr marL="45720" marR="45720" marT="27432" marB="27432" anchor="ctr">
                    <a:solidFill>
                      <a:srgbClr val="FFFFFF"/>
                    </a:solidFill>
                  </a:tcPr>
                </a:tc>
                <a:tc>
                  <a:txBody>
                    <a:bodyPr/>
                    <a:lstStyle/>
                    <a:p>
                      <a:pPr algn="l"/>
                      <a:r>
                        <a:rPr sz="1100" b="0">
                          <a:solidFill>
                            <a:srgbClr val="172632"/>
                          </a:solidFill>
                          <a:latin typeface="Aptos"/>
                        </a:rPr>
                        <a:t>+600 kHz</a:t>
                      </a:r>
                    </a:p>
                  </a:txBody>
                  <a:tcPr marL="45720" marR="45720" marT="27432" marB="27432" anchor="ctr">
                    <a:solidFill>
                      <a:srgbClr val="FFFFFF"/>
                    </a:solidFill>
                  </a:tcPr>
                </a:tc>
                <a:tc>
                  <a:txBody>
                    <a:bodyPr/>
                    <a:lstStyle/>
                    <a:p>
                      <a:pPr algn="l"/>
                      <a:r>
                        <a:rPr sz="1100" b="0">
                          <a:solidFill>
                            <a:srgbClr val="172632"/>
                          </a:solidFill>
                          <a:latin typeface="Aptos"/>
                        </a:rPr>
                        <a:t>123.0</a:t>
                      </a:r>
                    </a:p>
                  </a:txBody>
                  <a:tcPr marL="45720" marR="45720" marT="27432" marB="27432" anchor="ctr">
                    <a:solidFill>
                      <a:srgbClr val="FFFFFF"/>
                    </a:solidFill>
                  </a:tcPr>
                </a:tc>
                <a:tc>
                  <a:txBody>
                    <a:bodyPr/>
                    <a:lstStyle/>
                    <a:p>
                      <a:pPr algn="l"/>
                      <a:r>
                        <a:rPr sz="1100" b="0">
                          <a:solidFill>
                            <a:srgbClr val="172632"/>
                          </a:solidFill>
                          <a:latin typeface="Aptos"/>
                        </a:rPr>
                        <a:t>Edgewood, KY — K4CO</a:t>
                      </a:r>
                    </a:p>
                  </a:txBody>
                  <a:tcPr marL="45720" marR="45720" marT="27432" marB="27432" anchor="ctr">
                    <a:solidFill>
                      <a:srgbClr val="FFFFFF"/>
                    </a:solidFill>
                  </a:tcPr>
                </a:tc>
                <a:extLst>
                  <a:ext uri="{0D108BD9-81ED-4DB2-BD59-A6C34878D82A}">
                    <a16:rowId xmlns:a16="http://schemas.microsoft.com/office/drawing/2014/main" val="10002"/>
                  </a:ext>
                </a:extLst>
              </a:tr>
              <a:tr h="360000">
                <a:tc>
                  <a:txBody>
                    <a:bodyPr/>
                    <a:lstStyle/>
                    <a:p>
                      <a:pPr algn="l"/>
                      <a:r>
                        <a:rPr sz="1100" b="1">
                          <a:solidFill>
                            <a:srgbClr val="172632"/>
                          </a:solidFill>
                          <a:latin typeface="Aptos"/>
                        </a:rPr>
                        <a:t>444.350</a:t>
                      </a:r>
                    </a:p>
                  </a:txBody>
                  <a:tcPr marL="45720" marR="45720" marT="27432" marB="27432" anchor="ctr">
                    <a:solidFill>
                      <a:srgbClr val="D6E4EC"/>
                    </a:solidFill>
                  </a:tcPr>
                </a:tc>
                <a:tc>
                  <a:txBody>
                    <a:bodyPr/>
                    <a:lstStyle/>
                    <a:p>
                      <a:pPr algn="l"/>
                      <a:r>
                        <a:rPr sz="1100" b="0">
                          <a:solidFill>
                            <a:srgbClr val="172632"/>
                          </a:solidFill>
                          <a:latin typeface="Aptos"/>
                        </a:rPr>
                        <a:t>+5 MHz</a:t>
                      </a:r>
                    </a:p>
                  </a:txBody>
                  <a:tcPr marL="45720" marR="45720" marT="27432" marB="27432" anchor="ctr">
                    <a:solidFill>
                      <a:srgbClr val="D6E4EC"/>
                    </a:solidFill>
                  </a:tcPr>
                </a:tc>
                <a:tc>
                  <a:txBody>
                    <a:bodyPr/>
                    <a:lstStyle/>
                    <a:p>
                      <a:pPr algn="l"/>
                      <a:r>
                        <a:rPr sz="1100" b="0">
                          <a:solidFill>
                            <a:srgbClr val="172632"/>
                          </a:solidFill>
                          <a:latin typeface="Aptos"/>
                        </a:rPr>
                        <a:t>123.0</a:t>
                      </a:r>
                    </a:p>
                  </a:txBody>
                  <a:tcPr marL="45720" marR="45720" marT="27432" marB="27432" anchor="ctr">
                    <a:solidFill>
                      <a:srgbClr val="D6E4EC"/>
                    </a:solidFill>
                  </a:tcPr>
                </a:tc>
                <a:tc>
                  <a:txBody>
                    <a:bodyPr/>
                    <a:lstStyle/>
                    <a:p>
                      <a:pPr algn="l"/>
                      <a:r>
                        <a:rPr sz="1100" b="0">
                          <a:solidFill>
                            <a:srgbClr val="172632"/>
                          </a:solidFill>
                          <a:latin typeface="Aptos"/>
                        </a:rPr>
                        <a:t>Edgewood, KY — K4CO </a:t>
                      </a:r>
                      <a:r>
                        <a:rPr sz="1100" b="1">
                          <a:solidFill>
                            <a:srgbClr val="CC0000"/>
                          </a:solidFill>
                          <a:latin typeface="Aptos"/>
                        </a:rPr>
                        <a:t>[OFF AIR]</a:t>
                      </a:r>
                    </a:p>
                  </a:txBody>
                  <a:tcPr marL="45720" marR="45720" marT="27432" marB="27432" anchor="ctr">
                    <a:solidFill>
                      <a:srgbClr val="D6E4EC"/>
                    </a:solidFill>
                  </a:tcPr>
                </a:tc>
                <a:extLst>
                  <a:ext uri="{0D108BD9-81ED-4DB2-BD59-A6C34878D82A}">
                    <a16:rowId xmlns:a16="http://schemas.microsoft.com/office/drawing/2014/main" val="10003"/>
                  </a:ext>
                </a:extLst>
              </a:tr>
              <a:tr h="360000">
                <a:tc>
                  <a:txBody>
                    <a:bodyPr/>
                    <a:lstStyle/>
                    <a:p>
                      <a:pPr algn="l"/>
                      <a:r>
                        <a:rPr sz="1100" b="1">
                          <a:solidFill>
                            <a:srgbClr val="172632"/>
                          </a:solidFill>
                          <a:latin typeface="Aptos"/>
                        </a:rPr>
                        <a:t>440.600</a:t>
                      </a:r>
                    </a:p>
                  </a:txBody>
                  <a:tcPr marL="45720" marR="45720" marT="27432" marB="27432" anchor="ctr">
                    <a:solidFill>
                      <a:srgbClr val="FFFFFF"/>
                    </a:solidFill>
                  </a:tcPr>
                </a:tc>
                <a:tc>
                  <a:txBody>
                    <a:bodyPr/>
                    <a:lstStyle/>
                    <a:p>
                      <a:pPr algn="l"/>
                      <a:r>
                        <a:rPr sz="1100" b="0">
                          <a:solidFill>
                            <a:srgbClr val="172632"/>
                          </a:solidFill>
                          <a:latin typeface="Aptos"/>
                        </a:rPr>
                        <a:t>+5 MHz</a:t>
                      </a:r>
                    </a:p>
                  </a:txBody>
                  <a:tcPr marL="45720" marR="45720" marT="27432" marB="27432" anchor="ctr">
                    <a:solidFill>
                      <a:srgbClr val="FFFFFF"/>
                    </a:solidFill>
                  </a:tcPr>
                </a:tc>
                <a:tc>
                  <a:txBody>
                    <a:bodyPr/>
                    <a:lstStyle/>
                    <a:p>
                      <a:pPr algn="l"/>
                      <a:r>
                        <a:rPr sz="1100" b="0">
                          <a:solidFill>
                            <a:srgbClr val="172632"/>
                          </a:solidFill>
                          <a:latin typeface="Aptos"/>
                        </a:rPr>
                        <a:t>123.0</a:t>
                      </a:r>
                    </a:p>
                  </a:txBody>
                  <a:tcPr marL="45720" marR="45720" marT="27432" marB="27432" anchor="ctr">
                    <a:solidFill>
                      <a:srgbClr val="FFFFFF"/>
                    </a:solidFill>
                  </a:tcPr>
                </a:tc>
                <a:tc>
                  <a:txBody>
                    <a:bodyPr/>
                    <a:lstStyle/>
                    <a:p>
                      <a:pPr algn="l"/>
                      <a:r>
                        <a:rPr sz="1100" b="0">
                          <a:solidFill>
                            <a:srgbClr val="172632"/>
                          </a:solidFill>
                          <a:latin typeface="Aptos"/>
                        </a:rPr>
                        <a:t>Edgewood — K4TCD / DMR (NKARC &amp; KY6ARET)</a:t>
                      </a:r>
                    </a:p>
                  </a:txBody>
                  <a:tcPr marL="45720" marR="45720" marT="27432" marB="27432" anchor="ctr">
                    <a:solidFill>
                      <a:srgbClr val="FFFFFF"/>
                    </a:solidFill>
                  </a:tcPr>
                </a:tc>
                <a:extLst>
                  <a:ext uri="{0D108BD9-81ED-4DB2-BD59-A6C34878D82A}">
                    <a16:rowId xmlns:a16="http://schemas.microsoft.com/office/drawing/2014/main" val="10004"/>
                  </a:ext>
                </a:extLst>
              </a:tr>
            </a:tbl>
          </a:graphicData>
        </a:graphic>
      </p:graphicFrame>
      <p:sp>
        <p:nvSpPr>
          <p:cNvPr id="17" name="Officers Label"/>
          <p:cNvSpPr txBox="1"/>
          <p:nvPr/>
        </p:nvSpPr>
        <p:spPr>
          <a:xfrm>
            <a:off x="8144480" y="3680000"/>
            <a:ext cx="3587272" cy="280000"/>
          </a:xfrm>
          <a:prstGeom prst="rect">
            <a:avLst/>
          </a:prstGeom>
          <a:noFill/>
        </p:spPr>
        <p:txBody>
          <a:bodyPr wrap="square" lIns="0" tIns="0" rIns="0" bIns="0">
            <a:noAutofit/>
          </a:bodyPr>
          <a:lstStyle/>
          <a:p>
            <a:pPr algn="l"/>
            <a:r>
              <a:rPr sz="1500" b="1">
                <a:solidFill>
                  <a:srgbClr val="E97132"/>
                </a:solidFill>
                <a:latin typeface="Aptos Display"/>
              </a:rPr>
              <a:t>2026 CLUB OFFICERS</a:t>
            </a:r>
          </a:p>
        </p:txBody>
      </p:sp>
      <p:graphicFrame>
        <p:nvGraphicFramePr>
          <p:cNvPr id="18" name="Officers Table"/>
          <p:cNvGraphicFramePr>
            <a:graphicFrameLocks noGrp="1"/>
          </p:cNvGraphicFramePr>
          <p:nvPr>
            <p:extLst>
              <p:ext uri="{D42A27DB-BD31-4B8C-83A1-F6EECF244321}">
                <p14:modId xmlns:p14="http://schemas.microsoft.com/office/powerpoint/2010/main" val="357252533"/>
              </p:ext>
            </p:extLst>
          </p:nvPr>
        </p:nvGraphicFramePr>
        <p:xfrm>
          <a:off x="8144480" y="4010000"/>
          <a:ext cx="3587272" cy="2310000"/>
        </p:xfrm>
        <a:graphic>
          <a:graphicData uri="http://schemas.openxmlformats.org/drawingml/2006/table">
            <a:tbl>
              <a:tblPr firstRow="1" bandRow="1">
                <a:tableStyleId>{5C22544A-7EE6-4342-B048-85BDC9FD1C3A}</a:tableStyleId>
              </a:tblPr>
              <a:tblGrid>
                <a:gridCol w="1300000">
                  <a:extLst>
                    <a:ext uri="{9D8B030D-6E8A-4147-A177-3AD203B41FA5}">
                      <a16:colId xmlns:a16="http://schemas.microsoft.com/office/drawing/2014/main" val="20000"/>
                    </a:ext>
                  </a:extLst>
                </a:gridCol>
                <a:gridCol w="2287272">
                  <a:extLst>
                    <a:ext uri="{9D8B030D-6E8A-4147-A177-3AD203B41FA5}">
                      <a16:colId xmlns:a16="http://schemas.microsoft.com/office/drawing/2014/main" val="20001"/>
                    </a:ext>
                  </a:extLst>
                </a:gridCol>
              </a:tblGrid>
              <a:tr h="330000">
                <a:tc>
                  <a:txBody>
                    <a:bodyPr/>
                    <a:lstStyle/>
                    <a:p>
                      <a:pPr algn="l"/>
                      <a:r>
                        <a:rPr sz="1050" b="1">
                          <a:solidFill>
                            <a:srgbClr val="FFFFFF"/>
                          </a:solidFill>
                          <a:latin typeface="Aptos"/>
                        </a:rPr>
                        <a:t>ROLE</a:t>
                      </a:r>
                    </a:p>
                  </a:txBody>
                  <a:tcPr marL="45720" marR="45720" marT="27432" marB="27432" anchor="ctr">
                    <a:solidFill>
                      <a:srgbClr val="0D607E"/>
                    </a:solidFill>
                  </a:tcPr>
                </a:tc>
                <a:tc>
                  <a:txBody>
                    <a:bodyPr/>
                    <a:lstStyle/>
                    <a:p>
                      <a:pPr algn="l"/>
                      <a:r>
                        <a:rPr sz="1050" b="1">
                          <a:solidFill>
                            <a:srgbClr val="FFFFFF"/>
                          </a:solidFill>
                          <a:latin typeface="Aptos"/>
                        </a:rPr>
                        <a:t>NAME &amp; CALLSIGN</a:t>
                      </a:r>
                    </a:p>
                  </a:txBody>
                  <a:tcPr marL="45720" marR="45720" marT="27432" marB="27432" anchor="ctr">
                    <a:solidFill>
                      <a:srgbClr val="0D607E"/>
                    </a:solidFill>
                  </a:tcPr>
                </a:tc>
                <a:extLst>
                  <a:ext uri="{0D108BD9-81ED-4DB2-BD59-A6C34878D82A}">
                    <a16:rowId xmlns:a16="http://schemas.microsoft.com/office/drawing/2014/main" val="10000"/>
                  </a:ext>
                </a:extLst>
              </a:tr>
              <a:tr h="330000">
                <a:tc>
                  <a:txBody>
                    <a:bodyPr/>
                    <a:lstStyle/>
                    <a:p>
                      <a:pPr algn="l"/>
                      <a:r>
                        <a:rPr sz="1100" b="1">
                          <a:solidFill>
                            <a:srgbClr val="172632"/>
                          </a:solidFill>
                          <a:latin typeface="Aptos"/>
                        </a:rPr>
                        <a:t>President</a:t>
                      </a:r>
                    </a:p>
                  </a:txBody>
                  <a:tcPr marL="45720" marR="45720" marT="27432" marB="27432" anchor="ctr">
                    <a:solidFill>
                      <a:srgbClr val="D6E4EC"/>
                    </a:solidFill>
                  </a:tcPr>
                </a:tc>
                <a:tc>
                  <a:txBody>
                    <a:bodyPr/>
                    <a:lstStyle/>
                    <a:p>
                      <a:pPr algn="l"/>
                      <a:r>
                        <a:rPr lang="en-US" sz="1100" b="0">
                          <a:solidFill>
                            <a:srgbClr val="172632"/>
                          </a:solidFill>
                          <a:latin typeface="Aptos"/>
                        </a:rPr>
                        <a:t>Todd Sayers, KY4TLS </a:t>
                      </a:r>
                      <a:endParaRPr lang="en-US" sz="1100" b="0" dirty="0">
                        <a:solidFill>
                          <a:srgbClr val="172632"/>
                        </a:solidFill>
                        <a:latin typeface="Aptos"/>
                      </a:endParaRPr>
                    </a:p>
                  </a:txBody>
                  <a:tcPr marL="45720" marR="45720" marT="27432" marB="27432" anchor="ctr">
                    <a:solidFill>
                      <a:srgbClr val="D6E4EC"/>
                    </a:solidFill>
                  </a:tcPr>
                </a:tc>
                <a:extLst>
                  <a:ext uri="{0D108BD9-81ED-4DB2-BD59-A6C34878D82A}">
                    <a16:rowId xmlns:a16="http://schemas.microsoft.com/office/drawing/2014/main" val="10001"/>
                  </a:ext>
                </a:extLst>
              </a:tr>
              <a:tr h="330000">
                <a:tc>
                  <a:txBody>
                    <a:bodyPr/>
                    <a:lstStyle/>
                    <a:p>
                      <a:pPr algn="l"/>
                      <a:r>
                        <a:rPr sz="1100" b="1">
                          <a:solidFill>
                            <a:srgbClr val="172632"/>
                          </a:solidFill>
                          <a:latin typeface="Aptos"/>
                        </a:rPr>
                        <a:t>Vice President</a:t>
                      </a:r>
                    </a:p>
                  </a:txBody>
                  <a:tcPr marL="45720" marR="45720" marT="27432" marB="27432" anchor="ctr">
                    <a:solidFill>
                      <a:srgbClr val="FFFFFF"/>
                    </a:solidFill>
                  </a:tcPr>
                </a:tc>
                <a:tc>
                  <a:txBody>
                    <a:bodyPr/>
                    <a:lstStyle/>
                    <a:p>
                      <a:pPr algn="l"/>
                      <a:r>
                        <a:rPr sz="1100" b="0">
                          <a:solidFill>
                            <a:srgbClr val="172632"/>
                          </a:solidFill>
                          <a:latin typeface="Aptos"/>
                        </a:rPr>
                        <a:t>Larry Silverman, WB2GYS</a:t>
                      </a:r>
                    </a:p>
                  </a:txBody>
                  <a:tcPr marL="45720" marR="45720" marT="27432" marB="27432" anchor="ctr">
                    <a:solidFill>
                      <a:srgbClr val="FFFFFF"/>
                    </a:solidFill>
                  </a:tcPr>
                </a:tc>
                <a:extLst>
                  <a:ext uri="{0D108BD9-81ED-4DB2-BD59-A6C34878D82A}">
                    <a16:rowId xmlns:a16="http://schemas.microsoft.com/office/drawing/2014/main" val="10002"/>
                  </a:ext>
                </a:extLst>
              </a:tr>
              <a:tr h="330000">
                <a:tc>
                  <a:txBody>
                    <a:bodyPr/>
                    <a:lstStyle/>
                    <a:p>
                      <a:pPr algn="l"/>
                      <a:r>
                        <a:rPr sz="1100" b="1">
                          <a:solidFill>
                            <a:srgbClr val="172632"/>
                          </a:solidFill>
                          <a:latin typeface="Aptos"/>
                        </a:rPr>
                        <a:t>Treasurer</a:t>
                      </a:r>
                    </a:p>
                  </a:txBody>
                  <a:tcPr marL="45720" marR="45720" marT="27432" marB="27432" anchor="ctr">
                    <a:solidFill>
                      <a:srgbClr val="D6E4EC"/>
                    </a:solidFill>
                  </a:tcPr>
                </a:tc>
                <a:tc>
                  <a:txBody>
                    <a:bodyPr/>
                    <a:lstStyle/>
                    <a:p>
                      <a:pPr algn="l"/>
                      <a:r>
                        <a:rPr sz="1100" b="0">
                          <a:solidFill>
                            <a:srgbClr val="172632"/>
                          </a:solidFill>
                          <a:latin typeface="Aptos"/>
                        </a:rPr>
                        <a:t>Tim Lawrence, W4TWL</a:t>
                      </a:r>
                    </a:p>
                  </a:txBody>
                  <a:tcPr marL="45720" marR="45720" marT="27432" marB="27432" anchor="ctr">
                    <a:solidFill>
                      <a:srgbClr val="D6E4EC"/>
                    </a:solidFill>
                  </a:tcPr>
                </a:tc>
                <a:extLst>
                  <a:ext uri="{0D108BD9-81ED-4DB2-BD59-A6C34878D82A}">
                    <a16:rowId xmlns:a16="http://schemas.microsoft.com/office/drawing/2014/main" val="10003"/>
                  </a:ext>
                </a:extLst>
              </a:tr>
              <a:tr h="330000">
                <a:tc>
                  <a:txBody>
                    <a:bodyPr/>
                    <a:lstStyle/>
                    <a:p>
                      <a:pPr algn="l"/>
                      <a:r>
                        <a:rPr sz="1100" b="1">
                          <a:solidFill>
                            <a:srgbClr val="172632"/>
                          </a:solidFill>
                          <a:latin typeface="Aptos"/>
                        </a:rPr>
                        <a:t>Secretary</a:t>
                      </a:r>
                    </a:p>
                  </a:txBody>
                  <a:tcPr marL="45720" marR="45720" marT="27432" marB="27432" anchor="ctr">
                    <a:solidFill>
                      <a:srgbClr val="FFFFFF"/>
                    </a:solidFill>
                  </a:tcPr>
                </a:tc>
                <a:tc>
                  <a:txBody>
                    <a:bodyPr/>
                    <a:lstStyle/>
                    <a:p>
                      <a:pPr algn="l"/>
                      <a:r>
                        <a:rPr sz="1100" b="0">
                          <a:solidFill>
                            <a:srgbClr val="172632"/>
                          </a:solidFill>
                          <a:latin typeface="Aptos"/>
                        </a:rPr>
                        <a:t>Rod Milligan, KY4ROD</a:t>
                      </a:r>
                    </a:p>
                  </a:txBody>
                  <a:tcPr marL="45720" marR="45720" marT="27432" marB="27432" anchor="ctr">
                    <a:solidFill>
                      <a:srgbClr val="FFFFFF"/>
                    </a:solidFill>
                  </a:tcPr>
                </a:tc>
                <a:extLst>
                  <a:ext uri="{0D108BD9-81ED-4DB2-BD59-A6C34878D82A}">
                    <a16:rowId xmlns:a16="http://schemas.microsoft.com/office/drawing/2014/main" val="10004"/>
                  </a:ext>
                </a:extLst>
              </a:tr>
              <a:tr h="330000">
                <a:tc>
                  <a:txBody>
                    <a:bodyPr/>
                    <a:lstStyle/>
                    <a:p>
                      <a:pPr algn="l"/>
                      <a:r>
                        <a:rPr sz="1100" b="1">
                          <a:solidFill>
                            <a:srgbClr val="172632"/>
                          </a:solidFill>
                          <a:latin typeface="Aptos"/>
                        </a:rPr>
                        <a:t>Director-at-Large</a:t>
                      </a:r>
                    </a:p>
                  </a:txBody>
                  <a:tcPr marL="45720" marR="45720" marT="27432" marB="27432" anchor="ctr">
                    <a:solidFill>
                      <a:srgbClr val="D6E4EC"/>
                    </a:solidFill>
                  </a:tcPr>
                </a:tc>
                <a:tc>
                  <a:txBody>
                    <a:bodyPr/>
                    <a:lstStyle/>
                    <a:p>
                      <a:pPr algn="l"/>
                      <a:r>
                        <a:rPr sz="1100" b="0">
                          <a:solidFill>
                            <a:srgbClr val="172632"/>
                          </a:solidFill>
                          <a:latin typeface="Aptos"/>
                        </a:rPr>
                        <a:t>Greg Howard, KQ4RIE</a:t>
                      </a:r>
                    </a:p>
                  </a:txBody>
                  <a:tcPr marL="45720" marR="45720" marT="27432" marB="27432" anchor="ctr">
                    <a:solidFill>
                      <a:srgbClr val="D6E4EC"/>
                    </a:solidFill>
                  </a:tcPr>
                </a:tc>
                <a:extLst>
                  <a:ext uri="{0D108BD9-81ED-4DB2-BD59-A6C34878D82A}">
                    <a16:rowId xmlns:a16="http://schemas.microsoft.com/office/drawing/2014/main" val="10005"/>
                  </a:ext>
                </a:extLst>
              </a:tr>
              <a:tr h="330000">
                <a:tc>
                  <a:txBody>
                    <a:bodyPr/>
                    <a:lstStyle/>
                    <a:p>
                      <a:pPr algn="l"/>
                      <a:r>
                        <a:rPr sz="1100" b="1">
                          <a:solidFill>
                            <a:srgbClr val="172632"/>
                          </a:solidFill>
                          <a:latin typeface="Aptos"/>
                        </a:rPr>
                        <a:t>Webmaster</a:t>
                      </a:r>
                    </a:p>
                  </a:txBody>
                  <a:tcPr marL="45720" marR="45720" marT="27432" marB="27432" anchor="ctr">
                    <a:solidFill>
                      <a:srgbClr val="FFFFFF"/>
                    </a:solidFill>
                  </a:tcPr>
                </a:tc>
                <a:tc>
                  <a:txBody>
                    <a:bodyPr/>
                    <a:lstStyle/>
                    <a:p>
                      <a:pPr algn="l"/>
                      <a:r>
                        <a:rPr sz="1100" b="0">
                          <a:solidFill>
                            <a:srgbClr val="172632"/>
                          </a:solidFill>
                          <a:latin typeface="Aptos"/>
                        </a:rPr>
                        <a:t>Rod Ford, K4SLF</a:t>
                      </a:r>
                    </a:p>
                  </a:txBody>
                  <a:tcPr marL="45720" marR="45720" marT="27432" marB="27432" anchor="ctr">
                    <a:solidFill>
                      <a:srgbClr val="FFFFFF"/>
                    </a:solidFill>
                  </a:tcPr>
                </a:tc>
                <a:extLst>
                  <a:ext uri="{0D108BD9-81ED-4DB2-BD59-A6C34878D82A}">
                    <a16:rowId xmlns:a16="http://schemas.microsoft.com/office/drawing/2014/main" val="10006"/>
                  </a:ext>
                </a:extLst>
              </a:tr>
            </a:tbl>
          </a:graphicData>
        </a:graphic>
      </p:graphicFrame>
      <p:sp>
        <p:nvSpPr>
          <p:cNvPr id="19" name="Footer"/>
          <p:cNvSpPr txBox="1"/>
          <p:nvPr/>
        </p:nvSpPr>
        <p:spPr>
          <a:xfrm>
            <a:off x="457200" y="6470000"/>
            <a:ext cx="11274552" cy="300000"/>
          </a:xfrm>
          <a:prstGeom prst="rect">
            <a:avLst/>
          </a:prstGeom>
          <a:noFill/>
        </p:spPr>
        <p:txBody>
          <a:bodyPr wrap="square" lIns="0" tIns="0" rIns="0" bIns="0">
            <a:noAutofit/>
          </a:bodyPr>
          <a:lstStyle/>
          <a:p>
            <a:pPr algn="ctr"/>
            <a:r>
              <a:rPr sz="1050" b="1">
                <a:solidFill>
                  <a:srgbClr val="156082"/>
                </a:solidFill>
                <a:latin typeface="Aptos"/>
              </a:rPr>
              <a:t>K4CO — Northern Kentucky Amateur Radio Club  •  Founded 1959  •  www.k4co.org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txBox="1"/>
          <p:nvPr/>
        </p:nvSpPr>
        <p:spPr>
          <a:xfrm>
            <a:off x="457200" y="196392"/>
            <a:ext cx="11274552" cy="560000"/>
          </a:xfrm>
          <a:prstGeom prst="rect">
            <a:avLst/>
          </a:prstGeom>
          <a:noFill/>
        </p:spPr>
        <p:txBody>
          <a:bodyPr wrap="square" lIns="0" tIns="0" rIns="0" bIns="0">
            <a:noAutofit/>
          </a:bodyPr>
          <a:lstStyle/>
          <a:p>
            <a:pPr algn="l">
              <a:spcAft>
                <a:spcPts val="0"/>
              </a:spcAft>
            </a:pPr>
            <a:r>
              <a:rPr sz="3200" b="1">
                <a:solidFill>
                  <a:srgbClr val="172632"/>
                </a:solidFill>
                <a:latin typeface="Aptos Display"/>
              </a:rPr>
              <a:t>GARC W8STZ Quick Reference</a:t>
            </a:r>
          </a:p>
        </p:txBody>
      </p:sp>
      <p:sp>
        <p:nvSpPr>
          <p:cNvPr id="3" name="Subtitle"/>
          <p:cNvSpPr txBox="1"/>
          <p:nvPr/>
        </p:nvSpPr>
        <p:spPr>
          <a:xfrm>
            <a:off x="457200" y="820000"/>
            <a:ext cx="11274552" cy="300000"/>
          </a:xfrm>
          <a:prstGeom prst="rect">
            <a:avLst/>
          </a:prstGeom>
          <a:noFill/>
        </p:spPr>
        <p:txBody>
          <a:bodyPr wrap="square" lIns="0" tIns="0" rIns="0" bIns="0">
            <a:noAutofit/>
          </a:bodyPr>
          <a:lstStyle/>
          <a:p>
            <a:pPr algn="l">
              <a:spcAft>
                <a:spcPts val="0"/>
              </a:spcAft>
            </a:pPr>
            <a:r>
              <a:rPr sz="1400" b="1">
                <a:solidFill>
                  <a:srgbClr val="156082"/>
                </a:solidFill>
                <a:latin typeface="Aptos Display"/>
              </a:rPr>
              <a:t>Grant Amateur Radio Association  •  Georgetown, OH — Brown County  •  grantradio4@gmail.com  •  ARRL Affiliated Dec 10, 1994</a:t>
            </a:r>
          </a:p>
        </p:txBody>
      </p:sp>
      <p:sp>
        <p:nvSpPr>
          <p:cNvPr id="4" name="Accent Rule">
            <a:extLst>
              <a:ext uri="{C183D7F6-B498-43B3-948B-1728B52AA6E4}">
                <adec:decorative xmlns:adec="http://schemas.microsoft.com/office/drawing/2017/decorative" val="1"/>
              </a:ext>
            </a:extLst>
          </p:cNvPr>
          <p:cNvSpPr/>
          <p:nvPr/>
        </p:nvSpPr>
        <p:spPr>
          <a:xfrm>
            <a:off x="457200" y="1233648"/>
            <a:ext cx="11274552" cy="27432"/>
          </a:xfrm>
          <a:prstGeom prst="rect">
            <a:avLst/>
          </a:prstGeom>
          <a:solidFill>
            <a:srgbClr val="E97132"/>
          </a:solidFill>
          <a:ln>
            <a:noFill/>
          </a:ln>
        </p:spPr>
        <p:txBody>
          <a:bodyPr wrap="square" rtlCol="0" anchor="ctr">
            <a:noAutofit/>
          </a:bodyPr>
          <a:lstStyle/>
          <a:p>
            <a:pPr algn="ctr"/>
            <a:endParaRPr/>
          </a:p>
        </p:txBody>
      </p:sp>
      <p:sp>
        <p:nvSpPr>
          <p:cNvPr id="10" name="Meetings Card"/>
          <p:cNvSpPr/>
          <p:nvPr/>
        </p:nvSpPr>
        <p:spPr>
          <a:xfrm>
            <a:off x="457200" y="1400000"/>
            <a:ext cx="3590000" cy="2420000"/>
          </a:xfrm>
          <a:prstGeom prst="roundRect">
            <a:avLst>
              <a:gd name="adj" fmla="val 3500"/>
            </a:avLst>
          </a:prstGeom>
          <a:solidFill>
            <a:srgbClr val="F2F6F9"/>
          </a:solidFill>
          <a:ln w="19050">
            <a:solidFill>
              <a:srgbClr val="156082"/>
            </a:solidFill>
          </a:ln>
        </p:spPr>
        <p:txBody>
          <a:bodyPr wrap="square" lIns="128016" tIns="100584" rIns="128016" bIns="82296" rtlCol="0" anchor="t"/>
          <a:lstStyle/>
          <a:p>
            <a:pPr>
              <a:spcAft>
                <a:spcPts val="600"/>
              </a:spcAft>
            </a:pPr>
            <a:r>
              <a:rPr sz="1500" b="1">
                <a:solidFill>
                  <a:srgbClr val="E97132"/>
                </a:solidFill>
                <a:latin typeface="Aptos Display"/>
              </a:rPr>
              <a:t>CLUB MEETINGS</a:t>
            </a:r>
          </a:p>
          <a:p>
            <a:pPr>
              <a:spcAft>
                <a:spcPts val="500"/>
              </a:spcAft>
            </a:pPr>
            <a:r>
              <a:rPr sz="1600" b="1">
                <a:solidFill>
                  <a:srgbClr val="0E2841"/>
                </a:solidFill>
                <a:latin typeface="Aptos Display"/>
              </a:rPr>
              <a:t>3rd Thursday • 7:00 PM ET</a:t>
            </a:r>
          </a:p>
          <a:p>
            <a:pPr>
              <a:spcAft>
                <a:spcPts val="100"/>
              </a:spcAft>
            </a:pPr>
            <a:r>
              <a:rPr sz="1300" b="0">
                <a:solidFill>
                  <a:srgbClr val="172632"/>
                </a:solidFill>
                <a:latin typeface="Aptos"/>
              </a:rPr>
              <a:t>ABCAP Family Center</a:t>
            </a:r>
          </a:p>
          <a:p>
            <a:pPr>
              <a:spcAft>
                <a:spcPts val="100"/>
              </a:spcAft>
            </a:pPr>
            <a:r>
              <a:rPr sz="1300" b="1">
                <a:solidFill>
                  <a:srgbClr val="172632"/>
                </a:solidFill>
                <a:latin typeface="Aptos"/>
              </a:rPr>
              <a:t>ABCAP Family Center</a:t>
            </a:r>
          </a:p>
          <a:p>
            <a:pPr>
              <a:spcAft>
                <a:spcPts val="0"/>
              </a:spcAft>
            </a:pPr>
            <a:r>
              <a:rPr sz="1200" b="0">
                <a:solidFill>
                  <a:srgbClr val="172632"/>
                </a:solidFill>
                <a:latin typeface="Aptos"/>
              </a:rPr>
              <a:t>406 West Plum St.,</a:t>
            </a:r>
          </a:p>
          <a:p>
            <a:pPr>
              <a:spcAft>
                <a:spcPts val="700"/>
              </a:spcAft>
            </a:pPr>
            <a:r>
              <a:rPr sz="1200" b="0">
                <a:solidFill>
                  <a:srgbClr val="172632"/>
                </a:solidFill>
                <a:latin typeface="Aptos"/>
              </a:rPr>
              <a:t>Georgetown, OH 45121</a:t>
            </a:r>
          </a:p>
          <a:p>
            <a:pPr>
              <a:spcAft>
                <a:spcPts val="0"/>
              </a:spcAft>
            </a:pPr>
            <a:r>
              <a:rPr sz="1150" b="0" i="1">
                <a:solidFill>
                  <a:srgbClr val="156082"/>
                </a:solidFill>
                <a:latin typeface="Aptos"/>
              </a:rPr>
              <a:t>Founded 1988 • 22 members (17 voting)</a:t>
            </a:r>
          </a:p>
        </p:txBody>
      </p:sp>
      <p:sp>
        <p:nvSpPr>
          <p:cNvPr id="11" name="Second Card"/>
          <p:cNvSpPr/>
          <p:nvPr/>
        </p:nvSpPr>
        <p:spPr>
          <a:xfrm>
            <a:off x="457200" y="3960000"/>
            <a:ext cx="3590000" cy="2410000"/>
          </a:xfrm>
          <a:prstGeom prst="roundRect">
            <a:avLst>
              <a:gd name="adj" fmla="val 3500"/>
            </a:avLst>
          </a:prstGeom>
          <a:solidFill>
            <a:srgbClr val="F2F6F9"/>
          </a:solidFill>
          <a:ln w="19050">
            <a:solidFill>
              <a:srgbClr val="156082"/>
            </a:solidFill>
          </a:ln>
        </p:spPr>
        <p:txBody>
          <a:bodyPr wrap="square" lIns="128016" tIns="100584" rIns="128016" bIns="82296" rtlCol="0" anchor="t"/>
          <a:lstStyle/>
          <a:p>
            <a:pPr>
              <a:spcAft>
                <a:spcPts val="600"/>
              </a:spcAft>
            </a:pPr>
            <a:r>
              <a:rPr sz="1500" b="1">
                <a:solidFill>
                  <a:srgbClr val="E97132"/>
                </a:solidFill>
                <a:latin typeface="Aptos Display"/>
              </a:rPr>
              <a:t>REPEATER TIPS</a:t>
            </a:r>
          </a:p>
          <a:p>
            <a:pPr>
              <a:spcAft>
                <a:spcPts val="300"/>
              </a:spcAft>
            </a:pPr>
            <a:r>
              <a:rPr sz="1150" b="0">
                <a:solidFill>
                  <a:srgbClr val="172632"/>
                </a:solidFill>
                <a:latin typeface="Aptos"/>
              </a:rPr>
              <a:t>• Dual-mode: System Fusion (YSF) + FM; AMS auto-selects</a:t>
            </a:r>
          </a:p>
          <a:p>
            <a:pPr>
              <a:spcAft>
                <a:spcPts val="300"/>
              </a:spcAft>
            </a:pPr>
            <a:r>
              <a:rPr sz="1150" b="0">
                <a:solidFill>
                  <a:srgbClr val="172632"/>
                </a:solidFill>
                <a:latin typeface="Aptos"/>
              </a:rPr>
              <a:t>• DG-ID 00 = Open access (both repeaters)</a:t>
            </a:r>
          </a:p>
          <a:p>
            <a:pPr>
              <a:spcAft>
                <a:spcPts val="300"/>
              </a:spcAft>
            </a:pPr>
            <a:r>
              <a:rPr sz="1150" b="0">
                <a:solidFill>
                  <a:srgbClr val="172632"/>
                </a:solidFill>
                <a:latin typeface="Aptos"/>
              </a:rPr>
              <a:t>• DG-ID 61 = Brown Co. local (146.730)</a:t>
            </a:r>
          </a:p>
          <a:p>
            <a:pPr>
              <a:spcAft>
                <a:spcPts val="300"/>
              </a:spcAft>
            </a:pPr>
            <a:r>
              <a:rPr sz="1150" b="0">
                <a:solidFill>
                  <a:srgbClr val="172632"/>
                </a:solidFill>
                <a:latin typeface="Aptos"/>
              </a:rPr>
              <a:t>• DG-ID 47 = IMRS US-Wide Fusion (442.200)</a:t>
            </a:r>
          </a:p>
          <a:p>
            <a:pPr>
              <a:spcAft>
                <a:spcPts val="0"/>
              </a:spcAft>
            </a:pPr>
            <a:r>
              <a:rPr sz="1150" b="0">
                <a:solidFill>
                  <a:srgbClr val="172632"/>
                </a:solidFill>
                <a:latin typeface="Aptos"/>
              </a:rPr>
              <a:t>• 146.730 has closed autopatch — contact club</a:t>
            </a:r>
          </a:p>
        </p:txBody>
      </p:sp>
      <p:sp>
        <p:nvSpPr>
          <p:cNvPr id="12" name="Nets Label"/>
          <p:cNvSpPr txBox="1"/>
          <p:nvPr/>
        </p:nvSpPr>
        <p:spPr>
          <a:xfrm>
            <a:off x="4300840" y="1400000"/>
            <a:ext cx="3590000" cy="280000"/>
          </a:xfrm>
          <a:prstGeom prst="rect">
            <a:avLst/>
          </a:prstGeom>
          <a:noFill/>
        </p:spPr>
        <p:txBody>
          <a:bodyPr wrap="square" lIns="0" tIns="0" rIns="0" bIns="0">
            <a:noAutofit/>
          </a:bodyPr>
          <a:lstStyle/>
          <a:p>
            <a:pPr algn="l">
              <a:spcAft>
                <a:spcPts val="0"/>
              </a:spcAft>
            </a:pPr>
            <a:r>
              <a:rPr sz="1500" b="1">
                <a:solidFill>
                  <a:srgbClr val="E97132"/>
                </a:solidFill>
                <a:latin typeface="Aptos Display"/>
              </a:rPr>
              <a:t>NETS</a:t>
            </a:r>
          </a:p>
        </p:txBody>
      </p:sp>
      <p:graphicFrame>
        <p:nvGraphicFramePr>
          <p:cNvPr id="13" name="Nets Table"/>
          <p:cNvGraphicFramePr>
            <a:graphicFrameLocks noGrp="1"/>
          </p:cNvGraphicFramePr>
          <p:nvPr/>
        </p:nvGraphicFramePr>
        <p:xfrm>
          <a:off x="4300840" y="1730000"/>
          <a:ext cx="3590000" cy="1065424"/>
        </p:xfrm>
        <a:graphic>
          <a:graphicData uri="http://schemas.openxmlformats.org/drawingml/2006/table">
            <a:tbl>
              <a:tblPr firstRow="1" bandRow="1">
                <a:tableStyleId>{5C22544A-7EE6-4342-B048-85BDC9FD1C3A}</a:tableStyleId>
              </a:tblPr>
              <a:tblGrid>
                <a:gridCol w="1250000">
                  <a:extLst>
                    <a:ext uri="{9D8B030D-6E8A-4147-A177-3AD203B41FA5}">
                      <a16:colId xmlns:a16="http://schemas.microsoft.com/office/drawing/2014/main" val="20000"/>
                    </a:ext>
                  </a:extLst>
                </a:gridCol>
                <a:gridCol w="1040000">
                  <a:extLst>
                    <a:ext uri="{9D8B030D-6E8A-4147-A177-3AD203B41FA5}">
                      <a16:colId xmlns:a16="http://schemas.microsoft.com/office/drawing/2014/main" val="20001"/>
                    </a:ext>
                  </a:extLst>
                </a:gridCol>
                <a:gridCol w="1300000">
                  <a:extLst>
                    <a:ext uri="{9D8B030D-6E8A-4147-A177-3AD203B41FA5}">
                      <a16:colId xmlns:a16="http://schemas.microsoft.com/office/drawing/2014/main" val="20002"/>
                    </a:ext>
                  </a:extLst>
                </a:gridCol>
              </a:tblGrid>
              <a:tr h="340000">
                <a:tc>
                  <a:txBody>
                    <a:bodyPr/>
                    <a:lstStyle/>
                    <a:p>
                      <a:pPr algn="l">
                        <a:spcAft>
                          <a:spcPts val="0"/>
                        </a:spcAft>
                      </a:pPr>
                      <a:r>
                        <a:rPr sz="1050" b="1">
                          <a:solidFill>
                            <a:srgbClr val="FFFFFF"/>
                          </a:solidFill>
                          <a:latin typeface="Aptos"/>
                        </a:rPr>
                        <a:t>NET</a:t>
                      </a:r>
                    </a:p>
                  </a:txBody>
                  <a:tcPr marL="45720" marR="45720" marT="27432" marB="27432" anchor="ctr">
                    <a:solidFill>
                      <a:srgbClr val="0D607E"/>
                    </a:solidFill>
                  </a:tcPr>
                </a:tc>
                <a:tc>
                  <a:txBody>
                    <a:bodyPr/>
                    <a:lstStyle/>
                    <a:p>
                      <a:pPr algn="l">
                        <a:spcAft>
                          <a:spcPts val="0"/>
                        </a:spcAft>
                      </a:pPr>
                      <a:r>
                        <a:rPr sz="1050" b="1">
                          <a:solidFill>
                            <a:srgbClr val="FFFFFF"/>
                          </a:solidFill>
                          <a:latin typeface="Aptos"/>
                        </a:rPr>
                        <a:t>SCHEDULE</a:t>
                      </a:r>
                    </a:p>
                  </a:txBody>
                  <a:tcPr marL="45720" marR="45720" marT="27432" marB="27432" anchor="ctr">
                    <a:solidFill>
                      <a:srgbClr val="0D607E"/>
                    </a:solidFill>
                  </a:tcPr>
                </a:tc>
                <a:tc>
                  <a:txBody>
                    <a:bodyPr/>
                    <a:lstStyle/>
                    <a:p>
                      <a:pPr algn="l">
                        <a:spcAft>
                          <a:spcPts val="0"/>
                        </a:spcAft>
                      </a:pPr>
                      <a:r>
                        <a:rPr sz="1050" b="1">
                          <a:solidFill>
                            <a:srgbClr val="FFFFFF"/>
                          </a:solidFill>
                          <a:latin typeface="Aptos"/>
                        </a:rPr>
                        <a:t>FREQ / NOTES</a:t>
                      </a:r>
                    </a:p>
                  </a:txBody>
                  <a:tcPr marL="45720" marR="45720" marT="27432" marB="27432" anchor="ctr">
                    <a:solidFill>
                      <a:srgbClr val="0D607E"/>
                    </a:solidFill>
                  </a:tcPr>
                </a:tc>
                <a:extLst>
                  <a:ext uri="{0D108BD9-81ED-4DB2-BD59-A6C34878D82A}">
                    <a16:rowId xmlns:a16="http://schemas.microsoft.com/office/drawing/2014/main" val="10000"/>
                  </a:ext>
                </a:extLst>
              </a:tr>
              <a:tr h="330000">
                <a:tc>
                  <a:txBody>
                    <a:bodyPr/>
                    <a:lstStyle/>
                    <a:p>
                      <a:pPr algn="l">
                        <a:spcAft>
                          <a:spcPts val="0"/>
                        </a:spcAft>
                      </a:pPr>
                      <a:r>
                        <a:rPr sz="1100" b="1">
                          <a:solidFill>
                            <a:srgbClr val="172632"/>
                          </a:solidFill>
                          <a:latin typeface="Aptos"/>
                        </a:rPr>
                        <a:t>GARC Weekly Net</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Sun 9:00 PM ET</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146.730 MHz, CTCSS 162.2 — Fusion/FM, all welcome</a:t>
                      </a:r>
                    </a:p>
                  </a:txBody>
                  <a:tcPr marL="45720" marR="45720" marT="27432" marB="27432" anchor="ctr">
                    <a:solidFill>
                      <a:srgbClr val="D6E4EC"/>
                    </a:solidFill>
                  </a:tcPr>
                </a:tc>
                <a:extLst>
                  <a:ext uri="{0D108BD9-81ED-4DB2-BD59-A6C34878D82A}">
                    <a16:rowId xmlns:a16="http://schemas.microsoft.com/office/drawing/2014/main" val="10001"/>
                  </a:ext>
                </a:extLst>
              </a:tr>
            </a:tbl>
          </a:graphicData>
        </a:graphic>
      </p:graphicFrame>
      <p:sp>
        <p:nvSpPr>
          <p:cNvPr id="14" name="Key Contacts Card"/>
          <p:cNvSpPr/>
          <p:nvPr/>
        </p:nvSpPr>
        <p:spPr>
          <a:xfrm>
            <a:off x="4300840" y="3320000"/>
            <a:ext cx="3590000" cy="3050000"/>
          </a:xfrm>
          <a:prstGeom prst="roundRect">
            <a:avLst>
              <a:gd name="adj" fmla="val 3500"/>
            </a:avLst>
          </a:prstGeom>
          <a:solidFill>
            <a:srgbClr val="F2F6F9"/>
          </a:solidFill>
          <a:ln w="19050">
            <a:solidFill>
              <a:srgbClr val="156082"/>
            </a:solidFill>
          </a:ln>
        </p:spPr>
        <p:txBody>
          <a:bodyPr wrap="square" lIns="128016" tIns="100584" rIns="128016" bIns="82296" rtlCol="0" anchor="t"/>
          <a:lstStyle/>
          <a:p>
            <a:pPr>
              <a:spcAft>
                <a:spcPts val="600"/>
              </a:spcAft>
            </a:pPr>
            <a:r>
              <a:rPr sz="1500" b="1">
                <a:solidFill>
                  <a:srgbClr val="E97132"/>
                </a:solidFill>
                <a:latin typeface="Aptos Display"/>
              </a:rPr>
              <a:t>KEY CONTACTS &amp; RESOURCES</a:t>
            </a:r>
          </a:p>
          <a:p>
            <a:pPr>
              <a:spcAft>
                <a:spcPts val="400"/>
              </a:spcAft>
            </a:pPr>
            <a:r>
              <a:rPr sz="1150" b="1">
                <a:solidFill>
                  <a:srgbClr val="0E2841"/>
                </a:solidFill>
                <a:latin typeface="Aptos"/>
              </a:rPr>
              <a:t>General: </a:t>
            </a:r>
            <a:r>
              <a:rPr sz="1150" b="0">
                <a:solidFill>
                  <a:srgbClr val="172632"/>
                </a:solidFill>
                <a:latin typeface="Aptos"/>
              </a:rPr>
              <a:t>grantradio4@gmail.com</a:t>
            </a:r>
          </a:p>
          <a:p>
            <a:pPr>
              <a:spcAft>
                <a:spcPts val="400"/>
              </a:spcAft>
            </a:pPr>
            <a:r>
              <a:rPr sz="1150" b="1">
                <a:solidFill>
                  <a:srgbClr val="0E2841"/>
                </a:solidFill>
                <a:latin typeface="Aptos"/>
              </a:rPr>
              <a:t>Website: </a:t>
            </a:r>
            <a:r>
              <a:rPr sz="1150" b="0">
                <a:solidFill>
                  <a:srgbClr val="172632"/>
                </a:solidFill>
                <a:latin typeface="Aptos"/>
              </a:rPr>
              <a:t>grantamateurradioclub.yolasite.com</a:t>
            </a:r>
          </a:p>
          <a:p>
            <a:pPr>
              <a:spcAft>
                <a:spcPts val="400"/>
              </a:spcAft>
            </a:pPr>
            <a:r>
              <a:rPr sz="1150" b="1">
                <a:solidFill>
                  <a:srgbClr val="0E2841"/>
                </a:solidFill>
                <a:latin typeface="Aptos"/>
              </a:rPr>
              <a:t>Repeater Site: </a:t>
            </a:r>
            <a:r>
              <a:rPr sz="1150" b="0">
                <a:solidFill>
                  <a:srgbClr val="172632"/>
                </a:solidFill>
                <a:latin typeface="Aptos"/>
              </a:rPr>
              <a:t>n1djs.us (N1DJS — Jeffrey King)</a:t>
            </a:r>
          </a:p>
          <a:p>
            <a:pPr>
              <a:spcAft>
                <a:spcPts val="400"/>
              </a:spcAft>
            </a:pPr>
            <a:r>
              <a:rPr sz="1150" b="1">
                <a:solidFill>
                  <a:srgbClr val="0E2841"/>
                </a:solidFill>
                <a:latin typeface="Aptos"/>
              </a:rPr>
              <a:t>ARRL Lookup: </a:t>
            </a:r>
            <a:r>
              <a:rPr sz="1150" b="0">
                <a:solidFill>
                  <a:srgbClr val="172632"/>
                </a:solidFill>
                <a:latin typeface="Aptos"/>
              </a:rPr>
              <a:t>search “W8STZ”</a:t>
            </a:r>
          </a:p>
          <a:p>
            <a:pPr>
              <a:spcAft>
                <a:spcPts val="400"/>
              </a:spcAft>
            </a:pPr>
            <a:r>
              <a:rPr sz="1150" b="1">
                <a:solidFill>
                  <a:srgbClr val="0E2841"/>
                </a:solidFill>
                <a:latin typeface="Aptos"/>
              </a:rPr>
              <a:t>IMRS: </a:t>
            </a:r>
            <a:r>
              <a:rPr sz="1150" b="0">
                <a:solidFill>
                  <a:srgbClr val="172632"/>
                </a:solidFill>
                <a:latin typeface="Aptos"/>
              </a:rPr>
              <a:t>repeaters linked US-wide (Fusion)</a:t>
            </a:r>
          </a:p>
          <a:p>
            <a:pPr>
              <a:spcAft>
                <a:spcPts val="0"/>
              </a:spcAft>
            </a:pPr>
            <a:r>
              <a:rPr sz="1150" b="1">
                <a:solidFill>
                  <a:srgbClr val="0E2841"/>
                </a:solidFill>
                <a:latin typeface="Aptos"/>
              </a:rPr>
              <a:t>Specialties: </a:t>
            </a:r>
            <a:r>
              <a:rPr sz="1150" b="0">
                <a:solidFill>
                  <a:srgbClr val="172632"/>
                </a:solidFill>
                <a:latin typeface="Aptos"/>
              </a:rPr>
              <a:t>Public Service, Repeaters, VHF/UHF</a:t>
            </a:r>
          </a:p>
        </p:txBody>
      </p:sp>
      <p:sp>
        <p:nvSpPr>
          <p:cNvPr id="15" name="Repeaters Label"/>
          <p:cNvSpPr txBox="1"/>
          <p:nvPr/>
        </p:nvSpPr>
        <p:spPr>
          <a:xfrm>
            <a:off x="8144480" y="1400000"/>
            <a:ext cx="3587272" cy="280000"/>
          </a:xfrm>
          <a:prstGeom prst="rect">
            <a:avLst/>
          </a:prstGeom>
          <a:noFill/>
        </p:spPr>
        <p:txBody>
          <a:bodyPr wrap="square" lIns="0" tIns="0" rIns="0" bIns="0">
            <a:noAutofit/>
          </a:bodyPr>
          <a:lstStyle/>
          <a:p>
            <a:pPr algn="l">
              <a:spcAft>
                <a:spcPts val="0"/>
              </a:spcAft>
            </a:pPr>
            <a:r>
              <a:rPr sz="1500" b="1">
                <a:solidFill>
                  <a:srgbClr val="E97132"/>
                </a:solidFill>
                <a:latin typeface="Aptos Display"/>
              </a:rPr>
              <a:t>REPEATERS </a:t>
            </a:r>
            <a:r>
              <a:rPr sz="1050" b="1" i="1">
                <a:solidFill>
                  <a:srgbClr val="156082"/>
                </a:solidFill>
                <a:latin typeface="Aptos"/>
              </a:rPr>
              <a:t>(N1DJS sponsored)</a:t>
            </a:r>
          </a:p>
        </p:txBody>
      </p:sp>
      <p:graphicFrame>
        <p:nvGraphicFramePr>
          <p:cNvPr id="16" name="Repeaters Table"/>
          <p:cNvGraphicFramePr>
            <a:graphicFrameLocks noGrp="1"/>
          </p:cNvGraphicFramePr>
          <p:nvPr/>
        </p:nvGraphicFramePr>
        <p:xfrm>
          <a:off x="8144480" y="1730000"/>
          <a:ext cx="3587272" cy="1623208"/>
        </p:xfrm>
        <a:graphic>
          <a:graphicData uri="http://schemas.openxmlformats.org/drawingml/2006/table">
            <a:tbl>
              <a:tblPr firstRow="1" bandRow="1">
                <a:tableStyleId>{5C22544A-7EE6-4342-B048-85BDC9FD1C3A}</a:tableStyleId>
              </a:tblPr>
              <a:tblGrid>
                <a:gridCol w="760000">
                  <a:extLst>
                    <a:ext uri="{9D8B030D-6E8A-4147-A177-3AD203B41FA5}">
                      <a16:colId xmlns:a16="http://schemas.microsoft.com/office/drawing/2014/main" val="20000"/>
                    </a:ext>
                  </a:extLst>
                </a:gridCol>
                <a:gridCol w="700000">
                  <a:extLst>
                    <a:ext uri="{9D8B030D-6E8A-4147-A177-3AD203B41FA5}">
                      <a16:colId xmlns:a16="http://schemas.microsoft.com/office/drawing/2014/main" val="20001"/>
                    </a:ext>
                  </a:extLst>
                </a:gridCol>
                <a:gridCol w="560000">
                  <a:extLst>
                    <a:ext uri="{9D8B030D-6E8A-4147-A177-3AD203B41FA5}">
                      <a16:colId xmlns:a16="http://schemas.microsoft.com/office/drawing/2014/main" val="20002"/>
                    </a:ext>
                  </a:extLst>
                </a:gridCol>
                <a:gridCol w="1567272">
                  <a:extLst>
                    <a:ext uri="{9D8B030D-6E8A-4147-A177-3AD203B41FA5}">
                      <a16:colId xmlns:a16="http://schemas.microsoft.com/office/drawing/2014/main" val="20003"/>
                    </a:ext>
                  </a:extLst>
                </a:gridCol>
              </a:tblGrid>
              <a:tr h="340000">
                <a:tc>
                  <a:txBody>
                    <a:bodyPr/>
                    <a:lstStyle/>
                    <a:p>
                      <a:pPr algn="l">
                        <a:spcAft>
                          <a:spcPts val="0"/>
                        </a:spcAft>
                      </a:pPr>
                      <a:r>
                        <a:rPr sz="1050" b="1">
                          <a:solidFill>
                            <a:srgbClr val="FFFFFF"/>
                          </a:solidFill>
                          <a:latin typeface="Aptos"/>
                        </a:rPr>
                        <a:t>FREQ</a:t>
                      </a:r>
                    </a:p>
                  </a:txBody>
                  <a:tcPr marL="45720" marR="45720" marT="27432" marB="27432" anchor="ctr">
                    <a:solidFill>
                      <a:srgbClr val="0D607E"/>
                    </a:solidFill>
                  </a:tcPr>
                </a:tc>
                <a:tc>
                  <a:txBody>
                    <a:bodyPr/>
                    <a:lstStyle/>
                    <a:p>
                      <a:pPr algn="l">
                        <a:spcAft>
                          <a:spcPts val="0"/>
                        </a:spcAft>
                      </a:pPr>
                      <a:r>
                        <a:rPr sz="1050" b="1">
                          <a:solidFill>
                            <a:srgbClr val="FFFFFF"/>
                          </a:solidFill>
                          <a:latin typeface="Aptos"/>
                        </a:rPr>
                        <a:t>OFFSET</a:t>
                      </a:r>
                    </a:p>
                  </a:txBody>
                  <a:tcPr marL="45720" marR="45720" marT="27432" marB="27432" anchor="ctr">
                    <a:solidFill>
                      <a:srgbClr val="0D607E"/>
                    </a:solidFill>
                  </a:tcPr>
                </a:tc>
                <a:tc>
                  <a:txBody>
                    <a:bodyPr/>
                    <a:lstStyle/>
                    <a:p>
                      <a:pPr algn="l">
                        <a:spcAft>
                          <a:spcPts val="0"/>
                        </a:spcAft>
                      </a:pPr>
                      <a:r>
                        <a:rPr sz="1050" b="1">
                          <a:solidFill>
                            <a:srgbClr val="FFFFFF"/>
                          </a:solidFill>
                          <a:latin typeface="Aptos"/>
                        </a:rPr>
                        <a:t>PL</a:t>
                      </a:r>
                    </a:p>
                  </a:txBody>
                  <a:tcPr marL="45720" marR="45720" marT="27432" marB="27432" anchor="ctr">
                    <a:solidFill>
                      <a:srgbClr val="0D607E"/>
                    </a:solidFill>
                  </a:tcPr>
                </a:tc>
                <a:tc>
                  <a:txBody>
                    <a:bodyPr/>
                    <a:lstStyle/>
                    <a:p>
                      <a:pPr algn="l">
                        <a:spcAft>
                          <a:spcPts val="0"/>
                        </a:spcAft>
                      </a:pPr>
                      <a:r>
                        <a:rPr sz="1050" b="1">
                          <a:solidFill>
                            <a:srgbClr val="FFFFFF"/>
                          </a:solidFill>
                          <a:latin typeface="Aptos"/>
                        </a:rPr>
                        <a:t>MODE / NOTES</a:t>
                      </a:r>
                    </a:p>
                  </a:txBody>
                  <a:tcPr marL="45720" marR="45720" marT="27432" marB="27432" anchor="ctr">
                    <a:solidFill>
                      <a:srgbClr val="0D607E"/>
                    </a:solidFill>
                  </a:tcPr>
                </a:tc>
                <a:extLst>
                  <a:ext uri="{0D108BD9-81ED-4DB2-BD59-A6C34878D82A}">
                    <a16:rowId xmlns:a16="http://schemas.microsoft.com/office/drawing/2014/main" val="10000"/>
                  </a:ext>
                </a:extLst>
              </a:tr>
              <a:tr h="330000">
                <a:tc>
                  <a:txBody>
                    <a:bodyPr/>
                    <a:lstStyle/>
                    <a:p>
                      <a:pPr algn="l">
                        <a:spcAft>
                          <a:spcPts val="0"/>
                        </a:spcAft>
                      </a:pPr>
                      <a:r>
                        <a:rPr sz="1100" b="1">
                          <a:solidFill>
                            <a:srgbClr val="172632"/>
                          </a:solidFill>
                          <a:latin typeface="Aptos"/>
                        </a:rPr>
                        <a:t>146.730</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-600 kHz</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162.2</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FM+Fusion, DG-ID 00/61 — Brown Co. ~35 mi; IMRS; closed autopatch</a:t>
                      </a:r>
                    </a:p>
                  </a:txBody>
                  <a:tcPr marL="45720" marR="45720" marT="27432" marB="27432" anchor="ctr">
                    <a:solidFill>
                      <a:srgbClr val="D6E4EC"/>
                    </a:solidFill>
                  </a:tcPr>
                </a:tc>
                <a:extLst>
                  <a:ext uri="{0D108BD9-81ED-4DB2-BD59-A6C34878D82A}">
                    <a16:rowId xmlns:a16="http://schemas.microsoft.com/office/drawing/2014/main" val="10001"/>
                  </a:ext>
                </a:extLst>
              </a:tr>
              <a:tr h="330000">
                <a:tc>
                  <a:txBody>
                    <a:bodyPr/>
                    <a:lstStyle/>
                    <a:p>
                      <a:pPr algn="l">
                        <a:spcAft>
                          <a:spcPts val="0"/>
                        </a:spcAft>
                      </a:pPr>
                      <a:r>
                        <a:rPr sz="1100" b="1">
                          <a:solidFill>
                            <a:srgbClr val="172632"/>
                          </a:solidFill>
                          <a:latin typeface="Aptos"/>
                        </a:rPr>
                        <a:t>442.200</a:t>
                      </a:r>
                    </a:p>
                  </a:txBody>
                  <a:tcPr marL="45720" marR="45720" marT="27432" marB="27432" anchor="ctr">
                    <a:solidFill>
                      <a:srgbClr val="FFFFFF"/>
                    </a:solidFill>
                  </a:tcPr>
                </a:tc>
                <a:tc>
                  <a:txBody>
                    <a:bodyPr/>
                    <a:lstStyle/>
                    <a:p>
                      <a:pPr algn="l">
                        <a:spcAft>
                          <a:spcPts val="0"/>
                        </a:spcAft>
                      </a:pPr>
                      <a:r>
                        <a:rPr sz="1100" b="0">
                          <a:solidFill>
                            <a:srgbClr val="172632"/>
                          </a:solidFill>
                          <a:latin typeface="Aptos"/>
                        </a:rPr>
                        <a:t>+5 MHz</a:t>
                      </a:r>
                    </a:p>
                  </a:txBody>
                  <a:tcPr marL="45720" marR="45720" marT="27432" marB="27432" anchor="ctr">
                    <a:solidFill>
                      <a:srgbClr val="FFFFFF"/>
                    </a:solidFill>
                  </a:tcPr>
                </a:tc>
                <a:tc>
                  <a:txBody>
                    <a:bodyPr/>
                    <a:lstStyle/>
                    <a:p>
                      <a:pPr algn="l">
                        <a:spcAft>
                          <a:spcPts val="0"/>
                        </a:spcAft>
                      </a:pPr>
                      <a:r>
                        <a:rPr sz="1100" b="0">
                          <a:solidFill>
                            <a:srgbClr val="172632"/>
                          </a:solidFill>
                          <a:latin typeface="Aptos"/>
                        </a:rPr>
                        <a:t>162.2</a:t>
                      </a:r>
                    </a:p>
                  </a:txBody>
                  <a:tcPr marL="45720" marR="45720" marT="27432" marB="27432" anchor="ctr">
                    <a:solidFill>
                      <a:srgbClr val="FFFFFF"/>
                    </a:solidFill>
                  </a:tcPr>
                </a:tc>
                <a:tc>
                  <a:txBody>
                    <a:bodyPr/>
                    <a:lstStyle/>
                    <a:p>
                      <a:pPr algn="l">
                        <a:spcAft>
                          <a:spcPts val="0"/>
                        </a:spcAft>
                      </a:pPr>
                      <a:r>
                        <a:rPr sz="1100" b="0">
                          <a:solidFill>
                            <a:srgbClr val="172632"/>
                          </a:solidFill>
                          <a:latin typeface="Aptos"/>
                        </a:rPr>
                        <a:t>FM+Fusion, DG-ID 00/47 — Brown Co. ~40 mi; IMRS US-wide</a:t>
                      </a:r>
                    </a:p>
                  </a:txBody>
                  <a:tcPr marL="45720" marR="45720" marT="27432" marB="27432" anchor="ctr">
                    <a:solidFill>
                      <a:srgbClr val="FFFFFF"/>
                    </a:solidFill>
                  </a:tcPr>
                </a:tc>
                <a:extLst>
                  <a:ext uri="{0D108BD9-81ED-4DB2-BD59-A6C34878D82A}">
                    <a16:rowId xmlns:a16="http://schemas.microsoft.com/office/drawing/2014/main" val="10002"/>
                  </a:ext>
                </a:extLst>
              </a:tr>
            </a:tbl>
          </a:graphicData>
        </a:graphic>
      </p:graphicFrame>
      <p:sp>
        <p:nvSpPr>
          <p:cNvPr id="17" name="Officers Label"/>
          <p:cNvSpPr txBox="1"/>
          <p:nvPr/>
        </p:nvSpPr>
        <p:spPr>
          <a:xfrm>
            <a:off x="8144480" y="3680000"/>
            <a:ext cx="3587272" cy="280000"/>
          </a:xfrm>
          <a:prstGeom prst="rect">
            <a:avLst/>
          </a:prstGeom>
          <a:noFill/>
        </p:spPr>
        <p:txBody>
          <a:bodyPr wrap="square" lIns="0" tIns="0" rIns="0" bIns="0">
            <a:noAutofit/>
          </a:bodyPr>
          <a:lstStyle/>
          <a:p>
            <a:pPr algn="l">
              <a:spcAft>
                <a:spcPts val="0"/>
              </a:spcAft>
            </a:pPr>
            <a:r>
              <a:rPr sz="1500" b="1">
                <a:solidFill>
                  <a:srgbClr val="E97132"/>
                </a:solidFill>
                <a:latin typeface="Aptos Display"/>
              </a:rPr>
              <a:t>CLUB OFFICERS</a:t>
            </a:r>
          </a:p>
        </p:txBody>
      </p:sp>
      <p:graphicFrame>
        <p:nvGraphicFramePr>
          <p:cNvPr id="18" name="Officers Table"/>
          <p:cNvGraphicFramePr>
            <a:graphicFrameLocks noGrp="1"/>
          </p:cNvGraphicFramePr>
          <p:nvPr/>
        </p:nvGraphicFramePr>
        <p:xfrm>
          <a:off x="8144480" y="4010000"/>
          <a:ext cx="3587272" cy="1660000"/>
        </p:xfrm>
        <a:graphic>
          <a:graphicData uri="http://schemas.openxmlformats.org/drawingml/2006/table">
            <a:tbl>
              <a:tblPr firstRow="1" bandRow="1">
                <a:tableStyleId>{5C22544A-7EE6-4342-B048-85BDC9FD1C3A}</a:tableStyleId>
              </a:tblPr>
              <a:tblGrid>
                <a:gridCol w="1300000">
                  <a:extLst>
                    <a:ext uri="{9D8B030D-6E8A-4147-A177-3AD203B41FA5}">
                      <a16:colId xmlns:a16="http://schemas.microsoft.com/office/drawing/2014/main" val="20000"/>
                    </a:ext>
                  </a:extLst>
                </a:gridCol>
                <a:gridCol w="2287272">
                  <a:extLst>
                    <a:ext uri="{9D8B030D-6E8A-4147-A177-3AD203B41FA5}">
                      <a16:colId xmlns:a16="http://schemas.microsoft.com/office/drawing/2014/main" val="20001"/>
                    </a:ext>
                  </a:extLst>
                </a:gridCol>
              </a:tblGrid>
              <a:tr h="340000">
                <a:tc>
                  <a:txBody>
                    <a:bodyPr/>
                    <a:lstStyle/>
                    <a:p>
                      <a:pPr algn="l">
                        <a:spcAft>
                          <a:spcPts val="0"/>
                        </a:spcAft>
                      </a:pPr>
                      <a:r>
                        <a:rPr sz="1050" b="1">
                          <a:solidFill>
                            <a:srgbClr val="FFFFFF"/>
                          </a:solidFill>
                          <a:latin typeface="Aptos"/>
                        </a:rPr>
                        <a:t>ROLE</a:t>
                      </a:r>
                    </a:p>
                  </a:txBody>
                  <a:tcPr marL="45720" marR="45720" marT="27432" marB="27432" anchor="ctr">
                    <a:solidFill>
                      <a:srgbClr val="0D607E"/>
                    </a:solidFill>
                  </a:tcPr>
                </a:tc>
                <a:tc>
                  <a:txBody>
                    <a:bodyPr/>
                    <a:lstStyle/>
                    <a:p>
                      <a:pPr algn="l">
                        <a:spcAft>
                          <a:spcPts val="0"/>
                        </a:spcAft>
                      </a:pPr>
                      <a:r>
                        <a:rPr sz="1050" b="1">
                          <a:solidFill>
                            <a:srgbClr val="FFFFFF"/>
                          </a:solidFill>
                          <a:latin typeface="Aptos"/>
                        </a:rPr>
                        <a:t>NAME &amp; CALLSIGN</a:t>
                      </a:r>
                    </a:p>
                  </a:txBody>
                  <a:tcPr marL="45720" marR="45720" marT="27432" marB="27432" anchor="ctr">
                    <a:solidFill>
                      <a:srgbClr val="0D607E"/>
                    </a:solidFill>
                  </a:tcPr>
                </a:tc>
                <a:extLst>
                  <a:ext uri="{0D108BD9-81ED-4DB2-BD59-A6C34878D82A}">
                    <a16:rowId xmlns:a16="http://schemas.microsoft.com/office/drawing/2014/main" val="10000"/>
                  </a:ext>
                </a:extLst>
              </a:tr>
              <a:tr h="330000">
                <a:tc>
                  <a:txBody>
                    <a:bodyPr/>
                    <a:lstStyle/>
                    <a:p>
                      <a:pPr algn="l">
                        <a:spcAft>
                          <a:spcPts val="0"/>
                        </a:spcAft>
                      </a:pPr>
                      <a:r>
                        <a:rPr sz="1100" b="1">
                          <a:solidFill>
                            <a:srgbClr val="172632"/>
                          </a:solidFill>
                          <a:latin typeface="Aptos"/>
                        </a:rPr>
                        <a:t>President</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Joseph E. Lee, KE8NRY</a:t>
                      </a:r>
                    </a:p>
                  </a:txBody>
                  <a:tcPr marL="45720" marR="45720" marT="27432" marB="27432" anchor="ctr">
                    <a:solidFill>
                      <a:srgbClr val="D6E4EC"/>
                    </a:solidFill>
                  </a:tcPr>
                </a:tc>
                <a:extLst>
                  <a:ext uri="{0D108BD9-81ED-4DB2-BD59-A6C34878D82A}">
                    <a16:rowId xmlns:a16="http://schemas.microsoft.com/office/drawing/2014/main" val="10001"/>
                  </a:ext>
                </a:extLst>
              </a:tr>
              <a:tr h="330000">
                <a:tc>
                  <a:txBody>
                    <a:bodyPr/>
                    <a:lstStyle/>
                    <a:p>
                      <a:pPr algn="l">
                        <a:spcAft>
                          <a:spcPts val="0"/>
                        </a:spcAft>
                      </a:pPr>
                      <a:r>
                        <a:rPr sz="1100" b="1">
                          <a:solidFill>
                            <a:srgbClr val="172632"/>
                          </a:solidFill>
                          <a:latin typeface="Aptos"/>
                        </a:rPr>
                        <a:t>Vice President</a:t>
                      </a:r>
                    </a:p>
                  </a:txBody>
                  <a:tcPr marL="45720" marR="45720" marT="27432" marB="27432" anchor="ctr">
                    <a:solidFill>
                      <a:srgbClr val="FFFFFF"/>
                    </a:solidFill>
                  </a:tcPr>
                </a:tc>
                <a:tc>
                  <a:txBody>
                    <a:bodyPr/>
                    <a:lstStyle/>
                    <a:p>
                      <a:pPr algn="l">
                        <a:spcAft>
                          <a:spcPts val="0"/>
                        </a:spcAft>
                      </a:pPr>
                      <a:r>
                        <a:rPr sz="1100" b="0">
                          <a:solidFill>
                            <a:srgbClr val="172632"/>
                          </a:solidFill>
                          <a:latin typeface="Aptos"/>
                        </a:rPr>
                        <a:t>Gregg Johnson, AB8GJ</a:t>
                      </a:r>
                    </a:p>
                  </a:txBody>
                  <a:tcPr marL="45720" marR="45720" marT="27432" marB="27432" anchor="ctr">
                    <a:solidFill>
                      <a:srgbClr val="FFFFFF"/>
                    </a:solidFill>
                  </a:tcPr>
                </a:tc>
                <a:extLst>
                  <a:ext uri="{0D108BD9-81ED-4DB2-BD59-A6C34878D82A}">
                    <a16:rowId xmlns:a16="http://schemas.microsoft.com/office/drawing/2014/main" val="10002"/>
                  </a:ext>
                </a:extLst>
              </a:tr>
              <a:tr h="330000">
                <a:tc>
                  <a:txBody>
                    <a:bodyPr/>
                    <a:lstStyle/>
                    <a:p>
                      <a:pPr algn="l">
                        <a:spcAft>
                          <a:spcPts val="0"/>
                        </a:spcAft>
                      </a:pPr>
                      <a:r>
                        <a:rPr sz="1100" b="1">
                          <a:solidFill>
                            <a:srgbClr val="172632"/>
                          </a:solidFill>
                          <a:latin typeface="Aptos"/>
                        </a:rPr>
                        <a:t>Treasurer</a:t>
                      </a:r>
                    </a:p>
                  </a:txBody>
                  <a:tcPr marL="45720" marR="45720" marT="27432" marB="27432" anchor="ctr">
                    <a:solidFill>
                      <a:srgbClr val="D6E4EC"/>
                    </a:solidFill>
                  </a:tcPr>
                </a:tc>
                <a:tc>
                  <a:txBody>
                    <a:bodyPr/>
                    <a:lstStyle/>
                    <a:p>
                      <a:pPr algn="l">
                        <a:spcAft>
                          <a:spcPts val="0"/>
                        </a:spcAft>
                      </a:pPr>
                      <a:r>
                        <a:rPr sz="1100" b="0">
                          <a:solidFill>
                            <a:srgbClr val="172632"/>
                          </a:solidFill>
                          <a:latin typeface="Aptos"/>
                        </a:rPr>
                        <a:t>Daniel L. Pelzel, KE8TTQ</a:t>
                      </a:r>
                    </a:p>
                  </a:txBody>
                  <a:tcPr marL="45720" marR="45720" marT="27432" marB="27432" anchor="ctr">
                    <a:solidFill>
                      <a:srgbClr val="D6E4EC"/>
                    </a:solidFill>
                  </a:tcPr>
                </a:tc>
                <a:extLst>
                  <a:ext uri="{0D108BD9-81ED-4DB2-BD59-A6C34878D82A}">
                    <a16:rowId xmlns:a16="http://schemas.microsoft.com/office/drawing/2014/main" val="10003"/>
                  </a:ext>
                </a:extLst>
              </a:tr>
              <a:tr h="330000">
                <a:tc>
                  <a:txBody>
                    <a:bodyPr/>
                    <a:lstStyle/>
                    <a:p>
                      <a:pPr algn="l">
                        <a:spcAft>
                          <a:spcPts val="0"/>
                        </a:spcAft>
                      </a:pPr>
                      <a:r>
                        <a:rPr sz="1100" b="1">
                          <a:solidFill>
                            <a:srgbClr val="172632"/>
                          </a:solidFill>
                          <a:latin typeface="Aptos"/>
                        </a:rPr>
                        <a:t>Secretary</a:t>
                      </a:r>
                    </a:p>
                  </a:txBody>
                  <a:tcPr marL="45720" marR="45720" marT="27432" marB="27432" anchor="ctr">
                    <a:solidFill>
                      <a:srgbClr val="FFFFFF"/>
                    </a:solidFill>
                  </a:tcPr>
                </a:tc>
                <a:tc>
                  <a:txBody>
                    <a:bodyPr/>
                    <a:lstStyle/>
                    <a:p>
                      <a:pPr algn="l">
                        <a:spcAft>
                          <a:spcPts val="0"/>
                        </a:spcAft>
                      </a:pPr>
                      <a:r>
                        <a:rPr sz="1100" b="0">
                          <a:solidFill>
                            <a:srgbClr val="172632"/>
                          </a:solidFill>
                          <a:latin typeface="Aptos"/>
                        </a:rPr>
                        <a:t>Roger A. Suer, WB8HRW</a:t>
                      </a:r>
                    </a:p>
                  </a:txBody>
                  <a:tcPr marL="45720" marR="45720" marT="27432" marB="27432" anchor="ctr">
                    <a:solidFill>
                      <a:srgbClr val="FFFFFF"/>
                    </a:solidFill>
                  </a:tcPr>
                </a:tc>
                <a:extLst>
                  <a:ext uri="{0D108BD9-81ED-4DB2-BD59-A6C34878D82A}">
                    <a16:rowId xmlns:a16="http://schemas.microsoft.com/office/drawing/2014/main" val="10004"/>
                  </a:ext>
                </a:extLst>
              </a:tr>
            </a:tbl>
          </a:graphicData>
        </a:graphic>
      </p:graphicFrame>
      <p:sp>
        <p:nvSpPr>
          <p:cNvPr id="19" name="Footer"/>
          <p:cNvSpPr txBox="1"/>
          <p:nvPr/>
        </p:nvSpPr>
        <p:spPr>
          <a:xfrm>
            <a:off x="457200" y="6470000"/>
            <a:ext cx="11274552" cy="300000"/>
          </a:xfrm>
          <a:prstGeom prst="rect">
            <a:avLst/>
          </a:prstGeom>
          <a:noFill/>
        </p:spPr>
        <p:txBody>
          <a:bodyPr wrap="square" lIns="0" tIns="0" rIns="0" bIns="0">
            <a:noAutofit/>
          </a:bodyPr>
          <a:lstStyle/>
          <a:p>
            <a:pPr algn="ctr">
              <a:spcAft>
                <a:spcPts val="0"/>
              </a:spcAft>
            </a:pPr>
            <a:r>
              <a:rPr sz="1050" b="1">
                <a:solidFill>
                  <a:srgbClr val="156082"/>
                </a:solidFill>
                <a:latin typeface="Aptos"/>
              </a:rPr>
              <a:t>W8STZ — Grant Amateur Radio Association  •  Founded 1988  •  Georgetown, OH (Brown County)  •  grantamateurradioclub.yolasite.com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670</TotalTime>
  <Words>5194</Words>
  <Application>Microsoft Office PowerPoint</Application>
  <PresentationFormat>Widescreen</PresentationFormat>
  <Paragraphs>1399</Paragraphs>
  <Slides>32</Slides>
  <Notes>1</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PowerPoint Presentation</vt:lpstr>
      <vt:lpstr>PowerPoint Presentation</vt:lpstr>
      <vt:lpstr>Baofeng DR-1801UV Maysville Ky DMR 444.550 N1DTA</vt:lpstr>
      <vt:lpstr>PowerPoint Presentation</vt:lpstr>
      <vt:lpstr>Baofeng DR-1801UV Brooksville Ky DMR 443.7125 (+5)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Clifton W Dowers</dc:creator>
  <cp:keywords>KI4PHP;N1DTA;BROOKSVILLE, KY</cp:keywords>
  <cp:lastModifiedBy>Clifton W Dowers</cp:lastModifiedBy>
  <cp:revision>4</cp:revision>
  <cp:lastPrinted>2026-07-20T02:42:51Z</cp:lastPrinted>
  <dcterms:created xsi:type="dcterms:W3CDTF">2026-07-15T03:29:14Z</dcterms:created>
  <dcterms:modified xsi:type="dcterms:W3CDTF">2026-07-21T02:14:18Z</dcterms:modified>
</cp:coreProperties>
</file>