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5951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033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26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282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7688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0174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962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413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63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275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7693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531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29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607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149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4481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19-Dec-19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59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19-Dec-19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484796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62" r:id="rId5"/>
    <p:sldLayoutId id="2147483663" r:id="rId6"/>
    <p:sldLayoutId id="2147483664" r:id="rId7"/>
    <p:sldLayoutId id="2147483665" r:id="rId8"/>
    <p:sldLayoutId id="2147483666" r:id="rId9"/>
    <p:sldLayoutId id="2147483667" r:id="rId10"/>
    <p:sldLayoutId id="2147483668" r:id="rId11"/>
    <p:sldLayoutId id="2147483674" r:id="rId12"/>
    <p:sldLayoutId id="2147483669" r:id="rId13"/>
    <p:sldLayoutId id="2147483670" r:id="rId14"/>
    <p:sldLayoutId id="2147483671" r:id="rId15"/>
    <p:sldLayoutId id="2147483672" r:id="rId16"/>
    <p:sldLayoutId id="2147483673"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s://www.jetblue.com/" TargetMode="External"/><Relationship Id="rId1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hyperlink" Target="https://www.allegiantair.com/" TargetMode="External"/><Relationship Id="rId12" Type="http://schemas.openxmlformats.org/officeDocument/2006/relationships/image" Target="../media/image12.jpeg"/><Relationship Id="rId17" Type="http://schemas.openxmlformats.org/officeDocument/2006/relationships/image" Target="../media/image15.jpeg"/><Relationship Id="rId2" Type="http://schemas.openxmlformats.org/officeDocument/2006/relationships/image" Target="../media/image6.jpeg"/><Relationship Id="rId16" Type="http://schemas.openxmlformats.org/officeDocument/2006/relationships/hyperlink" Target="https://www.ual.com/"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flyfrontier.com/" TargetMode="External"/><Relationship Id="rId5" Type="http://schemas.openxmlformats.org/officeDocument/2006/relationships/image" Target="../media/image8.jpeg"/><Relationship Id="rId15" Type="http://schemas.openxmlformats.org/officeDocument/2006/relationships/image" Target="../media/image14.png"/><Relationship Id="rId10" Type="http://schemas.openxmlformats.org/officeDocument/2006/relationships/image" Target="../media/image11.jpeg"/><Relationship Id="rId4" Type="http://schemas.openxmlformats.org/officeDocument/2006/relationships/hyperlink" Target="https://www.alaskaair.com/" TargetMode="External"/><Relationship Id="rId9" Type="http://schemas.openxmlformats.org/officeDocument/2006/relationships/hyperlink" Target="https://www.delta.com/" TargetMode="External"/><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1CEC-E254-461C-84FE-2C3558F1586E}"/>
              </a:ext>
            </a:extLst>
          </p:cNvPr>
          <p:cNvSpPr>
            <a:spLocks noGrp="1"/>
          </p:cNvSpPr>
          <p:nvPr>
            <p:ph type="title"/>
          </p:nvPr>
        </p:nvSpPr>
        <p:spPr>
          <a:xfrm>
            <a:off x="0" y="84667"/>
            <a:ext cx="12192000" cy="2502231"/>
          </a:xfrm>
        </p:spPr>
        <p:txBody>
          <a:bodyPr>
            <a:normAutofit fontScale="90000"/>
          </a:bodyPr>
          <a:lstStyle/>
          <a:p>
            <a:r>
              <a:rPr lang="en-US" sz="1600" dirty="0"/>
              <a:t>Travel in and out of Charleston</a:t>
            </a:r>
            <a:br>
              <a:rPr lang="en-US" sz="4800" dirty="0"/>
            </a:br>
            <a:br>
              <a:rPr lang="en-US" sz="4800" dirty="0"/>
            </a:br>
            <a:br>
              <a:rPr lang="en-US" sz="4800" dirty="0"/>
            </a:br>
            <a:br>
              <a:rPr lang="en-US" sz="4800" dirty="0"/>
            </a:br>
            <a:r>
              <a:rPr lang="en-US" sz="4800" dirty="0"/>
              <a:t>Traveling in and out of Charleston, SC</a:t>
            </a:r>
            <a:br>
              <a:rPr lang="en-US" sz="4800" dirty="0"/>
            </a:br>
            <a:br>
              <a:rPr lang="en-US" sz="4800" dirty="0"/>
            </a:br>
            <a:r>
              <a:rPr lang="en-US" sz="1800" dirty="0">
                <a:effectLst/>
                <a:latin typeface="Arial" panose="020B0604020202020204" pitchFamily="34" charset="0"/>
                <a:cs typeface="Arial" panose="020B0604020202020204" pitchFamily="34" charset="0"/>
              </a:rPr>
              <a:t>Charleston International Airport (CHS) is the airport that serves the Charleston, SC area. Below are the carriers that service CHS. The Doubletree has a shuttle service that will pick you up at arrivals and take you directly to the hotel. In most instances you may need to call them (843.518.6200). If you are interested in renting a car, there are 6 rental car agencies that are located at the end of the terminal near Baggage Claim: Avis, National, Enterprise, Hertz, Alamo and Budget. Amtrak also serves Charleston with Train 89 (Palmetto) and Train 97 (Sliver Meteor). The station is 7.5 miles from the DoubleTree.</a:t>
            </a:r>
            <a:br>
              <a:rPr lang="en-US" sz="1800" dirty="0">
                <a:effectLst/>
                <a:latin typeface="Arial" panose="020B0604020202020204" pitchFamily="34" charset="0"/>
                <a:cs typeface="Arial" panose="020B0604020202020204" pitchFamily="34" charset="0"/>
              </a:rPr>
            </a:br>
            <a:r>
              <a:rPr lang="en-US" sz="1600" dirty="0">
                <a:effectLst/>
              </a:rPr>
              <a:t> </a:t>
            </a:r>
            <a:br>
              <a:rPr lang="en-US" sz="1600" dirty="0">
                <a:effectLst/>
              </a:rPr>
            </a:br>
            <a:r>
              <a:rPr lang="en-US" dirty="0">
                <a:effectLst/>
              </a:rPr>
              <a:t> </a:t>
            </a:r>
            <a:br>
              <a:rPr lang="en-US" dirty="0">
                <a:effectLst/>
              </a:rPr>
            </a:br>
            <a:r>
              <a:rPr lang="en-US" dirty="0">
                <a:effectLst/>
              </a:rPr>
              <a:t> </a:t>
            </a:r>
            <a:br>
              <a:rPr lang="en-US" dirty="0">
                <a:effectLst/>
              </a:rPr>
            </a:br>
            <a:endParaRPr lang="en-US" sz="4800" dirty="0"/>
          </a:p>
        </p:txBody>
      </p:sp>
      <p:pic>
        <p:nvPicPr>
          <p:cNvPr id="4" name="Picture 3">
            <a:extLst>
              <a:ext uri="{FF2B5EF4-FFF2-40B4-BE49-F238E27FC236}">
                <a16:creationId xmlns:a16="http://schemas.microsoft.com/office/drawing/2014/main" id="{0AB0BBA0-757E-4700-A6E5-844B9DC36C62}"/>
              </a:ext>
            </a:extLst>
          </p:cNvPr>
          <p:cNvPicPr>
            <a:picLocks noChangeAspect="1"/>
          </p:cNvPicPr>
          <p:nvPr/>
        </p:nvPicPr>
        <p:blipFill rotWithShape="1">
          <a:blip r:embed="rId3"/>
          <a:srcRect t="30859" r="-1" b="23009"/>
          <a:stretch/>
        </p:blipFill>
        <p:spPr>
          <a:xfrm>
            <a:off x="-1" y="2639731"/>
            <a:ext cx="12192000" cy="4218269"/>
          </a:xfrm>
          <a:prstGeom prst="rect">
            <a:avLst/>
          </a:prstGeom>
        </p:spPr>
      </p:pic>
      <p:pic>
        <p:nvPicPr>
          <p:cNvPr id="10" name="Picture 9" descr="Alaska Airlines">
            <a:hlinkClick r:id="rId4"/>
            <a:extLst>
              <a:ext uri="{FF2B5EF4-FFF2-40B4-BE49-F238E27FC236}">
                <a16:creationId xmlns:a16="http://schemas.microsoft.com/office/drawing/2014/main" id="{294877B6-BEBF-43F5-97EE-CD7CC04C78E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50" y="2653803"/>
            <a:ext cx="1637913" cy="638810"/>
          </a:xfrm>
          <a:prstGeom prst="rect">
            <a:avLst/>
          </a:prstGeom>
          <a:noFill/>
          <a:ln>
            <a:noFill/>
          </a:ln>
        </p:spPr>
      </p:pic>
      <p:sp>
        <p:nvSpPr>
          <p:cNvPr id="5" name="Rectangle 4">
            <a:extLst>
              <a:ext uri="{FF2B5EF4-FFF2-40B4-BE49-F238E27FC236}">
                <a16:creationId xmlns:a16="http://schemas.microsoft.com/office/drawing/2014/main" id="{42A4FA54-6E91-44E2-8247-EAFABA14E304}"/>
              </a:ext>
            </a:extLst>
          </p:cNvPr>
          <p:cNvSpPr/>
          <p:nvPr/>
        </p:nvSpPr>
        <p:spPr>
          <a:xfrm>
            <a:off x="614981" y="3253998"/>
            <a:ext cx="1867819" cy="369332"/>
          </a:xfrm>
          <a:prstGeom prst="rect">
            <a:avLst/>
          </a:prstGeom>
        </p:spPr>
        <p:txBody>
          <a:bodyPr wrap="square">
            <a:spAutoFit/>
          </a:bodyPr>
          <a:lstStyle/>
          <a:p>
            <a:r>
              <a:rPr lang="en-US"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800-252-7522</a:t>
            </a:r>
            <a:endParaRPr lang="en-US" dirty="0"/>
          </a:p>
        </p:txBody>
      </p:sp>
      <p:pic>
        <p:nvPicPr>
          <p:cNvPr id="15" name="Picture 14">
            <a:extLst>
              <a:ext uri="{FF2B5EF4-FFF2-40B4-BE49-F238E27FC236}">
                <a16:creationId xmlns:a16="http://schemas.microsoft.com/office/drawing/2014/main" id="{9CCABA16-852F-4B10-A915-A42A95E28B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375450" y="2668799"/>
            <a:ext cx="2955114" cy="631413"/>
          </a:xfrm>
          <a:prstGeom prst="rect">
            <a:avLst/>
          </a:prstGeom>
          <a:noFill/>
          <a:ln>
            <a:noFill/>
          </a:ln>
        </p:spPr>
      </p:pic>
      <p:sp>
        <p:nvSpPr>
          <p:cNvPr id="8" name="Rectangle 7">
            <a:extLst>
              <a:ext uri="{FF2B5EF4-FFF2-40B4-BE49-F238E27FC236}">
                <a16:creationId xmlns:a16="http://schemas.microsoft.com/office/drawing/2014/main" id="{3FEA65F0-C079-436C-9D07-168907C26D95}"/>
              </a:ext>
            </a:extLst>
          </p:cNvPr>
          <p:cNvSpPr/>
          <p:nvPr/>
        </p:nvSpPr>
        <p:spPr>
          <a:xfrm>
            <a:off x="5795865" y="3244334"/>
            <a:ext cx="1867819" cy="369332"/>
          </a:xfrm>
          <a:prstGeom prst="rect">
            <a:avLst/>
          </a:prstGeom>
        </p:spPr>
        <p:txBody>
          <a:bodyPr wrap="none">
            <a:spAutoFit/>
          </a:bodyPr>
          <a:lstStyle/>
          <a:p>
            <a:r>
              <a:rPr lang="en-US"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800-433-7300</a:t>
            </a:r>
            <a:endParaRPr lang="en-US" dirty="0"/>
          </a:p>
        </p:txBody>
      </p:sp>
      <p:pic>
        <p:nvPicPr>
          <p:cNvPr id="17" name="Picture 16" descr="Allegiant Air">
            <a:hlinkClick r:id="rId7"/>
            <a:extLst>
              <a:ext uri="{FF2B5EF4-FFF2-40B4-BE49-F238E27FC236}">
                <a16:creationId xmlns:a16="http://schemas.microsoft.com/office/drawing/2014/main" id="{010D6801-BD5D-46A6-8469-F5AC7587035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011063" y="2661200"/>
            <a:ext cx="1708173" cy="633556"/>
          </a:xfrm>
          <a:prstGeom prst="rect">
            <a:avLst/>
          </a:prstGeom>
          <a:noFill/>
          <a:ln>
            <a:noFill/>
          </a:ln>
        </p:spPr>
      </p:pic>
      <p:sp>
        <p:nvSpPr>
          <p:cNvPr id="12" name="Rectangle 11">
            <a:extLst>
              <a:ext uri="{FF2B5EF4-FFF2-40B4-BE49-F238E27FC236}">
                <a16:creationId xmlns:a16="http://schemas.microsoft.com/office/drawing/2014/main" id="{C30678DD-A20B-4B2B-B453-DF246A3B3AAE}"/>
              </a:ext>
            </a:extLst>
          </p:cNvPr>
          <p:cNvSpPr/>
          <p:nvPr/>
        </p:nvSpPr>
        <p:spPr>
          <a:xfrm>
            <a:off x="2931239" y="3253998"/>
            <a:ext cx="1867819" cy="369332"/>
          </a:xfrm>
          <a:prstGeom prst="rect">
            <a:avLst/>
          </a:prstGeom>
        </p:spPr>
        <p:txBody>
          <a:bodyPr wrap="none">
            <a:spAutoFit/>
          </a:bodyPr>
          <a:lstStyle/>
          <a:p>
            <a:r>
              <a:rPr lang="en-US" b="0" i="0" dirty="0">
                <a:solidFill>
                  <a:srgbClr val="333333"/>
                </a:solidFill>
                <a:effectLst/>
                <a:latin typeface="Verdana" panose="020B0604030504040204" pitchFamily="34" charset="0"/>
              </a:rPr>
              <a:t>702-505-8888</a:t>
            </a:r>
            <a:endParaRPr lang="en-US" dirty="0"/>
          </a:p>
        </p:txBody>
      </p:sp>
      <p:pic>
        <p:nvPicPr>
          <p:cNvPr id="29" name="Picture 28" descr="Delta Air Lines">
            <a:hlinkClick r:id="rId9"/>
            <a:extLst>
              <a:ext uri="{FF2B5EF4-FFF2-40B4-BE49-F238E27FC236}">
                <a16:creationId xmlns:a16="http://schemas.microsoft.com/office/drawing/2014/main" id="{056E249D-057C-406A-9ED3-3B56A170882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9030113" y="2661200"/>
            <a:ext cx="2462337" cy="631413"/>
          </a:xfrm>
          <a:prstGeom prst="rect">
            <a:avLst/>
          </a:prstGeom>
          <a:noFill/>
          <a:ln>
            <a:noFill/>
          </a:ln>
        </p:spPr>
      </p:pic>
      <p:sp>
        <p:nvSpPr>
          <p:cNvPr id="13" name="Rectangle 12">
            <a:extLst>
              <a:ext uri="{FF2B5EF4-FFF2-40B4-BE49-F238E27FC236}">
                <a16:creationId xmlns:a16="http://schemas.microsoft.com/office/drawing/2014/main" id="{D36FFCA0-A102-48A3-B022-F04F7D8D24A7}"/>
              </a:ext>
            </a:extLst>
          </p:cNvPr>
          <p:cNvSpPr/>
          <p:nvPr/>
        </p:nvSpPr>
        <p:spPr>
          <a:xfrm>
            <a:off x="9327371" y="3233364"/>
            <a:ext cx="1867819" cy="369332"/>
          </a:xfrm>
          <a:prstGeom prst="rect">
            <a:avLst/>
          </a:prstGeom>
        </p:spPr>
        <p:txBody>
          <a:bodyPr wrap="none">
            <a:spAutoFit/>
          </a:bodyPr>
          <a:lstStyle/>
          <a:p>
            <a:r>
              <a:rPr lang="en-US" b="0" i="0" dirty="0">
                <a:solidFill>
                  <a:srgbClr val="333333"/>
                </a:solidFill>
                <a:effectLst/>
                <a:latin typeface="Verdana" panose="020B0604030504040204" pitchFamily="34" charset="0"/>
              </a:rPr>
              <a:t>800-221-1212</a:t>
            </a:r>
            <a:endParaRPr lang="en-US" dirty="0"/>
          </a:p>
        </p:txBody>
      </p:sp>
      <p:pic>
        <p:nvPicPr>
          <p:cNvPr id="31" name="Picture 30" descr="Frontier Airlines">
            <a:hlinkClick r:id="rId11"/>
            <a:extLst>
              <a:ext uri="{FF2B5EF4-FFF2-40B4-BE49-F238E27FC236}">
                <a16:creationId xmlns:a16="http://schemas.microsoft.com/office/drawing/2014/main" id="{D876AE0A-777F-4381-992C-26D6596BB137}"/>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9550" y="4223525"/>
            <a:ext cx="2219484" cy="582080"/>
          </a:xfrm>
          <a:prstGeom prst="rect">
            <a:avLst/>
          </a:prstGeom>
          <a:noFill/>
          <a:ln>
            <a:noFill/>
          </a:ln>
        </p:spPr>
      </p:pic>
      <p:sp>
        <p:nvSpPr>
          <p:cNvPr id="18" name="Rectangle 17">
            <a:extLst>
              <a:ext uri="{FF2B5EF4-FFF2-40B4-BE49-F238E27FC236}">
                <a16:creationId xmlns:a16="http://schemas.microsoft.com/office/drawing/2014/main" id="{12B03DF1-DF4A-4002-9719-C18884769681}"/>
              </a:ext>
            </a:extLst>
          </p:cNvPr>
          <p:cNvSpPr/>
          <p:nvPr/>
        </p:nvSpPr>
        <p:spPr>
          <a:xfrm>
            <a:off x="756915" y="4748865"/>
            <a:ext cx="1949573" cy="369332"/>
          </a:xfrm>
          <a:prstGeom prst="rect">
            <a:avLst/>
          </a:prstGeom>
        </p:spPr>
        <p:txBody>
          <a:bodyPr wrap="none">
            <a:spAutoFit/>
          </a:bodyPr>
          <a:lstStyle/>
          <a:p>
            <a:r>
              <a:rPr lang="en-US"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 801-401-9000</a:t>
            </a:r>
            <a:endParaRPr lang="en-US" dirty="0"/>
          </a:p>
        </p:txBody>
      </p:sp>
      <p:pic>
        <p:nvPicPr>
          <p:cNvPr id="33" name="Picture 32" descr="JetBlue Airways">
            <a:hlinkClick r:id="rId13"/>
            <a:extLst>
              <a:ext uri="{FF2B5EF4-FFF2-40B4-BE49-F238E27FC236}">
                <a16:creationId xmlns:a16="http://schemas.microsoft.com/office/drawing/2014/main" id="{440C9783-8939-4B97-B3AB-E808023E8B84}"/>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622941" y="4202355"/>
            <a:ext cx="1895475" cy="603250"/>
          </a:xfrm>
          <a:prstGeom prst="rect">
            <a:avLst/>
          </a:prstGeom>
          <a:noFill/>
          <a:ln>
            <a:noFill/>
          </a:ln>
        </p:spPr>
      </p:pic>
      <p:sp>
        <p:nvSpPr>
          <p:cNvPr id="19" name="Rectangle 18">
            <a:extLst>
              <a:ext uri="{FF2B5EF4-FFF2-40B4-BE49-F238E27FC236}">
                <a16:creationId xmlns:a16="http://schemas.microsoft.com/office/drawing/2014/main" id="{26271A10-0C78-4D7B-A268-ACA2750400F4}"/>
              </a:ext>
            </a:extLst>
          </p:cNvPr>
          <p:cNvSpPr/>
          <p:nvPr/>
        </p:nvSpPr>
        <p:spPr>
          <a:xfrm>
            <a:off x="3675950" y="4753452"/>
            <a:ext cx="1867819" cy="369332"/>
          </a:xfrm>
          <a:prstGeom prst="rect">
            <a:avLst/>
          </a:prstGeom>
        </p:spPr>
        <p:txBody>
          <a:bodyPr wrap="none">
            <a:spAutoFit/>
          </a:bodyPr>
          <a:lstStyle/>
          <a:p>
            <a:r>
              <a:rPr lang="en-US" b="0" i="0" dirty="0">
                <a:solidFill>
                  <a:srgbClr val="333333"/>
                </a:solidFill>
                <a:effectLst/>
                <a:latin typeface="Verdana" panose="020B0604030504040204" pitchFamily="34" charset="0"/>
              </a:rPr>
              <a:t>800-538-2583</a:t>
            </a:r>
            <a:endParaRPr lang="en-US" dirty="0"/>
          </a:p>
        </p:txBody>
      </p:sp>
      <p:pic>
        <p:nvPicPr>
          <p:cNvPr id="35" name="Picture 34">
            <a:extLst>
              <a:ext uri="{FF2B5EF4-FFF2-40B4-BE49-F238E27FC236}">
                <a16:creationId xmlns:a16="http://schemas.microsoft.com/office/drawing/2014/main" id="{29F67966-FC1E-42E1-AE5F-96DD4414B05B}"/>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6395770" y="4212940"/>
            <a:ext cx="2102740" cy="603250"/>
          </a:xfrm>
          <a:prstGeom prst="rect">
            <a:avLst/>
          </a:prstGeom>
          <a:noFill/>
          <a:ln>
            <a:noFill/>
          </a:ln>
        </p:spPr>
      </p:pic>
      <p:sp>
        <p:nvSpPr>
          <p:cNvPr id="20" name="Rectangle 19">
            <a:extLst>
              <a:ext uri="{FF2B5EF4-FFF2-40B4-BE49-F238E27FC236}">
                <a16:creationId xmlns:a16="http://schemas.microsoft.com/office/drawing/2014/main" id="{2B377B47-CC48-44C1-BFB7-A09FBF404E7B}"/>
              </a:ext>
            </a:extLst>
          </p:cNvPr>
          <p:cNvSpPr/>
          <p:nvPr/>
        </p:nvSpPr>
        <p:spPr>
          <a:xfrm>
            <a:off x="6513231" y="4735471"/>
            <a:ext cx="1867819" cy="369332"/>
          </a:xfrm>
          <a:prstGeom prst="rect">
            <a:avLst/>
          </a:prstGeom>
        </p:spPr>
        <p:txBody>
          <a:bodyPr wrap="none">
            <a:spAutoFit/>
          </a:bodyPr>
          <a:lstStyle/>
          <a:p>
            <a:r>
              <a:rPr lang="en-US"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800-435-9792</a:t>
            </a:r>
            <a:endParaRPr lang="en-US" dirty="0"/>
          </a:p>
        </p:txBody>
      </p:sp>
      <p:pic>
        <p:nvPicPr>
          <p:cNvPr id="37" name="Picture 36" descr="United Airlines">
            <a:hlinkClick r:id="rId16"/>
            <a:extLst>
              <a:ext uri="{FF2B5EF4-FFF2-40B4-BE49-F238E27FC236}">
                <a16:creationId xmlns:a16="http://schemas.microsoft.com/office/drawing/2014/main" id="{46EB8FA8-7DBD-45E3-99EE-C01ACD92AE37}"/>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9477923" y="4197266"/>
            <a:ext cx="1791764" cy="603250"/>
          </a:xfrm>
          <a:prstGeom prst="rect">
            <a:avLst/>
          </a:prstGeom>
          <a:noFill/>
          <a:ln>
            <a:noFill/>
          </a:ln>
        </p:spPr>
      </p:pic>
      <p:sp>
        <p:nvSpPr>
          <p:cNvPr id="22" name="Rectangle 21">
            <a:extLst>
              <a:ext uri="{FF2B5EF4-FFF2-40B4-BE49-F238E27FC236}">
                <a16:creationId xmlns:a16="http://schemas.microsoft.com/office/drawing/2014/main" id="{4BF98C66-FE19-462F-AEF2-46C37BBCE298}"/>
              </a:ext>
            </a:extLst>
          </p:cNvPr>
          <p:cNvSpPr/>
          <p:nvPr/>
        </p:nvSpPr>
        <p:spPr>
          <a:xfrm>
            <a:off x="9477923" y="4729434"/>
            <a:ext cx="1867819" cy="369332"/>
          </a:xfrm>
          <a:prstGeom prst="rect">
            <a:avLst/>
          </a:prstGeom>
        </p:spPr>
        <p:txBody>
          <a:bodyPr wrap="none">
            <a:spAutoFit/>
          </a:bodyPr>
          <a:lstStyle/>
          <a:p>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800-241-6522</a:t>
            </a:r>
            <a:endParaRPr lang="en-US" dirty="0"/>
          </a:p>
        </p:txBody>
      </p:sp>
      <p:pic>
        <p:nvPicPr>
          <p:cNvPr id="40" name="Picture 39">
            <a:extLst>
              <a:ext uri="{FF2B5EF4-FFF2-40B4-BE49-F238E27FC236}">
                <a16:creationId xmlns:a16="http://schemas.microsoft.com/office/drawing/2014/main" id="{5A23D8B5-BC71-4AF4-8179-0BE46BAF0C75}"/>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75450" y="5239650"/>
            <a:ext cx="1380490" cy="978535"/>
          </a:xfrm>
          <a:prstGeom prst="rect">
            <a:avLst/>
          </a:prstGeom>
          <a:noFill/>
          <a:ln>
            <a:noFill/>
          </a:ln>
        </p:spPr>
      </p:pic>
      <p:sp>
        <p:nvSpPr>
          <p:cNvPr id="41" name="Rectangle 40">
            <a:extLst>
              <a:ext uri="{FF2B5EF4-FFF2-40B4-BE49-F238E27FC236}">
                <a16:creationId xmlns:a16="http://schemas.microsoft.com/office/drawing/2014/main" id="{A3F21055-1BCB-4871-8370-EEDD7852D491}"/>
              </a:ext>
            </a:extLst>
          </p:cNvPr>
          <p:cNvSpPr/>
          <p:nvPr/>
        </p:nvSpPr>
        <p:spPr>
          <a:xfrm>
            <a:off x="5162089" y="6218185"/>
            <a:ext cx="1867819" cy="369332"/>
          </a:xfrm>
          <a:prstGeom prst="rect">
            <a:avLst/>
          </a:prstGeom>
        </p:spPr>
        <p:txBody>
          <a:bodyPr wrap="none">
            <a:spAutoFit/>
          </a:bodyPr>
          <a:lstStyle/>
          <a:p>
            <a:r>
              <a:rPr lang="en-US" b="0" i="0" dirty="0">
                <a:solidFill>
                  <a:srgbClr val="333333"/>
                </a:solidFill>
                <a:effectLst/>
                <a:latin typeface="Verdana" panose="020B0604030504040204" pitchFamily="34" charset="0"/>
              </a:rPr>
              <a:t>800-872-7245</a:t>
            </a:r>
            <a:endParaRPr lang="en-US" dirty="0"/>
          </a:p>
        </p:txBody>
      </p:sp>
    </p:spTree>
    <p:extLst>
      <p:ext uri="{BB962C8B-B14F-4D97-AF65-F5344CB8AC3E}">
        <p14:creationId xmlns:p14="http://schemas.microsoft.com/office/powerpoint/2010/main" val="2097994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RightStep">
      <a:dk1>
        <a:srgbClr val="000000"/>
      </a:dk1>
      <a:lt1>
        <a:srgbClr val="FFFFFF"/>
      </a:lt1>
      <a:dk2>
        <a:srgbClr val="413624"/>
      </a:dk2>
      <a:lt2>
        <a:srgbClr val="E2E7E8"/>
      </a:lt2>
      <a:accent1>
        <a:srgbClr val="EE876B"/>
      </a:accent1>
      <a:accent2>
        <a:srgbClr val="D5952A"/>
      </a:accent2>
      <a:accent3>
        <a:srgbClr val="A3A84D"/>
      </a:accent3>
      <a:accent4>
        <a:srgbClr val="7BB23B"/>
      </a:accent4>
      <a:accent5>
        <a:srgbClr val="41B930"/>
      </a:accent5>
      <a:accent6>
        <a:srgbClr val="30BA59"/>
      </a:accent6>
      <a:hlink>
        <a:srgbClr val="5B8B97"/>
      </a:hlink>
      <a:folHlink>
        <a:srgbClr val="828282"/>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53</TotalTime>
  <Words>161</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Bodoni MT</vt:lpstr>
      <vt:lpstr>Goudy Old Style</vt:lpstr>
      <vt:lpstr>Verdana</vt:lpstr>
      <vt:lpstr>Wingdings 2</vt:lpstr>
      <vt:lpstr>SlateVTI</vt:lpstr>
      <vt:lpstr>Travel in and out of Charleston    Traveling in and out of Charleston, SC  Charleston International Airport (CHS) is the airport that serves the Charleston, SC area. Below are the carriers that service CHS. The Doubletree has a shuttle service that will pick you up at arrivals and take you directly to the hotel. In most instances you may need to call them (843.518.6200). If you are interested in renting a car, there are 6 rental car agencies that are located at the end of the terminal near Baggage Claim: Avis, National, Enterprise, Hertz, Alamo and Budget. Amtrak also serves Charleston with Train 89 (Palmetto) and Train 97 (Sliver Meteor). The station is 7.5 miles from the DoubleTree.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 and out of Charleston      Charleston International Airport (CHS) is the airport that serves the Charleston, SC area. Below are the carriers that service CHS. The Doubletree has a shuttle service that will pick you up at arrivals and take you directly to the hotel. If you are interested in renting a car, there are 6 rental car agencies that are located at the end of the terminal near Baggage Claim: Avis, National, Enterprise, Hertz, Alamo and Budget. Amtrak also serves Charleston</dc:title>
  <dc:creator>Wentzler, Peter</dc:creator>
  <cp:lastModifiedBy>Wentzler, Peter</cp:lastModifiedBy>
  <cp:revision>7</cp:revision>
  <dcterms:created xsi:type="dcterms:W3CDTF">2019-12-19T21:00:37Z</dcterms:created>
  <dcterms:modified xsi:type="dcterms:W3CDTF">2019-12-19T21:54:06Z</dcterms:modified>
</cp:coreProperties>
</file>