
<file path=[Content_Types].xml><?xml version="1.0" encoding="utf-8"?>
<Types xmlns="http://schemas.openxmlformats.org/package/2006/content-types">
  <Default ContentType="application/x-fontdata" Extension="fntdata"/>
  <Default ContentType="image/gif" Extension="gif"/>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72"/>
    <p:sldId id="257" r:id="rId73"/>
    <p:sldId id="258" r:id="rId74"/>
    <p:sldId id="259" r:id="rId75"/>
    <p:sldId id="260" r:id="rId76"/>
    <p:sldId id="261" r:id="rId77"/>
    <p:sldId id="262" r:id="rId78"/>
    <p:sldId id="263" r:id="rId79"/>
    <p:sldId id="264" r:id="rId80"/>
    <p:sldId id="265" r:id="rId81"/>
    <p:sldId id="266" r:id="rId82"/>
    <p:sldId id="267" r:id="rId83"/>
    <p:sldId id="268" r:id="rId84"/>
    <p:sldId id="269" r:id="rId85"/>
    <p:sldId id="270" r:id="rId86"/>
    <p:sldId id="271" r:id="rId87"/>
    <p:sldId id="272" r:id="rId88"/>
    <p:sldId id="273" r:id="rId89"/>
    <p:sldId id="274" r:id="rId90"/>
    <p:sldId id="275" r:id="rId91"/>
    <p:sldId id="276" r:id="rId92"/>
    <p:sldId id="277" r:id="rId93"/>
    <p:sldId id="278" r:id="rId94"/>
    <p:sldId id="279" r:id="rId95"/>
    <p:sldId id="280" r:id="rId96"/>
    <p:sldId id="281" r:id="rId97"/>
    <p:sldId id="282" r:id="rId98"/>
    <p:sldId id="283" r:id="rId99"/>
    <p:sldId id="284" r:id="rId100"/>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DM Sans" charset="1" panose="00000000000000000000"/>
      <p:regular r:id="rId10"/>
    </p:embeddedFont>
    <p:embeddedFont>
      <p:font typeface="DM Sans Bold" charset="1" panose="00000000000000000000"/>
      <p:regular r:id="rId11"/>
    </p:embeddedFont>
    <p:embeddedFont>
      <p:font typeface="DM Sans Italics" charset="1" panose="00000000000000000000"/>
      <p:regular r:id="rId12"/>
    </p:embeddedFont>
    <p:embeddedFont>
      <p:font typeface="DM Sans Bold Italics" charset="1" panose="00000000000000000000"/>
      <p:regular r:id="rId13"/>
    </p:embeddedFont>
    <p:embeddedFont>
      <p:font typeface="Raleway 2" charset="1" panose="020B0503030101060003"/>
      <p:regular r:id="rId14"/>
    </p:embeddedFont>
    <p:embeddedFont>
      <p:font typeface="Raleway 2 Bold" charset="1" panose="020B0803030101060003"/>
      <p:regular r:id="rId15"/>
    </p:embeddedFont>
    <p:embeddedFont>
      <p:font typeface="Raleway 2 Thin" charset="1" panose="020B0203030101060003"/>
      <p:regular r:id="rId16"/>
    </p:embeddedFont>
    <p:embeddedFont>
      <p:font typeface="Raleway 2 Heavy" charset="1" panose="020B0003030101060003"/>
      <p:regular r:id="rId17"/>
    </p:embeddedFont>
    <p:embeddedFont>
      <p:font typeface="Raleway 1" charset="1" panose="00000000000000000000"/>
      <p:regular r:id="rId18"/>
    </p:embeddedFont>
    <p:embeddedFont>
      <p:font typeface="Raleway 1 Bold" charset="1" panose="00000000000000000000"/>
      <p:regular r:id="rId19"/>
    </p:embeddedFont>
    <p:embeddedFont>
      <p:font typeface="Raleway 1 Italics" charset="1" panose="00000000000000000000"/>
      <p:regular r:id="rId20"/>
    </p:embeddedFont>
    <p:embeddedFont>
      <p:font typeface="Raleway 1 Bold Italics" charset="1" panose="00000000000000000000"/>
      <p:regular r:id="rId21"/>
    </p:embeddedFont>
    <p:embeddedFont>
      <p:font typeface="Raleway 1 Thin" charset="1" panose="00000000000000000000"/>
      <p:regular r:id="rId22"/>
    </p:embeddedFont>
    <p:embeddedFont>
      <p:font typeface="Raleway 1 Thin Italics" charset="1" panose="00000000000000000000"/>
      <p:regular r:id="rId23"/>
    </p:embeddedFont>
    <p:embeddedFont>
      <p:font typeface="Raleway 1 Extra-Light" charset="1" panose="00000000000000000000"/>
      <p:regular r:id="rId24"/>
    </p:embeddedFont>
    <p:embeddedFont>
      <p:font typeface="Raleway 1 Extra-Light Italics" charset="1" panose="00000000000000000000"/>
      <p:regular r:id="rId25"/>
    </p:embeddedFont>
    <p:embeddedFont>
      <p:font typeface="Raleway 1 Light" charset="1" panose="00000000000000000000"/>
      <p:regular r:id="rId26"/>
    </p:embeddedFont>
    <p:embeddedFont>
      <p:font typeface="Raleway 1 Light Italics" charset="1" panose="00000000000000000000"/>
      <p:regular r:id="rId27"/>
    </p:embeddedFont>
    <p:embeddedFont>
      <p:font typeface="Raleway 1 Medium" charset="1" panose="00000000000000000000"/>
      <p:regular r:id="rId28"/>
    </p:embeddedFont>
    <p:embeddedFont>
      <p:font typeface="Raleway 1 Medium Italics" charset="1" panose="00000000000000000000"/>
      <p:regular r:id="rId29"/>
    </p:embeddedFont>
    <p:embeddedFont>
      <p:font typeface="Raleway 1 Semi-Bold" charset="1" panose="00000000000000000000"/>
      <p:regular r:id="rId30"/>
    </p:embeddedFont>
    <p:embeddedFont>
      <p:font typeface="Raleway 1 Semi-Bold Italics" charset="1" panose="00000000000000000000"/>
      <p:regular r:id="rId31"/>
    </p:embeddedFont>
    <p:embeddedFont>
      <p:font typeface="Raleway 1 Ultra-Bold" charset="1" panose="00000000000000000000"/>
      <p:regular r:id="rId32"/>
    </p:embeddedFont>
    <p:embeddedFont>
      <p:font typeface="Raleway 1 Ultra-Bold Italics" charset="1" panose="00000000000000000000"/>
      <p:regular r:id="rId33"/>
    </p:embeddedFont>
    <p:embeddedFont>
      <p:font typeface="Raleway 1 Heavy" charset="1" panose="00000000000000000000"/>
      <p:regular r:id="rId34"/>
    </p:embeddedFont>
    <p:embeddedFont>
      <p:font typeface="Raleway 1 Heavy Italics" charset="1" panose="00000000000000000000"/>
      <p:regular r:id="rId35"/>
    </p:embeddedFont>
    <p:embeddedFont>
      <p:font typeface="Barlow" charset="1" panose="00000500000000000000"/>
      <p:regular r:id="rId36"/>
    </p:embeddedFont>
    <p:embeddedFont>
      <p:font typeface="Barlow Bold" charset="1" panose="00000800000000000000"/>
      <p:regular r:id="rId37"/>
    </p:embeddedFont>
    <p:embeddedFont>
      <p:font typeface="Barlow Italics" charset="1" panose="00000500000000000000"/>
      <p:regular r:id="rId38"/>
    </p:embeddedFont>
    <p:embeddedFont>
      <p:font typeface="Barlow Bold Italics" charset="1" panose="00000800000000000000"/>
      <p:regular r:id="rId39"/>
    </p:embeddedFont>
    <p:embeddedFont>
      <p:font typeface="Barlow Thin" charset="1" panose="00000300000000000000"/>
      <p:regular r:id="rId40"/>
    </p:embeddedFont>
    <p:embeddedFont>
      <p:font typeface="Barlow Thin Italics" charset="1" panose="00000300000000000000"/>
      <p:regular r:id="rId41"/>
    </p:embeddedFont>
    <p:embeddedFont>
      <p:font typeface="Barlow Extra-Light" charset="1" panose="00000300000000000000"/>
      <p:regular r:id="rId42"/>
    </p:embeddedFont>
    <p:embeddedFont>
      <p:font typeface="Barlow Extra-Light Italics" charset="1" panose="00000300000000000000"/>
      <p:regular r:id="rId43"/>
    </p:embeddedFont>
    <p:embeddedFont>
      <p:font typeface="Barlow Light" charset="1" panose="00000400000000000000"/>
      <p:regular r:id="rId44"/>
    </p:embeddedFont>
    <p:embeddedFont>
      <p:font typeface="Barlow Light Italics" charset="1" panose="00000400000000000000"/>
      <p:regular r:id="rId45"/>
    </p:embeddedFont>
    <p:embeddedFont>
      <p:font typeface="Barlow Medium" charset="1" panose="00000600000000000000"/>
      <p:regular r:id="rId46"/>
    </p:embeddedFont>
    <p:embeddedFont>
      <p:font typeface="Barlow Medium Italics" charset="1" panose="00000600000000000000"/>
      <p:regular r:id="rId47"/>
    </p:embeddedFont>
    <p:embeddedFont>
      <p:font typeface="Barlow Semi-Bold" charset="1" panose="00000700000000000000"/>
      <p:regular r:id="rId48"/>
    </p:embeddedFont>
    <p:embeddedFont>
      <p:font typeface="Barlow Semi-Bold Italics" charset="1" panose="00000700000000000000"/>
      <p:regular r:id="rId49"/>
    </p:embeddedFont>
    <p:embeddedFont>
      <p:font typeface="Barlow Ultra-Bold" charset="1" panose="00000900000000000000"/>
      <p:regular r:id="rId50"/>
    </p:embeddedFont>
    <p:embeddedFont>
      <p:font typeface="Barlow Ultra-Bold Italics" charset="1" panose="00000900000000000000"/>
      <p:regular r:id="rId51"/>
    </p:embeddedFont>
    <p:embeddedFont>
      <p:font typeface="Barlow Heavy" charset="1" panose="00000A00000000000000"/>
      <p:regular r:id="rId52"/>
    </p:embeddedFont>
    <p:embeddedFont>
      <p:font typeface="Barlow Heavy Italics" charset="1" panose="00000A00000000000000"/>
      <p:regular r:id="rId53"/>
    </p:embeddedFont>
    <p:embeddedFont>
      <p:font typeface="Montserrat" charset="1" panose="00000500000000000000"/>
      <p:regular r:id="rId54"/>
    </p:embeddedFont>
    <p:embeddedFont>
      <p:font typeface="Montserrat Bold" charset="1" panose="00000800000000000000"/>
      <p:regular r:id="rId55"/>
    </p:embeddedFont>
    <p:embeddedFont>
      <p:font typeface="Montserrat Italics" charset="1" panose="00000500000000000000"/>
      <p:regular r:id="rId56"/>
    </p:embeddedFont>
    <p:embeddedFont>
      <p:font typeface="Montserrat Bold Italics" charset="1" panose="00000800000000000000"/>
      <p:regular r:id="rId57"/>
    </p:embeddedFont>
    <p:embeddedFont>
      <p:font typeface="Montserrat Thin" charset="1" panose="00000300000000000000"/>
      <p:regular r:id="rId58"/>
    </p:embeddedFont>
    <p:embeddedFont>
      <p:font typeface="Montserrat Thin Italics" charset="1" panose="00000300000000000000"/>
      <p:regular r:id="rId59"/>
    </p:embeddedFont>
    <p:embeddedFont>
      <p:font typeface="Montserrat Extra-Light" charset="1" panose="00000300000000000000"/>
      <p:regular r:id="rId60"/>
    </p:embeddedFont>
    <p:embeddedFont>
      <p:font typeface="Montserrat Extra-Light Italics" charset="1" panose="00000300000000000000"/>
      <p:regular r:id="rId61"/>
    </p:embeddedFont>
    <p:embeddedFont>
      <p:font typeface="Montserrat Light" charset="1" panose="00000400000000000000"/>
      <p:regular r:id="rId62"/>
    </p:embeddedFont>
    <p:embeddedFont>
      <p:font typeface="Montserrat Light Italics" charset="1" panose="00000400000000000000"/>
      <p:regular r:id="rId63"/>
    </p:embeddedFont>
    <p:embeddedFont>
      <p:font typeface="Montserrat Medium" charset="1" panose="00000600000000000000"/>
      <p:regular r:id="rId64"/>
    </p:embeddedFont>
    <p:embeddedFont>
      <p:font typeface="Montserrat Medium Italics" charset="1" panose="00000600000000000000"/>
      <p:regular r:id="rId65"/>
    </p:embeddedFont>
    <p:embeddedFont>
      <p:font typeface="Montserrat Semi-Bold" charset="1" panose="00000700000000000000"/>
      <p:regular r:id="rId66"/>
    </p:embeddedFont>
    <p:embeddedFont>
      <p:font typeface="Montserrat Semi-Bold Italics" charset="1" panose="00000700000000000000"/>
      <p:regular r:id="rId67"/>
    </p:embeddedFont>
    <p:embeddedFont>
      <p:font typeface="Montserrat Ultra-Bold" charset="1" panose="00000900000000000000"/>
      <p:regular r:id="rId68"/>
    </p:embeddedFont>
    <p:embeddedFont>
      <p:font typeface="Montserrat Ultra-Bold Italics" charset="1" panose="00000900000000000000"/>
      <p:regular r:id="rId69"/>
    </p:embeddedFont>
    <p:embeddedFont>
      <p:font typeface="Montserrat Heavy" charset="1" panose="00000A00000000000000"/>
      <p:regular r:id="rId70"/>
    </p:embeddedFont>
    <p:embeddedFont>
      <p:font typeface="Montserrat Heavy Italics" charset="1" panose="00000A00000000000000"/>
      <p:regular r:id="rId7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00" Target="slides/slide29.xml" Type="http://schemas.openxmlformats.org/officeDocument/2006/relationships/slide"/><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42" Target="fonts/font42.fntdata" Type="http://schemas.openxmlformats.org/officeDocument/2006/relationships/font"/><Relationship Id="rId43" Target="fonts/font43.fntdata" Type="http://schemas.openxmlformats.org/officeDocument/2006/relationships/font"/><Relationship Id="rId44" Target="fonts/font44.fntdata" Type="http://schemas.openxmlformats.org/officeDocument/2006/relationships/font"/><Relationship Id="rId45" Target="fonts/font45.fntdata" Type="http://schemas.openxmlformats.org/officeDocument/2006/relationships/font"/><Relationship Id="rId46" Target="fonts/font46.fntdata" Type="http://schemas.openxmlformats.org/officeDocument/2006/relationships/font"/><Relationship Id="rId47" Target="fonts/font47.fntdata" Type="http://schemas.openxmlformats.org/officeDocument/2006/relationships/font"/><Relationship Id="rId48" Target="fonts/font48.fntdata" Type="http://schemas.openxmlformats.org/officeDocument/2006/relationships/font"/><Relationship Id="rId49" Target="fonts/font49.fntdata" Type="http://schemas.openxmlformats.org/officeDocument/2006/relationships/font"/><Relationship Id="rId5" Target="tableStyles.xml" Type="http://schemas.openxmlformats.org/officeDocument/2006/relationships/tableStyles"/><Relationship Id="rId50" Target="fonts/font50.fntdata" Type="http://schemas.openxmlformats.org/officeDocument/2006/relationships/font"/><Relationship Id="rId51" Target="fonts/font51.fntdata" Type="http://schemas.openxmlformats.org/officeDocument/2006/relationships/font"/><Relationship Id="rId52" Target="fonts/font52.fntdata" Type="http://schemas.openxmlformats.org/officeDocument/2006/relationships/font"/><Relationship Id="rId53" Target="fonts/font53.fntdata" Type="http://schemas.openxmlformats.org/officeDocument/2006/relationships/font"/><Relationship Id="rId54" Target="fonts/font54.fntdata" Type="http://schemas.openxmlformats.org/officeDocument/2006/relationships/font"/><Relationship Id="rId55" Target="fonts/font55.fntdata" Type="http://schemas.openxmlformats.org/officeDocument/2006/relationships/font"/><Relationship Id="rId56" Target="fonts/font56.fntdata" Type="http://schemas.openxmlformats.org/officeDocument/2006/relationships/font"/><Relationship Id="rId57" Target="fonts/font57.fntdata" Type="http://schemas.openxmlformats.org/officeDocument/2006/relationships/font"/><Relationship Id="rId58" Target="fonts/font58.fntdata" Type="http://schemas.openxmlformats.org/officeDocument/2006/relationships/font"/><Relationship Id="rId59" Target="fonts/font59.fntdata" Type="http://schemas.openxmlformats.org/officeDocument/2006/relationships/font"/><Relationship Id="rId6" Target="fonts/font6.fntdata" Type="http://schemas.openxmlformats.org/officeDocument/2006/relationships/font"/><Relationship Id="rId60" Target="fonts/font60.fntdata" Type="http://schemas.openxmlformats.org/officeDocument/2006/relationships/font"/><Relationship Id="rId61" Target="fonts/font61.fntdata" Type="http://schemas.openxmlformats.org/officeDocument/2006/relationships/font"/><Relationship Id="rId62" Target="fonts/font62.fntdata" Type="http://schemas.openxmlformats.org/officeDocument/2006/relationships/font"/><Relationship Id="rId63" Target="fonts/font63.fntdata" Type="http://schemas.openxmlformats.org/officeDocument/2006/relationships/font"/><Relationship Id="rId64" Target="fonts/font64.fntdata" Type="http://schemas.openxmlformats.org/officeDocument/2006/relationships/font"/><Relationship Id="rId65" Target="fonts/font65.fntdata" Type="http://schemas.openxmlformats.org/officeDocument/2006/relationships/font"/><Relationship Id="rId66" Target="fonts/font66.fntdata" Type="http://schemas.openxmlformats.org/officeDocument/2006/relationships/font"/><Relationship Id="rId67" Target="fonts/font67.fntdata" Type="http://schemas.openxmlformats.org/officeDocument/2006/relationships/font"/><Relationship Id="rId68" Target="fonts/font68.fntdata" Type="http://schemas.openxmlformats.org/officeDocument/2006/relationships/font"/><Relationship Id="rId69" Target="fonts/font69.fntdata" Type="http://schemas.openxmlformats.org/officeDocument/2006/relationships/font"/><Relationship Id="rId7" Target="fonts/font7.fntdata" Type="http://schemas.openxmlformats.org/officeDocument/2006/relationships/font"/><Relationship Id="rId70" Target="fonts/font70.fntdata" Type="http://schemas.openxmlformats.org/officeDocument/2006/relationships/font"/><Relationship Id="rId71" Target="fonts/font71.fntdata" Type="http://schemas.openxmlformats.org/officeDocument/2006/relationships/font"/><Relationship Id="rId72" Target="slides/slide1.xml" Type="http://schemas.openxmlformats.org/officeDocument/2006/relationships/slide"/><Relationship Id="rId73" Target="slides/slide2.xml" Type="http://schemas.openxmlformats.org/officeDocument/2006/relationships/slide"/><Relationship Id="rId74" Target="slides/slide3.xml" Type="http://schemas.openxmlformats.org/officeDocument/2006/relationships/slide"/><Relationship Id="rId75" Target="slides/slide4.xml" Type="http://schemas.openxmlformats.org/officeDocument/2006/relationships/slide"/><Relationship Id="rId76" Target="slides/slide5.xml" Type="http://schemas.openxmlformats.org/officeDocument/2006/relationships/slide"/><Relationship Id="rId77" Target="slides/slide6.xml" Type="http://schemas.openxmlformats.org/officeDocument/2006/relationships/slide"/><Relationship Id="rId78" Target="slides/slide7.xml" Type="http://schemas.openxmlformats.org/officeDocument/2006/relationships/slide"/><Relationship Id="rId79" Target="slides/slide8.xml" Type="http://schemas.openxmlformats.org/officeDocument/2006/relationships/slide"/><Relationship Id="rId8" Target="fonts/font8.fntdata" Type="http://schemas.openxmlformats.org/officeDocument/2006/relationships/font"/><Relationship Id="rId80" Target="slides/slide9.xml" Type="http://schemas.openxmlformats.org/officeDocument/2006/relationships/slide"/><Relationship Id="rId81" Target="slides/slide10.xml" Type="http://schemas.openxmlformats.org/officeDocument/2006/relationships/slide"/><Relationship Id="rId82" Target="slides/slide11.xml" Type="http://schemas.openxmlformats.org/officeDocument/2006/relationships/slide"/><Relationship Id="rId83" Target="slides/slide12.xml" Type="http://schemas.openxmlformats.org/officeDocument/2006/relationships/slide"/><Relationship Id="rId84" Target="slides/slide13.xml" Type="http://schemas.openxmlformats.org/officeDocument/2006/relationships/slide"/><Relationship Id="rId85" Target="slides/slide14.xml" Type="http://schemas.openxmlformats.org/officeDocument/2006/relationships/slide"/><Relationship Id="rId86" Target="slides/slide15.xml" Type="http://schemas.openxmlformats.org/officeDocument/2006/relationships/slide"/><Relationship Id="rId87" Target="slides/slide16.xml" Type="http://schemas.openxmlformats.org/officeDocument/2006/relationships/slide"/><Relationship Id="rId88" Target="slides/slide17.xml" Type="http://schemas.openxmlformats.org/officeDocument/2006/relationships/slide"/><Relationship Id="rId89" Target="slides/slide18.xml" Type="http://schemas.openxmlformats.org/officeDocument/2006/relationships/slide"/><Relationship Id="rId9" Target="fonts/font9.fntdata" Type="http://schemas.openxmlformats.org/officeDocument/2006/relationships/font"/><Relationship Id="rId90" Target="slides/slide19.xml" Type="http://schemas.openxmlformats.org/officeDocument/2006/relationships/slide"/><Relationship Id="rId91" Target="slides/slide20.xml" Type="http://schemas.openxmlformats.org/officeDocument/2006/relationships/slide"/><Relationship Id="rId92" Target="slides/slide21.xml" Type="http://schemas.openxmlformats.org/officeDocument/2006/relationships/slide"/><Relationship Id="rId93" Target="slides/slide22.xml" Type="http://schemas.openxmlformats.org/officeDocument/2006/relationships/slide"/><Relationship Id="rId94" Target="slides/slide23.xml" Type="http://schemas.openxmlformats.org/officeDocument/2006/relationships/slide"/><Relationship Id="rId95" Target="slides/slide24.xml" Type="http://schemas.openxmlformats.org/officeDocument/2006/relationships/slide"/><Relationship Id="rId96" Target="slides/slide25.xml" Type="http://schemas.openxmlformats.org/officeDocument/2006/relationships/slide"/><Relationship Id="rId97" Target="slides/slide26.xml" Type="http://schemas.openxmlformats.org/officeDocument/2006/relationships/slide"/><Relationship Id="rId98" Target="slides/slide27.xml" Type="http://schemas.openxmlformats.org/officeDocument/2006/relationships/slide"/><Relationship Id="rId99" Target="slides/slide28.xml" Type="http://schemas.openxmlformats.org/officeDocument/2006/relationships/slide"/></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3.png" Type="http://schemas.openxmlformats.org/officeDocument/2006/relationships/image"/><Relationship Id="rId4" Target="../media/image24.sv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5.png" Type="http://schemas.openxmlformats.org/officeDocument/2006/relationships/image"/><Relationship Id="rId4" Target="../media/image26.sv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7.png" Type="http://schemas.openxmlformats.org/officeDocument/2006/relationships/image"/><Relationship Id="rId4" Target="../media/image28.sv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9.png" Type="http://schemas.openxmlformats.org/officeDocument/2006/relationships/image"/><Relationship Id="rId4" Target="../media/image30.sv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1.png" Type="http://schemas.openxmlformats.org/officeDocument/2006/relationships/image"/><Relationship Id="rId4" Target="../media/image32.sv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3.png" Type="http://schemas.openxmlformats.org/officeDocument/2006/relationships/image"/><Relationship Id="rId4" Target="../media/image34.svg" Type="http://schemas.openxmlformats.org/officeDocument/2006/relationships/image"/><Relationship Id="rId5" Target="../media/image35.gif" Type="http://schemas.openxmlformats.org/officeDocument/2006/relationships/image"/><Relationship Id="rId6" Target="../media/image36.png" Type="http://schemas.openxmlformats.org/officeDocument/2006/relationships/image"/><Relationship Id="rId7" Target="../media/image37.sv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8.png"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9.pn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8.png" Type="http://schemas.openxmlformats.org/officeDocument/2006/relationships/image"/><Relationship Id="rId6" Target="../media/image1.png" Type="http://schemas.openxmlformats.org/officeDocument/2006/relationships/image"/></Relationships>
</file>

<file path=ppt/slides/_rels/slide2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40.png" Type="http://schemas.openxmlformats.org/officeDocument/2006/relationships/image"/></Relationships>
</file>

<file path=ppt/slides/_rels/slide2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41.png" Type="http://schemas.openxmlformats.org/officeDocument/2006/relationships/image"/><Relationship Id="rId4" Target="../media/image42.svg" Type="http://schemas.openxmlformats.org/officeDocument/2006/relationships/image"/></Relationships>
</file>

<file path=ppt/slides/_rels/slide2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43.png" Type="http://schemas.openxmlformats.org/officeDocument/2006/relationships/image"/><Relationship Id="rId4" Target="../media/image44.svg" Type="http://schemas.openxmlformats.org/officeDocument/2006/relationships/image"/><Relationship Id="rId5" Target="../media/image45.png" Type="http://schemas.openxmlformats.org/officeDocument/2006/relationships/image"/><Relationship Id="rId6" Target="../media/image46.svg" Type="http://schemas.openxmlformats.org/officeDocument/2006/relationships/image"/></Relationships>
</file>

<file path=ppt/slides/_rels/slide2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47.png" Type="http://schemas.openxmlformats.org/officeDocument/2006/relationships/image"/><Relationship Id="rId4" Target="../media/image48.png" Type="http://schemas.openxmlformats.org/officeDocument/2006/relationships/image"/><Relationship Id="rId5" Target="../media/image49.svg" Type="http://schemas.openxmlformats.org/officeDocument/2006/relationships/image"/></Relationships>
</file>

<file path=ppt/slides/_rels/slide2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50.png" Type="http://schemas.openxmlformats.org/officeDocument/2006/relationships/image"/><Relationship Id="rId4" Target="../media/image51.svg" Type="http://schemas.openxmlformats.org/officeDocument/2006/relationships/image"/></Relationships>
</file>

<file path=ppt/slides/_rels/slide2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52.png" Type="http://schemas.openxmlformats.org/officeDocument/2006/relationships/image"/></Relationships>
</file>

<file path=ppt/slides/_rels/slide2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2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2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2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9.png" Type="http://schemas.openxmlformats.org/officeDocument/2006/relationships/image"/><Relationship Id="rId4" Target="../media/image10.sv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1.png" Type="http://schemas.openxmlformats.org/officeDocument/2006/relationships/image"/><Relationship Id="rId4" Target="../media/image12.pn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3.png" Type="http://schemas.openxmlformats.org/officeDocument/2006/relationships/image"/><Relationship Id="rId4" Target="../media/image14.sv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5.png" Type="http://schemas.openxmlformats.org/officeDocument/2006/relationships/image"/><Relationship Id="rId4" Target="../media/image16.sv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7.png" Type="http://schemas.openxmlformats.org/officeDocument/2006/relationships/image"/><Relationship Id="rId4" Target="../media/image18.sv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9.png" Type="http://schemas.openxmlformats.org/officeDocument/2006/relationships/image"/><Relationship Id="rId4" Target="../media/image20.sv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1.png" Type="http://schemas.openxmlformats.org/officeDocument/2006/relationships/image"/><Relationship Id="rId4" Target="../media/image22.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7C898B"/>
        </a:solidFill>
      </p:bgPr>
    </p:bg>
    <p:spTree>
      <p:nvGrpSpPr>
        <p:cNvPr id="1" name=""/>
        <p:cNvGrpSpPr/>
        <p:nvPr/>
      </p:nvGrpSpPr>
      <p:grpSpPr>
        <a:xfrm>
          <a:off x="0" y="0"/>
          <a:ext cx="0" cy="0"/>
          <a:chOff x="0" y="0"/>
          <a:chExt cx="0" cy="0"/>
        </a:xfrm>
      </p:grpSpPr>
      <p:grpSp>
        <p:nvGrpSpPr>
          <p:cNvPr name="Group 2" id="2"/>
          <p:cNvGrpSpPr/>
          <p:nvPr/>
        </p:nvGrpSpPr>
        <p:grpSpPr>
          <a:xfrm rot="0">
            <a:off x="15774952" y="-360045"/>
            <a:ext cx="1845389" cy="2032367"/>
            <a:chOff x="0" y="0"/>
            <a:chExt cx="5765800" cy="6350000"/>
          </a:xfrm>
        </p:grpSpPr>
        <p:sp>
          <p:nvSpPr>
            <p:cNvPr name="Freeform 3" id="3"/>
            <p:cNvSpPr/>
            <p:nvPr/>
          </p:nvSpPr>
          <p:spPr>
            <a:xfrm flipH="false" flipV="false" rot="0">
              <a:off x="0" y="0"/>
              <a:ext cx="5765800" cy="6350000"/>
            </a:xfrm>
            <a:custGeom>
              <a:avLst/>
              <a:gdLst/>
              <a:ahLst/>
              <a:cxnLst/>
              <a:rect r="r" b="b" t="t" l="l"/>
              <a:pathLst>
                <a:path h="6350000" w="5765800">
                  <a:moveTo>
                    <a:pt x="5765800" y="0"/>
                  </a:moveTo>
                  <a:lnTo>
                    <a:pt x="5765800" y="6350000"/>
                  </a:lnTo>
                  <a:lnTo>
                    <a:pt x="2881630" y="5361940"/>
                  </a:lnTo>
                  <a:lnTo>
                    <a:pt x="0" y="6350000"/>
                  </a:lnTo>
                  <a:lnTo>
                    <a:pt x="3810" y="4268470"/>
                  </a:lnTo>
                  <a:lnTo>
                    <a:pt x="8890" y="814070"/>
                  </a:lnTo>
                  <a:lnTo>
                    <a:pt x="10160" y="0"/>
                  </a:lnTo>
                  <a:lnTo>
                    <a:pt x="5765800" y="0"/>
                  </a:lnTo>
                  <a:close/>
                </a:path>
              </a:pathLst>
            </a:custGeom>
            <a:solidFill>
              <a:srgbClr val="B29E84"/>
            </a:solidFill>
          </p:spPr>
        </p:sp>
      </p:grpSp>
      <p:grpSp>
        <p:nvGrpSpPr>
          <p:cNvPr name="Group 4" id="4"/>
          <p:cNvGrpSpPr/>
          <p:nvPr/>
        </p:nvGrpSpPr>
        <p:grpSpPr>
          <a:xfrm rot="0">
            <a:off x="8196126" y="8614823"/>
            <a:ext cx="650825" cy="650825"/>
            <a:chOff x="0" y="0"/>
            <a:chExt cx="6350000" cy="6350000"/>
          </a:xfrm>
        </p:grpSpPr>
        <p:sp>
          <p:nvSpPr>
            <p:cNvPr name="Freeform 5" id="5"/>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29E84"/>
            </a:solidFill>
          </p:spPr>
        </p:sp>
      </p:grpSp>
      <p:grpSp>
        <p:nvGrpSpPr>
          <p:cNvPr name="Group 6" id="6"/>
          <p:cNvGrpSpPr/>
          <p:nvPr/>
        </p:nvGrpSpPr>
        <p:grpSpPr>
          <a:xfrm rot="0">
            <a:off x="9144000" y="8391812"/>
            <a:ext cx="866488" cy="866488"/>
            <a:chOff x="0" y="0"/>
            <a:chExt cx="6350000" cy="6350000"/>
          </a:xfrm>
        </p:grpSpPr>
        <p:sp>
          <p:nvSpPr>
            <p:cNvPr name="Freeform 7" id="7"/>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29E84"/>
            </a:solidFill>
          </p:spPr>
        </p:sp>
      </p:grpSp>
      <p:grpSp>
        <p:nvGrpSpPr>
          <p:cNvPr name="Group 8" id="8"/>
          <p:cNvGrpSpPr/>
          <p:nvPr/>
        </p:nvGrpSpPr>
        <p:grpSpPr>
          <a:xfrm rot="0">
            <a:off x="10275782" y="8230236"/>
            <a:ext cx="1028064" cy="1028064"/>
            <a:chOff x="0" y="0"/>
            <a:chExt cx="6350000" cy="6350000"/>
          </a:xfrm>
        </p:grpSpPr>
        <p:sp>
          <p:nvSpPr>
            <p:cNvPr name="Freeform 9" id="9"/>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29E84"/>
            </a:solidFill>
          </p:spPr>
        </p:sp>
      </p:grpSp>
      <p:sp>
        <p:nvSpPr>
          <p:cNvPr name="Freeform 10" id="10"/>
          <p:cNvSpPr/>
          <p:nvPr/>
        </p:nvSpPr>
        <p:spPr>
          <a:xfrm flipH="false" flipV="false" rot="0">
            <a:off x="479963" y="415326"/>
            <a:ext cx="4297624" cy="900710"/>
          </a:xfrm>
          <a:custGeom>
            <a:avLst/>
            <a:gdLst/>
            <a:ahLst/>
            <a:cxnLst/>
            <a:rect r="r" b="b" t="t" l="l"/>
            <a:pathLst>
              <a:path h="900710" w="4297624">
                <a:moveTo>
                  <a:pt x="0" y="0"/>
                </a:moveTo>
                <a:lnTo>
                  <a:pt x="4297624" y="0"/>
                </a:lnTo>
                <a:lnTo>
                  <a:pt x="4297624" y="900710"/>
                </a:lnTo>
                <a:lnTo>
                  <a:pt x="0" y="900710"/>
                </a:lnTo>
                <a:lnTo>
                  <a:pt x="0" y="0"/>
                </a:lnTo>
                <a:close/>
              </a:path>
            </a:pathLst>
          </a:custGeom>
          <a:blipFill>
            <a:blip r:embed="rId2"/>
            <a:stretch>
              <a:fillRect l="0" t="0" r="0" b="0"/>
            </a:stretch>
          </a:blipFill>
        </p:spPr>
      </p:sp>
      <p:sp>
        <p:nvSpPr>
          <p:cNvPr name="Freeform 11" id="11"/>
          <p:cNvSpPr/>
          <p:nvPr/>
        </p:nvSpPr>
        <p:spPr>
          <a:xfrm flipH="false" flipV="false" rot="0">
            <a:off x="1081173" y="3927737"/>
            <a:ext cx="3696414" cy="3696414"/>
          </a:xfrm>
          <a:custGeom>
            <a:avLst/>
            <a:gdLst/>
            <a:ahLst/>
            <a:cxnLst/>
            <a:rect r="r" b="b" t="t" l="l"/>
            <a:pathLst>
              <a:path h="3696414" w="3696414">
                <a:moveTo>
                  <a:pt x="0" y="0"/>
                </a:moveTo>
                <a:lnTo>
                  <a:pt x="3696414" y="0"/>
                </a:lnTo>
                <a:lnTo>
                  <a:pt x="3696414" y="3696414"/>
                </a:lnTo>
                <a:lnTo>
                  <a:pt x="0" y="3696414"/>
                </a:lnTo>
                <a:lnTo>
                  <a:pt x="0" y="0"/>
                </a:lnTo>
                <a:close/>
              </a:path>
            </a:pathLst>
          </a:custGeom>
          <a:blipFill>
            <a:blip r:embed="rId3"/>
            <a:stretch>
              <a:fillRect l="0" t="0" r="0" b="0"/>
            </a:stretch>
          </a:blipFill>
        </p:spPr>
      </p:sp>
      <p:sp>
        <p:nvSpPr>
          <p:cNvPr name="Freeform 12" id="12"/>
          <p:cNvSpPr/>
          <p:nvPr/>
        </p:nvSpPr>
        <p:spPr>
          <a:xfrm flipH="false" flipV="false" rot="0">
            <a:off x="11940652" y="4825435"/>
            <a:ext cx="5990045" cy="5181389"/>
          </a:xfrm>
          <a:custGeom>
            <a:avLst/>
            <a:gdLst/>
            <a:ahLst/>
            <a:cxnLst/>
            <a:rect r="r" b="b" t="t" l="l"/>
            <a:pathLst>
              <a:path h="5181389" w="5990045">
                <a:moveTo>
                  <a:pt x="0" y="0"/>
                </a:moveTo>
                <a:lnTo>
                  <a:pt x="5990045" y="0"/>
                </a:lnTo>
                <a:lnTo>
                  <a:pt x="5990045" y="5181390"/>
                </a:lnTo>
                <a:lnTo>
                  <a:pt x="0" y="518139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6469809" y="3832487"/>
            <a:ext cx="7081359" cy="870148"/>
          </a:xfrm>
          <a:prstGeom prst="rect">
            <a:avLst/>
          </a:prstGeom>
        </p:spPr>
        <p:txBody>
          <a:bodyPr anchor="t" rtlCol="false" tIns="0" lIns="0" bIns="0" rIns="0">
            <a:spAutoFit/>
          </a:bodyPr>
          <a:lstStyle/>
          <a:p>
            <a:pPr>
              <a:lnSpc>
                <a:spcPts val="7164"/>
              </a:lnSpc>
            </a:pPr>
            <a:r>
              <a:rPr lang="en-US" sz="5117" spc="460">
                <a:solidFill>
                  <a:srgbClr val="FFFFFF"/>
                </a:solidFill>
                <a:latin typeface="Montserrat"/>
              </a:rPr>
              <a:t>SELF-AWARENESS</a:t>
            </a:r>
          </a:p>
        </p:txBody>
      </p:sp>
      <p:sp>
        <p:nvSpPr>
          <p:cNvPr name="TextBox 14" id="14"/>
          <p:cNvSpPr txBox="true"/>
          <p:nvPr/>
        </p:nvSpPr>
        <p:spPr>
          <a:xfrm rot="0">
            <a:off x="15695309" y="370438"/>
            <a:ext cx="2004675" cy="514334"/>
          </a:xfrm>
          <a:prstGeom prst="rect">
            <a:avLst/>
          </a:prstGeom>
        </p:spPr>
        <p:txBody>
          <a:bodyPr anchor="t" rtlCol="false" tIns="0" lIns="0" bIns="0" rIns="0">
            <a:spAutoFit/>
          </a:bodyPr>
          <a:lstStyle/>
          <a:p>
            <a:pPr algn="ctr">
              <a:lnSpc>
                <a:spcPts val="4200"/>
              </a:lnSpc>
            </a:pPr>
            <a:r>
              <a:rPr lang="en-US" sz="3000" spc="60">
                <a:solidFill>
                  <a:srgbClr val="FFFFFF"/>
                </a:solidFill>
                <a:latin typeface="Montserrat"/>
              </a:rPr>
              <a:t>1/28</a:t>
            </a:r>
          </a:p>
        </p:txBody>
      </p:sp>
      <p:grpSp>
        <p:nvGrpSpPr>
          <p:cNvPr name="Group 15" id="15"/>
          <p:cNvGrpSpPr/>
          <p:nvPr/>
        </p:nvGrpSpPr>
        <p:grpSpPr>
          <a:xfrm rot="0">
            <a:off x="6973822" y="865681"/>
            <a:ext cx="7661345" cy="2488431"/>
            <a:chOff x="0" y="0"/>
            <a:chExt cx="10215127" cy="3317908"/>
          </a:xfrm>
        </p:grpSpPr>
        <p:sp>
          <p:nvSpPr>
            <p:cNvPr name="TextBox 16" id="16"/>
            <p:cNvSpPr txBox="true"/>
            <p:nvPr/>
          </p:nvSpPr>
          <p:spPr>
            <a:xfrm rot="0">
              <a:off x="773315" y="-161925"/>
              <a:ext cx="9441812" cy="1783203"/>
            </a:xfrm>
            <a:prstGeom prst="rect">
              <a:avLst/>
            </a:prstGeom>
          </p:spPr>
          <p:txBody>
            <a:bodyPr anchor="t" rtlCol="false" tIns="0" lIns="0" bIns="0" rIns="0">
              <a:spAutoFit/>
            </a:bodyPr>
            <a:lstStyle/>
            <a:p>
              <a:pPr>
                <a:lnSpc>
                  <a:spcPts val="11200"/>
                </a:lnSpc>
                <a:spcBef>
                  <a:spcPct val="0"/>
                </a:spcBef>
              </a:pPr>
              <a:r>
                <a:rPr lang="en-US" sz="8000">
                  <a:solidFill>
                    <a:srgbClr val="FFFFFF"/>
                  </a:solidFill>
                  <a:latin typeface="Raleway 1"/>
                </a:rPr>
                <a:t>SOFT skills</a:t>
              </a:r>
            </a:p>
          </p:txBody>
        </p:sp>
        <p:sp>
          <p:nvSpPr>
            <p:cNvPr name="TextBox 17" id="17"/>
            <p:cNvSpPr txBox="true"/>
            <p:nvPr/>
          </p:nvSpPr>
          <p:spPr>
            <a:xfrm rot="0">
              <a:off x="0" y="1545078"/>
              <a:ext cx="8097776" cy="1772830"/>
            </a:xfrm>
            <a:prstGeom prst="rect">
              <a:avLst/>
            </a:prstGeom>
          </p:spPr>
          <p:txBody>
            <a:bodyPr anchor="t" rtlCol="false" tIns="0" lIns="0" bIns="0" rIns="0">
              <a:spAutoFit/>
            </a:bodyPr>
            <a:lstStyle/>
            <a:p>
              <a:pPr algn="ctr">
                <a:lnSpc>
                  <a:spcPts val="5460"/>
                </a:lnSpc>
                <a:spcBef>
                  <a:spcPct val="0"/>
                </a:spcBef>
              </a:pPr>
              <a:r>
                <a:rPr lang="en-US" sz="3900" spc="78">
                  <a:solidFill>
                    <a:srgbClr val="FFFFFF"/>
                  </a:solidFill>
                  <a:latin typeface="Montserrat"/>
                </a:rPr>
                <a:t>Soft Skills for Youth Employment</a:t>
              </a:r>
            </a:p>
          </p:txBody>
        </p:sp>
      </p:grpSp>
      <p:sp>
        <p:nvSpPr>
          <p:cNvPr name="TextBox 18" id="18"/>
          <p:cNvSpPr txBox="true"/>
          <p:nvPr/>
        </p:nvSpPr>
        <p:spPr>
          <a:xfrm rot="0">
            <a:off x="716906" y="9610812"/>
            <a:ext cx="8427094" cy="396013"/>
          </a:xfrm>
          <a:prstGeom prst="rect">
            <a:avLst/>
          </a:prstGeom>
        </p:spPr>
        <p:txBody>
          <a:bodyPr anchor="t" rtlCol="false" tIns="0" lIns="0" bIns="0" rIns="0">
            <a:spAutoFit/>
          </a:bodyPr>
          <a:lstStyle/>
          <a:p>
            <a:pPr>
              <a:lnSpc>
                <a:spcPts val="3368"/>
              </a:lnSpc>
            </a:pPr>
            <a:r>
              <a:rPr lang="en-US" sz="2406" spc="48">
                <a:solidFill>
                  <a:srgbClr val="FFFFFF"/>
                </a:solidFill>
                <a:latin typeface="Montserrat"/>
              </a:rPr>
              <a:t>Project number: 2022-1-TR01-KA220-YOU-000087078</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B29E84"/>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727685"/>
            <a:chOff x="0" y="0"/>
            <a:chExt cx="6186311" cy="3628871"/>
          </a:xfrm>
        </p:grpSpPr>
        <p:sp>
          <p:nvSpPr>
            <p:cNvPr name="Freeform 3" id="3"/>
            <p:cNvSpPr/>
            <p:nvPr/>
          </p:nvSpPr>
          <p:spPr>
            <a:xfrm flipH="false" flipV="false" rot="0">
              <a:off x="0" y="0"/>
              <a:ext cx="6186311" cy="3628871"/>
            </a:xfrm>
            <a:custGeom>
              <a:avLst/>
              <a:gdLst/>
              <a:ahLst/>
              <a:cxnLst/>
              <a:rect r="r" b="b" t="t" l="l"/>
              <a:pathLst>
                <a:path h="3628871" w="6186311">
                  <a:moveTo>
                    <a:pt x="0" y="0"/>
                  </a:moveTo>
                  <a:lnTo>
                    <a:pt x="6186311" y="0"/>
                  </a:lnTo>
                  <a:lnTo>
                    <a:pt x="6186311" y="3628871"/>
                  </a:lnTo>
                  <a:lnTo>
                    <a:pt x="0" y="3628871"/>
                  </a:lnTo>
                  <a:close/>
                </a:path>
              </a:pathLst>
            </a:custGeom>
            <a:solidFill>
              <a:srgbClr val="FFFFFF"/>
            </a:solidFill>
          </p:spPr>
        </p:sp>
      </p:grpSp>
      <p:sp>
        <p:nvSpPr>
          <p:cNvPr name="AutoShape 4" id="4"/>
          <p:cNvSpPr/>
          <p:nvPr/>
        </p:nvSpPr>
        <p:spPr>
          <a:xfrm rot="5400000">
            <a:off x="14996789" y="4796216"/>
            <a:ext cx="5325233" cy="0"/>
          </a:xfrm>
          <a:prstGeom prst="line">
            <a:avLst/>
          </a:prstGeom>
          <a:ln cap="rnd" w="76200">
            <a:solidFill>
              <a:srgbClr val="423E3A"/>
            </a:solidFill>
            <a:prstDash val="sysDot"/>
            <a:headEnd type="oval" len="lg" w="lg"/>
            <a:tailEnd type="oval" len="lg" w="lg"/>
          </a:ln>
        </p:spPr>
      </p:sp>
      <p:grpSp>
        <p:nvGrpSpPr>
          <p:cNvPr name="Group 5" id="5"/>
          <p:cNvGrpSpPr/>
          <p:nvPr/>
        </p:nvGrpSpPr>
        <p:grpSpPr>
          <a:xfrm rot="5400000">
            <a:off x="17392487" y="7691589"/>
            <a:ext cx="533836" cy="533836"/>
            <a:chOff x="0" y="0"/>
            <a:chExt cx="6350000" cy="6350000"/>
          </a:xfrm>
        </p:grpSpPr>
        <p:sp>
          <p:nvSpPr>
            <p:cNvPr name="Freeform 6" id="6"/>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23E3A"/>
            </a:solidFill>
          </p:spPr>
        </p:sp>
      </p:grpSp>
      <p:grpSp>
        <p:nvGrpSpPr>
          <p:cNvPr name="Group 7" id="7"/>
          <p:cNvGrpSpPr/>
          <p:nvPr/>
        </p:nvGrpSpPr>
        <p:grpSpPr>
          <a:xfrm rot="5400000">
            <a:off x="17264974" y="8447430"/>
            <a:ext cx="710733" cy="710733"/>
            <a:chOff x="0" y="0"/>
            <a:chExt cx="6350000" cy="6350000"/>
          </a:xfrm>
        </p:grpSpPr>
        <p:sp>
          <p:nvSpPr>
            <p:cNvPr name="Freeform 8" id="8"/>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23E3A"/>
            </a:solidFill>
          </p:spPr>
        </p:sp>
      </p:grpSp>
      <p:grpSp>
        <p:nvGrpSpPr>
          <p:cNvPr name="Group 9" id="9"/>
          <p:cNvGrpSpPr/>
          <p:nvPr/>
        </p:nvGrpSpPr>
        <p:grpSpPr>
          <a:xfrm rot="5400000">
            <a:off x="17198708" y="9443735"/>
            <a:ext cx="843265" cy="843265"/>
            <a:chOff x="0" y="0"/>
            <a:chExt cx="6350000" cy="6350000"/>
          </a:xfrm>
        </p:grpSpPr>
        <p:sp>
          <p:nvSpPr>
            <p:cNvPr name="Freeform 10" id="10"/>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23E3A"/>
            </a:solidFill>
          </p:spPr>
        </p:sp>
      </p:grpSp>
      <p:grpSp>
        <p:nvGrpSpPr>
          <p:cNvPr name="Group 11" id="11"/>
          <p:cNvGrpSpPr/>
          <p:nvPr/>
        </p:nvGrpSpPr>
        <p:grpSpPr>
          <a:xfrm rot="0">
            <a:off x="15774952" y="-360045"/>
            <a:ext cx="1845389" cy="2032367"/>
            <a:chOff x="0" y="0"/>
            <a:chExt cx="5765800" cy="6350000"/>
          </a:xfrm>
        </p:grpSpPr>
        <p:sp>
          <p:nvSpPr>
            <p:cNvPr name="Freeform 12" id="12"/>
            <p:cNvSpPr/>
            <p:nvPr/>
          </p:nvSpPr>
          <p:spPr>
            <a:xfrm flipH="false" flipV="false" rot="0">
              <a:off x="0" y="0"/>
              <a:ext cx="5765800" cy="6350000"/>
            </a:xfrm>
            <a:custGeom>
              <a:avLst/>
              <a:gdLst/>
              <a:ahLst/>
              <a:cxnLst/>
              <a:rect r="r" b="b" t="t" l="l"/>
              <a:pathLst>
                <a:path h="6350000" w="5765800">
                  <a:moveTo>
                    <a:pt x="5765800" y="0"/>
                  </a:moveTo>
                  <a:lnTo>
                    <a:pt x="5765800" y="6350000"/>
                  </a:lnTo>
                  <a:lnTo>
                    <a:pt x="2881630" y="5361940"/>
                  </a:lnTo>
                  <a:lnTo>
                    <a:pt x="0" y="6350000"/>
                  </a:lnTo>
                  <a:lnTo>
                    <a:pt x="3810" y="4268470"/>
                  </a:lnTo>
                  <a:lnTo>
                    <a:pt x="8890" y="814070"/>
                  </a:lnTo>
                  <a:lnTo>
                    <a:pt x="10160" y="0"/>
                  </a:lnTo>
                  <a:lnTo>
                    <a:pt x="5765800" y="0"/>
                  </a:lnTo>
                  <a:close/>
                </a:path>
              </a:pathLst>
            </a:custGeom>
            <a:solidFill>
              <a:srgbClr val="F6F4F1"/>
            </a:solidFill>
          </p:spPr>
        </p:sp>
      </p:grpSp>
      <p:sp>
        <p:nvSpPr>
          <p:cNvPr name="Freeform 13" id="13"/>
          <p:cNvSpPr/>
          <p:nvPr/>
        </p:nvSpPr>
        <p:spPr>
          <a:xfrm flipH="false" flipV="false" rot="0">
            <a:off x="9867359" y="127990"/>
            <a:ext cx="4297624" cy="900710"/>
          </a:xfrm>
          <a:custGeom>
            <a:avLst/>
            <a:gdLst/>
            <a:ahLst/>
            <a:cxnLst/>
            <a:rect r="r" b="b" t="t" l="l"/>
            <a:pathLst>
              <a:path h="900710" w="4297624">
                <a:moveTo>
                  <a:pt x="0" y="0"/>
                </a:moveTo>
                <a:lnTo>
                  <a:pt x="4297624" y="0"/>
                </a:lnTo>
                <a:lnTo>
                  <a:pt x="4297624" y="900710"/>
                </a:lnTo>
                <a:lnTo>
                  <a:pt x="0" y="900710"/>
                </a:lnTo>
                <a:lnTo>
                  <a:pt x="0" y="0"/>
                </a:lnTo>
                <a:close/>
              </a:path>
            </a:pathLst>
          </a:custGeom>
          <a:blipFill>
            <a:blip r:embed="rId2"/>
            <a:stretch>
              <a:fillRect l="0" t="0" r="0" b="0"/>
            </a:stretch>
          </a:blipFill>
        </p:spPr>
      </p:sp>
      <p:sp>
        <p:nvSpPr>
          <p:cNvPr name="TextBox 14" id="14"/>
          <p:cNvSpPr txBox="true"/>
          <p:nvPr/>
        </p:nvSpPr>
        <p:spPr>
          <a:xfrm rot="0">
            <a:off x="225976" y="1878872"/>
            <a:ext cx="13589439" cy="1976623"/>
          </a:xfrm>
          <a:prstGeom prst="rect">
            <a:avLst/>
          </a:prstGeom>
        </p:spPr>
        <p:txBody>
          <a:bodyPr anchor="t" rtlCol="false" tIns="0" lIns="0" bIns="0" rIns="0">
            <a:spAutoFit/>
          </a:bodyPr>
          <a:lstStyle/>
          <a:p>
            <a:pPr algn="l">
              <a:lnSpc>
                <a:spcPts val="3919"/>
              </a:lnSpc>
            </a:pPr>
            <a:r>
              <a:rPr lang="en-US" sz="2799">
                <a:solidFill>
                  <a:srgbClr val="253439"/>
                </a:solidFill>
                <a:latin typeface="Raleway 1"/>
              </a:rPr>
              <a:t>Cultivating self-awareness is an ongoing process that calls for self-examination contemplation, and a dedication to improving one's understanding of oneself. The following methods and techniques will assist you in developing your self-awareness: </a:t>
            </a:r>
          </a:p>
        </p:txBody>
      </p:sp>
      <p:sp>
        <p:nvSpPr>
          <p:cNvPr name="TextBox 15" id="15"/>
          <p:cNvSpPr txBox="true"/>
          <p:nvPr/>
        </p:nvSpPr>
        <p:spPr>
          <a:xfrm rot="0">
            <a:off x="15695309" y="360913"/>
            <a:ext cx="2004675" cy="523859"/>
          </a:xfrm>
          <a:prstGeom prst="rect">
            <a:avLst/>
          </a:prstGeom>
        </p:spPr>
        <p:txBody>
          <a:bodyPr anchor="t" rtlCol="false" tIns="0" lIns="0" bIns="0" rIns="0">
            <a:spAutoFit/>
          </a:bodyPr>
          <a:lstStyle/>
          <a:p>
            <a:pPr algn="ctr">
              <a:lnSpc>
                <a:spcPts val="4200"/>
              </a:lnSpc>
            </a:pPr>
            <a:r>
              <a:rPr lang="en-US" sz="3000" spc="171">
                <a:solidFill>
                  <a:srgbClr val="253439"/>
                </a:solidFill>
                <a:latin typeface="DM Sans"/>
              </a:rPr>
              <a:t>10</a:t>
            </a:r>
            <a:r>
              <a:rPr lang="en-US" sz="3000" spc="171">
                <a:solidFill>
                  <a:srgbClr val="253439"/>
                </a:solidFill>
                <a:latin typeface="DM Sans"/>
              </a:rPr>
              <a:t>/28</a:t>
            </a:r>
          </a:p>
        </p:txBody>
      </p:sp>
      <p:sp>
        <p:nvSpPr>
          <p:cNvPr name="TextBox 16" id="16"/>
          <p:cNvSpPr txBox="true"/>
          <p:nvPr/>
        </p:nvSpPr>
        <p:spPr>
          <a:xfrm rot="0">
            <a:off x="225976" y="111175"/>
            <a:ext cx="10151507" cy="1581017"/>
          </a:xfrm>
          <a:prstGeom prst="rect">
            <a:avLst/>
          </a:prstGeom>
        </p:spPr>
        <p:txBody>
          <a:bodyPr anchor="t" rtlCol="false" tIns="0" lIns="0" bIns="0" rIns="0">
            <a:spAutoFit/>
          </a:bodyPr>
          <a:lstStyle/>
          <a:p>
            <a:pPr algn="ctr">
              <a:lnSpc>
                <a:spcPts val="6300"/>
              </a:lnSpc>
            </a:pPr>
            <a:r>
              <a:rPr lang="en-US" sz="4500" spc="166">
                <a:solidFill>
                  <a:srgbClr val="253439"/>
                </a:solidFill>
                <a:latin typeface="Raleway 1 Heavy"/>
              </a:rPr>
              <a:t>DEVELOPMENT </a:t>
            </a:r>
          </a:p>
          <a:p>
            <a:pPr algn="ctr">
              <a:lnSpc>
                <a:spcPts val="6300"/>
              </a:lnSpc>
              <a:spcBef>
                <a:spcPct val="0"/>
              </a:spcBef>
            </a:pPr>
            <a:r>
              <a:rPr lang="en-US" sz="4500" spc="166">
                <a:solidFill>
                  <a:srgbClr val="253439"/>
                </a:solidFill>
                <a:latin typeface="Raleway 1 Heavy"/>
              </a:rPr>
              <a:t>OF SELF AWARENESS SKILLS</a:t>
            </a:r>
          </a:p>
        </p:txBody>
      </p:sp>
      <p:sp>
        <p:nvSpPr>
          <p:cNvPr name="TextBox 17" id="17"/>
          <p:cNvSpPr txBox="true"/>
          <p:nvPr/>
        </p:nvSpPr>
        <p:spPr>
          <a:xfrm rot="0">
            <a:off x="225976" y="4062487"/>
            <a:ext cx="5327476" cy="5862664"/>
          </a:xfrm>
          <a:prstGeom prst="rect">
            <a:avLst/>
          </a:prstGeom>
        </p:spPr>
        <p:txBody>
          <a:bodyPr anchor="t" rtlCol="false" tIns="0" lIns="0" bIns="0" rIns="0">
            <a:spAutoFit/>
          </a:bodyPr>
          <a:lstStyle/>
          <a:p>
            <a:pPr marL="518162" indent="-259081" lvl="1">
              <a:lnSpc>
                <a:spcPts val="3360"/>
              </a:lnSpc>
              <a:buFont typeface="Arial"/>
              <a:buChar char="•"/>
            </a:pPr>
            <a:r>
              <a:rPr lang="en-US" sz="2400" spc="136">
                <a:solidFill>
                  <a:srgbClr val="253439"/>
                </a:solidFill>
                <a:latin typeface="Raleway 1"/>
              </a:rPr>
              <a:t>Practice Mindfulness</a:t>
            </a:r>
          </a:p>
          <a:p>
            <a:pPr marL="518162" indent="-259081" lvl="1">
              <a:lnSpc>
                <a:spcPts val="3360"/>
              </a:lnSpc>
              <a:buFont typeface="Arial"/>
              <a:buChar char="•"/>
            </a:pPr>
            <a:r>
              <a:rPr lang="en-US" sz="2400" spc="136">
                <a:solidFill>
                  <a:srgbClr val="253439"/>
                </a:solidFill>
                <a:latin typeface="Raleway 1"/>
              </a:rPr>
              <a:t>Regularly write in a journal about your thoughts, emotions, and experiences. </a:t>
            </a:r>
          </a:p>
          <a:p>
            <a:pPr marL="518162" indent="-259081" lvl="1">
              <a:lnSpc>
                <a:spcPts val="3360"/>
              </a:lnSpc>
              <a:buFont typeface="Arial"/>
              <a:buChar char="•"/>
            </a:pPr>
            <a:r>
              <a:rPr lang="en-US" sz="2400" spc="136">
                <a:solidFill>
                  <a:srgbClr val="253439"/>
                </a:solidFill>
                <a:latin typeface="Raleway 1"/>
              </a:rPr>
              <a:t>Ask for constructive feedback from trusted friends, family members, or colleagues. </a:t>
            </a:r>
          </a:p>
          <a:p>
            <a:pPr marL="518162" indent="-259081" lvl="1">
              <a:lnSpc>
                <a:spcPts val="3360"/>
              </a:lnSpc>
              <a:buFont typeface="Arial"/>
              <a:buChar char="•"/>
            </a:pPr>
            <a:r>
              <a:rPr lang="en-US" sz="2400" spc="136">
                <a:solidFill>
                  <a:srgbClr val="253439"/>
                </a:solidFill>
                <a:latin typeface="Raleway 1"/>
              </a:rPr>
              <a:t>Use Personality Assessments (Myers-Briggs Type Indicator (MBTI) or the DISC assessment. </a:t>
            </a:r>
          </a:p>
          <a:p>
            <a:pPr algn="l" marL="518162" indent="-259081" lvl="1">
              <a:lnSpc>
                <a:spcPts val="3360"/>
              </a:lnSpc>
              <a:buFont typeface="Arial"/>
              <a:buChar char="•"/>
            </a:pPr>
            <a:r>
              <a:rPr lang="en-US" sz="2400">
                <a:solidFill>
                  <a:srgbClr val="253439"/>
                </a:solidFill>
                <a:latin typeface="Raleway 1"/>
              </a:rPr>
              <a:t>Set Aside Time for Self-Reflection: daily or weekly, review your thoughts, actions, and goals.</a:t>
            </a:r>
          </a:p>
        </p:txBody>
      </p:sp>
      <p:sp>
        <p:nvSpPr>
          <p:cNvPr name="TextBox 18" id="18"/>
          <p:cNvSpPr txBox="true"/>
          <p:nvPr/>
        </p:nvSpPr>
        <p:spPr>
          <a:xfrm rot="0">
            <a:off x="6415582" y="3798345"/>
            <a:ext cx="5815897" cy="6281698"/>
          </a:xfrm>
          <a:prstGeom prst="rect">
            <a:avLst/>
          </a:prstGeom>
        </p:spPr>
        <p:txBody>
          <a:bodyPr anchor="t" rtlCol="false" tIns="0" lIns="0" bIns="0" rIns="0">
            <a:spAutoFit/>
          </a:bodyPr>
          <a:lstStyle/>
          <a:p>
            <a:pPr marL="518160" indent="-259080" lvl="1">
              <a:lnSpc>
                <a:spcPts val="3359"/>
              </a:lnSpc>
              <a:buFont typeface="Arial"/>
              <a:buChar char="•"/>
            </a:pPr>
            <a:r>
              <a:rPr lang="en-US" sz="2400" spc="136">
                <a:solidFill>
                  <a:srgbClr val="253439"/>
                </a:solidFill>
                <a:latin typeface="Raleway 1"/>
              </a:rPr>
              <a:t> </a:t>
            </a:r>
            <a:r>
              <a:rPr lang="en-US" sz="2400" spc="136">
                <a:solidFill>
                  <a:srgbClr val="253439"/>
                </a:solidFill>
                <a:latin typeface="Raleway 1"/>
              </a:rPr>
              <a:t>Explore Your Values and Beliefs</a:t>
            </a:r>
          </a:p>
          <a:p>
            <a:pPr marL="518160" indent="-259080" lvl="1">
              <a:lnSpc>
                <a:spcPts val="3359"/>
              </a:lnSpc>
              <a:buFont typeface="Arial"/>
              <a:buChar char="•"/>
            </a:pPr>
            <a:r>
              <a:rPr lang="en-US" sz="2400" spc="136">
                <a:solidFill>
                  <a:srgbClr val="253439"/>
                </a:solidFill>
                <a:latin typeface="Raleway 1"/>
              </a:rPr>
              <a:t> </a:t>
            </a:r>
            <a:r>
              <a:rPr lang="en-US" sz="2400" spc="136">
                <a:solidFill>
                  <a:srgbClr val="253439"/>
                </a:solidFill>
                <a:latin typeface="Raleway 1"/>
              </a:rPr>
              <a:t>Be open to receiving feedback, even criticism:</a:t>
            </a:r>
          </a:p>
          <a:p>
            <a:pPr marL="518160" indent="-259080" lvl="1">
              <a:lnSpc>
                <a:spcPts val="3359"/>
              </a:lnSpc>
              <a:buFont typeface="Arial"/>
              <a:buChar char="•"/>
            </a:pPr>
            <a:r>
              <a:rPr lang="en-US" sz="2400" spc="136">
                <a:solidFill>
                  <a:srgbClr val="253439"/>
                </a:solidFill>
                <a:latin typeface="Raleway 1"/>
              </a:rPr>
              <a:t>Constructive criticism can be a valuable tool for self-improvement, helping you identify blind spots and areas where you can grow.</a:t>
            </a:r>
          </a:p>
          <a:p>
            <a:pPr marL="518160" indent="-259080" lvl="1">
              <a:lnSpc>
                <a:spcPts val="3359"/>
              </a:lnSpc>
              <a:buFont typeface="Arial"/>
              <a:buChar char="•"/>
            </a:pPr>
            <a:r>
              <a:rPr lang="en-US" sz="2400" spc="136">
                <a:solidFill>
                  <a:srgbClr val="253439"/>
                </a:solidFill>
                <a:latin typeface="Raleway 1"/>
              </a:rPr>
              <a:t> </a:t>
            </a:r>
            <a:r>
              <a:rPr lang="en-US" sz="2400" spc="136">
                <a:solidFill>
                  <a:srgbClr val="253439"/>
                </a:solidFill>
                <a:latin typeface="Raleway 1"/>
              </a:rPr>
              <a:t>Engage in Continuous Learning, take on new challenges, acquire new skills, and expose yourself to diverse experiences. </a:t>
            </a:r>
          </a:p>
          <a:p>
            <a:pPr marL="518160" indent="-259080" lvl="1">
              <a:lnSpc>
                <a:spcPts val="3359"/>
              </a:lnSpc>
              <a:buFont typeface="Arial"/>
              <a:buChar char="•"/>
            </a:pPr>
            <a:r>
              <a:rPr lang="en-US" sz="2400" spc="136">
                <a:solidFill>
                  <a:srgbClr val="253439"/>
                </a:solidFill>
                <a:latin typeface="Raleway 1"/>
              </a:rPr>
              <a:t> </a:t>
            </a:r>
            <a:r>
              <a:rPr lang="en-US" sz="2400" spc="136">
                <a:solidFill>
                  <a:srgbClr val="253439"/>
                </a:solidFill>
                <a:latin typeface="Raleway 1"/>
              </a:rPr>
              <a:t>Practice Active Listening</a:t>
            </a:r>
          </a:p>
          <a:p>
            <a:pPr algn="l" marL="518160" indent="-259080" lvl="1">
              <a:lnSpc>
                <a:spcPts val="3359"/>
              </a:lnSpc>
              <a:buFont typeface="Arial"/>
              <a:buChar char="•"/>
            </a:pPr>
            <a:r>
              <a:rPr lang="en-US" sz="2400" spc="136">
                <a:solidFill>
                  <a:srgbClr val="253439"/>
                </a:solidFill>
                <a:latin typeface="Raleway 1"/>
              </a:rPr>
              <a:t>Connect with Your Emotion, identify and label your feelings. </a:t>
            </a:r>
          </a:p>
        </p:txBody>
      </p:sp>
      <p:sp>
        <p:nvSpPr>
          <p:cNvPr name="TextBox 19" id="19"/>
          <p:cNvSpPr txBox="true"/>
          <p:nvPr/>
        </p:nvSpPr>
        <p:spPr>
          <a:xfrm rot="0">
            <a:off x="12662544" y="4002703"/>
            <a:ext cx="4262305" cy="5862664"/>
          </a:xfrm>
          <a:prstGeom prst="rect">
            <a:avLst/>
          </a:prstGeom>
        </p:spPr>
        <p:txBody>
          <a:bodyPr anchor="t" rtlCol="false" tIns="0" lIns="0" bIns="0" rIns="0">
            <a:spAutoFit/>
          </a:bodyPr>
          <a:lstStyle/>
          <a:p>
            <a:pPr marL="518160" indent="-259080" lvl="1">
              <a:lnSpc>
                <a:spcPts val="3359"/>
              </a:lnSpc>
              <a:buFont typeface="Arial"/>
              <a:buChar char="•"/>
            </a:pPr>
            <a:r>
              <a:rPr lang="en-US" sz="2400">
                <a:solidFill>
                  <a:srgbClr val="253439"/>
                </a:solidFill>
                <a:latin typeface="Raleway 1"/>
              </a:rPr>
              <a:t> Consider Professional Help - seeking guidance from a therapist, counselor, or coach can provide an external perspective and offer tools and strategies to deepen your self-awareness.</a:t>
            </a:r>
          </a:p>
          <a:p>
            <a:pPr marL="518160" indent="-259080" lvl="1">
              <a:lnSpc>
                <a:spcPts val="3359"/>
              </a:lnSpc>
              <a:buFont typeface="Arial"/>
              <a:buChar char="•"/>
            </a:pPr>
            <a:r>
              <a:rPr lang="en-US" sz="2400">
                <a:solidFill>
                  <a:srgbClr val="253439"/>
                </a:solidFill>
                <a:latin typeface="Raleway 1"/>
              </a:rPr>
              <a:t>· Celebrate Successes and Learn from Failures, both success and failure can contribute to your self-awareness journey.</a:t>
            </a:r>
          </a:p>
        </p:txBody>
      </p:sp>
      <p:sp>
        <p:nvSpPr>
          <p:cNvPr name="Freeform 20" id="20"/>
          <p:cNvSpPr/>
          <p:nvPr/>
        </p:nvSpPr>
        <p:spPr>
          <a:xfrm flipH="false" flipV="false" rot="0">
            <a:off x="14322883" y="2466837"/>
            <a:ext cx="2744852" cy="798502"/>
          </a:xfrm>
          <a:custGeom>
            <a:avLst/>
            <a:gdLst/>
            <a:ahLst/>
            <a:cxnLst/>
            <a:rect r="r" b="b" t="t" l="l"/>
            <a:pathLst>
              <a:path h="798502" w="2744852">
                <a:moveTo>
                  <a:pt x="0" y="0"/>
                </a:moveTo>
                <a:lnTo>
                  <a:pt x="2744852" y="0"/>
                </a:lnTo>
                <a:lnTo>
                  <a:pt x="2744852" y="798502"/>
                </a:lnTo>
                <a:lnTo>
                  <a:pt x="0" y="79850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B29E84"/>
        </a:solidFill>
      </p:bgPr>
    </p:bg>
    <p:spTree>
      <p:nvGrpSpPr>
        <p:cNvPr id="1" name=""/>
        <p:cNvGrpSpPr/>
        <p:nvPr/>
      </p:nvGrpSpPr>
      <p:grpSpPr>
        <a:xfrm>
          <a:off x="0" y="0"/>
          <a:ext cx="0" cy="0"/>
          <a:chOff x="0" y="0"/>
          <a:chExt cx="0" cy="0"/>
        </a:xfrm>
      </p:grpSpPr>
      <p:grpSp>
        <p:nvGrpSpPr>
          <p:cNvPr name="Group 2" id="2"/>
          <p:cNvGrpSpPr/>
          <p:nvPr/>
        </p:nvGrpSpPr>
        <p:grpSpPr>
          <a:xfrm rot="0">
            <a:off x="1108343" y="-190157"/>
            <a:ext cx="1845389" cy="2032367"/>
            <a:chOff x="0" y="0"/>
            <a:chExt cx="5765800" cy="6350000"/>
          </a:xfrm>
        </p:grpSpPr>
        <p:sp>
          <p:nvSpPr>
            <p:cNvPr name="Freeform 3" id="3"/>
            <p:cNvSpPr/>
            <p:nvPr/>
          </p:nvSpPr>
          <p:spPr>
            <a:xfrm flipH="false" flipV="false" rot="0">
              <a:off x="0" y="0"/>
              <a:ext cx="5765800" cy="6350000"/>
            </a:xfrm>
            <a:custGeom>
              <a:avLst/>
              <a:gdLst/>
              <a:ahLst/>
              <a:cxnLst/>
              <a:rect r="r" b="b" t="t" l="l"/>
              <a:pathLst>
                <a:path h="6350000" w="5765800">
                  <a:moveTo>
                    <a:pt x="5765800" y="0"/>
                  </a:moveTo>
                  <a:lnTo>
                    <a:pt x="5765800" y="6350000"/>
                  </a:lnTo>
                  <a:lnTo>
                    <a:pt x="2881630" y="5361940"/>
                  </a:lnTo>
                  <a:lnTo>
                    <a:pt x="0" y="6350000"/>
                  </a:lnTo>
                  <a:lnTo>
                    <a:pt x="3810" y="4268470"/>
                  </a:lnTo>
                  <a:lnTo>
                    <a:pt x="8890" y="814070"/>
                  </a:lnTo>
                  <a:lnTo>
                    <a:pt x="10160" y="0"/>
                  </a:lnTo>
                  <a:lnTo>
                    <a:pt x="5765800" y="0"/>
                  </a:lnTo>
                  <a:close/>
                </a:path>
              </a:pathLst>
            </a:custGeom>
            <a:solidFill>
              <a:srgbClr val="FFFFFF"/>
            </a:solidFill>
          </p:spPr>
        </p:sp>
      </p:grpSp>
      <p:sp>
        <p:nvSpPr>
          <p:cNvPr name="AutoShape 4" id="4"/>
          <p:cNvSpPr/>
          <p:nvPr/>
        </p:nvSpPr>
        <p:spPr>
          <a:xfrm>
            <a:off x="11700738" y="9877101"/>
            <a:ext cx="5939348" cy="0"/>
          </a:xfrm>
          <a:prstGeom prst="line">
            <a:avLst/>
          </a:prstGeom>
          <a:ln cap="rnd" w="76200">
            <a:solidFill>
              <a:srgbClr val="FFFFFF"/>
            </a:solidFill>
            <a:prstDash val="sysDot"/>
            <a:headEnd type="oval" len="lg" w="lg"/>
            <a:tailEnd type="oval" len="lg" w="lg"/>
          </a:ln>
        </p:spPr>
      </p:sp>
      <p:sp>
        <p:nvSpPr>
          <p:cNvPr name="Freeform 5" id="5"/>
          <p:cNvSpPr/>
          <p:nvPr/>
        </p:nvSpPr>
        <p:spPr>
          <a:xfrm flipH="false" flipV="false" rot="0">
            <a:off x="13562474" y="153949"/>
            <a:ext cx="4297624" cy="900710"/>
          </a:xfrm>
          <a:custGeom>
            <a:avLst/>
            <a:gdLst/>
            <a:ahLst/>
            <a:cxnLst/>
            <a:rect r="r" b="b" t="t" l="l"/>
            <a:pathLst>
              <a:path h="900710" w="4297624">
                <a:moveTo>
                  <a:pt x="0" y="0"/>
                </a:moveTo>
                <a:lnTo>
                  <a:pt x="4297624" y="0"/>
                </a:lnTo>
                <a:lnTo>
                  <a:pt x="4297624" y="900711"/>
                </a:lnTo>
                <a:lnTo>
                  <a:pt x="0" y="900711"/>
                </a:lnTo>
                <a:lnTo>
                  <a:pt x="0" y="0"/>
                </a:lnTo>
                <a:close/>
              </a:path>
            </a:pathLst>
          </a:custGeom>
          <a:blipFill>
            <a:blip r:embed="rId2"/>
            <a:stretch>
              <a:fillRect l="0" t="0" r="0" b="0"/>
            </a:stretch>
          </a:blipFill>
        </p:spPr>
      </p:sp>
      <p:sp>
        <p:nvSpPr>
          <p:cNvPr name="Freeform 6" id="6"/>
          <p:cNvSpPr/>
          <p:nvPr/>
        </p:nvSpPr>
        <p:spPr>
          <a:xfrm flipH="false" flipV="false" rot="0">
            <a:off x="13975072" y="3656338"/>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7" id="7"/>
          <p:cNvSpPr txBox="true"/>
          <p:nvPr/>
        </p:nvSpPr>
        <p:spPr>
          <a:xfrm rot="0">
            <a:off x="559722" y="2399963"/>
            <a:ext cx="14132879" cy="1590625"/>
          </a:xfrm>
          <a:prstGeom prst="rect">
            <a:avLst/>
          </a:prstGeom>
        </p:spPr>
        <p:txBody>
          <a:bodyPr anchor="t" rtlCol="false" tIns="0" lIns="0" bIns="0" rIns="0">
            <a:spAutoFit/>
          </a:bodyPr>
          <a:lstStyle/>
          <a:p>
            <a:pPr algn="l">
              <a:lnSpc>
                <a:spcPts val="4200"/>
              </a:lnSpc>
              <a:spcBef>
                <a:spcPct val="0"/>
              </a:spcBef>
            </a:pPr>
            <a:r>
              <a:rPr lang="en-US" sz="3000">
                <a:solidFill>
                  <a:srgbClr val="423E3A"/>
                </a:solidFill>
                <a:latin typeface="DM Sans"/>
              </a:rPr>
              <a:t>It can be difficult to develop self-awareness, and there are a number of obstacles that might prevent people from using this talent to its greatest potential. These are a few typical obstacles to developing self-awareness.</a:t>
            </a:r>
          </a:p>
        </p:txBody>
      </p:sp>
      <p:sp>
        <p:nvSpPr>
          <p:cNvPr name="TextBox 8" id="8"/>
          <p:cNvSpPr txBox="true"/>
          <p:nvPr/>
        </p:nvSpPr>
        <p:spPr>
          <a:xfrm rot="0">
            <a:off x="3467415" y="20599"/>
            <a:ext cx="9581377" cy="2114484"/>
          </a:xfrm>
          <a:prstGeom prst="rect">
            <a:avLst/>
          </a:prstGeom>
        </p:spPr>
        <p:txBody>
          <a:bodyPr anchor="t" rtlCol="false" tIns="0" lIns="0" bIns="0" rIns="0">
            <a:spAutoFit/>
          </a:bodyPr>
          <a:lstStyle/>
          <a:p>
            <a:pPr>
              <a:lnSpc>
                <a:spcPts val="8400"/>
              </a:lnSpc>
              <a:spcBef>
                <a:spcPct val="0"/>
              </a:spcBef>
            </a:pPr>
            <a:r>
              <a:rPr lang="en-US" sz="6000" spc="221">
                <a:solidFill>
                  <a:srgbClr val="423E3A"/>
                </a:solidFill>
                <a:latin typeface="Barlow Heavy"/>
              </a:rPr>
              <a:t>SELF AWARNESS</a:t>
            </a:r>
            <a:r>
              <a:rPr lang="en-US" sz="6000" spc="221">
                <a:solidFill>
                  <a:srgbClr val="423E3A"/>
                </a:solidFill>
                <a:latin typeface="Barlow Heavy"/>
              </a:rPr>
              <a:t> BARRIERS</a:t>
            </a:r>
          </a:p>
        </p:txBody>
      </p:sp>
      <p:sp>
        <p:nvSpPr>
          <p:cNvPr name="TextBox 9" id="9"/>
          <p:cNvSpPr txBox="true"/>
          <p:nvPr/>
        </p:nvSpPr>
        <p:spPr>
          <a:xfrm rot="0">
            <a:off x="1028700" y="530801"/>
            <a:ext cx="2004675" cy="523859"/>
          </a:xfrm>
          <a:prstGeom prst="rect">
            <a:avLst/>
          </a:prstGeom>
        </p:spPr>
        <p:txBody>
          <a:bodyPr anchor="t" rtlCol="false" tIns="0" lIns="0" bIns="0" rIns="0">
            <a:spAutoFit/>
          </a:bodyPr>
          <a:lstStyle/>
          <a:p>
            <a:pPr algn="ctr">
              <a:lnSpc>
                <a:spcPts val="4200"/>
              </a:lnSpc>
            </a:pPr>
            <a:r>
              <a:rPr lang="en-US" sz="3000" spc="171">
                <a:solidFill>
                  <a:srgbClr val="423E3A"/>
                </a:solidFill>
                <a:latin typeface="DM Sans"/>
              </a:rPr>
              <a:t>11/28</a:t>
            </a:r>
          </a:p>
        </p:txBody>
      </p:sp>
      <p:sp>
        <p:nvSpPr>
          <p:cNvPr name="TextBox 10" id="10"/>
          <p:cNvSpPr txBox="true"/>
          <p:nvPr/>
        </p:nvSpPr>
        <p:spPr>
          <a:xfrm rot="0">
            <a:off x="559722" y="4300088"/>
            <a:ext cx="12767774" cy="5126329"/>
          </a:xfrm>
          <a:prstGeom prst="rect">
            <a:avLst/>
          </a:prstGeom>
        </p:spPr>
        <p:txBody>
          <a:bodyPr anchor="t" rtlCol="false" tIns="0" lIns="0" bIns="0" rIns="0">
            <a:spAutoFit/>
          </a:bodyPr>
          <a:lstStyle/>
          <a:p>
            <a:pPr marL="626114" indent="-313057" lvl="1">
              <a:lnSpc>
                <a:spcPts val="4060"/>
              </a:lnSpc>
              <a:buFont typeface="Arial"/>
              <a:buChar char="•"/>
            </a:pPr>
            <a:r>
              <a:rPr lang="en-US" sz="2900">
                <a:solidFill>
                  <a:srgbClr val="423E3A"/>
                </a:solidFill>
                <a:latin typeface="DM Sans Bold"/>
              </a:rPr>
              <a:t>Lack of self-reflection</a:t>
            </a:r>
            <a:r>
              <a:rPr lang="en-US" sz="2900">
                <a:solidFill>
                  <a:srgbClr val="423E3A"/>
                </a:solidFill>
                <a:latin typeface="DM Sans"/>
              </a:rPr>
              <a:t> - discomfort or fear of confronting emotions, weaknesses, or past experiences.</a:t>
            </a:r>
          </a:p>
          <a:p>
            <a:pPr marL="626114" indent="-313057" lvl="1">
              <a:lnSpc>
                <a:spcPts val="4060"/>
              </a:lnSpc>
              <a:buFont typeface="Arial"/>
              <a:buChar char="•"/>
            </a:pPr>
            <a:r>
              <a:rPr lang="en-US" sz="2900">
                <a:solidFill>
                  <a:srgbClr val="423E3A"/>
                </a:solidFill>
                <a:latin typeface="DM Sans Bold"/>
              </a:rPr>
              <a:t>Defensive mechanisms</a:t>
            </a:r>
            <a:r>
              <a:rPr lang="en-US" sz="2900">
                <a:solidFill>
                  <a:srgbClr val="423E3A"/>
                </a:solidFill>
                <a:latin typeface="DM Sans"/>
              </a:rPr>
              <a:t>, such as rationalization or denial, can prevent people from developing true self-awareness by erecting mental walls that keep them from confronting difficult realities about who they are.</a:t>
            </a:r>
          </a:p>
          <a:p>
            <a:pPr marL="626114" indent="-313057" lvl="1">
              <a:lnSpc>
                <a:spcPts val="4060"/>
              </a:lnSpc>
              <a:buFont typeface="Arial"/>
              <a:buChar char="•"/>
            </a:pPr>
            <a:r>
              <a:rPr lang="en-US" sz="2900">
                <a:solidFill>
                  <a:srgbClr val="423E3A"/>
                </a:solidFill>
                <a:latin typeface="DM Sans Bold"/>
              </a:rPr>
              <a:t> </a:t>
            </a:r>
            <a:r>
              <a:rPr lang="en-US" sz="2900">
                <a:solidFill>
                  <a:srgbClr val="423E3A"/>
                </a:solidFill>
                <a:latin typeface="DM Sans Bold"/>
              </a:rPr>
              <a:t>Fear of judgment</a:t>
            </a:r>
            <a:r>
              <a:rPr lang="en-US" sz="2900">
                <a:solidFill>
                  <a:srgbClr val="423E3A"/>
                </a:solidFill>
                <a:latin typeface="DM Sans"/>
              </a:rPr>
              <a:t>  might result in self-censorship and a refusal to admit certain attitudes or actions.</a:t>
            </a:r>
          </a:p>
          <a:p>
            <a:pPr algn="l" marL="626114" indent="-313057" lvl="1">
              <a:lnSpc>
                <a:spcPts val="4060"/>
              </a:lnSpc>
              <a:buFont typeface="Arial"/>
              <a:buChar char="•"/>
            </a:pPr>
            <a:r>
              <a:rPr lang="en-US" sz="2900">
                <a:solidFill>
                  <a:srgbClr val="423E3A"/>
                </a:solidFill>
                <a:latin typeface="DM Sans"/>
              </a:rPr>
              <a:t>How people view themselves can be influenced by </a:t>
            </a:r>
            <a:r>
              <a:rPr lang="en-US" sz="2900">
                <a:solidFill>
                  <a:srgbClr val="423E3A"/>
                </a:solidFill>
                <a:latin typeface="DM Sans Bold"/>
              </a:rPr>
              <a:t>societal or cultural expectations</a:t>
            </a:r>
            <a:r>
              <a:rPr lang="en-US" sz="2900">
                <a:solidFill>
                  <a:srgbClr val="423E3A"/>
                </a:solidFill>
                <a:latin typeface="DM Sans"/>
              </a:rPr>
              <a:t>. It could lead to a lack of self-awareness and genuineness.</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7C898B"/>
        </a:solidFill>
      </p:bgPr>
    </p:bg>
    <p:spTree>
      <p:nvGrpSpPr>
        <p:cNvPr id="1" name=""/>
        <p:cNvGrpSpPr/>
        <p:nvPr/>
      </p:nvGrpSpPr>
      <p:grpSpPr>
        <a:xfrm>
          <a:off x="0" y="0"/>
          <a:ext cx="0" cy="0"/>
          <a:chOff x="0" y="0"/>
          <a:chExt cx="0" cy="0"/>
        </a:xfrm>
      </p:grpSpPr>
      <p:grpSp>
        <p:nvGrpSpPr>
          <p:cNvPr name="Group 2" id="2"/>
          <p:cNvGrpSpPr/>
          <p:nvPr/>
        </p:nvGrpSpPr>
        <p:grpSpPr>
          <a:xfrm rot="0">
            <a:off x="1108343" y="-190157"/>
            <a:ext cx="1845389" cy="2032367"/>
            <a:chOff x="0" y="0"/>
            <a:chExt cx="5765800" cy="6350000"/>
          </a:xfrm>
        </p:grpSpPr>
        <p:sp>
          <p:nvSpPr>
            <p:cNvPr name="Freeform 3" id="3"/>
            <p:cNvSpPr/>
            <p:nvPr/>
          </p:nvSpPr>
          <p:spPr>
            <a:xfrm flipH="false" flipV="false" rot="0">
              <a:off x="0" y="0"/>
              <a:ext cx="5765800" cy="6350000"/>
            </a:xfrm>
            <a:custGeom>
              <a:avLst/>
              <a:gdLst/>
              <a:ahLst/>
              <a:cxnLst/>
              <a:rect r="r" b="b" t="t" l="l"/>
              <a:pathLst>
                <a:path h="6350000" w="5765800">
                  <a:moveTo>
                    <a:pt x="5765800" y="0"/>
                  </a:moveTo>
                  <a:lnTo>
                    <a:pt x="5765800" y="6350000"/>
                  </a:lnTo>
                  <a:lnTo>
                    <a:pt x="2881630" y="5361940"/>
                  </a:lnTo>
                  <a:lnTo>
                    <a:pt x="0" y="6350000"/>
                  </a:lnTo>
                  <a:lnTo>
                    <a:pt x="3810" y="4268470"/>
                  </a:lnTo>
                  <a:lnTo>
                    <a:pt x="8890" y="814070"/>
                  </a:lnTo>
                  <a:lnTo>
                    <a:pt x="10160" y="0"/>
                  </a:lnTo>
                  <a:lnTo>
                    <a:pt x="5765800" y="0"/>
                  </a:lnTo>
                  <a:close/>
                </a:path>
              </a:pathLst>
            </a:custGeom>
            <a:solidFill>
              <a:srgbClr val="253439"/>
            </a:solidFill>
          </p:spPr>
        </p:sp>
      </p:grpSp>
      <p:sp>
        <p:nvSpPr>
          <p:cNvPr name="AutoShape 4" id="4"/>
          <p:cNvSpPr/>
          <p:nvPr/>
        </p:nvSpPr>
        <p:spPr>
          <a:xfrm>
            <a:off x="11700738" y="9877101"/>
            <a:ext cx="5939348" cy="0"/>
          </a:xfrm>
          <a:prstGeom prst="line">
            <a:avLst/>
          </a:prstGeom>
          <a:ln cap="rnd" w="76200">
            <a:solidFill>
              <a:srgbClr val="253439"/>
            </a:solidFill>
            <a:prstDash val="sysDot"/>
            <a:headEnd type="oval" len="lg" w="lg"/>
            <a:tailEnd type="oval" len="lg" w="lg"/>
          </a:ln>
        </p:spPr>
      </p:sp>
      <p:sp>
        <p:nvSpPr>
          <p:cNvPr name="Freeform 5" id="5"/>
          <p:cNvSpPr/>
          <p:nvPr/>
        </p:nvSpPr>
        <p:spPr>
          <a:xfrm flipH="false" flipV="false" rot="0">
            <a:off x="13562474" y="153949"/>
            <a:ext cx="4297624" cy="900710"/>
          </a:xfrm>
          <a:custGeom>
            <a:avLst/>
            <a:gdLst/>
            <a:ahLst/>
            <a:cxnLst/>
            <a:rect r="r" b="b" t="t" l="l"/>
            <a:pathLst>
              <a:path h="900710" w="4297624">
                <a:moveTo>
                  <a:pt x="0" y="0"/>
                </a:moveTo>
                <a:lnTo>
                  <a:pt x="4297624" y="0"/>
                </a:lnTo>
                <a:lnTo>
                  <a:pt x="4297624" y="900711"/>
                </a:lnTo>
                <a:lnTo>
                  <a:pt x="0" y="900711"/>
                </a:lnTo>
                <a:lnTo>
                  <a:pt x="0" y="0"/>
                </a:lnTo>
                <a:close/>
              </a:path>
            </a:pathLst>
          </a:custGeom>
          <a:blipFill>
            <a:blip r:embed="rId2"/>
            <a:stretch>
              <a:fillRect l="0" t="0" r="0" b="0"/>
            </a:stretch>
          </a:blipFill>
        </p:spPr>
      </p:sp>
      <p:sp>
        <p:nvSpPr>
          <p:cNvPr name="Freeform 6" id="6"/>
          <p:cNvSpPr/>
          <p:nvPr/>
        </p:nvSpPr>
        <p:spPr>
          <a:xfrm flipH="false" flipV="false" rot="0">
            <a:off x="14542541" y="4323963"/>
            <a:ext cx="3519218" cy="4364921"/>
          </a:xfrm>
          <a:custGeom>
            <a:avLst/>
            <a:gdLst/>
            <a:ahLst/>
            <a:cxnLst/>
            <a:rect r="r" b="b" t="t" l="l"/>
            <a:pathLst>
              <a:path h="4364921" w="3519218">
                <a:moveTo>
                  <a:pt x="0" y="0"/>
                </a:moveTo>
                <a:lnTo>
                  <a:pt x="3519217" y="0"/>
                </a:lnTo>
                <a:lnTo>
                  <a:pt x="3519217" y="4364921"/>
                </a:lnTo>
                <a:lnTo>
                  <a:pt x="0" y="436492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7" id="7"/>
          <p:cNvSpPr txBox="true"/>
          <p:nvPr/>
        </p:nvSpPr>
        <p:spPr>
          <a:xfrm rot="0">
            <a:off x="559722" y="2399963"/>
            <a:ext cx="14132879" cy="1590625"/>
          </a:xfrm>
          <a:prstGeom prst="rect">
            <a:avLst/>
          </a:prstGeom>
        </p:spPr>
        <p:txBody>
          <a:bodyPr anchor="t" rtlCol="false" tIns="0" lIns="0" bIns="0" rIns="0">
            <a:spAutoFit/>
          </a:bodyPr>
          <a:lstStyle/>
          <a:p>
            <a:pPr algn="l">
              <a:lnSpc>
                <a:spcPts val="4200"/>
              </a:lnSpc>
              <a:spcBef>
                <a:spcPct val="0"/>
              </a:spcBef>
            </a:pPr>
            <a:r>
              <a:rPr lang="en-US" sz="3000">
                <a:solidFill>
                  <a:srgbClr val="FFFFFF"/>
                </a:solidFill>
                <a:latin typeface="DM Sans"/>
              </a:rPr>
              <a:t>It can be difficult to develop self-awareness, and there are a number of obstacles that might prevent people from using this talent to its greatest potential. These are a few typical obstacles to developing self-awareness.</a:t>
            </a:r>
          </a:p>
        </p:txBody>
      </p:sp>
      <p:sp>
        <p:nvSpPr>
          <p:cNvPr name="TextBox 8" id="8"/>
          <p:cNvSpPr txBox="true"/>
          <p:nvPr/>
        </p:nvSpPr>
        <p:spPr>
          <a:xfrm rot="0">
            <a:off x="3467415" y="20599"/>
            <a:ext cx="9581377" cy="2114484"/>
          </a:xfrm>
          <a:prstGeom prst="rect">
            <a:avLst/>
          </a:prstGeom>
        </p:spPr>
        <p:txBody>
          <a:bodyPr anchor="t" rtlCol="false" tIns="0" lIns="0" bIns="0" rIns="0">
            <a:spAutoFit/>
          </a:bodyPr>
          <a:lstStyle/>
          <a:p>
            <a:pPr>
              <a:lnSpc>
                <a:spcPts val="8400"/>
              </a:lnSpc>
              <a:spcBef>
                <a:spcPct val="0"/>
              </a:spcBef>
            </a:pPr>
            <a:r>
              <a:rPr lang="en-US" sz="6000" spc="221">
                <a:solidFill>
                  <a:srgbClr val="FFFFFF"/>
                </a:solidFill>
                <a:latin typeface="Barlow Heavy"/>
              </a:rPr>
              <a:t>SELF AWARNESS</a:t>
            </a:r>
            <a:r>
              <a:rPr lang="en-US" sz="6000" spc="221">
                <a:solidFill>
                  <a:srgbClr val="FFFFFF"/>
                </a:solidFill>
                <a:latin typeface="Barlow Heavy"/>
              </a:rPr>
              <a:t> BARRIERS</a:t>
            </a:r>
          </a:p>
        </p:txBody>
      </p:sp>
      <p:sp>
        <p:nvSpPr>
          <p:cNvPr name="TextBox 9" id="9"/>
          <p:cNvSpPr txBox="true"/>
          <p:nvPr/>
        </p:nvSpPr>
        <p:spPr>
          <a:xfrm rot="0">
            <a:off x="1028700" y="530801"/>
            <a:ext cx="2004675" cy="523859"/>
          </a:xfrm>
          <a:prstGeom prst="rect">
            <a:avLst/>
          </a:prstGeom>
        </p:spPr>
        <p:txBody>
          <a:bodyPr anchor="t" rtlCol="false" tIns="0" lIns="0" bIns="0" rIns="0">
            <a:spAutoFit/>
          </a:bodyPr>
          <a:lstStyle/>
          <a:p>
            <a:pPr algn="ctr">
              <a:lnSpc>
                <a:spcPts val="4200"/>
              </a:lnSpc>
            </a:pPr>
            <a:r>
              <a:rPr lang="en-US" sz="3000" spc="171">
                <a:solidFill>
                  <a:srgbClr val="FFFFFF"/>
                </a:solidFill>
                <a:latin typeface="DM Sans"/>
              </a:rPr>
              <a:t>12/28</a:t>
            </a:r>
          </a:p>
        </p:txBody>
      </p:sp>
      <p:sp>
        <p:nvSpPr>
          <p:cNvPr name="TextBox 10" id="10"/>
          <p:cNvSpPr txBox="true"/>
          <p:nvPr/>
        </p:nvSpPr>
        <p:spPr>
          <a:xfrm rot="0">
            <a:off x="683441" y="4266813"/>
            <a:ext cx="13885440" cy="5126329"/>
          </a:xfrm>
          <a:prstGeom prst="rect">
            <a:avLst/>
          </a:prstGeom>
        </p:spPr>
        <p:txBody>
          <a:bodyPr anchor="t" rtlCol="false" tIns="0" lIns="0" bIns="0" rIns="0">
            <a:spAutoFit/>
          </a:bodyPr>
          <a:lstStyle/>
          <a:p>
            <a:pPr marL="626114" indent="-313057" lvl="1">
              <a:lnSpc>
                <a:spcPts val="4060"/>
              </a:lnSpc>
              <a:buFont typeface="Arial"/>
              <a:buChar char="•"/>
            </a:pPr>
            <a:r>
              <a:rPr lang="en-US" sz="2900">
                <a:solidFill>
                  <a:srgbClr val="FFFFFF"/>
                </a:solidFill>
                <a:latin typeface="DM Sans Bold"/>
              </a:rPr>
              <a:t> Chaotic and Busy Lifestyle </a:t>
            </a:r>
            <a:r>
              <a:rPr lang="en-US" sz="2900">
                <a:solidFill>
                  <a:srgbClr val="FFFFFF"/>
                </a:solidFill>
                <a:latin typeface="DM Sans"/>
              </a:rPr>
              <a:t>- those who have busy lives and are continuously preoccupied with work, obligations, and distractions may not set aside enough time for introspection and personal growth.</a:t>
            </a:r>
          </a:p>
          <a:p>
            <a:pPr marL="626114" indent="-313057" lvl="1">
              <a:lnSpc>
                <a:spcPts val="4060"/>
              </a:lnSpc>
              <a:buFont typeface="Arial"/>
              <a:buChar char="•"/>
            </a:pPr>
            <a:r>
              <a:rPr lang="en-US" sz="2900">
                <a:solidFill>
                  <a:srgbClr val="FFFFFF"/>
                </a:solidFill>
                <a:latin typeface="DM Sans"/>
              </a:rPr>
              <a:t> </a:t>
            </a:r>
            <a:r>
              <a:rPr lang="en-US" sz="2900">
                <a:solidFill>
                  <a:srgbClr val="FFFFFF"/>
                </a:solidFill>
                <a:latin typeface="DM Sans Bold"/>
              </a:rPr>
              <a:t>Insufficient or nonexistent positive feedback</a:t>
            </a:r>
            <a:r>
              <a:rPr lang="en-US" sz="2900">
                <a:solidFill>
                  <a:srgbClr val="FFFFFF"/>
                </a:solidFill>
                <a:latin typeface="DM Sans"/>
              </a:rPr>
              <a:t> may hinder self-awareness. External viewpoints are helpful in offering insights that people might not notice on their own.</a:t>
            </a:r>
          </a:p>
          <a:p>
            <a:pPr marL="626114" indent="-313057" lvl="1">
              <a:lnSpc>
                <a:spcPts val="4060"/>
              </a:lnSpc>
              <a:buFont typeface="Arial"/>
              <a:buChar char="•"/>
            </a:pPr>
            <a:r>
              <a:rPr lang="en-US" sz="2900">
                <a:solidFill>
                  <a:srgbClr val="FFFFFF"/>
                </a:solidFill>
                <a:latin typeface="DM Sans"/>
              </a:rPr>
              <a:t> </a:t>
            </a:r>
            <a:r>
              <a:rPr lang="en-US" sz="2900">
                <a:solidFill>
                  <a:srgbClr val="FFFFFF"/>
                </a:solidFill>
                <a:latin typeface="DM Sans Bold"/>
              </a:rPr>
              <a:t>Hidden Biases - g</a:t>
            </a:r>
            <a:r>
              <a:rPr lang="en-US" sz="2900">
                <a:solidFill>
                  <a:srgbClr val="FFFFFF"/>
                </a:solidFill>
                <a:latin typeface="DM Sans"/>
              </a:rPr>
              <a:t>aining a more accurate and complex view of oneself requires acknowledging and confronting unconscious biases.</a:t>
            </a:r>
          </a:p>
          <a:p>
            <a:pPr algn="l" marL="626114" indent="-313057" lvl="1">
              <a:lnSpc>
                <a:spcPts val="4060"/>
              </a:lnSpc>
              <a:buFont typeface="Arial"/>
              <a:buChar char="•"/>
            </a:pPr>
            <a:r>
              <a:rPr lang="en-US" sz="2900">
                <a:solidFill>
                  <a:srgbClr val="FFFFFF"/>
                </a:solidFill>
                <a:latin typeface="DM Sans"/>
              </a:rPr>
              <a:t> </a:t>
            </a:r>
            <a:r>
              <a:rPr lang="en-US" sz="2900">
                <a:solidFill>
                  <a:srgbClr val="FFFFFF"/>
                </a:solidFill>
                <a:latin typeface="DM Sans Bold"/>
              </a:rPr>
              <a:t>Fixed Mindset</a:t>
            </a:r>
            <a:r>
              <a:rPr lang="en-US" sz="2900">
                <a:solidFill>
                  <a:srgbClr val="FFFFFF"/>
                </a:solidFill>
                <a:latin typeface="DM Sans"/>
              </a:rPr>
              <a:t> - the development of self-awareness depends on a growth mindset.</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7C898B"/>
        </a:solidFill>
      </p:bgPr>
    </p:bg>
    <p:spTree>
      <p:nvGrpSpPr>
        <p:cNvPr id="1" name=""/>
        <p:cNvGrpSpPr/>
        <p:nvPr/>
      </p:nvGrpSpPr>
      <p:grpSpPr>
        <a:xfrm>
          <a:off x="0" y="0"/>
          <a:ext cx="0" cy="0"/>
          <a:chOff x="0" y="0"/>
          <a:chExt cx="0" cy="0"/>
        </a:xfrm>
      </p:grpSpPr>
      <p:grpSp>
        <p:nvGrpSpPr>
          <p:cNvPr name="Group 2" id="2"/>
          <p:cNvGrpSpPr/>
          <p:nvPr/>
        </p:nvGrpSpPr>
        <p:grpSpPr>
          <a:xfrm rot="0">
            <a:off x="1108343" y="-190157"/>
            <a:ext cx="1845389" cy="2032367"/>
            <a:chOff x="0" y="0"/>
            <a:chExt cx="5765800" cy="6350000"/>
          </a:xfrm>
        </p:grpSpPr>
        <p:sp>
          <p:nvSpPr>
            <p:cNvPr name="Freeform 3" id="3"/>
            <p:cNvSpPr/>
            <p:nvPr/>
          </p:nvSpPr>
          <p:spPr>
            <a:xfrm flipH="false" flipV="false" rot="0">
              <a:off x="0" y="0"/>
              <a:ext cx="5765800" cy="6350000"/>
            </a:xfrm>
            <a:custGeom>
              <a:avLst/>
              <a:gdLst/>
              <a:ahLst/>
              <a:cxnLst/>
              <a:rect r="r" b="b" t="t" l="l"/>
              <a:pathLst>
                <a:path h="6350000" w="5765800">
                  <a:moveTo>
                    <a:pt x="5765800" y="0"/>
                  </a:moveTo>
                  <a:lnTo>
                    <a:pt x="5765800" y="6350000"/>
                  </a:lnTo>
                  <a:lnTo>
                    <a:pt x="2881630" y="5361940"/>
                  </a:lnTo>
                  <a:lnTo>
                    <a:pt x="0" y="6350000"/>
                  </a:lnTo>
                  <a:lnTo>
                    <a:pt x="3810" y="4268470"/>
                  </a:lnTo>
                  <a:lnTo>
                    <a:pt x="8890" y="814070"/>
                  </a:lnTo>
                  <a:lnTo>
                    <a:pt x="10160" y="0"/>
                  </a:lnTo>
                  <a:lnTo>
                    <a:pt x="5765800" y="0"/>
                  </a:lnTo>
                  <a:close/>
                </a:path>
              </a:pathLst>
            </a:custGeom>
            <a:solidFill>
              <a:srgbClr val="253439"/>
            </a:solidFill>
          </p:spPr>
        </p:sp>
      </p:grpSp>
      <p:sp>
        <p:nvSpPr>
          <p:cNvPr name="AutoShape 4" id="4"/>
          <p:cNvSpPr/>
          <p:nvPr/>
        </p:nvSpPr>
        <p:spPr>
          <a:xfrm>
            <a:off x="11700738" y="9877101"/>
            <a:ext cx="5939348" cy="0"/>
          </a:xfrm>
          <a:prstGeom prst="line">
            <a:avLst/>
          </a:prstGeom>
          <a:ln cap="rnd" w="76200">
            <a:solidFill>
              <a:srgbClr val="253439"/>
            </a:solidFill>
            <a:prstDash val="sysDot"/>
            <a:headEnd type="oval" len="lg" w="lg"/>
            <a:tailEnd type="oval" len="lg" w="lg"/>
          </a:ln>
        </p:spPr>
      </p:sp>
      <p:sp>
        <p:nvSpPr>
          <p:cNvPr name="Freeform 5" id="5"/>
          <p:cNvSpPr/>
          <p:nvPr/>
        </p:nvSpPr>
        <p:spPr>
          <a:xfrm flipH="false" flipV="false" rot="0">
            <a:off x="13562474" y="153949"/>
            <a:ext cx="4297624" cy="900710"/>
          </a:xfrm>
          <a:custGeom>
            <a:avLst/>
            <a:gdLst/>
            <a:ahLst/>
            <a:cxnLst/>
            <a:rect r="r" b="b" t="t" l="l"/>
            <a:pathLst>
              <a:path h="900710" w="4297624">
                <a:moveTo>
                  <a:pt x="0" y="0"/>
                </a:moveTo>
                <a:lnTo>
                  <a:pt x="4297624" y="0"/>
                </a:lnTo>
                <a:lnTo>
                  <a:pt x="4297624" y="900711"/>
                </a:lnTo>
                <a:lnTo>
                  <a:pt x="0" y="900711"/>
                </a:lnTo>
                <a:lnTo>
                  <a:pt x="0" y="0"/>
                </a:lnTo>
                <a:close/>
              </a:path>
            </a:pathLst>
          </a:custGeom>
          <a:blipFill>
            <a:blip r:embed="rId2"/>
            <a:stretch>
              <a:fillRect l="0" t="0" r="0" b="0"/>
            </a:stretch>
          </a:blipFill>
        </p:spPr>
      </p:sp>
      <p:sp>
        <p:nvSpPr>
          <p:cNvPr name="Freeform 6" id="6"/>
          <p:cNvSpPr/>
          <p:nvPr/>
        </p:nvSpPr>
        <p:spPr>
          <a:xfrm flipH="false" flipV="false" rot="0">
            <a:off x="13653886" y="3793195"/>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7" id="7"/>
          <p:cNvSpPr txBox="true"/>
          <p:nvPr/>
        </p:nvSpPr>
        <p:spPr>
          <a:xfrm rot="0">
            <a:off x="559722" y="2399963"/>
            <a:ext cx="14132879" cy="1590625"/>
          </a:xfrm>
          <a:prstGeom prst="rect">
            <a:avLst/>
          </a:prstGeom>
        </p:spPr>
        <p:txBody>
          <a:bodyPr anchor="t" rtlCol="false" tIns="0" lIns="0" bIns="0" rIns="0">
            <a:spAutoFit/>
          </a:bodyPr>
          <a:lstStyle/>
          <a:p>
            <a:pPr algn="l">
              <a:lnSpc>
                <a:spcPts val="4200"/>
              </a:lnSpc>
              <a:spcBef>
                <a:spcPct val="0"/>
              </a:spcBef>
            </a:pPr>
            <a:r>
              <a:rPr lang="en-US" sz="3000">
                <a:solidFill>
                  <a:srgbClr val="FFFFFF"/>
                </a:solidFill>
                <a:latin typeface="DM Sans"/>
              </a:rPr>
              <a:t>It can be difficult to develop self-awareness, and there are a number of obstacles that might prevent people from using this talent to its greatest potential. These are a few typical obstacles to developing self-awareness.</a:t>
            </a:r>
          </a:p>
        </p:txBody>
      </p:sp>
      <p:sp>
        <p:nvSpPr>
          <p:cNvPr name="TextBox 8" id="8"/>
          <p:cNvSpPr txBox="true"/>
          <p:nvPr/>
        </p:nvSpPr>
        <p:spPr>
          <a:xfrm rot="0">
            <a:off x="3467415" y="20599"/>
            <a:ext cx="9581377" cy="2114484"/>
          </a:xfrm>
          <a:prstGeom prst="rect">
            <a:avLst/>
          </a:prstGeom>
        </p:spPr>
        <p:txBody>
          <a:bodyPr anchor="t" rtlCol="false" tIns="0" lIns="0" bIns="0" rIns="0">
            <a:spAutoFit/>
          </a:bodyPr>
          <a:lstStyle/>
          <a:p>
            <a:pPr>
              <a:lnSpc>
                <a:spcPts val="8400"/>
              </a:lnSpc>
              <a:spcBef>
                <a:spcPct val="0"/>
              </a:spcBef>
            </a:pPr>
            <a:r>
              <a:rPr lang="en-US" sz="6000" spc="221">
                <a:solidFill>
                  <a:srgbClr val="FFFFFF"/>
                </a:solidFill>
                <a:latin typeface="Barlow Heavy"/>
              </a:rPr>
              <a:t>SELF AWARNESS</a:t>
            </a:r>
            <a:r>
              <a:rPr lang="en-US" sz="6000" spc="221">
                <a:solidFill>
                  <a:srgbClr val="FFFFFF"/>
                </a:solidFill>
                <a:latin typeface="Barlow Heavy"/>
              </a:rPr>
              <a:t> BARRIERS</a:t>
            </a:r>
          </a:p>
        </p:txBody>
      </p:sp>
      <p:sp>
        <p:nvSpPr>
          <p:cNvPr name="TextBox 9" id="9"/>
          <p:cNvSpPr txBox="true"/>
          <p:nvPr/>
        </p:nvSpPr>
        <p:spPr>
          <a:xfrm rot="0">
            <a:off x="1028700" y="530801"/>
            <a:ext cx="2004675" cy="523859"/>
          </a:xfrm>
          <a:prstGeom prst="rect">
            <a:avLst/>
          </a:prstGeom>
        </p:spPr>
        <p:txBody>
          <a:bodyPr anchor="t" rtlCol="false" tIns="0" lIns="0" bIns="0" rIns="0">
            <a:spAutoFit/>
          </a:bodyPr>
          <a:lstStyle/>
          <a:p>
            <a:pPr algn="ctr">
              <a:lnSpc>
                <a:spcPts val="4200"/>
              </a:lnSpc>
            </a:pPr>
            <a:r>
              <a:rPr lang="en-US" sz="3000" spc="171">
                <a:solidFill>
                  <a:srgbClr val="FFFFFF"/>
                </a:solidFill>
                <a:latin typeface="DM Sans"/>
              </a:rPr>
              <a:t>13/28</a:t>
            </a:r>
          </a:p>
        </p:txBody>
      </p:sp>
      <p:sp>
        <p:nvSpPr>
          <p:cNvPr name="TextBox 10" id="10"/>
          <p:cNvSpPr txBox="true"/>
          <p:nvPr/>
        </p:nvSpPr>
        <p:spPr>
          <a:xfrm rot="0">
            <a:off x="559722" y="4562088"/>
            <a:ext cx="12676536" cy="4612045"/>
          </a:xfrm>
          <a:prstGeom prst="rect">
            <a:avLst/>
          </a:prstGeom>
        </p:spPr>
        <p:txBody>
          <a:bodyPr anchor="t" rtlCol="false" tIns="0" lIns="0" bIns="0" rIns="0">
            <a:spAutoFit/>
          </a:bodyPr>
          <a:lstStyle/>
          <a:p>
            <a:pPr marL="626114" indent="-313057" lvl="1">
              <a:lnSpc>
                <a:spcPts val="4060"/>
              </a:lnSpc>
              <a:buFont typeface="Arial"/>
              <a:buChar char="•"/>
            </a:pPr>
            <a:r>
              <a:rPr lang="en-US" sz="2900">
                <a:solidFill>
                  <a:srgbClr val="FFFFFF"/>
                </a:solidFill>
                <a:latin typeface="DM Sans"/>
              </a:rPr>
              <a:t> </a:t>
            </a:r>
            <a:r>
              <a:rPr lang="en-US" sz="2900">
                <a:solidFill>
                  <a:srgbClr val="FFFFFF"/>
                </a:solidFill>
                <a:latin typeface="DM Sans Bold"/>
              </a:rPr>
              <a:t>Fear of Changes</a:t>
            </a:r>
            <a:r>
              <a:rPr lang="en-US" sz="2900">
                <a:solidFill>
                  <a:srgbClr val="FFFFFF"/>
                </a:solidFill>
                <a:latin typeface="DM Sans"/>
              </a:rPr>
              <a:t> - people who are afraid of change or of upending the status quo may find it difficult to go on a journey of self-discovery.</a:t>
            </a:r>
          </a:p>
          <a:p>
            <a:pPr marL="626114" indent="-313057" lvl="1">
              <a:lnSpc>
                <a:spcPts val="4060"/>
              </a:lnSpc>
              <a:buFont typeface="Arial"/>
              <a:buChar char="•"/>
            </a:pPr>
            <a:r>
              <a:rPr lang="en-US" sz="2900">
                <a:solidFill>
                  <a:srgbClr val="FFFFFF"/>
                </a:solidFill>
                <a:latin typeface="DM Sans"/>
              </a:rPr>
              <a:t> </a:t>
            </a:r>
            <a:r>
              <a:rPr lang="en-US" sz="2900">
                <a:solidFill>
                  <a:srgbClr val="FFFFFF"/>
                </a:solidFill>
                <a:latin typeface="DM Sans Bold"/>
              </a:rPr>
              <a:t>External Evaluation</a:t>
            </a:r>
            <a:r>
              <a:rPr lang="en-US" sz="2900">
                <a:solidFill>
                  <a:srgbClr val="FFFFFF"/>
                </a:solidFill>
                <a:latin typeface="DM Sans"/>
              </a:rPr>
              <a:t> - trying to win other people's favor can result in a skewed perception of oneself.</a:t>
            </a:r>
          </a:p>
          <a:p>
            <a:pPr marL="626114" indent="-313057" lvl="1">
              <a:lnSpc>
                <a:spcPts val="4060"/>
              </a:lnSpc>
              <a:buFont typeface="Arial"/>
              <a:buChar char="•"/>
            </a:pPr>
            <a:r>
              <a:rPr lang="en-US" sz="2900">
                <a:solidFill>
                  <a:srgbClr val="FFFFFF"/>
                </a:solidFill>
                <a:latin typeface="DM Sans"/>
              </a:rPr>
              <a:t> </a:t>
            </a:r>
            <a:r>
              <a:rPr lang="en-US" sz="2900">
                <a:solidFill>
                  <a:srgbClr val="FFFFFF"/>
                </a:solidFill>
                <a:latin typeface="DM Sans Bold"/>
              </a:rPr>
              <a:t>Difficulty Handling Emotions</a:t>
            </a:r>
            <a:r>
              <a:rPr lang="en-US" sz="2900">
                <a:solidFill>
                  <a:srgbClr val="FFFFFF"/>
                </a:solidFill>
                <a:latin typeface="DM Sans"/>
              </a:rPr>
              <a:t> - people who lack emotional intelligence or coping skills may find it difficult to explore their feelings.</a:t>
            </a:r>
          </a:p>
          <a:p>
            <a:pPr algn="l" marL="626114" indent="-313057" lvl="1">
              <a:lnSpc>
                <a:spcPts val="4060"/>
              </a:lnSpc>
              <a:buFont typeface="Arial"/>
              <a:buChar char="•"/>
            </a:pPr>
            <a:r>
              <a:rPr lang="en-US" sz="2900">
                <a:solidFill>
                  <a:srgbClr val="FFFFFF"/>
                </a:solidFill>
                <a:latin typeface="DM Sans"/>
              </a:rPr>
              <a:t> </a:t>
            </a:r>
            <a:r>
              <a:rPr lang="en-US" sz="2900">
                <a:solidFill>
                  <a:srgbClr val="FFFFFF"/>
                </a:solidFill>
                <a:latin typeface="DM Sans Bold"/>
              </a:rPr>
              <a:t>Negative experiences or trauma</a:t>
            </a:r>
            <a:r>
              <a:rPr lang="en-US" sz="2900">
                <a:solidFill>
                  <a:srgbClr val="FFFFFF"/>
                </a:solidFill>
                <a:latin typeface="DM Sans"/>
              </a:rPr>
              <a:t> can erect emotional barriers that make it difficult to examine particular facets of oneself. In order to overcome such obstacles, professional assistance can be required.</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423E3A"/>
        </a:solidFill>
      </p:bgPr>
    </p:bg>
    <p:spTree>
      <p:nvGrpSpPr>
        <p:cNvPr id="1" name=""/>
        <p:cNvGrpSpPr/>
        <p:nvPr/>
      </p:nvGrpSpPr>
      <p:grpSpPr>
        <a:xfrm>
          <a:off x="0" y="0"/>
          <a:ext cx="0" cy="0"/>
          <a:chOff x="0" y="0"/>
          <a:chExt cx="0" cy="0"/>
        </a:xfrm>
      </p:grpSpPr>
      <p:grpSp>
        <p:nvGrpSpPr>
          <p:cNvPr name="Group 2" id="2"/>
          <p:cNvGrpSpPr/>
          <p:nvPr/>
        </p:nvGrpSpPr>
        <p:grpSpPr>
          <a:xfrm rot="0">
            <a:off x="1108343" y="-190157"/>
            <a:ext cx="1845389" cy="2032367"/>
            <a:chOff x="0" y="0"/>
            <a:chExt cx="5765800" cy="6350000"/>
          </a:xfrm>
        </p:grpSpPr>
        <p:sp>
          <p:nvSpPr>
            <p:cNvPr name="Freeform 3" id="3"/>
            <p:cNvSpPr/>
            <p:nvPr/>
          </p:nvSpPr>
          <p:spPr>
            <a:xfrm flipH="false" flipV="false" rot="0">
              <a:off x="0" y="0"/>
              <a:ext cx="5765800" cy="6350000"/>
            </a:xfrm>
            <a:custGeom>
              <a:avLst/>
              <a:gdLst/>
              <a:ahLst/>
              <a:cxnLst/>
              <a:rect r="r" b="b" t="t" l="l"/>
              <a:pathLst>
                <a:path h="6350000" w="5765800">
                  <a:moveTo>
                    <a:pt x="5765800" y="0"/>
                  </a:moveTo>
                  <a:lnTo>
                    <a:pt x="5765800" y="6350000"/>
                  </a:lnTo>
                  <a:lnTo>
                    <a:pt x="2881630" y="5361940"/>
                  </a:lnTo>
                  <a:lnTo>
                    <a:pt x="0" y="6350000"/>
                  </a:lnTo>
                  <a:lnTo>
                    <a:pt x="3810" y="4268470"/>
                  </a:lnTo>
                  <a:lnTo>
                    <a:pt x="8890" y="814070"/>
                  </a:lnTo>
                  <a:lnTo>
                    <a:pt x="10160" y="0"/>
                  </a:lnTo>
                  <a:lnTo>
                    <a:pt x="5765800" y="0"/>
                  </a:lnTo>
                  <a:close/>
                </a:path>
              </a:pathLst>
            </a:custGeom>
            <a:solidFill>
              <a:srgbClr val="B29E84"/>
            </a:solidFill>
          </p:spPr>
        </p:sp>
      </p:grpSp>
      <p:sp>
        <p:nvSpPr>
          <p:cNvPr name="AutoShape 4" id="4"/>
          <p:cNvSpPr/>
          <p:nvPr/>
        </p:nvSpPr>
        <p:spPr>
          <a:xfrm>
            <a:off x="11700738" y="9877101"/>
            <a:ext cx="5939348" cy="0"/>
          </a:xfrm>
          <a:prstGeom prst="line">
            <a:avLst/>
          </a:prstGeom>
          <a:ln cap="rnd" w="76200">
            <a:solidFill>
              <a:srgbClr val="B29E84"/>
            </a:solidFill>
            <a:prstDash val="sysDot"/>
            <a:headEnd type="oval" len="lg" w="lg"/>
            <a:tailEnd type="oval" len="lg" w="lg"/>
          </a:ln>
        </p:spPr>
      </p:sp>
      <p:sp>
        <p:nvSpPr>
          <p:cNvPr name="Freeform 5" id="5"/>
          <p:cNvSpPr/>
          <p:nvPr/>
        </p:nvSpPr>
        <p:spPr>
          <a:xfrm flipH="false" flipV="false" rot="0">
            <a:off x="13562474" y="153949"/>
            <a:ext cx="4297624" cy="900710"/>
          </a:xfrm>
          <a:custGeom>
            <a:avLst/>
            <a:gdLst/>
            <a:ahLst/>
            <a:cxnLst/>
            <a:rect r="r" b="b" t="t" l="l"/>
            <a:pathLst>
              <a:path h="900710" w="4297624">
                <a:moveTo>
                  <a:pt x="0" y="0"/>
                </a:moveTo>
                <a:lnTo>
                  <a:pt x="4297624" y="0"/>
                </a:lnTo>
                <a:lnTo>
                  <a:pt x="4297624" y="900711"/>
                </a:lnTo>
                <a:lnTo>
                  <a:pt x="0" y="900711"/>
                </a:lnTo>
                <a:lnTo>
                  <a:pt x="0" y="0"/>
                </a:lnTo>
                <a:close/>
              </a:path>
            </a:pathLst>
          </a:custGeom>
          <a:blipFill>
            <a:blip r:embed="rId2"/>
            <a:stretch>
              <a:fillRect l="0" t="0" r="0" b="0"/>
            </a:stretch>
          </a:blipFill>
        </p:spPr>
      </p:sp>
      <p:sp>
        <p:nvSpPr>
          <p:cNvPr name="Freeform 6" id="6"/>
          <p:cNvSpPr/>
          <p:nvPr/>
        </p:nvSpPr>
        <p:spPr>
          <a:xfrm flipH="false" flipV="false" rot="0">
            <a:off x="12908102" y="1261339"/>
            <a:ext cx="3919347" cy="4114800"/>
          </a:xfrm>
          <a:custGeom>
            <a:avLst/>
            <a:gdLst/>
            <a:ahLst/>
            <a:cxnLst/>
            <a:rect r="r" b="b" t="t" l="l"/>
            <a:pathLst>
              <a:path h="4114800" w="3919347">
                <a:moveTo>
                  <a:pt x="0" y="0"/>
                </a:moveTo>
                <a:lnTo>
                  <a:pt x="3919347" y="0"/>
                </a:lnTo>
                <a:lnTo>
                  <a:pt x="391934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7" id="7"/>
          <p:cNvSpPr txBox="true"/>
          <p:nvPr/>
        </p:nvSpPr>
        <p:spPr>
          <a:xfrm rot="0">
            <a:off x="641850" y="2765961"/>
            <a:ext cx="11065491" cy="1406164"/>
          </a:xfrm>
          <a:prstGeom prst="rect">
            <a:avLst/>
          </a:prstGeom>
        </p:spPr>
        <p:txBody>
          <a:bodyPr anchor="t" rtlCol="false" tIns="0" lIns="0" bIns="0" rIns="0">
            <a:spAutoFit/>
          </a:bodyPr>
          <a:lstStyle/>
          <a:p>
            <a:pPr algn="l">
              <a:lnSpc>
                <a:spcPts val="3788"/>
              </a:lnSpc>
            </a:pPr>
            <a:r>
              <a:rPr lang="en-US" sz="2705">
                <a:solidFill>
                  <a:srgbClr val="FFFFFF"/>
                </a:solidFill>
                <a:latin typeface="DM Sans"/>
              </a:rPr>
              <a:t>Multiple techniques and tools can support the growth of creativity by offering organized frameworks, stimulating original thought, and assisting in brainstorming.</a:t>
            </a:r>
          </a:p>
        </p:txBody>
      </p:sp>
      <p:sp>
        <p:nvSpPr>
          <p:cNvPr name="TextBox 8" id="8"/>
          <p:cNvSpPr txBox="true"/>
          <p:nvPr/>
        </p:nvSpPr>
        <p:spPr>
          <a:xfrm rot="0">
            <a:off x="3467415" y="49174"/>
            <a:ext cx="9581377" cy="1749326"/>
          </a:xfrm>
          <a:prstGeom prst="rect">
            <a:avLst/>
          </a:prstGeom>
        </p:spPr>
        <p:txBody>
          <a:bodyPr anchor="t" rtlCol="false" tIns="0" lIns="0" bIns="0" rIns="0">
            <a:spAutoFit/>
          </a:bodyPr>
          <a:lstStyle/>
          <a:p>
            <a:pPr algn="ctr">
              <a:lnSpc>
                <a:spcPts val="6999"/>
              </a:lnSpc>
              <a:spcBef>
                <a:spcPct val="0"/>
              </a:spcBef>
            </a:pPr>
            <a:r>
              <a:rPr lang="en-US" sz="4999" spc="184">
                <a:solidFill>
                  <a:srgbClr val="FFFFFF"/>
                </a:solidFill>
                <a:latin typeface="Barlow Heavy"/>
              </a:rPr>
              <a:t> TOOLS FOR STRENGHTENING SELF AWARNESS</a:t>
            </a:r>
          </a:p>
        </p:txBody>
      </p:sp>
      <p:sp>
        <p:nvSpPr>
          <p:cNvPr name="TextBox 9" id="9"/>
          <p:cNvSpPr txBox="true"/>
          <p:nvPr/>
        </p:nvSpPr>
        <p:spPr>
          <a:xfrm rot="0">
            <a:off x="1028700" y="530801"/>
            <a:ext cx="2004675" cy="523859"/>
          </a:xfrm>
          <a:prstGeom prst="rect">
            <a:avLst/>
          </a:prstGeom>
        </p:spPr>
        <p:txBody>
          <a:bodyPr anchor="t" rtlCol="false" tIns="0" lIns="0" bIns="0" rIns="0">
            <a:spAutoFit/>
          </a:bodyPr>
          <a:lstStyle/>
          <a:p>
            <a:pPr algn="ctr">
              <a:lnSpc>
                <a:spcPts val="4200"/>
              </a:lnSpc>
            </a:pPr>
            <a:r>
              <a:rPr lang="en-US" sz="3000" spc="171">
                <a:solidFill>
                  <a:srgbClr val="FFFFFF"/>
                </a:solidFill>
                <a:latin typeface="DM Sans"/>
              </a:rPr>
              <a:t>14/28</a:t>
            </a:r>
          </a:p>
        </p:txBody>
      </p:sp>
      <p:sp>
        <p:nvSpPr>
          <p:cNvPr name="TextBox 10" id="10"/>
          <p:cNvSpPr txBox="true"/>
          <p:nvPr/>
        </p:nvSpPr>
        <p:spPr>
          <a:xfrm rot="0">
            <a:off x="641850" y="5095875"/>
            <a:ext cx="4573443" cy="4553088"/>
          </a:xfrm>
          <a:prstGeom prst="rect">
            <a:avLst/>
          </a:prstGeom>
        </p:spPr>
        <p:txBody>
          <a:bodyPr anchor="t" rtlCol="false" tIns="0" lIns="0" bIns="0" rIns="0">
            <a:spAutoFit/>
          </a:bodyPr>
          <a:lstStyle/>
          <a:p>
            <a:pPr algn="l">
              <a:lnSpc>
                <a:spcPts val="3640"/>
              </a:lnSpc>
            </a:pPr>
            <a:r>
              <a:rPr lang="en-US" sz="2600">
                <a:solidFill>
                  <a:srgbClr val="F3B817"/>
                </a:solidFill>
                <a:latin typeface="DM Sans"/>
              </a:rPr>
              <a:t>To keep track of your feelings, experiences, and thoughts, </a:t>
            </a:r>
            <a:r>
              <a:rPr lang="en-US" sz="2600">
                <a:solidFill>
                  <a:srgbClr val="F3B817"/>
                </a:solidFill>
                <a:latin typeface="DM Sans Bold"/>
              </a:rPr>
              <a:t>keep a daily notebook. </a:t>
            </a:r>
            <a:r>
              <a:rPr lang="en-US" sz="2600">
                <a:solidFill>
                  <a:srgbClr val="F3B817"/>
                </a:solidFill>
                <a:latin typeface="DM Sans"/>
              </a:rPr>
              <a:t>When you think back on your responses to different circumstances, patterns may start to show themselves and provide important insights into your behavior.</a:t>
            </a:r>
          </a:p>
        </p:txBody>
      </p:sp>
      <p:sp>
        <p:nvSpPr>
          <p:cNvPr name="TextBox 11" id="11"/>
          <p:cNvSpPr txBox="true"/>
          <p:nvPr/>
        </p:nvSpPr>
        <p:spPr>
          <a:xfrm rot="0">
            <a:off x="6752475" y="5848589"/>
            <a:ext cx="4783049" cy="3638788"/>
          </a:xfrm>
          <a:prstGeom prst="rect">
            <a:avLst/>
          </a:prstGeom>
        </p:spPr>
        <p:txBody>
          <a:bodyPr anchor="t" rtlCol="false" tIns="0" lIns="0" bIns="0" rIns="0">
            <a:spAutoFit/>
          </a:bodyPr>
          <a:lstStyle/>
          <a:p>
            <a:pPr>
              <a:lnSpc>
                <a:spcPts val="3640"/>
              </a:lnSpc>
            </a:pPr>
            <a:r>
              <a:rPr lang="en-US" sz="2600">
                <a:solidFill>
                  <a:srgbClr val="F3B817"/>
                </a:solidFill>
                <a:latin typeface="DM Sans"/>
              </a:rPr>
              <a:t>Personality tests include the </a:t>
            </a:r>
            <a:r>
              <a:rPr lang="en-US" sz="2600">
                <a:solidFill>
                  <a:srgbClr val="F3B817"/>
                </a:solidFill>
                <a:latin typeface="DM Sans Bold"/>
              </a:rPr>
              <a:t>Enneagram, DISC, and Myers-Briggs Type Indicator (MBTI)</a:t>
            </a:r>
            <a:r>
              <a:rPr lang="en-US" sz="2600">
                <a:solidFill>
                  <a:srgbClr val="F3B817"/>
                </a:solidFill>
                <a:latin typeface="DM Sans"/>
              </a:rPr>
              <a:t>.</a:t>
            </a:r>
          </a:p>
          <a:p>
            <a:pPr>
              <a:lnSpc>
                <a:spcPts val="3640"/>
              </a:lnSpc>
            </a:pPr>
          </a:p>
          <a:p>
            <a:pPr algn="l">
              <a:lnSpc>
                <a:spcPts val="3640"/>
              </a:lnSpc>
            </a:pPr>
            <a:r>
              <a:rPr lang="en-US" sz="2600">
                <a:solidFill>
                  <a:srgbClr val="F3B817"/>
                </a:solidFill>
                <a:latin typeface="DM Sans Bold"/>
              </a:rPr>
              <a:t>Practicing mindfulness and meditation</a:t>
            </a:r>
            <a:r>
              <a:rPr lang="en-US" sz="2600">
                <a:solidFill>
                  <a:srgbClr val="F3B817"/>
                </a:solidFill>
                <a:latin typeface="DM Sans"/>
              </a:rPr>
              <a:t> can aid in developing awareness of the present moment. </a:t>
            </a:r>
          </a:p>
        </p:txBody>
      </p:sp>
      <p:sp>
        <p:nvSpPr>
          <p:cNvPr name="TextBox 12" id="12"/>
          <p:cNvSpPr txBox="true"/>
          <p:nvPr/>
        </p:nvSpPr>
        <p:spPr>
          <a:xfrm rot="0">
            <a:off x="12476251" y="6762890"/>
            <a:ext cx="4783049" cy="2724487"/>
          </a:xfrm>
          <a:prstGeom prst="rect">
            <a:avLst/>
          </a:prstGeom>
        </p:spPr>
        <p:txBody>
          <a:bodyPr anchor="t" rtlCol="false" tIns="0" lIns="0" bIns="0" rIns="0">
            <a:spAutoFit/>
          </a:bodyPr>
          <a:lstStyle/>
          <a:p>
            <a:pPr>
              <a:lnSpc>
                <a:spcPts val="3640"/>
              </a:lnSpc>
            </a:pPr>
            <a:r>
              <a:rPr lang="en-US" sz="2600">
                <a:solidFill>
                  <a:srgbClr val="F3B817"/>
                </a:solidFill>
                <a:latin typeface="DM Sans Bold"/>
              </a:rPr>
              <a:t>The 360-Degree Feedback</a:t>
            </a:r>
            <a:r>
              <a:rPr lang="en-US" sz="2600">
                <a:solidFill>
                  <a:srgbClr val="F3B817"/>
                </a:solidFill>
                <a:latin typeface="DM Sans"/>
              </a:rPr>
              <a:t> approach offers a comprehensive assessment of your areas of strength and growth.</a:t>
            </a:r>
          </a:p>
          <a:p>
            <a:pPr algn="l">
              <a:lnSpc>
                <a:spcPts val="3640"/>
              </a:lnSpc>
            </a:pP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7C898B"/>
        </a:solidFill>
      </p:bgPr>
    </p:bg>
    <p:spTree>
      <p:nvGrpSpPr>
        <p:cNvPr id="1" name=""/>
        <p:cNvGrpSpPr/>
        <p:nvPr/>
      </p:nvGrpSpPr>
      <p:grpSpPr>
        <a:xfrm>
          <a:off x="0" y="0"/>
          <a:ext cx="0" cy="0"/>
          <a:chOff x="0" y="0"/>
          <a:chExt cx="0" cy="0"/>
        </a:xfrm>
      </p:grpSpPr>
      <p:grpSp>
        <p:nvGrpSpPr>
          <p:cNvPr name="Group 2" id="2"/>
          <p:cNvGrpSpPr/>
          <p:nvPr/>
        </p:nvGrpSpPr>
        <p:grpSpPr>
          <a:xfrm rot="0">
            <a:off x="1108343" y="-190157"/>
            <a:ext cx="1845389" cy="2032367"/>
            <a:chOff x="0" y="0"/>
            <a:chExt cx="5765800" cy="6350000"/>
          </a:xfrm>
        </p:grpSpPr>
        <p:sp>
          <p:nvSpPr>
            <p:cNvPr name="Freeform 3" id="3"/>
            <p:cNvSpPr/>
            <p:nvPr/>
          </p:nvSpPr>
          <p:spPr>
            <a:xfrm flipH="false" flipV="false" rot="0">
              <a:off x="0" y="0"/>
              <a:ext cx="5765800" cy="6350000"/>
            </a:xfrm>
            <a:custGeom>
              <a:avLst/>
              <a:gdLst/>
              <a:ahLst/>
              <a:cxnLst/>
              <a:rect r="r" b="b" t="t" l="l"/>
              <a:pathLst>
                <a:path h="6350000" w="5765800">
                  <a:moveTo>
                    <a:pt x="5765800" y="0"/>
                  </a:moveTo>
                  <a:lnTo>
                    <a:pt x="5765800" y="6350000"/>
                  </a:lnTo>
                  <a:lnTo>
                    <a:pt x="2881630" y="5361940"/>
                  </a:lnTo>
                  <a:lnTo>
                    <a:pt x="0" y="6350000"/>
                  </a:lnTo>
                  <a:lnTo>
                    <a:pt x="3810" y="4268470"/>
                  </a:lnTo>
                  <a:lnTo>
                    <a:pt x="8890" y="814070"/>
                  </a:lnTo>
                  <a:lnTo>
                    <a:pt x="10160" y="0"/>
                  </a:lnTo>
                  <a:lnTo>
                    <a:pt x="5765800" y="0"/>
                  </a:lnTo>
                  <a:close/>
                </a:path>
              </a:pathLst>
            </a:custGeom>
            <a:solidFill>
              <a:srgbClr val="253439"/>
            </a:solidFill>
          </p:spPr>
        </p:sp>
      </p:grpSp>
      <p:sp>
        <p:nvSpPr>
          <p:cNvPr name="AutoShape 4" id="4"/>
          <p:cNvSpPr/>
          <p:nvPr/>
        </p:nvSpPr>
        <p:spPr>
          <a:xfrm>
            <a:off x="1028700" y="9296400"/>
            <a:ext cx="5939348" cy="0"/>
          </a:xfrm>
          <a:prstGeom prst="line">
            <a:avLst/>
          </a:prstGeom>
          <a:ln cap="rnd" w="76200">
            <a:solidFill>
              <a:srgbClr val="F6F4F1"/>
            </a:solidFill>
            <a:prstDash val="sysDot"/>
            <a:headEnd type="oval" len="lg" w="lg"/>
            <a:tailEnd type="oval" len="lg" w="lg"/>
          </a:ln>
        </p:spPr>
      </p:sp>
      <p:sp>
        <p:nvSpPr>
          <p:cNvPr name="Freeform 5" id="5"/>
          <p:cNvSpPr/>
          <p:nvPr/>
        </p:nvSpPr>
        <p:spPr>
          <a:xfrm flipH="false" flipV="false" rot="0">
            <a:off x="13562474" y="153949"/>
            <a:ext cx="4297624" cy="900710"/>
          </a:xfrm>
          <a:custGeom>
            <a:avLst/>
            <a:gdLst/>
            <a:ahLst/>
            <a:cxnLst/>
            <a:rect r="r" b="b" t="t" l="l"/>
            <a:pathLst>
              <a:path h="900710" w="4297624">
                <a:moveTo>
                  <a:pt x="0" y="0"/>
                </a:moveTo>
                <a:lnTo>
                  <a:pt x="4297624" y="0"/>
                </a:lnTo>
                <a:lnTo>
                  <a:pt x="4297624" y="900711"/>
                </a:lnTo>
                <a:lnTo>
                  <a:pt x="0" y="900711"/>
                </a:lnTo>
                <a:lnTo>
                  <a:pt x="0" y="0"/>
                </a:lnTo>
                <a:close/>
              </a:path>
            </a:pathLst>
          </a:custGeom>
          <a:blipFill>
            <a:blip r:embed="rId2"/>
            <a:stretch>
              <a:fillRect l="0" t="0" r="0" b="0"/>
            </a:stretch>
          </a:blipFill>
        </p:spPr>
      </p:sp>
      <p:sp>
        <p:nvSpPr>
          <p:cNvPr name="TextBox 6" id="6"/>
          <p:cNvSpPr txBox="true"/>
          <p:nvPr/>
        </p:nvSpPr>
        <p:spPr>
          <a:xfrm rot="0">
            <a:off x="557608" y="3709226"/>
            <a:ext cx="5277001" cy="4790926"/>
          </a:xfrm>
          <a:prstGeom prst="rect">
            <a:avLst/>
          </a:prstGeom>
        </p:spPr>
        <p:txBody>
          <a:bodyPr anchor="t" rtlCol="false" tIns="0" lIns="0" bIns="0" rIns="0">
            <a:spAutoFit/>
          </a:bodyPr>
          <a:lstStyle/>
          <a:p>
            <a:pPr algn="ctr">
              <a:lnSpc>
                <a:spcPts val="4200"/>
              </a:lnSpc>
            </a:pPr>
            <a:r>
              <a:rPr lang="en-US" sz="3000">
                <a:solidFill>
                  <a:srgbClr val="951F61"/>
                </a:solidFill>
                <a:latin typeface="DM Sans Bold"/>
              </a:rPr>
              <a:t>Exercises for Self-Reflection </a:t>
            </a:r>
            <a:r>
              <a:rPr lang="en-US" sz="3000">
                <a:solidFill>
                  <a:srgbClr val="951F61"/>
                </a:solidFill>
                <a:latin typeface="DM Sans"/>
              </a:rPr>
              <a:t> - raise challenging questions to yourself regarding your beliefs, objectives, and feelings. Returning to these inquiries on a regular basis helps enhance self-awareness.</a:t>
            </a:r>
          </a:p>
          <a:p>
            <a:pPr algn="ctr">
              <a:lnSpc>
                <a:spcPts val="4200"/>
              </a:lnSpc>
              <a:spcBef>
                <a:spcPct val="0"/>
              </a:spcBef>
            </a:pPr>
          </a:p>
        </p:txBody>
      </p:sp>
      <p:sp>
        <p:nvSpPr>
          <p:cNvPr name="TextBox 7" id="7"/>
          <p:cNvSpPr txBox="true"/>
          <p:nvPr/>
        </p:nvSpPr>
        <p:spPr>
          <a:xfrm rot="0">
            <a:off x="3612805" y="942975"/>
            <a:ext cx="9949669" cy="1588134"/>
          </a:xfrm>
          <a:prstGeom prst="rect">
            <a:avLst/>
          </a:prstGeom>
        </p:spPr>
        <p:txBody>
          <a:bodyPr anchor="t" rtlCol="false" tIns="0" lIns="0" bIns="0" rIns="0">
            <a:spAutoFit/>
          </a:bodyPr>
          <a:lstStyle/>
          <a:p>
            <a:pPr algn="ctr">
              <a:lnSpc>
                <a:spcPts val="6440"/>
              </a:lnSpc>
            </a:pPr>
            <a:r>
              <a:rPr lang="en-US" sz="4600" spc="170">
                <a:solidFill>
                  <a:srgbClr val="FFFFFF"/>
                </a:solidFill>
                <a:latin typeface="Barlow Heavy"/>
              </a:rPr>
              <a:t>TOOLS FOR STRENGHTENING </a:t>
            </a:r>
          </a:p>
          <a:p>
            <a:pPr algn="ctr">
              <a:lnSpc>
                <a:spcPts val="6440"/>
              </a:lnSpc>
              <a:spcBef>
                <a:spcPct val="0"/>
              </a:spcBef>
            </a:pPr>
            <a:r>
              <a:rPr lang="en-US" sz="4600" spc="170">
                <a:solidFill>
                  <a:srgbClr val="FFFFFF"/>
                </a:solidFill>
                <a:latin typeface="Barlow Heavy"/>
              </a:rPr>
              <a:t>SELF AWARNESS</a:t>
            </a:r>
          </a:p>
        </p:txBody>
      </p:sp>
      <p:sp>
        <p:nvSpPr>
          <p:cNvPr name="TextBox 8" id="8"/>
          <p:cNvSpPr txBox="true"/>
          <p:nvPr/>
        </p:nvSpPr>
        <p:spPr>
          <a:xfrm rot="0">
            <a:off x="1028700" y="530801"/>
            <a:ext cx="2004675" cy="523859"/>
          </a:xfrm>
          <a:prstGeom prst="rect">
            <a:avLst/>
          </a:prstGeom>
        </p:spPr>
        <p:txBody>
          <a:bodyPr anchor="t" rtlCol="false" tIns="0" lIns="0" bIns="0" rIns="0">
            <a:spAutoFit/>
          </a:bodyPr>
          <a:lstStyle/>
          <a:p>
            <a:pPr algn="ctr">
              <a:lnSpc>
                <a:spcPts val="4200"/>
              </a:lnSpc>
            </a:pPr>
            <a:r>
              <a:rPr lang="en-US" sz="3000">
                <a:solidFill>
                  <a:srgbClr val="FFFFFF"/>
                </a:solidFill>
                <a:latin typeface="DM Sans"/>
              </a:rPr>
              <a:t>15/28</a:t>
            </a:r>
          </a:p>
        </p:txBody>
      </p:sp>
      <p:sp>
        <p:nvSpPr>
          <p:cNvPr name="TextBox 9" id="9"/>
          <p:cNvSpPr txBox="true"/>
          <p:nvPr/>
        </p:nvSpPr>
        <p:spPr>
          <a:xfrm rot="0">
            <a:off x="6356401" y="3237612"/>
            <a:ext cx="5277001" cy="4790926"/>
          </a:xfrm>
          <a:prstGeom prst="rect">
            <a:avLst/>
          </a:prstGeom>
        </p:spPr>
        <p:txBody>
          <a:bodyPr anchor="t" rtlCol="false" tIns="0" lIns="0" bIns="0" rIns="0">
            <a:spAutoFit/>
          </a:bodyPr>
          <a:lstStyle/>
          <a:p>
            <a:pPr algn="ctr">
              <a:lnSpc>
                <a:spcPts val="4200"/>
              </a:lnSpc>
              <a:spcBef>
                <a:spcPct val="0"/>
              </a:spcBef>
            </a:pPr>
            <a:r>
              <a:rPr lang="en-US" sz="3000">
                <a:solidFill>
                  <a:srgbClr val="951F61"/>
                </a:solidFill>
                <a:latin typeface="DM Sans Bold"/>
              </a:rPr>
              <a:t>Emotional Intelligence Assessments techniques</a:t>
            </a:r>
            <a:r>
              <a:rPr lang="en-US" sz="3000">
                <a:solidFill>
                  <a:srgbClr val="951F61"/>
                </a:solidFill>
                <a:latin typeface="DM Sans"/>
              </a:rPr>
              <a:t> include the </a:t>
            </a:r>
            <a:r>
              <a:rPr lang="en-US" sz="3000">
                <a:solidFill>
                  <a:srgbClr val="951F61"/>
                </a:solidFill>
                <a:latin typeface="DM Sans Bold"/>
              </a:rPr>
              <a:t>Emotional Intelligence Appraisal by Travis Bradberry and Jean Greaves</a:t>
            </a:r>
            <a:r>
              <a:rPr lang="en-US" sz="3000">
                <a:solidFill>
                  <a:srgbClr val="951F61"/>
                </a:solidFill>
                <a:latin typeface="DM Sans"/>
              </a:rPr>
              <a:t>. You can better comprehend and develop your emotional self-awareness by doing this.</a:t>
            </a:r>
          </a:p>
        </p:txBody>
      </p:sp>
      <p:sp>
        <p:nvSpPr>
          <p:cNvPr name="TextBox 10" id="10"/>
          <p:cNvSpPr txBox="true"/>
          <p:nvPr/>
        </p:nvSpPr>
        <p:spPr>
          <a:xfrm rot="0">
            <a:off x="12155195" y="2464434"/>
            <a:ext cx="5704903" cy="7457843"/>
          </a:xfrm>
          <a:prstGeom prst="rect">
            <a:avLst/>
          </a:prstGeom>
        </p:spPr>
        <p:txBody>
          <a:bodyPr anchor="t" rtlCol="false" tIns="0" lIns="0" bIns="0" rIns="0">
            <a:spAutoFit/>
          </a:bodyPr>
          <a:lstStyle/>
          <a:p>
            <a:pPr algn="ctr">
              <a:lnSpc>
                <a:spcPts val="4200"/>
              </a:lnSpc>
            </a:pPr>
            <a:r>
              <a:rPr lang="en-US" sz="3000">
                <a:solidFill>
                  <a:srgbClr val="951F61"/>
                </a:solidFill>
                <a:latin typeface="DM Sans"/>
              </a:rPr>
              <a:t>A tool called </a:t>
            </a:r>
            <a:r>
              <a:rPr lang="en-US" sz="3000">
                <a:solidFill>
                  <a:srgbClr val="951F61"/>
                </a:solidFill>
                <a:latin typeface="DM Sans Bold"/>
              </a:rPr>
              <a:t>StrengthsFinder</a:t>
            </a:r>
            <a:r>
              <a:rPr lang="en-US" sz="3000">
                <a:solidFill>
                  <a:srgbClr val="951F61"/>
                </a:solidFill>
                <a:latin typeface="DM Sans"/>
              </a:rPr>
              <a:t> can assist you in determining and comprehending your primary strengths.</a:t>
            </a:r>
            <a:r>
              <a:rPr lang="en-US" sz="3000">
                <a:solidFill>
                  <a:srgbClr val="951F61"/>
                </a:solidFill>
                <a:latin typeface="DM Sans"/>
              </a:rPr>
              <a:t> </a:t>
            </a:r>
          </a:p>
          <a:p>
            <a:pPr algn="ctr">
              <a:lnSpc>
                <a:spcPts val="4200"/>
              </a:lnSpc>
            </a:pPr>
          </a:p>
          <a:p>
            <a:pPr algn="ctr">
              <a:lnSpc>
                <a:spcPts val="4200"/>
              </a:lnSpc>
            </a:pPr>
            <a:r>
              <a:rPr lang="en-US" sz="3000">
                <a:solidFill>
                  <a:srgbClr val="951F61"/>
                </a:solidFill>
                <a:latin typeface="DM Sans"/>
              </a:rPr>
              <a:t>A </a:t>
            </a:r>
            <a:r>
              <a:rPr lang="en-US" sz="3000">
                <a:solidFill>
                  <a:srgbClr val="951F61"/>
                </a:solidFill>
                <a:latin typeface="DM Sans Bold"/>
              </a:rPr>
              <a:t>qualified professional's therapy or counseling </a:t>
            </a:r>
            <a:r>
              <a:rPr lang="en-US" sz="3000">
                <a:solidFill>
                  <a:srgbClr val="951F61"/>
                </a:solidFill>
                <a:latin typeface="DM Sans"/>
              </a:rPr>
              <a:t>can offer direction and encourage self-discovery.</a:t>
            </a:r>
          </a:p>
          <a:p>
            <a:pPr algn="ctr">
              <a:lnSpc>
                <a:spcPts val="4200"/>
              </a:lnSpc>
            </a:pPr>
          </a:p>
          <a:p>
            <a:pPr algn="ctr">
              <a:lnSpc>
                <a:spcPts val="4200"/>
              </a:lnSpc>
              <a:spcBef>
                <a:spcPct val="0"/>
              </a:spcBef>
            </a:pPr>
            <a:r>
              <a:rPr lang="en-US" sz="3000">
                <a:solidFill>
                  <a:srgbClr val="951F61"/>
                </a:solidFill>
                <a:latin typeface="DM Sans Bold"/>
              </a:rPr>
              <a:t>Critical Friends' Feedback </a:t>
            </a:r>
            <a:r>
              <a:rPr lang="en-US" sz="3000">
                <a:solidFill>
                  <a:srgbClr val="951F61"/>
                </a:solidFill>
                <a:latin typeface="DM Sans"/>
              </a:rPr>
              <a:t>- only frank and helpful criticism can provide insightful information.</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253439"/>
        </a:solidFill>
      </p:bgPr>
    </p:bg>
    <p:spTree>
      <p:nvGrpSpPr>
        <p:cNvPr id="1" name=""/>
        <p:cNvGrpSpPr/>
        <p:nvPr/>
      </p:nvGrpSpPr>
      <p:grpSpPr>
        <a:xfrm>
          <a:off x="0" y="0"/>
          <a:ext cx="0" cy="0"/>
          <a:chOff x="0" y="0"/>
          <a:chExt cx="0" cy="0"/>
        </a:xfrm>
      </p:grpSpPr>
      <p:grpSp>
        <p:nvGrpSpPr>
          <p:cNvPr name="Group 2" id="2"/>
          <p:cNvGrpSpPr/>
          <p:nvPr/>
        </p:nvGrpSpPr>
        <p:grpSpPr>
          <a:xfrm rot="0">
            <a:off x="1108343" y="-190157"/>
            <a:ext cx="1845389" cy="2032367"/>
            <a:chOff x="0" y="0"/>
            <a:chExt cx="5765800" cy="6350000"/>
          </a:xfrm>
        </p:grpSpPr>
        <p:sp>
          <p:nvSpPr>
            <p:cNvPr name="Freeform 3" id="3"/>
            <p:cNvSpPr/>
            <p:nvPr/>
          </p:nvSpPr>
          <p:spPr>
            <a:xfrm flipH="false" flipV="false" rot="0">
              <a:off x="0" y="0"/>
              <a:ext cx="5765800" cy="6350000"/>
            </a:xfrm>
            <a:custGeom>
              <a:avLst/>
              <a:gdLst/>
              <a:ahLst/>
              <a:cxnLst/>
              <a:rect r="r" b="b" t="t" l="l"/>
              <a:pathLst>
                <a:path h="6350000" w="5765800">
                  <a:moveTo>
                    <a:pt x="5765800" y="0"/>
                  </a:moveTo>
                  <a:lnTo>
                    <a:pt x="5765800" y="6350000"/>
                  </a:lnTo>
                  <a:lnTo>
                    <a:pt x="2881630" y="5361940"/>
                  </a:lnTo>
                  <a:lnTo>
                    <a:pt x="0" y="6350000"/>
                  </a:lnTo>
                  <a:lnTo>
                    <a:pt x="3810" y="4268470"/>
                  </a:lnTo>
                  <a:lnTo>
                    <a:pt x="8890" y="814070"/>
                  </a:lnTo>
                  <a:lnTo>
                    <a:pt x="10160" y="0"/>
                  </a:lnTo>
                  <a:lnTo>
                    <a:pt x="5765800" y="0"/>
                  </a:lnTo>
                  <a:close/>
                </a:path>
              </a:pathLst>
            </a:custGeom>
            <a:solidFill>
              <a:srgbClr val="B29E84"/>
            </a:solidFill>
          </p:spPr>
        </p:sp>
      </p:grpSp>
      <p:sp>
        <p:nvSpPr>
          <p:cNvPr name="AutoShape 4" id="4"/>
          <p:cNvSpPr/>
          <p:nvPr/>
        </p:nvSpPr>
        <p:spPr>
          <a:xfrm>
            <a:off x="11700738" y="9877101"/>
            <a:ext cx="5939348" cy="0"/>
          </a:xfrm>
          <a:prstGeom prst="line">
            <a:avLst/>
          </a:prstGeom>
          <a:ln cap="rnd" w="76200">
            <a:solidFill>
              <a:srgbClr val="B29E84"/>
            </a:solidFill>
            <a:prstDash val="sysDot"/>
            <a:headEnd type="oval" len="lg" w="lg"/>
            <a:tailEnd type="oval" len="lg" w="lg"/>
          </a:ln>
        </p:spPr>
      </p:sp>
      <p:sp>
        <p:nvSpPr>
          <p:cNvPr name="Freeform 5" id="5"/>
          <p:cNvSpPr/>
          <p:nvPr/>
        </p:nvSpPr>
        <p:spPr>
          <a:xfrm flipH="false" flipV="false" rot="0">
            <a:off x="13562474" y="153949"/>
            <a:ext cx="4297624" cy="900710"/>
          </a:xfrm>
          <a:custGeom>
            <a:avLst/>
            <a:gdLst/>
            <a:ahLst/>
            <a:cxnLst/>
            <a:rect r="r" b="b" t="t" l="l"/>
            <a:pathLst>
              <a:path h="900710" w="4297624">
                <a:moveTo>
                  <a:pt x="0" y="0"/>
                </a:moveTo>
                <a:lnTo>
                  <a:pt x="4297624" y="0"/>
                </a:lnTo>
                <a:lnTo>
                  <a:pt x="4297624" y="900711"/>
                </a:lnTo>
                <a:lnTo>
                  <a:pt x="0" y="900711"/>
                </a:lnTo>
                <a:lnTo>
                  <a:pt x="0" y="0"/>
                </a:lnTo>
                <a:close/>
              </a:path>
            </a:pathLst>
          </a:custGeom>
          <a:blipFill>
            <a:blip r:embed="rId2"/>
            <a:stretch>
              <a:fillRect l="0" t="0" r="0" b="0"/>
            </a:stretch>
          </a:blipFill>
        </p:spPr>
      </p:sp>
      <p:sp>
        <p:nvSpPr>
          <p:cNvPr name="TextBox 6" id="6"/>
          <p:cNvSpPr txBox="true"/>
          <p:nvPr/>
        </p:nvSpPr>
        <p:spPr>
          <a:xfrm rot="0">
            <a:off x="3612805" y="942975"/>
            <a:ext cx="9949669" cy="1588134"/>
          </a:xfrm>
          <a:prstGeom prst="rect">
            <a:avLst/>
          </a:prstGeom>
        </p:spPr>
        <p:txBody>
          <a:bodyPr anchor="t" rtlCol="false" tIns="0" lIns="0" bIns="0" rIns="0">
            <a:spAutoFit/>
          </a:bodyPr>
          <a:lstStyle/>
          <a:p>
            <a:pPr algn="ctr">
              <a:lnSpc>
                <a:spcPts val="6440"/>
              </a:lnSpc>
            </a:pPr>
            <a:r>
              <a:rPr lang="en-US" sz="4600" spc="170">
                <a:solidFill>
                  <a:srgbClr val="FFFFFF"/>
                </a:solidFill>
                <a:latin typeface="Barlow Heavy"/>
              </a:rPr>
              <a:t>TOOLS FOR STRENGHTENING </a:t>
            </a:r>
          </a:p>
          <a:p>
            <a:pPr algn="ctr">
              <a:lnSpc>
                <a:spcPts val="6440"/>
              </a:lnSpc>
              <a:spcBef>
                <a:spcPct val="0"/>
              </a:spcBef>
            </a:pPr>
            <a:r>
              <a:rPr lang="en-US" sz="4600" spc="170">
                <a:solidFill>
                  <a:srgbClr val="FFFFFF"/>
                </a:solidFill>
                <a:latin typeface="Barlow Heavy"/>
              </a:rPr>
              <a:t>SELF AWARNESS</a:t>
            </a:r>
          </a:p>
        </p:txBody>
      </p:sp>
      <p:sp>
        <p:nvSpPr>
          <p:cNvPr name="TextBox 7" id="7"/>
          <p:cNvSpPr txBox="true"/>
          <p:nvPr/>
        </p:nvSpPr>
        <p:spPr>
          <a:xfrm rot="0">
            <a:off x="1028700" y="530801"/>
            <a:ext cx="2004675" cy="523859"/>
          </a:xfrm>
          <a:prstGeom prst="rect">
            <a:avLst/>
          </a:prstGeom>
        </p:spPr>
        <p:txBody>
          <a:bodyPr anchor="t" rtlCol="false" tIns="0" lIns="0" bIns="0" rIns="0">
            <a:spAutoFit/>
          </a:bodyPr>
          <a:lstStyle/>
          <a:p>
            <a:pPr algn="ctr">
              <a:lnSpc>
                <a:spcPts val="4200"/>
              </a:lnSpc>
            </a:pPr>
            <a:r>
              <a:rPr lang="en-US" sz="3000">
                <a:solidFill>
                  <a:srgbClr val="FFFFFF"/>
                </a:solidFill>
                <a:latin typeface="DM Sans"/>
              </a:rPr>
              <a:t>16/28</a:t>
            </a:r>
          </a:p>
        </p:txBody>
      </p:sp>
      <p:sp>
        <p:nvSpPr>
          <p:cNvPr name="TextBox 8" id="8"/>
          <p:cNvSpPr txBox="true"/>
          <p:nvPr/>
        </p:nvSpPr>
        <p:spPr>
          <a:xfrm rot="0">
            <a:off x="610010" y="3400607"/>
            <a:ext cx="5277001" cy="5857693"/>
          </a:xfrm>
          <a:prstGeom prst="rect">
            <a:avLst/>
          </a:prstGeom>
        </p:spPr>
        <p:txBody>
          <a:bodyPr anchor="t" rtlCol="false" tIns="0" lIns="0" bIns="0" rIns="0">
            <a:spAutoFit/>
          </a:bodyPr>
          <a:lstStyle/>
          <a:p>
            <a:pPr algn="ctr">
              <a:lnSpc>
                <a:spcPts val="4200"/>
              </a:lnSpc>
            </a:pPr>
            <a:r>
              <a:rPr lang="en-US" sz="3000">
                <a:solidFill>
                  <a:srgbClr val="00A8A8"/>
                </a:solidFill>
                <a:latin typeface="DM Sans Bold"/>
              </a:rPr>
              <a:t>Acknowledging and evaluating errors and failures</a:t>
            </a:r>
            <a:r>
              <a:rPr lang="en-US" sz="3000">
                <a:solidFill>
                  <a:srgbClr val="00A8A8"/>
                </a:solidFill>
                <a:latin typeface="DM Sans"/>
              </a:rPr>
              <a:t>. Finding the underlying reasons of failures can be a very useful tool for developing one's self-awareness and self-improvement.</a:t>
            </a:r>
          </a:p>
          <a:p>
            <a:pPr algn="ctr">
              <a:lnSpc>
                <a:spcPts val="4200"/>
              </a:lnSpc>
            </a:pPr>
          </a:p>
          <a:p>
            <a:pPr algn="ctr">
              <a:lnSpc>
                <a:spcPts val="4200"/>
              </a:lnSpc>
            </a:pPr>
          </a:p>
          <a:p>
            <a:pPr algn="ctr">
              <a:lnSpc>
                <a:spcPts val="4200"/>
              </a:lnSpc>
              <a:spcBef>
                <a:spcPct val="0"/>
              </a:spcBef>
            </a:pPr>
          </a:p>
        </p:txBody>
      </p:sp>
      <p:sp>
        <p:nvSpPr>
          <p:cNvPr name="TextBox 9" id="9"/>
          <p:cNvSpPr txBox="true"/>
          <p:nvPr/>
        </p:nvSpPr>
        <p:spPr>
          <a:xfrm rot="0">
            <a:off x="6714457" y="3133915"/>
            <a:ext cx="5277001" cy="6391076"/>
          </a:xfrm>
          <a:prstGeom prst="rect">
            <a:avLst/>
          </a:prstGeom>
        </p:spPr>
        <p:txBody>
          <a:bodyPr anchor="t" rtlCol="false" tIns="0" lIns="0" bIns="0" rIns="0">
            <a:spAutoFit/>
          </a:bodyPr>
          <a:lstStyle/>
          <a:p>
            <a:pPr algn="ctr">
              <a:lnSpc>
                <a:spcPts val="4200"/>
              </a:lnSpc>
            </a:pPr>
            <a:r>
              <a:rPr lang="en-US" sz="3000">
                <a:solidFill>
                  <a:srgbClr val="00A8A8"/>
                </a:solidFill>
                <a:latin typeface="DM Sans Bold"/>
              </a:rPr>
              <a:t>Using artistic expression</a:t>
            </a:r>
            <a:r>
              <a:rPr lang="en-US" sz="3000">
                <a:solidFill>
                  <a:srgbClr val="00A8A8"/>
                </a:solidFill>
                <a:latin typeface="DM Sans"/>
              </a:rPr>
              <a:t> to express oneself through writing, drawing, or music can help you better understand yourself and your feelings.</a:t>
            </a:r>
          </a:p>
          <a:p>
            <a:pPr algn="ctr">
              <a:lnSpc>
                <a:spcPts val="4200"/>
              </a:lnSpc>
            </a:pPr>
          </a:p>
          <a:p>
            <a:pPr algn="ctr">
              <a:lnSpc>
                <a:spcPts val="4200"/>
              </a:lnSpc>
            </a:pPr>
            <a:r>
              <a:rPr lang="en-US" sz="3000">
                <a:solidFill>
                  <a:srgbClr val="00A8A8"/>
                </a:solidFill>
                <a:latin typeface="DM Sans"/>
              </a:rPr>
              <a:t>Establishing measurable objectives might help you better </a:t>
            </a:r>
            <a:r>
              <a:rPr lang="en-US" sz="3000">
                <a:solidFill>
                  <a:srgbClr val="00A8A8"/>
                </a:solidFill>
                <a:latin typeface="DM Sans Bold"/>
              </a:rPr>
              <a:t>understand your priorities and values.</a:t>
            </a:r>
          </a:p>
          <a:p>
            <a:pPr algn="ctr">
              <a:lnSpc>
                <a:spcPts val="4200"/>
              </a:lnSpc>
            </a:pPr>
          </a:p>
          <a:p>
            <a:pPr algn="ctr">
              <a:lnSpc>
                <a:spcPts val="4200"/>
              </a:lnSpc>
              <a:spcBef>
                <a:spcPct val="0"/>
              </a:spcBef>
            </a:pPr>
          </a:p>
        </p:txBody>
      </p:sp>
      <p:sp>
        <p:nvSpPr>
          <p:cNvPr name="TextBox 10" id="10"/>
          <p:cNvSpPr txBox="true"/>
          <p:nvPr/>
        </p:nvSpPr>
        <p:spPr>
          <a:xfrm rot="0">
            <a:off x="12818904" y="3489563"/>
            <a:ext cx="5277001" cy="5324310"/>
          </a:xfrm>
          <a:prstGeom prst="rect">
            <a:avLst/>
          </a:prstGeom>
        </p:spPr>
        <p:txBody>
          <a:bodyPr anchor="t" rtlCol="false" tIns="0" lIns="0" bIns="0" rIns="0">
            <a:spAutoFit/>
          </a:bodyPr>
          <a:lstStyle/>
          <a:p>
            <a:pPr algn="ctr">
              <a:lnSpc>
                <a:spcPts val="4200"/>
              </a:lnSpc>
            </a:pPr>
            <a:r>
              <a:rPr lang="en-US" sz="3000">
                <a:solidFill>
                  <a:srgbClr val="00A8A8"/>
                </a:solidFill>
                <a:latin typeface="DM Sans"/>
              </a:rPr>
              <a:t>You can have a better awareness of how you relate to other people through </a:t>
            </a:r>
            <a:r>
              <a:rPr lang="en-US" sz="3000">
                <a:solidFill>
                  <a:srgbClr val="00A8A8"/>
                </a:solidFill>
                <a:latin typeface="DM Sans Bold"/>
              </a:rPr>
              <a:t>mindful communication.</a:t>
            </a:r>
          </a:p>
          <a:p>
            <a:pPr algn="ctr">
              <a:lnSpc>
                <a:spcPts val="4200"/>
              </a:lnSpc>
            </a:pPr>
          </a:p>
          <a:p>
            <a:pPr algn="ctr">
              <a:lnSpc>
                <a:spcPts val="4200"/>
              </a:lnSpc>
            </a:pPr>
            <a:r>
              <a:rPr lang="en-US" sz="3000">
                <a:solidFill>
                  <a:srgbClr val="00A8A8"/>
                </a:solidFill>
                <a:latin typeface="DM Sans Bold"/>
              </a:rPr>
              <a:t>Peer coaching -</a:t>
            </a:r>
            <a:r>
              <a:rPr lang="en-US" sz="3000">
                <a:solidFill>
                  <a:srgbClr val="00A8A8"/>
                </a:solidFill>
                <a:latin typeface="DM Sans"/>
              </a:rPr>
              <a:t> talking about objectives, difficulties, and introspection </a:t>
            </a:r>
          </a:p>
          <a:p>
            <a:pPr algn="ctr">
              <a:lnSpc>
                <a:spcPts val="4200"/>
              </a:lnSpc>
            </a:pPr>
          </a:p>
          <a:p>
            <a:pPr algn="ctr">
              <a:lnSpc>
                <a:spcPts val="4200"/>
              </a:lnSpc>
              <a:spcBef>
                <a:spcPct val="0"/>
              </a:spcBef>
            </a:pP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F6F4F1"/>
        </a:solidFill>
      </p:bgPr>
    </p:bg>
    <p:spTree>
      <p:nvGrpSpPr>
        <p:cNvPr id="1" name=""/>
        <p:cNvGrpSpPr/>
        <p:nvPr/>
      </p:nvGrpSpPr>
      <p:grpSpPr>
        <a:xfrm>
          <a:off x="0" y="0"/>
          <a:ext cx="0" cy="0"/>
          <a:chOff x="0" y="0"/>
          <a:chExt cx="0" cy="0"/>
        </a:xfrm>
      </p:grpSpPr>
      <p:sp>
        <p:nvSpPr>
          <p:cNvPr name="AutoShape 2" id="2"/>
          <p:cNvSpPr/>
          <p:nvPr/>
        </p:nvSpPr>
        <p:spPr>
          <a:xfrm>
            <a:off x="3376899" y="3608919"/>
            <a:ext cx="4258647" cy="44054"/>
          </a:xfrm>
          <a:prstGeom prst="line">
            <a:avLst/>
          </a:prstGeom>
          <a:ln cap="rnd" w="76200">
            <a:solidFill>
              <a:srgbClr val="423E3A"/>
            </a:solidFill>
            <a:prstDash val="solid"/>
            <a:headEnd type="oval" len="lg" w="lg"/>
            <a:tailEnd type="oval" len="lg" w="lg"/>
          </a:ln>
        </p:spPr>
      </p:sp>
      <p:grpSp>
        <p:nvGrpSpPr>
          <p:cNvPr name="Group 3" id="3"/>
          <p:cNvGrpSpPr/>
          <p:nvPr/>
        </p:nvGrpSpPr>
        <p:grpSpPr>
          <a:xfrm rot="0">
            <a:off x="1108343" y="-190157"/>
            <a:ext cx="1845389" cy="2032367"/>
            <a:chOff x="0" y="0"/>
            <a:chExt cx="5765800" cy="6350000"/>
          </a:xfrm>
        </p:grpSpPr>
        <p:sp>
          <p:nvSpPr>
            <p:cNvPr name="Freeform 4" id="4"/>
            <p:cNvSpPr/>
            <p:nvPr/>
          </p:nvSpPr>
          <p:spPr>
            <a:xfrm flipH="false" flipV="false" rot="0">
              <a:off x="0" y="0"/>
              <a:ext cx="5765800" cy="6350000"/>
            </a:xfrm>
            <a:custGeom>
              <a:avLst/>
              <a:gdLst/>
              <a:ahLst/>
              <a:cxnLst/>
              <a:rect r="r" b="b" t="t" l="l"/>
              <a:pathLst>
                <a:path h="6350000" w="5765800">
                  <a:moveTo>
                    <a:pt x="5765800" y="0"/>
                  </a:moveTo>
                  <a:lnTo>
                    <a:pt x="5765800" y="6350000"/>
                  </a:lnTo>
                  <a:lnTo>
                    <a:pt x="2881630" y="5361940"/>
                  </a:lnTo>
                  <a:lnTo>
                    <a:pt x="0" y="6350000"/>
                  </a:lnTo>
                  <a:lnTo>
                    <a:pt x="3810" y="4268470"/>
                  </a:lnTo>
                  <a:lnTo>
                    <a:pt x="8890" y="814070"/>
                  </a:lnTo>
                  <a:lnTo>
                    <a:pt x="10160" y="0"/>
                  </a:lnTo>
                  <a:lnTo>
                    <a:pt x="5765800" y="0"/>
                  </a:lnTo>
                  <a:close/>
                </a:path>
              </a:pathLst>
            </a:custGeom>
            <a:solidFill>
              <a:srgbClr val="423E3A"/>
            </a:solidFill>
          </p:spPr>
        </p:sp>
      </p:grpSp>
      <p:grpSp>
        <p:nvGrpSpPr>
          <p:cNvPr name="Group 5" id="5"/>
          <p:cNvGrpSpPr/>
          <p:nvPr/>
        </p:nvGrpSpPr>
        <p:grpSpPr>
          <a:xfrm rot="0">
            <a:off x="1532482" y="5280972"/>
            <a:ext cx="4022319" cy="4281084"/>
            <a:chOff x="0" y="0"/>
            <a:chExt cx="1577665" cy="1679160"/>
          </a:xfrm>
        </p:grpSpPr>
        <p:sp>
          <p:nvSpPr>
            <p:cNvPr name="Freeform 6" id="6"/>
            <p:cNvSpPr/>
            <p:nvPr/>
          </p:nvSpPr>
          <p:spPr>
            <a:xfrm flipH="false" flipV="false" rot="0">
              <a:off x="0" y="0"/>
              <a:ext cx="1577665" cy="1679160"/>
            </a:xfrm>
            <a:custGeom>
              <a:avLst/>
              <a:gdLst/>
              <a:ahLst/>
              <a:cxnLst/>
              <a:rect r="r" b="b" t="t" l="l"/>
              <a:pathLst>
                <a:path h="1679160" w="1577665">
                  <a:moveTo>
                    <a:pt x="0" y="0"/>
                  </a:moveTo>
                  <a:lnTo>
                    <a:pt x="1577665" y="0"/>
                  </a:lnTo>
                  <a:lnTo>
                    <a:pt x="1577665" y="1679160"/>
                  </a:lnTo>
                  <a:lnTo>
                    <a:pt x="0" y="1679160"/>
                  </a:lnTo>
                  <a:close/>
                </a:path>
              </a:pathLst>
            </a:custGeom>
            <a:solidFill>
              <a:srgbClr val="423E3A"/>
            </a:solidFill>
          </p:spPr>
        </p:sp>
      </p:grpSp>
      <p:sp>
        <p:nvSpPr>
          <p:cNvPr name="Freeform 7" id="7"/>
          <p:cNvSpPr/>
          <p:nvPr/>
        </p:nvSpPr>
        <p:spPr>
          <a:xfrm flipH="false" flipV="false" rot="0">
            <a:off x="13800801" y="578345"/>
            <a:ext cx="4297624" cy="900710"/>
          </a:xfrm>
          <a:custGeom>
            <a:avLst/>
            <a:gdLst/>
            <a:ahLst/>
            <a:cxnLst/>
            <a:rect r="r" b="b" t="t" l="l"/>
            <a:pathLst>
              <a:path h="900710" w="4297624">
                <a:moveTo>
                  <a:pt x="0" y="0"/>
                </a:moveTo>
                <a:lnTo>
                  <a:pt x="4297623" y="0"/>
                </a:lnTo>
                <a:lnTo>
                  <a:pt x="4297623" y="900710"/>
                </a:lnTo>
                <a:lnTo>
                  <a:pt x="0" y="900710"/>
                </a:lnTo>
                <a:lnTo>
                  <a:pt x="0" y="0"/>
                </a:lnTo>
                <a:close/>
              </a:path>
            </a:pathLst>
          </a:custGeom>
          <a:blipFill>
            <a:blip r:embed="rId2"/>
            <a:stretch>
              <a:fillRect l="0" t="0" r="0" b="0"/>
            </a:stretch>
          </a:blipFill>
        </p:spPr>
      </p:sp>
      <p:grpSp>
        <p:nvGrpSpPr>
          <p:cNvPr name="Group 8" id="8"/>
          <p:cNvGrpSpPr/>
          <p:nvPr/>
        </p:nvGrpSpPr>
        <p:grpSpPr>
          <a:xfrm rot="0">
            <a:off x="6626816" y="5280972"/>
            <a:ext cx="4090810" cy="4281084"/>
            <a:chOff x="0" y="0"/>
            <a:chExt cx="1383805" cy="1448169"/>
          </a:xfrm>
        </p:grpSpPr>
        <p:sp>
          <p:nvSpPr>
            <p:cNvPr name="Freeform 9" id="9"/>
            <p:cNvSpPr/>
            <p:nvPr/>
          </p:nvSpPr>
          <p:spPr>
            <a:xfrm flipH="false" flipV="false" rot="0">
              <a:off x="0" y="0"/>
              <a:ext cx="1383805" cy="1448169"/>
            </a:xfrm>
            <a:custGeom>
              <a:avLst/>
              <a:gdLst/>
              <a:ahLst/>
              <a:cxnLst/>
              <a:rect r="r" b="b" t="t" l="l"/>
              <a:pathLst>
                <a:path h="1448169" w="1383805">
                  <a:moveTo>
                    <a:pt x="0" y="0"/>
                  </a:moveTo>
                  <a:lnTo>
                    <a:pt x="1383805" y="0"/>
                  </a:lnTo>
                  <a:lnTo>
                    <a:pt x="1383805" y="1448169"/>
                  </a:lnTo>
                  <a:lnTo>
                    <a:pt x="0" y="1448169"/>
                  </a:lnTo>
                  <a:close/>
                </a:path>
              </a:pathLst>
            </a:custGeom>
            <a:solidFill>
              <a:srgbClr val="423E3A"/>
            </a:solidFill>
          </p:spPr>
        </p:sp>
      </p:grpSp>
      <p:grpSp>
        <p:nvGrpSpPr>
          <p:cNvPr name="Group 10" id="10"/>
          <p:cNvGrpSpPr/>
          <p:nvPr/>
        </p:nvGrpSpPr>
        <p:grpSpPr>
          <a:xfrm rot="0">
            <a:off x="12203526" y="5280972"/>
            <a:ext cx="4090810" cy="4281084"/>
            <a:chOff x="0" y="0"/>
            <a:chExt cx="1383805" cy="1448169"/>
          </a:xfrm>
        </p:grpSpPr>
        <p:sp>
          <p:nvSpPr>
            <p:cNvPr name="Freeform 11" id="11"/>
            <p:cNvSpPr/>
            <p:nvPr/>
          </p:nvSpPr>
          <p:spPr>
            <a:xfrm flipH="false" flipV="false" rot="0">
              <a:off x="0" y="0"/>
              <a:ext cx="1383805" cy="1448169"/>
            </a:xfrm>
            <a:custGeom>
              <a:avLst/>
              <a:gdLst/>
              <a:ahLst/>
              <a:cxnLst/>
              <a:rect r="r" b="b" t="t" l="l"/>
              <a:pathLst>
                <a:path h="1448169" w="1383805">
                  <a:moveTo>
                    <a:pt x="0" y="0"/>
                  </a:moveTo>
                  <a:lnTo>
                    <a:pt x="1383805" y="0"/>
                  </a:lnTo>
                  <a:lnTo>
                    <a:pt x="1383805" y="1448169"/>
                  </a:lnTo>
                  <a:lnTo>
                    <a:pt x="0" y="1448169"/>
                  </a:lnTo>
                  <a:close/>
                </a:path>
              </a:pathLst>
            </a:custGeom>
            <a:solidFill>
              <a:srgbClr val="423E3A"/>
            </a:solidFill>
          </p:spPr>
        </p:sp>
      </p:grpSp>
      <p:sp>
        <p:nvSpPr>
          <p:cNvPr name="Freeform 12" id="12"/>
          <p:cNvSpPr/>
          <p:nvPr/>
        </p:nvSpPr>
        <p:spPr>
          <a:xfrm flipH="false" flipV="false" rot="0">
            <a:off x="7635546" y="2468037"/>
            <a:ext cx="2369873" cy="2369873"/>
          </a:xfrm>
          <a:custGeom>
            <a:avLst/>
            <a:gdLst/>
            <a:ahLst/>
            <a:cxnLst/>
            <a:rect r="r" b="b" t="t" l="l"/>
            <a:pathLst>
              <a:path h="2369873" w="2369873">
                <a:moveTo>
                  <a:pt x="0" y="0"/>
                </a:moveTo>
                <a:lnTo>
                  <a:pt x="2369873" y="0"/>
                </a:lnTo>
                <a:lnTo>
                  <a:pt x="2369873" y="2369873"/>
                </a:lnTo>
                <a:lnTo>
                  <a:pt x="0" y="236987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AutoShape 13" id="13"/>
          <p:cNvSpPr/>
          <p:nvPr/>
        </p:nvSpPr>
        <p:spPr>
          <a:xfrm flipV="true">
            <a:off x="10011161" y="3652973"/>
            <a:ext cx="4237770" cy="29099"/>
          </a:xfrm>
          <a:prstGeom prst="line">
            <a:avLst/>
          </a:prstGeom>
          <a:ln cap="rnd" w="76200">
            <a:solidFill>
              <a:srgbClr val="423E3A"/>
            </a:solidFill>
            <a:prstDash val="solid"/>
            <a:headEnd type="oval" len="lg" w="lg"/>
            <a:tailEnd type="oval" len="lg" w="lg"/>
          </a:ln>
        </p:spPr>
      </p:sp>
      <p:pic>
        <p:nvPicPr>
          <p:cNvPr name="Picture 14" id="14"/>
          <p:cNvPicPr>
            <a:picLocks noChangeAspect="true"/>
          </p:cNvPicPr>
          <p:nvPr/>
        </p:nvPicPr>
        <p:blipFill>
          <a:blip r:embed="rId5"/>
          <a:srcRect l="0" t="0" r="0" b="0"/>
          <a:stretch>
            <a:fillRect/>
          </a:stretch>
        </p:blipFill>
        <p:spPr>
          <a:xfrm flipH="false" flipV="false" rot="0">
            <a:off x="14420643" y="1719152"/>
            <a:ext cx="2166921" cy="3552329"/>
          </a:xfrm>
          <a:prstGeom prst="rect">
            <a:avLst/>
          </a:prstGeom>
        </p:spPr>
      </p:pic>
      <p:sp>
        <p:nvSpPr>
          <p:cNvPr name="Freeform 15" id="15"/>
          <p:cNvSpPr/>
          <p:nvPr/>
        </p:nvSpPr>
        <p:spPr>
          <a:xfrm flipH="false" flipV="false" rot="0">
            <a:off x="548578" y="2523680"/>
            <a:ext cx="2698316" cy="2619820"/>
          </a:xfrm>
          <a:custGeom>
            <a:avLst/>
            <a:gdLst/>
            <a:ahLst/>
            <a:cxnLst/>
            <a:rect r="r" b="b" t="t" l="l"/>
            <a:pathLst>
              <a:path h="2619820" w="2698316">
                <a:moveTo>
                  <a:pt x="0" y="0"/>
                </a:moveTo>
                <a:lnTo>
                  <a:pt x="2698317" y="0"/>
                </a:lnTo>
                <a:lnTo>
                  <a:pt x="2698317" y="2619820"/>
                </a:lnTo>
                <a:lnTo>
                  <a:pt x="0" y="261982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6" id="16"/>
          <p:cNvSpPr txBox="true"/>
          <p:nvPr/>
        </p:nvSpPr>
        <p:spPr>
          <a:xfrm rot="0">
            <a:off x="3543641" y="819373"/>
            <a:ext cx="10257159" cy="1704307"/>
          </a:xfrm>
          <a:prstGeom prst="rect">
            <a:avLst/>
          </a:prstGeom>
        </p:spPr>
        <p:txBody>
          <a:bodyPr anchor="t" rtlCol="false" tIns="0" lIns="0" bIns="0" rIns="0">
            <a:spAutoFit/>
          </a:bodyPr>
          <a:lstStyle/>
          <a:p>
            <a:pPr algn="ctr">
              <a:lnSpc>
                <a:spcPts val="6860"/>
              </a:lnSpc>
            </a:pPr>
            <a:r>
              <a:rPr lang="en-US" sz="4900" spc="181">
                <a:solidFill>
                  <a:srgbClr val="253439"/>
                </a:solidFill>
                <a:latin typeface="Barlow Heavy"/>
              </a:rPr>
              <a:t>ACTIVITIES </a:t>
            </a:r>
          </a:p>
          <a:p>
            <a:pPr algn="ctr">
              <a:lnSpc>
                <a:spcPts val="6860"/>
              </a:lnSpc>
              <a:spcBef>
                <a:spcPct val="0"/>
              </a:spcBef>
            </a:pPr>
            <a:r>
              <a:rPr lang="en-US" sz="4900" spc="181">
                <a:solidFill>
                  <a:srgbClr val="253439"/>
                </a:solidFill>
                <a:latin typeface="Barlow Heavy"/>
              </a:rPr>
              <a:t> (AS MUCH TIME AS YOU NEED)</a:t>
            </a:r>
          </a:p>
        </p:txBody>
      </p:sp>
      <p:sp>
        <p:nvSpPr>
          <p:cNvPr name="TextBox 17" id="17"/>
          <p:cNvSpPr txBox="true"/>
          <p:nvPr/>
        </p:nvSpPr>
        <p:spPr>
          <a:xfrm rot="0">
            <a:off x="1864295" y="6165117"/>
            <a:ext cx="3461961" cy="1590625"/>
          </a:xfrm>
          <a:prstGeom prst="rect">
            <a:avLst/>
          </a:prstGeom>
        </p:spPr>
        <p:txBody>
          <a:bodyPr anchor="t" rtlCol="false" tIns="0" lIns="0" bIns="0" rIns="0">
            <a:spAutoFit/>
          </a:bodyPr>
          <a:lstStyle/>
          <a:p>
            <a:pPr algn="ctr">
              <a:lnSpc>
                <a:spcPts val="4200"/>
              </a:lnSpc>
            </a:pPr>
            <a:r>
              <a:rPr lang="en-US" sz="3000" spc="171">
                <a:solidFill>
                  <a:srgbClr val="F3B817"/>
                </a:solidFill>
                <a:latin typeface="DM Sans"/>
              </a:rPr>
              <a:t> </a:t>
            </a:r>
            <a:r>
              <a:rPr lang="en-US" sz="3000" spc="171">
                <a:solidFill>
                  <a:srgbClr val="F3B817"/>
                </a:solidFill>
                <a:latin typeface="DM Sans Bold"/>
              </a:rPr>
              <a:t>Life path </a:t>
            </a:r>
          </a:p>
          <a:p>
            <a:pPr algn="ctr">
              <a:lnSpc>
                <a:spcPts val="4200"/>
              </a:lnSpc>
            </a:pPr>
            <a:r>
              <a:rPr lang="en-US" sz="3000" spc="171">
                <a:solidFill>
                  <a:srgbClr val="F3B817"/>
                </a:solidFill>
                <a:latin typeface="DM Sans"/>
              </a:rPr>
              <a:t>activity 1</a:t>
            </a:r>
          </a:p>
          <a:p>
            <a:pPr algn="ctr">
              <a:lnSpc>
                <a:spcPts val="4200"/>
              </a:lnSpc>
              <a:spcBef>
                <a:spcPct val="0"/>
              </a:spcBef>
            </a:pPr>
          </a:p>
        </p:txBody>
      </p:sp>
      <p:sp>
        <p:nvSpPr>
          <p:cNvPr name="TextBox 18" id="18"/>
          <p:cNvSpPr txBox="true"/>
          <p:nvPr/>
        </p:nvSpPr>
        <p:spPr>
          <a:xfrm rot="0">
            <a:off x="1028700" y="530801"/>
            <a:ext cx="1925032" cy="523859"/>
          </a:xfrm>
          <a:prstGeom prst="rect">
            <a:avLst/>
          </a:prstGeom>
        </p:spPr>
        <p:txBody>
          <a:bodyPr anchor="t" rtlCol="false" tIns="0" lIns="0" bIns="0" rIns="0">
            <a:spAutoFit/>
          </a:bodyPr>
          <a:lstStyle/>
          <a:p>
            <a:pPr algn="ctr">
              <a:lnSpc>
                <a:spcPts val="4200"/>
              </a:lnSpc>
            </a:pPr>
            <a:r>
              <a:rPr lang="en-US" sz="3000">
                <a:solidFill>
                  <a:srgbClr val="FFFFFF"/>
                </a:solidFill>
                <a:latin typeface="DM Sans"/>
              </a:rPr>
              <a:t>15/23</a:t>
            </a:r>
          </a:p>
        </p:txBody>
      </p:sp>
      <p:sp>
        <p:nvSpPr>
          <p:cNvPr name="TextBox 19" id="19"/>
          <p:cNvSpPr txBox="true"/>
          <p:nvPr/>
        </p:nvSpPr>
        <p:spPr>
          <a:xfrm rot="0">
            <a:off x="6807412" y="6129623"/>
            <a:ext cx="3729619" cy="1616610"/>
          </a:xfrm>
          <a:prstGeom prst="rect">
            <a:avLst/>
          </a:prstGeom>
        </p:spPr>
        <p:txBody>
          <a:bodyPr anchor="t" rtlCol="false" tIns="0" lIns="0" bIns="0" rIns="0">
            <a:spAutoFit/>
          </a:bodyPr>
          <a:lstStyle/>
          <a:p>
            <a:pPr algn="ctr">
              <a:lnSpc>
                <a:spcPts val="4340"/>
              </a:lnSpc>
            </a:pPr>
            <a:r>
              <a:rPr lang="en-US" sz="3100" spc="176">
                <a:solidFill>
                  <a:srgbClr val="F3B817"/>
                </a:solidFill>
                <a:latin typeface="Barlow Bold"/>
              </a:rPr>
              <a:t>Circle of Life </a:t>
            </a:r>
          </a:p>
          <a:p>
            <a:pPr algn="ctr">
              <a:lnSpc>
                <a:spcPts val="4340"/>
              </a:lnSpc>
            </a:pPr>
            <a:r>
              <a:rPr lang="en-US" sz="3100" spc="176">
                <a:solidFill>
                  <a:srgbClr val="F3B817"/>
                </a:solidFill>
                <a:latin typeface="Barlow Bold"/>
              </a:rPr>
              <a:t>(Life Vaules)</a:t>
            </a:r>
            <a:r>
              <a:rPr lang="en-US" sz="3100" spc="176">
                <a:solidFill>
                  <a:srgbClr val="F3B817"/>
                </a:solidFill>
                <a:latin typeface="Barlow"/>
              </a:rPr>
              <a:t> </a:t>
            </a:r>
          </a:p>
          <a:p>
            <a:pPr algn="ctr">
              <a:lnSpc>
                <a:spcPts val="4340"/>
              </a:lnSpc>
              <a:spcBef>
                <a:spcPct val="0"/>
              </a:spcBef>
            </a:pPr>
            <a:r>
              <a:rPr lang="en-US" sz="3100" spc="176">
                <a:solidFill>
                  <a:srgbClr val="F3B817"/>
                </a:solidFill>
                <a:latin typeface="Barlow"/>
              </a:rPr>
              <a:t>activity 2</a:t>
            </a:r>
          </a:p>
        </p:txBody>
      </p:sp>
      <p:sp>
        <p:nvSpPr>
          <p:cNvPr name="TextBox 20" id="20"/>
          <p:cNvSpPr txBox="true"/>
          <p:nvPr/>
        </p:nvSpPr>
        <p:spPr>
          <a:xfrm rot="0">
            <a:off x="12384122" y="6129623"/>
            <a:ext cx="3729619" cy="1616610"/>
          </a:xfrm>
          <a:prstGeom prst="rect">
            <a:avLst/>
          </a:prstGeom>
        </p:spPr>
        <p:txBody>
          <a:bodyPr anchor="t" rtlCol="false" tIns="0" lIns="0" bIns="0" rIns="0">
            <a:spAutoFit/>
          </a:bodyPr>
          <a:lstStyle/>
          <a:p>
            <a:pPr algn="ctr">
              <a:lnSpc>
                <a:spcPts val="4340"/>
              </a:lnSpc>
            </a:pPr>
            <a:r>
              <a:rPr lang="en-US" sz="3100" spc="176">
                <a:solidFill>
                  <a:srgbClr val="F3B817"/>
                </a:solidFill>
                <a:latin typeface="Barlow Bold"/>
              </a:rPr>
              <a:t>Maxims</a:t>
            </a:r>
          </a:p>
          <a:p>
            <a:pPr algn="ctr">
              <a:lnSpc>
                <a:spcPts val="4340"/>
              </a:lnSpc>
            </a:pPr>
            <a:r>
              <a:rPr lang="en-US" sz="3100" spc="176">
                <a:solidFill>
                  <a:srgbClr val="F3B817"/>
                </a:solidFill>
                <a:latin typeface="Barlow"/>
              </a:rPr>
              <a:t>activity 3</a:t>
            </a:r>
          </a:p>
          <a:p>
            <a:pPr algn="ctr">
              <a:lnSpc>
                <a:spcPts val="4340"/>
              </a:lnSpc>
              <a:spcBef>
                <a:spcPct val="0"/>
              </a:spcBef>
            </a:pP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7C898B"/>
        </a:solidFill>
      </p:bgPr>
    </p:bg>
    <p:spTree>
      <p:nvGrpSpPr>
        <p:cNvPr id="1" name=""/>
        <p:cNvGrpSpPr/>
        <p:nvPr/>
      </p:nvGrpSpPr>
      <p:grpSpPr>
        <a:xfrm>
          <a:off x="0" y="0"/>
          <a:ext cx="0" cy="0"/>
          <a:chOff x="0" y="0"/>
          <a:chExt cx="0" cy="0"/>
        </a:xfrm>
      </p:grpSpPr>
      <p:sp>
        <p:nvSpPr>
          <p:cNvPr name="TextBox 2" id="2"/>
          <p:cNvSpPr txBox="true"/>
          <p:nvPr/>
        </p:nvSpPr>
        <p:spPr>
          <a:xfrm rot="0">
            <a:off x="4617097" y="462011"/>
            <a:ext cx="10686239" cy="698433"/>
          </a:xfrm>
          <a:prstGeom prst="rect">
            <a:avLst/>
          </a:prstGeom>
        </p:spPr>
        <p:txBody>
          <a:bodyPr anchor="t" rtlCol="false" tIns="0" lIns="0" bIns="0" rIns="0">
            <a:spAutoFit/>
          </a:bodyPr>
          <a:lstStyle/>
          <a:p>
            <a:pPr algn="ctr">
              <a:lnSpc>
                <a:spcPts val="5600"/>
              </a:lnSpc>
              <a:spcBef>
                <a:spcPct val="0"/>
              </a:spcBef>
            </a:pPr>
            <a:r>
              <a:rPr lang="en-US" sz="4000" spc="148">
                <a:solidFill>
                  <a:srgbClr val="FFFFFF"/>
                </a:solidFill>
                <a:latin typeface="Barlow Heavy"/>
              </a:rPr>
              <a:t> ACTIVITY 1 - LIFE PATH</a:t>
            </a:r>
          </a:p>
        </p:txBody>
      </p:sp>
      <p:grpSp>
        <p:nvGrpSpPr>
          <p:cNvPr name="Group 3" id="3"/>
          <p:cNvGrpSpPr/>
          <p:nvPr/>
        </p:nvGrpSpPr>
        <p:grpSpPr>
          <a:xfrm rot="0">
            <a:off x="15774952" y="-360045"/>
            <a:ext cx="1845389" cy="2032367"/>
            <a:chOff x="0" y="0"/>
            <a:chExt cx="5765800" cy="6350000"/>
          </a:xfrm>
        </p:grpSpPr>
        <p:sp>
          <p:nvSpPr>
            <p:cNvPr name="Freeform 4" id="4"/>
            <p:cNvSpPr/>
            <p:nvPr/>
          </p:nvSpPr>
          <p:spPr>
            <a:xfrm flipH="false" flipV="false" rot="0">
              <a:off x="0" y="0"/>
              <a:ext cx="5765800" cy="6350000"/>
            </a:xfrm>
            <a:custGeom>
              <a:avLst/>
              <a:gdLst/>
              <a:ahLst/>
              <a:cxnLst/>
              <a:rect r="r" b="b" t="t" l="l"/>
              <a:pathLst>
                <a:path h="6350000" w="5765800">
                  <a:moveTo>
                    <a:pt x="5765800" y="0"/>
                  </a:moveTo>
                  <a:lnTo>
                    <a:pt x="5765800" y="6350000"/>
                  </a:lnTo>
                  <a:lnTo>
                    <a:pt x="2881630" y="5361940"/>
                  </a:lnTo>
                  <a:lnTo>
                    <a:pt x="0" y="6350000"/>
                  </a:lnTo>
                  <a:lnTo>
                    <a:pt x="3810" y="4268470"/>
                  </a:lnTo>
                  <a:lnTo>
                    <a:pt x="8890" y="814070"/>
                  </a:lnTo>
                  <a:lnTo>
                    <a:pt x="10160" y="0"/>
                  </a:lnTo>
                  <a:lnTo>
                    <a:pt x="5765800" y="0"/>
                  </a:lnTo>
                  <a:close/>
                </a:path>
              </a:pathLst>
            </a:custGeom>
            <a:solidFill>
              <a:srgbClr val="7C898B"/>
            </a:solidFill>
          </p:spPr>
        </p:sp>
      </p:grpSp>
      <p:sp>
        <p:nvSpPr>
          <p:cNvPr name="Freeform 5" id="5"/>
          <p:cNvSpPr/>
          <p:nvPr/>
        </p:nvSpPr>
        <p:spPr>
          <a:xfrm flipH="false" flipV="false" rot="0">
            <a:off x="479963" y="415326"/>
            <a:ext cx="4297624" cy="900710"/>
          </a:xfrm>
          <a:custGeom>
            <a:avLst/>
            <a:gdLst/>
            <a:ahLst/>
            <a:cxnLst/>
            <a:rect r="r" b="b" t="t" l="l"/>
            <a:pathLst>
              <a:path h="900710" w="4297624">
                <a:moveTo>
                  <a:pt x="0" y="0"/>
                </a:moveTo>
                <a:lnTo>
                  <a:pt x="4297624" y="0"/>
                </a:lnTo>
                <a:lnTo>
                  <a:pt x="4297624" y="900710"/>
                </a:lnTo>
                <a:lnTo>
                  <a:pt x="0" y="900710"/>
                </a:lnTo>
                <a:lnTo>
                  <a:pt x="0" y="0"/>
                </a:lnTo>
                <a:close/>
              </a:path>
            </a:pathLst>
          </a:custGeom>
          <a:blipFill>
            <a:blip r:embed="rId2"/>
            <a:stretch>
              <a:fillRect l="0" t="0" r="0" b="0"/>
            </a:stretch>
          </a:blipFill>
        </p:spPr>
      </p:sp>
      <p:sp>
        <p:nvSpPr>
          <p:cNvPr name="TextBox 6" id="6"/>
          <p:cNvSpPr txBox="true"/>
          <p:nvPr/>
        </p:nvSpPr>
        <p:spPr>
          <a:xfrm rot="0">
            <a:off x="844514" y="2117033"/>
            <a:ext cx="12043945" cy="7839076"/>
          </a:xfrm>
          <a:prstGeom prst="rect">
            <a:avLst/>
          </a:prstGeom>
        </p:spPr>
        <p:txBody>
          <a:bodyPr anchor="t" rtlCol="false" tIns="0" lIns="0" bIns="0" rIns="0">
            <a:spAutoFit/>
          </a:bodyPr>
          <a:lstStyle/>
          <a:p>
            <a:pPr algn="ctr">
              <a:lnSpc>
                <a:spcPts val="4199"/>
              </a:lnSpc>
            </a:pPr>
            <a:r>
              <a:rPr lang="en-US" sz="2999">
                <a:solidFill>
                  <a:srgbClr val="FFFFFF"/>
                </a:solidFill>
                <a:latin typeface="Raleway 1 Bold"/>
              </a:rPr>
              <a:t>Task 1 - Life path</a:t>
            </a:r>
          </a:p>
          <a:p>
            <a:pPr algn="just">
              <a:lnSpc>
                <a:spcPts val="4199"/>
              </a:lnSpc>
            </a:pPr>
            <a:r>
              <a:rPr lang="en-US" sz="2999">
                <a:solidFill>
                  <a:srgbClr val="FFFFFF"/>
                </a:solidFill>
                <a:latin typeface="Raleway 1"/>
              </a:rPr>
              <a:t> </a:t>
            </a:r>
          </a:p>
          <a:p>
            <a:pPr algn="just">
              <a:lnSpc>
                <a:spcPts val="4199"/>
              </a:lnSpc>
            </a:pPr>
            <a:r>
              <a:rPr lang="en-US" sz="2999">
                <a:solidFill>
                  <a:srgbClr val="FFFFFF"/>
                </a:solidFill>
                <a:latin typeface="Raleway 1"/>
              </a:rPr>
              <a:t> </a:t>
            </a:r>
          </a:p>
          <a:p>
            <a:pPr algn="just" marL="647697" indent="-323848" lvl="1">
              <a:lnSpc>
                <a:spcPts val="4199"/>
              </a:lnSpc>
              <a:buFont typeface="Arial"/>
              <a:buChar char="•"/>
            </a:pPr>
            <a:r>
              <a:rPr lang="en-US" sz="2999">
                <a:solidFill>
                  <a:srgbClr val="FFFFFF"/>
                </a:solidFill>
                <a:latin typeface="Raleway 1"/>
              </a:rPr>
              <a:t>Draw a path from the beginning of your life until today (which you follow to your destination)</a:t>
            </a:r>
          </a:p>
          <a:p>
            <a:pPr algn="just" marL="647697" indent="-323848" lvl="1">
              <a:lnSpc>
                <a:spcPts val="4199"/>
              </a:lnSpc>
              <a:buFont typeface="Arial"/>
              <a:buChar char="•"/>
            </a:pPr>
            <a:r>
              <a:rPr lang="en-US" sz="2999">
                <a:solidFill>
                  <a:srgbClr val="FFFFFF"/>
                </a:solidFill>
                <a:latin typeface="Raleway 1"/>
              </a:rPr>
              <a:t>Mark your key, critical moments on this road,</a:t>
            </a:r>
          </a:p>
          <a:p>
            <a:pPr algn="just" marL="647697" indent="-323848" lvl="1">
              <a:lnSpc>
                <a:spcPts val="4199"/>
              </a:lnSpc>
              <a:buFont typeface="Arial"/>
              <a:buChar char="•"/>
            </a:pPr>
            <a:r>
              <a:rPr lang="en-US" sz="2999">
                <a:solidFill>
                  <a:srgbClr val="FFFFFF"/>
                </a:solidFill>
                <a:latin typeface="Raleway 1"/>
              </a:rPr>
              <a:t>Mark the needs and values that guide you on this path</a:t>
            </a:r>
          </a:p>
          <a:p>
            <a:pPr algn="just" marL="647697" indent="-323848" lvl="1">
              <a:lnSpc>
                <a:spcPts val="4199"/>
              </a:lnSpc>
              <a:buFont typeface="Arial"/>
              <a:buChar char="•"/>
            </a:pPr>
            <a:r>
              <a:rPr lang="en-US" sz="2999">
                <a:solidFill>
                  <a:srgbClr val="FFFFFF"/>
                </a:solidFill>
                <a:latin typeface="Raleway 1"/>
              </a:rPr>
              <a:t>Define these values</a:t>
            </a:r>
          </a:p>
          <a:p>
            <a:pPr algn="just">
              <a:lnSpc>
                <a:spcPts val="4199"/>
              </a:lnSpc>
            </a:pPr>
            <a:r>
              <a:rPr lang="en-US" sz="2999">
                <a:solidFill>
                  <a:srgbClr val="FFFFFF"/>
                </a:solidFill>
                <a:latin typeface="Raleway 1"/>
              </a:rPr>
              <a:t>Presentation in threes - presentation of works and discussion</a:t>
            </a:r>
          </a:p>
          <a:p>
            <a:pPr algn="just">
              <a:lnSpc>
                <a:spcPts val="4199"/>
              </a:lnSpc>
            </a:pPr>
          </a:p>
          <a:p>
            <a:pPr algn="just">
              <a:lnSpc>
                <a:spcPts val="4199"/>
              </a:lnSpc>
            </a:pPr>
            <a:r>
              <a:rPr lang="en-US" sz="2999">
                <a:solidFill>
                  <a:srgbClr val="FFFFFF"/>
                </a:solidFill>
                <a:latin typeface="Raleway 1"/>
              </a:rPr>
              <a:t>Make self reflection or debriefing with a group</a:t>
            </a:r>
          </a:p>
          <a:p>
            <a:pPr algn="just" marL="647697" indent="-323848" lvl="1">
              <a:lnSpc>
                <a:spcPts val="4199"/>
              </a:lnSpc>
              <a:buFont typeface="Arial"/>
              <a:buChar char="•"/>
            </a:pPr>
            <a:r>
              <a:rPr lang="en-US" sz="2999">
                <a:solidFill>
                  <a:srgbClr val="FFFFFF"/>
                </a:solidFill>
                <a:latin typeface="Raleway 1"/>
              </a:rPr>
              <a:t>Which part of the exercise was more difficult for you, why?</a:t>
            </a:r>
          </a:p>
          <a:p>
            <a:pPr algn="just" marL="647697" indent="-323848" lvl="1">
              <a:lnSpc>
                <a:spcPts val="4199"/>
              </a:lnSpc>
              <a:buFont typeface="Arial"/>
              <a:buChar char="•"/>
            </a:pPr>
            <a:r>
              <a:rPr lang="en-US" sz="2999">
                <a:solidFill>
                  <a:srgbClr val="FFFFFF"/>
                </a:solidFill>
                <a:latin typeface="Raleway 1"/>
              </a:rPr>
              <a:t>What are the difficulties?</a:t>
            </a:r>
          </a:p>
          <a:p>
            <a:pPr algn="just" marL="647697" indent="-323848" lvl="1">
              <a:lnSpc>
                <a:spcPts val="4199"/>
              </a:lnSpc>
              <a:buFont typeface="Arial"/>
              <a:buChar char="•"/>
            </a:pPr>
            <a:r>
              <a:rPr lang="en-US" sz="2999">
                <a:solidFill>
                  <a:srgbClr val="FFFFFF"/>
                </a:solidFill>
                <a:latin typeface="Raleway 1"/>
              </a:rPr>
              <a:t>What is value-based (self/other) motivating?</a:t>
            </a:r>
          </a:p>
          <a:p>
            <a:pPr algn="just">
              <a:lnSpc>
                <a:spcPts val="4199"/>
              </a:lnSpc>
              <a:spcBef>
                <a:spcPct val="0"/>
              </a:spcBef>
            </a:pPr>
          </a:p>
        </p:txBody>
      </p:sp>
      <p:sp>
        <p:nvSpPr>
          <p:cNvPr name="Freeform 7" id="7"/>
          <p:cNvSpPr/>
          <p:nvPr/>
        </p:nvSpPr>
        <p:spPr>
          <a:xfrm flipH="false" flipV="false" rot="0">
            <a:off x="12740102" y="3546360"/>
            <a:ext cx="5126467" cy="5711940"/>
          </a:xfrm>
          <a:custGeom>
            <a:avLst/>
            <a:gdLst/>
            <a:ahLst/>
            <a:cxnLst/>
            <a:rect r="r" b="b" t="t" l="l"/>
            <a:pathLst>
              <a:path h="5711940" w="5126467">
                <a:moveTo>
                  <a:pt x="0" y="0"/>
                </a:moveTo>
                <a:lnTo>
                  <a:pt x="5126467" y="0"/>
                </a:lnTo>
                <a:lnTo>
                  <a:pt x="5126467" y="5711940"/>
                </a:lnTo>
                <a:lnTo>
                  <a:pt x="0" y="5711940"/>
                </a:lnTo>
                <a:lnTo>
                  <a:pt x="0" y="0"/>
                </a:lnTo>
                <a:close/>
              </a:path>
            </a:pathLst>
          </a:custGeom>
          <a:blipFill>
            <a:blip r:embed="rId3"/>
            <a:stretch>
              <a:fillRect l="0" t="0" r="0" b="0"/>
            </a:stretch>
          </a:blipFill>
        </p:spPr>
      </p:sp>
      <p:sp>
        <p:nvSpPr>
          <p:cNvPr name="TextBox 8" id="8"/>
          <p:cNvSpPr txBox="true"/>
          <p:nvPr/>
        </p:nvSpPr>
        <p:spPr>
          <a:xfrm rot="0">
            <a:off x="15695309" y="360913"/>
            <a:ext cx="2004675" cy="523859"/>
          </a:xfrm>
          <a:prstGeom prst="rect">
            <a:avLst/>
          </a:prstGeom>
        </p:spPr>
        <p:txBody>
          <a:bodyPr anchor="t" rtlCol="false" tIns="0" lIns="0" bIns="0" rIns="0">
            <a:spAutoFit/>
          </a:bodyPr>
          <a:lstStyle/>
          <a:p>
            <a:pPr algn="ctr">
              <a:lnSpc>
                <a:spcPts val="4200"/>
              </a:lnSpc>
            </a:pPr>
            <a:r>
              <a:rPr lang="en-US" sz="3000" spc="171">
                <a:solidFill>
                  <a:srgbClr val="FFFFFF"/>
                </a:solidFill>
                <a:latin typeface="DM Sans"/>
              </a:rPr>
              <a:t>18/28</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B29E84"/>
        </a:solidFill>
      </p:bgPr>
    </p:bg>
    <p:spTree>
      <p:nvGrpSpPr>
        <p:cNvPr id="1" name=""/>
        <p:cNvGrpSpPr/>
        <p:nvPr/>
      </p:nvGrpSpPr>
      <p:grpSpPr>
        <a:xfrm>
          <a:off x="0" y="0"/>
          <a:ext cx="0" cy="0"/>
          <a:chOff x="0" y="0"/>
          <a:chExt cx="0" cy="0"/>
        </a:xfrm>
      </p:grpSpPr>
      <p:sp>
        <p:nvSpPr>
          <p:cNvPr name="TextBox 2" id="2"/>
          <p:cNvSpPr txBox="true"/>
          <p:nvPr/>
        </p:nvSpPr>
        <p:spPr>
          <a:xfrm rot="0">
            <a:off x="4617097" y="462011"/>
            <a:ext cx="10686239" cy="698433"/>
          </a:xfrm>
          <a:prstGeom prst="rect">
            <a:avLst/>
          </a:prstGeom>
        </p:spPr>
        <p:txBody>
          <a:bodyPr anchor="t" rtlCol="false" tIns="0" lIns="0" bIns="0" rIns="0">
            <a:spAutoFit/>
          </a:bodyPr>
          <a:lstStyle/>
          <a:p>
            <a:pPr algn="ctr">
              <a:lnSpc>
                <a:spcPts val="5600"/>
              </a:lnSpc>
              <a:spcBef>
                <a:spcPct val="0"/>
              </a:spcBef>
            </a:pPr>
            <a:r>
              <a:rPr lang="en-US" sz="4000" spc="148">
                <a:solidFill>
                  <a:srgbClr val="FFFFFF"/>
                </a:solidFill>
                <a:latin typeface="Barlow Heavy"/>
              </a:rPr>
              <a:t> ACTIVITY 1 - LIFE PATH</a:t>
            </a:r>
          </a:p>
        </p:txBody>
      </p:sp>
      <p:grpSp>
        <p:nvGrpSpPr>
          <p:cNvPr name="Group 3" id="3"/>
          <p:cNvGrpSpPr/>
          <p:nvPr/>
        </p:nvGrpSpPr>
        <p:grpSpPr>
          <a:xfrm rot="0">
            <a:off x="15774952" y="-360045"/>
            <a:ext cx="1845389" cy="2032367"/>
            <a:chOff x="0" y="0"/>
            <a:chExt cx="5765800" cy="6350000"/>
          </a:xfrm>
        </p:grpSpPr>
        <p:sp>
          <p:nvSpPr>
            <p:cNvPr name="Freeform 4" id="4"/>
            <p:cNvSpPr/>
            <p:nvPr/>
          </p:nvSpPr>
          <p:spPr>
            <a:xfrm flipH="false" flipV="false" rot="0">
              <a:off x="0" y="0"/>
              <a:ext cx="5765800" cy="6350000"/>
            </a:xfrm>
            <a:custGeom>
              <a:avLst/>
              <a:gdLst/>
              <a:ahLst/>
              <a:cxnLst/>
              <a:rect r="r" b="b" t="t" l="l"/>
              <a:pathLst>
                <a:path h="6350000" w="5765800">
                  <a:moveTo>
                    <a:pt x="5765800" y="0"/>
                  </a:moveTo>
                  <a:lnTo>
                    <a:pt x="5765800" y="6350000"/>
                  </a:lnTo>
                  <a:lnTo>
                    <a:pt x="2881630" y="5361940"/>
                  </a:lnTo>
                  <a:lnTo>
                    <a:pt x="0" y="6350000"/>
                  </a:lnTo>
                  <a:lnTo>
                    <a:pt x="3810" y="4268470"/>
                  </a:lnTo>
                  <a:lnTo>
                    <a:pt x="8890" y="814070"/>
                  </a:lnTo>
                  <a:lnTo>
                    <a:pt x="10160" y="0"/>
                  </a:lnTo>
                  <a:lnTo>
                    <a:pt x="5765800" y="0"/>
                  </a:lnTo>
                  <a:close/>
                </a:path>
              </a:pathLst>
            </a:custGeom>
            <a:solidFill>
              <a:srgbClr val="7C898B"/>
            </a:solidFill>
          </p:spPr>
        </p:sp>
      </p:grpSp>
      <p:sp>
        <p:nvSpPr>
          <p:cNvPr name="Freeform 5" id="5"/>
          <p:cNvSpPr/>
          <p:nvPr/>
        </p:nvSpPr>
        <p:spPr>
          <a:xfrm flipH="false" flipV="false" rot="0">
            <a:off x="479963" y="415326"/>
            <a:ext cx="4297624" cy="900710"/>
          </a:xfrm>
          <a:custGeom>
            <a:avLst/>
            <a:gdLst/>
            <a:ahLst/>
            <a:cxnLst/>
            <a:rect r="r" b="b" t="t" l="l"/>
            <a:pathLst>
              <a:path h="900710" w="4297624">
                <a:moveTo>
                  <a:pt x="0" y="0"/>
                </a:moveTo>
                <a:lnTo>
                  <a:pt x="4297624" y="0"/>
                </a:lnTo>
                <a:lnTo>
                  <a:pt x="4297624" y="900710"/>
                </a:lnTo>
                <a:lnTo>
                  <a:pt x="0" y="900710"/>
                </a:lnTo>
                <a:lnTo>
                  <a:pt x="0" y="0"/>
                </a:lnTo>
                <a:close/>
              </a:path>
            </a:pathLst>
          </a:custGeom>
          <a:blipFill>
            <a:blip r:embed="rId2"/>
            <a:stretch>
              <a:fillRect l="0" t="0" r="0" b="0"/>
            </a:stretch>
          </a:blipFill>
        </p:spPr>
      </p:sp>
      <p:sp>
        <p:nvSpPr>
          <p:cNvPr name="Freeform 6" id="6"/>
          <p:cNvSpPr/>
          <p:nvPr/>
        </p:nvSpPr>
        <p:spPr>
          <a:xfrm flipH="false" flipV="false" rot="0">
            <a:off x="12102843" y="3486537"/>
            <a:ext cx="5742904" cy="5771763"/>
          </a:xfrm>
          <a:custGeom>
            <a:avLst/>
            <a:gdLst/>
            <a:ahLst/>
            <a:cxnLst/>
            <a:rect r="r" b="b" t="t" l="l"/>
            <a:pathLst>
              <a:path h="5771763" w="5742904">
                <a:moveTo>
                  <a:pt x="0" y="0"/>
                </a:moveTo>
                <a:lnTo>
                  <a:pt x="5742904" y="0"/>
                </a:lnTo>
                <a:lnTo>
                  <a:pt x="5742904" y="5771763"/>
                </a:lnTo>
                <a:lnTo>
                  <a:pt x="0" y="5771763"/>
                </a:lnTo>
                <a:lnTo>
                  <a:pt x="0" y="0"/>
                </a:lnTo>
                <a:close/>
              </a:path>
            </a:pathLst>
          </a:custGeom>
          <a:blipFill>
            <a:blip r:embed="rId3"/>
            <a:stretch>
              <a:fillRect l="0" t="0" r="0" b="0"/>
            </a:stretch>
          </a:blipFill>
        </p:spPr>
      </p:sp>
      <p:sp>
        <p:nvSpPr>
          <p:cNvPr name="TextBox 7" id="7"/>
          <p:cNvSpPr txBox="true"/>
          <p:nvPr/>
        </p:nvSpPr>
        <p:spPr>
          <a:xfrm rot="0">
            <a:off x="15695309" y="360913"/>
            <a:ext cx="2004675" cy="523859"/>
          </a:xfrm>
          <a:prstGeom prst="rect">
            <a:avLst/>
          </a:prstGeom>
        </p:spPr>
        <p:txBody>
          <a:bodyPr anchor="t" rtlCol="false" tIns="0" lIns="0" bIns="0" rIns="0">
            <a:spAutoFit/>
          </a:bodyPr>
          <a:lstStyle/>
          <a:p>
            <a:pPr algn="ctr">
              <a:lnSpc>
                <a:spcPts val="4200"/>
              </a:lnSpc>
            </a:pPr>
            <a:r>
              <a:rPr lang="en-US" sz="3000" spc="171">
                <a:solidFill>
                  <a:srgbClr val="FFFFFF"/>
                </a:solidFill>
                <a:latin typeface="DM Sans"/>
              </a:rPr>
              <a:t>19/28</a:t>
            </a:r>
          </a:p>
        </p:txBody>
      </p:sp>
      <p:sp>
        <p:nvSpPr>
          <p:cNvPr name="TextBox 8" id="8"/>
          <p:cNvSpPr txBox="true"/>
          <p:nvPr/>
        </p:nvSpPr>
        <p:spPr>
          <a:xfrm rot="0">
            <a:off x="844514" y="2117033"/>
            <a:ext cx="10298570" cy="7839076"/>
          </a:xfrm>
          <a:prstGeom prst="rect">
            <a:avLst/>
          </a:prstGeom>
        </p:spPr>
        <p:txBody>
          <a:bodyPr anchor="t" rtlCol="false" tIns="0" lIns="0" bIns="0" rIns="0">
            <a:spAutoFit/>
          </a:bodyPr>
          <a:lstStyle/>
          <a:p>
            <a:pPr algn="ctr">
              <a:lnSpc>
                <a:spcPts val="4199"/>
              </a:lnSpc>
            </a:pPr>
            <a:r>
              <a:rPr lang="en-US" sz="2999">
                <a:solidFill>
                  <a:srgbClr val="FFFFFF"/>
                </a:solidFill>
                <a:latin typeface="Raleway 1 Bold"/>
              </a:rPr>
              <a:t>Task 2 - PLANS</a:t>
            </a:r>
          </a:p>
          <a:p>
            <a:pPr algn="just">
              <a:lnSpc>
                <a:spcPts val="4199"/>
              </a:lnSpc>
            </a:pPr>
            <a:r>
              <a:rPr lang="en-US" sz="2999">
                <a:solidFill>
                  <a:srgbClr val="FFFFFF"/>
                </a:solidFill>
                <a:latin typeface="Raleway 1"/>
              </a:rPr>
              <a:t> </a:t>
            </a:r>
          </a:p>
          <a:p>
            <a:pPr algn="just">
              <a:lnSpc>
                <a:spcPts val="4199"/>
              </a:lnSpc>
            </a:pPr>
            <a:r>
              <a:rPr lang="en-US" sz="2999">
                <a:solidFill>
                  <a:srgbClr val="FFFFFF"/>
                </a:solidFill>
                <a:latin typeface="Raleway 1"/>
              </a:rPr>
              <a:t> </a:t>
            </a:r>
          </a:p>
          <a:p>
            <a:pPr algn="just">
              <a:lnSpc>
                <a:spcPts val="4199"/>
              </a:lnSpc>
            </a:pPr>
          </a:p>
          <a:p>
            <a:pPr algn="just">
              <a:lnSpc>
                <a:spcPts val="4199"/>
              </a:lnSpc>
            </a:pPr>
            <a:r>
              <a:rPr lang="en-US" sz="2999">
                <a:solidFill>
                  <a:srgbClr val="FFFFFF"/>
                </a:solidFill>
                <a:latin typeface="Raleway 1"/>
              </a:rPr>
              <a:t>Draw your further path and mark in it key moments that you know will happen and that you would like to experience.</a:t>
            </a:r>
          </a:p>
          <a:p>
            <a:pPr algn="just">
              <a:lnSpc>
                <a:spcPts val="4199"/>
              </a:lnSpc>
            </a:pPr>
          </a:p>
          <a:p>
            <a:pPr algn="just">
              <a:lnSpc>
                <a:spcPts val="4199"/>
              </a:lnSpc>
            </a:pPr>
            <a:r>
              <a:rPr lang="en-US" sz="2999">
                <a:solidFill>
                  <a:srgbClr val="FFFFFF"/>
                </a:solidFill>
                <a:latin typeface="Raleway 1"/>
              </a:rPr>
              <a:t>Presentation in threes - presentation of works and discussion</a:t>
            </a:r>
          </a:p>
          <a:p>
            <a:pPr algn="just">
              <a:lnSpc>
                <a:spcPts val="4199"/>
              </a:lnSpc>
            </a:pPr>
          </a:p>
          <a:p>
            <a:pPr algn="just">
              <a:lnSpc>
                <a:spcPts val="4199"/>
              </a:lnSpc>
            </a:pPr>
            <a:r>
              <a:rPr lang="en-US" sz="2999">
                <a:solidFill>
                  <a:srgbClr val="FFFFFF"/>
                </a:solidFill>
                <a:latin typeface="Raleway 1"/>
              </a:rPr>
              <a:t>Make a comparison of these two ways - how does it change in relation to the current one?</a:t>
            </a:r>
          </a:p>
          <a:p>
            <a:pPr algn="just">
              <a:lnSpc>
                <a:spcPts val="4199"/>
              </a:lnSpc>
            </a:pPr>
          </a:p>
          <a:p>
            <a:pPr algn="just">
              <a:lnSpc>
                <a:spcPts val="4199"/>
              </a:lnSpc>
              <a:spcBef>
                <a:spcPct val="0"/>
              </a:spcBef>
            </a:pP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5774952" y="-360045"/>
            <a:ext cx="1845389" cy="2032367"/>
            <a:chOff x="0" y="0"/>
            <a:chExt cx="5765800" cy="6350000"/>
          </a:xfrm>
        </p:grpSpPr>
        <p:sp>
          <p:nvSpPr>
            <p:cNvPr name="Freeform 3" id="3"/>
            <p:cNvSpPr/>
            <p:nvPr/>
          </p:nvSpPr>
          <p:spPr>
            <a:xfrm flipH="false" flipV="false" rot="0">
              <a:off x="0" y="0"/>
              <a:ext cx="5765800" cy="6350000"/>
            </a:xfrm>
            <a:custGeom>
              <a:avLst/>
              <a:gdLst/>
              <a:ahLst/>
              <a:cxnLst/>
              <a:rect r="r" b="b" t="t" l="l"/>
              <a:pathLst>
                <a:path h="6350000" w="5765800">
                  <a:moveTo>
                    <a:pt x="5765800" y="0"/>
                  </a:moveTo>
                  <a:lnTo>
                    <a:pt x="5765800" y="6350000"/>
                  </a:lnTo>
                  <a:lnTo>
                    <a:pt x="2881630" y="5361940"/>
                  </a:lnTo>
                  <a:lnTo>
                    <a:pt x="0" y="6350000"/>
                  </a:lnTo>
                  <a:lnTo>
                    <a:pt x="3810" y="4268470"/>
                  </a:lnTo>
                  <a:lnTo>
                    <a:pt x="8890" y="814070"/>
                  </a:lnTo>
                  <a:lnTo>
                    <a:pt x="10160" y="0"/>
                  </a:lnTo>
                  <a:lnTo>
                    <a:pt x="5765800" y="0"/>
                  </a:lnTo>
                  <a:close/>
                </a:path>
              </a:pathLst>
            </a:custGeom>
            <a:solidFill>
              <a:srgbClr val="B29E84"/>
            </a:solidFill>
          </p:spPr>
        </p:sp>
      </p:grpSp>
      <p:grpSp>
        <p:nvGrpSpPr>
          <p:cNvPr name="Group 4" id="4"/>
          <p:cNvGrpSpPr/>
          <p:nvPr/>
        </p:nvGrpSpPr>
        <p:grpSpPr>
          <a:xfrm rot="0">
            <a:off x="14221092" y="8920494"/>
            <a:ext cx="3107719" cy="1035412"/>
            <a:chOff x="0" y="0"/>
            <a:chExt cx="4143626" cy="1380549"/>
          </a:xfrm>
        </p:grpSpPr>
        <p:grpSp>
          <p:nvGrpSpPr>
            <p:cNvPr name="Group 5" id="5"/>
            <p:cNvGrpSpPr/>
            <p:nvPr/>
          </p:nvGrpSpPr>
          <p:grpSpPr>
            <a:xfrm rot="0">
              <a:off x="0" y="512782"/>
              <a:ext cx="867767" cy="867767"/>
              <a:chOff x="0" y="0"/>
              <a:chExt cx="6350000" cy="6350000"/>
            </a:xfrm>
          </p:grpSpPr>
          <p:sp>
            <p:nvSpPr>
              <p:cNvPr name="Freeform 6" id="6"/>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29E84"/>
              </a:solidFill>
            </p:spPr>
          </p:sp>
        </p:grpSp>
        <p:grpSp>
          <p:nvGrpSpPr>
            <p:cNvPr name="Group 7" id="7"/>
            <p:cNvGrpSpPr/>
            <p:nvPr/>
          </p:nvGrpSpPr>
          <p:grpSpPr>
            <a:xfrm rot="0">
              <a:off x="1263831" y="215434"/>
              <a:ext cx="1155317" cy="1155317"/>
              <a:chOff x="0" y="0"/>
              <a:chExt cx="6350000" cy="6350000"/>
            </a:xfrm>
          </p:grpSpPr>
          <p:sp>
            <p:nvSpPr>
              <p:cNvPr name="Freeform 8" id="8"/>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29E84"/>
              </a:solidFill>
            </p:spPr>
          </p:sp>
        </p:grpSp>
        <p:grpSp>
          <p:nvGrpSpPr>
            <p:cNvPr name="Group 9" id="9"/>
            <p:cNvGrpSpPr/>
            <p:nvPr/>
          </p:nvGrpSpPr>
          <p:grpSpPr>
            <a:xfrm rot="0">
              <a:off x="2772874" y="0"/>
              <a:ext cx="1370752" cy="1370752"/>
              <a:chOff x="0" y="0"/>
              <a:chExt cx="6350000" cy="6350000"/>
            </a:xfrm>
          </p:grpSpPr>
          <p:sp>
            <p:nvSpPr>
              <p:cNvPr name="Freeform 10" id="10"/>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29E84"/>
              </a:solidFill>
            </p:spPr>
          </p:sp>
        </p:grpSp>
      </p:grpSp>
      <p:sp>
        <p:nvSpPr>
          <p:cNvPr name="Freeform 11" id="11"/>
          <p:cNvSpPr/>
          <p:nvPr/>
        </p:nvSpPr>
        <p:spPr>
          <a:xfrm flipH="false" flipV="false" rot="0">
            <a:off x="1689672" y="1994396"/>
            <a:ext cx="1878206" cy="2131298"/>
          </a:xfrm>
          <a:custGeom>
            <a:avLst/>
            <a:gdLst/>
            <a:ahLst/>
            <a:cxnLst/>
            <a:rect r="r" b="b" t="t" l="l"/>
            <a:pathLst>
              <a:path h="2131298" w="1878206">
                <a:moveTo>
                  <a:pt x="0" y="0"/>
                </a:moveTo>
                <a:lnTo>
                  <a:pt x="1878206" y="0"/>
                </a:lnTo>
                <a:lnTo>
                  <a:pt x="1878206" y="2131298"/>
                </a:lnTo>
                <a:lnTo>
                  <a:pt x="0" y="2131298"/>
                </a:lnTo>
                <a:lnTo>
                  <a:pt x="0" y="0"/>
                </a:lnTo>
                <a:close/>
              </a:path>
            </a:pathLst>
          </a:custGeom>
          <a:blipFill>
            <a:blip r:embed="rId2"/>
            <a:stretch>
              <a:fillRect l="0" t="0" r="0" b="0"/>
            </a:stretch>
          </a:blipFill>
        </p:spPr>
      </p:sp>
      <p:sp>
        <p:nvSpPr>
          <p:cNvPr name="Freeform 12" id="12"/>
          <p:cNvSpPr/>
          <p:nvPr/>
        </p:nvSpPr>
        <p:spPr>
          <a:xfrm flipH="false" flipV="false" rot="0">
            <a:off x="8422044" y="2201628"/>
            <a:ext cx="1623259" cy="1647979"/>
          </a:xfrm>
          <a:custGeom>
            <a:avLst/>
            <a:gdLst/>
            <a:ahLst/>
            <a:cxnLst/>
            <a:rect r="r" b="b" t="t" l="l"/>
            <a:pathLst>
              <a:path h="1647979" w="1623259">
                <a:moveTo>
                  <a:pt x="0" y="0"/>
                </a:moveTo>
                <a:lnTo>
                  <a:pt x="1623259" y="0"/>
                </a:lnTo>
                <a:lnTo>
                  <a:pt x="1623259" y="1647979"/>
                </a:lnTo>
                <a:lnTo>
                  <a:pt x="0" y="164797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3" id="13"/>
          <p:cNvSpPr/>
          <p:nvPr/>
        </p:nvSpPr>
        <p:spPr>
          <a:xfrm flipH="false" flipV="false" rot="0">
            <a:off x="4874998" y="6401285"/>
            <a:ext cx="1361616" cy="1325874"/>
          </a:xfrm>
          <a:custGeom>
            <a:avLst/>
            <a:gdLst/>
            <a:ahLst/>
            <a:cxnLst/>
            <a:rect r="r" b="b" t="t" l="l"/>
            <a:pathLst>
              <a:path h="1325874" w="1361616">
                <a:moveTo>
                  <a:pt x="0" y="0"/>
                </a:moveTo>
                <a:lnTo>
                  <a:pt x="1361616" y="0"/>
                </a:lnTo>
                <a:lnTo>
                  <a:pt x="1361616" y="1325874"/>
                </a:lnTo>
                <a:lnTo>
                  <a:pt x="0" y="1325874"/>
                </a:lnTo>
                <a:lnTo>
                  <a:pt x="0" y="0"/>
                </a:lnTo>
                <a:close/>
              </a:path>
            </a:pathLst>
          </a:custGeom>
          <a:blipFill>
            <a:blip r:embed="rId5"/>
            <a:stretch>
              <a:fillRect l="0" t="0" r="0" b="0"/>
            </a:stretch>
          </a:blipFill>
        </p:spPr>
      </p:sp>
      <p:sp>
        <p:nvSpPr>
          <p:cNvPr name="TextBox 14" id="14"/>
          <p:cNvSpPr txBox="true"/>
          <p:nvPr/>
        </p:nvSpPr>
        <p:spPr>
          <a:xfrm rot="0">
            <a:off x="6279891" y="789522"/>
            <a:ext cx="6073332" cy="812605"/>
          </a:xfrm>
          <a:prstGeom prst="rect">
            <a:avLst/>
          </a:prstGeom>
        </p:spPr>
        <p:txBody>
          <a:bodyPr anchor="t" rtlCol="false" tIns="0" lIns="0" bIns="0" rIns="0">
            <a:spAutoFit/>
          </a:bodyPr>
          <a:lstStyle/>
          <a:p>
            <a:pPr>
              <a:lnSpc>
                <a:spcPts val="6658"/>
              </a:lnSpc>
            </a:pPr>
            <a:r>
              <a:rPr lang="en-US" sz="4755" spc="175">
                <a:solidFill>
                  <a:srgbClr val="253439"/>
                </a:solidFill>
                <a:latin typeface="Barlow Heavy"/>
              </a:rPr>
              <a:t>SELF-AWARENESS</a:t>
            </a:r>
          </a:p>
        </p:txBody>
      </p:sp>
      <p:sp>
        <p:nvSpPr>
          <p:cNvPr name="TextBox 15" id="15"/>
          <p:cNvSpPr txBox="true"/>
          <p:nvPr/>
        </p:nvSpPr>
        <p:spPr>
          <a:xfrm rot="0">
            <a:off x="15695309" y="360913"/>
            <a:ext cx="2004675" cy="523859"/>
          </a:xfrm>
          <a:prstGeom prst="rect">
            <a:avLst/>
          </a:prstGeom>
        </p:spPr>
        <p:txBody>
          <a:bodyPr anchor="t" rtlCol="false" tIns="0" lIns="0" bIns="0" rIns="0">
            <a:spAutoFit/>
          </a:bodyPr>
          <a:lstStyle/>
          <a:p>
            <a:pPr algn="ctr">
              <a:lnSpc>
                <a:spcPts val="4200"/>
              </a:lnSpc>
            </a:pPr>
            <a:r>
              <a:rPr lang="en-US" sz="3000">
                <a:solidFill>
                  <a:srgbClr val="253439"/>
                </a:solidFill>
                <a:latin typeface="DM Sans"/>
              </a:rPr>
              <a:t>2/28</a:t>
            </a:r>
          </a:p>
        </p:txBody>
      </p:sp>
      <p:sp>
        <p:nvSpPr>
          <p:cNvPr name="TextBox 16" id="16"/>
          <p:cNvSpPr txBox="true"/>
          <p:nvPr/>
        </p:nvSpPr>
        <p:spPr>
          <a:xfrm rot="0">
            <a:off x="3800086" y="2693830"/>
            <a:ext cx="2149822" cy="596900"/>
          </a:xfrm>
          <a:prstGeom prst="rect">
            <a:avLst/>
          </a:prstGeom>
        </p:spPr>
        <p:txBody>
          <a:bodyPr anchor="t" rtlCol="false" tIns="0" lIns="0" bIns="0" rIns="0">
            <a:spAutoFit/>
          </a:bodyPr>
          <a:lstStyle/>
          <a:p>
            <a:pPr algn="ctr">
              <a:lnSpc>
                <a:spcPts val="4899"/>
              </a:lnSpc>
              <a:spcBef>
                <a:spcPct val="0"/>
              </a:spcBef>
            </a:pPr>
            <a:r>
              <a:rPr lang="en-US" sz="3499" spc="199">
                <a:solidFill>
                  <a:srgbClr val="253439"/>
                </a:solidFill>
                <a:latin typeface="DM Sans"/>
              </a:rPr>
              <a:t>2.0</a:t>
            </a:r>
            <a:r>
              <a:rPr lang="en-US" sz="3499" spc="199">
                <a:solidFill>
                  <a:srgbClr val="253439"/>
                </a:solidFill>
                <a:latin typeface="DM Sans"/>
              </a:rPr>
              <a:t> hours</a:t>
            </a:r>
          </a:p>
        </p:txBody>
      </p:sp>
      <p:sp>
        <p:nvSpPr>
          <p:cNvPr name="TextBox 17" id="17"/>
          <p:cNvSpPr txBox="true"/>
          <p:nvPr/>
        </p:nvSpPr>
        <p:spPr>
          <a:xfrm rot="0">
            <a:off x="10781111" y="2422384"/>
            <a:ext cx="4865770" cy="1057242"/>
          </a:xfrm>
          <a:prstGeom prst="rect">
            <a:avLst/>
          </a:prstGeom>
        </p:spPr>
        <p:txBody>
          <a:bodyPr anchor="t" rtlCol="false" tIns="0" lIns="0" bIns="0" rIns="0">
            <a:spAutoFit/>
          </a:bodyPr>
          <a:lstStyle/>
          <a:p>
            <a:pPr algn="ctr">
              <a:lnSpc>
                <a:spcPts val="4200"/>
              </a:lnSpc>
            </a:pPr>
            <a:r>
              <a:rPr lang="en-US" sz="3000" spc="171">
                <a:solidFill>
                  <a:srgbClr val="253439"/>
                </a:solidFill>
                <a:latin typeface="DM Sans"/>
              </a:rPr>
              <a:t>Individulay or in a group </a:t>
            </a:r>
          </a:p>
          <a:p>
            <a:pPr algn="ctr">
              <a:lnSpc>
                <a:spcPts val="4200"/>
              </a:lnSpc>
              <a:spcBef>
                <a:spcPct val="0"/>
              </a:spcBef>
            </a:pPr>
            <a:r>
              <a:rPr lang="en-US" sz="3000" spc="171">
                <a:solidFill>
                  <a:srgbClr val="253439"/>
                </a:solidFill>
                <a:latin typeface="DM Sans"/>
              </a:rPr>
              <a:t>of 20-24 participants</a:t>
            </a:r>
            <a:r>
              <a:rPr lang="en-US" sz="3000" spc="171">
                <a:solidFill>
                  <a:srgbClr val="253439"/>
                </a:solidFill>
                <a:latin typeface="DM Sans"/>
              </a:rPr>
              <a:t> </a:t>
            </a:r>
          </a:p>
        </p:txBody>
      </p:sp>
      <p:sp>
        <p:nvSpPr>
          <p:cNvPr name="TextBox 18" id="18"/>
          <p:cNvSpPr txBox="true"/>
          <p:nvPr/>
        </p:nvSpPr>
        <p:spPr>
          <a:xfrm rot="0">
            <a:off x="6672754" y="6353660"/>
            <a:ext cx="6168758" cy="2360295"/>
          </a:xfrm>
          <a:prstGeom prst="rect">
            <a:avLst/>
          </a:prstGeom>
        </p:spPr>
        <p:txBody>
          <a:bodyPr anchor="t" rtlCol="false" tIns="0" lIns="0" bIns="0" rIns="0">
            <a:spAutoFit/>
          </a:bodyPr>
          <a:lstStyle/>
          <a:p>
            <a:pPr marL="582932" indent="-291466" lvl="1">
              <a:lnSpc>
                <a:spcPts val="3780"/>
              </a:lnSpc>
              <a:buFont typeface="Arial"/>
              <a:buChar char="•"/>
            </a:pPr>
            <a:r>
              <a:rPr lang="en-US" sz="2700">
                <a:solidFill>
                  <a:srgbClr val="253439"/>
                </a:solidFill>
                <a:latin typeface="DM Sans"/>
              </a:rPr>
              <a:t>Colorful markers,</a:t>
            </a:r>
          </a:p>
          <a:p>
            <a:pPr marL="582932" indent="-291466" lvl="1">
              <a:lnSpc>
                <a:spcPts val="3780"/>
              </a:lnSpc>
              <a:buFont typeface="Arial"/>
              <a:buChar char="•"/>
            </a:pPr>
            <a:r>
              <a:rPr lang="en-US" sz="2700">
                <a:solidFill>
                  <a:srgbClr val="253439"/>
                </a:solidFill>
                <a:latin typeface="DM Sans"/>
              </a:rPr>
              <a:t>Crayons,</a:t>
            </a:r>
          </a:p>
          <a:p>
            <a:pPr marL="582932" indent="-291466" lvl="1">
              <a:lnSpc>
                <a:spcPts val="3780"/>
              </a:lnSpc>
              <a:buFont typeface="Arial"/>
              <a:buChar char="•"/>
            </a:pPr>
            <a:r>
              <a:rPr lang="en-US" sz="2700">
                <a:solidFill>
                  <a:srgbClr val="253439"/>
                </a:solidFill>
                <a:latin typeface="DM Sans"/>
              </a:rPr>
              <a:t>A4 Papers, </a:t>
            </a:r>
          </a:p>
          <a:p>
            <a:pPr marL="582932" indent="-291466" lvl="1">
              <a:lnSpc>
                <a:spcPts val="3780"/>
              </a:lnSpc>
              <a:buFont typeface="Arial"/>
              <a:buChar char="•"/>
            </a:pPr>
            <a:r>
              <a:rPr lang="en-US" sz="2700">
                <a:solidFill>
                  <a:srgbClr val="253439"/>
                </a:solidFill>
                <a:latin typeface="DM Sans"/>
              </a:rPr>
              <a:t>Cricle of life - Worksheets </a:t>
            </a:r>
          </a:p>
          <a:p>
            <a:pPr>
              <a:lnSpc>
                <a:spcPts val="3780"/>
              </a:lnSpc>
            </a:pPr>
          </a:p>
        </p:txBody>
      </p:sp>
      <p:sp>
        <p:nvSpPr>
          <p:cNvPr name="Freeform 19" id="19"/>
          <p:cNvSpPr/>
          <p:nvPr/>
        </p:nvSpPr>
        <p:spPr>
          <a:xfrm flipH="false" flipV="false" rot="0">
            <a:off x="479963" y="415326"/>
            <a:ext cx="4297624" cy="900710"/>
          </a:xfrm>
          <a:custGeom>
            <a:avLst/>
            <a:gdLst/>
            <a:ahLst/>
            <a:cxnLst/>
            <a:rect r="r" b="b" t="t" l="l"/>
            <a:pathLst>
              <a:path h="900710" w="4297624">
                <a:moveTo>
                  <a:pt x="0" y="0"/>
                </a:moveTo>
                <a:lnTo>
                  <a:pt x="4297624" y="0"/>
                </a:lnTo>
                <a:lnTo>
                  <a:pt x="4297624" y="900710"/>
                </a:lnTo>
                <a:lnTo>
                  <a:pt x="0" y="900710"/>
                </a:lnTo>
                <a:lnTo>
                  <a:pt x="0" y="0"/>
                </a:lnTo>
                <a:close/>
              </a:path>
            </a:pathLst>
          </a:custGeom>
          <a:blipFill>
            <a:blip r:embed="rId6"/>
            <a:stretch>
              <a:fillRect l="0" t="0" r="0" b="0"/>
            </a:stretch>
          </a:blipFill>
        </p:spPr>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F6F4F1"/>
        </a:solidFill>
      </p:bgPr>
    </p:bg>
    <p:spTree>
      <p:nvGrpSpPr>
        <p:cNvPr id="1" name=""/>
        <p:cNvGrpSpPr/>
        <p:nvPr/>
      </p:nvGrpSpPr>
      <p:grpSpPr>
        <a:xfrm>
          <a:off x="0" y="0"/>
          <a:ext cx="0" cy="0"/>
          <a:chOff x="0" y="0"/>
          <a:chExt cx="0" cy="0"/>
        </a:xfrm>
      </p:grpSpPr>
      <p:sp>
        <p:nvSpPr>
          <p:cNvPr name="TextBox 2" id="2"/>
          <p:cNvSpPr txBox="true"/>
          <p:nvPr/>
        </p:nvSpPr>
        <p:spPr>
          <a:xfrm rot="0">
            <a:off x="4617097" y="462011"/>
            <a:ext cx="10686239" cy="1403217"/>
          </a:xfrm>
          <a:prstGeom prst="rect">
            <a:avLst/>
          </a:prstGeom>
        </p:spPr>
        <p:txBody>
          <a:bodyPr anchor="t" rtlCol="false" tIns="0" lIns="0" bIns="0" rIns="0">
            <a:spAutoFit/>
          </a:bodyPr>
          <a:lstStyle/>
          <a:p>
            <a:pPr algn="ctr">
              <a:lnSpc>
                <a:spcPts val="5600"/>
              </a:lnSpc>
            </a:pPr>
            <a:r>
              <a:rPr lang="en-US" sz="4000" spc="148">
                <a:solidFill>
                  <a:srgbClr val="253439"/>
                </a:solidFill>
                <a:latin typeface="Barlow Heavy"/>
              </a:rPr>
              <a:t> ACTIVITY 2 - </a:t>
            </a:r>
          </a:p>
          <a:p>
            <a:pPr algn="ctr">
              <a:lnSpc>
                <a:spcPts val="5600"/>
              </a:lnSpc>
              <a:spcBef>
                <a:spcPct val="0"/>
              </a:spcBef>
            </a:pPr>
            <a:r>
              <a:rPr lang="en-US" sz="4000" spc="148">
                <a:solidFill>
                  <a:srgbClr val="253439"/>
                </a:solidFill>
                <a:latin typeface="Barlow Heavy"/>
              </a:rPr>
              <a:t>CIRCLE OF LIFE - LIFE VALUES</a:t>
            </a:r>
          </a:p>
        </p:txBody>
      </p:sp>
      <p:grpSp>
        <p:nvGrpSpPr>
          <p:cNvPr name="Group 3" id="3"/>
          <p:cNvGrpSpPr/>
          <p:nvPr/>
        </p:nvGrpSpPr>
        <p:grpSpPr>
          <a:xfrm rot="0">
            <a:off x="15774952" y="-360045"/>
            <a:ext cx="1845389" cy="2032367"/>
            <a:chOff x="0" y="0"/>
            <a:chExt cx="5765800" cy="6350000"/>
          </a:xfrm>
        </p:grpSpPr>
        <p:sp>
          <p:nvSpPr>
            <p:cNvPr name="Freeform 4" id="4"/>
            <p:cNvSpPr/>
            <p:nvPr/>
          </p:nvSpPr>
          <p:spPr>
            <a:xfrm flipH="false" flipV="false" rot="0">
              <a:off x="0" y="0"/>
              <a:ext cx="5765800" cy="6350000"/>
            </a:xfrm>
            <a:custGeom>
              <a:avLst/>
              <a:gdLst/>
              <a:ahLst/>
              <a:cxnLst/>
              <a:rect r="r" b="b" t="t" l="l"/>
              <a:pathLst>
                <a:path h="6350000" w="5765800">
                  <a:moveTo>
                    <a:pt x="5765800" y="0"/>
                  </a:moveTo>
                  <a:lnTo>
                    <a:pt x="5765800" y="6350000"/>
                  </a:lnTo>
                  <a:lnTo>
                    <a:pt x="2881630" y="5361940"/>
                  </a:lnTo>
                  <a:lnTo>
                    <a:pt x="0" y="6350000"/>
                  </a:lnTo>
                  <a:lnTo>
                    <a:pt x="3810" y="4268470"/>
                  </a:lnTo>
                  <a:lnTo>
                    <a:pt x="8890" y="814070"/>
                  </a:lnTo>
                  <a:lnTo>
                    <a:pt x="10160" y="0"/>
                  </a:lnTo>
                  <a:lnTo>
                    <a:pt x="5765800" y="0"/>
                  </a:lnTo>
                  <a:close/>
                </a:path>
              </a:pathLst>
            </a:custGeom>
            <a:solidFill>
              <a:srgbClr val="B29E84"/>
            </a:solidFill>
          </p:spPr>
        </p:sp>
      </p:grpSp>
      <p:sp>
        <p:nvSpPr>
          <p:cNvPr name="Freeform 5" id="5"/>
          <p:cNvSpPr/>
          <p:nvPr/>
        </p:nvSpPr>
        <p:spPr>
          <a:xfrm flipH="false" flipV="false" rot="0">
            <a:off x="479963" y="415326"/>
            <a:ext cx="4297624" cy="900710"/>
          </a:xfrm>
          <a:custGeom>
            <a:avLst/>
            <a:gdLst/>
            <a:ahLst/>
            <a:cxnLst/>
            <a:rect r="r" b="b" t="t" l="l"/>
            <a:pathLst>
              <a:path h="900710" w="4297624">
                <a:moveTo>
                  <a:pt x="0" y="0"/>
                </a:moveTo>
                <a:lnTo>
                  <a:pt x="4297624" y="0"/>
                </a:lnTo>
                <a:lnTo>
                  <a:pt x="4297624" y="900710"/>
                </a:lnTo>
                <a:lnTo>
                  <a:pt x="0" y="900710"/>
                </a:lnTo>
                <a:lnTo>
                  <a:pt x="0" y="0"/>
                </a:lnTo>
                <a:close/>
              </a:path>
            </a:pathLst>
          </a:custGeom>
          <a:blipFill>
            <a:blip r:embed="rId2"/>
            <a:stretch>
              <a:fillRect l="0" t="0" r="0" b="0"/>
            </a:stretch>
          </a:blipFill>
        </p:spPr>
      </p:sp>
      <p:sp>
        <p:nvSpPr>
          <p:cNvPr name="Freeform 6" id="6"/>
          <p:cNvSpPr/>
          <p:nvPr/>
        </p:nvSpPr>
        <p:spPr>
          <a:xfrm flipH="false" flipV="false" rot="0">
            <a:off x="11323907" y="3319600"/>
            <a:ext cx="5373740" cy="5490411"/>
          </a:xfrm>
          <a:custGeom>
            <a:avLst/>
            <a:gdLst/>
            <a:ahLst/>
            <a:cxnLst/>
            <a:rect r="r" b="b" t="t" l="l"/>
            <a:pathLst>
              <a:path h="5490411" w="5373740">
                <a:moveTo>
                  <a:pt x="0" y="0"/>
                </a:moveTo>
                <a:lnTo>
                  <a:pt x="5373739" y="0"/>
                </a:lnTo>
                <a:lnTo>
                  <a:pt x="5373739" y="5490410"/>
                </a:lnTo>
                <a:lnTo>
                  <a:pt x="0" y="5490410"/>
                </a:lnTo>
                <a:lnTo>
                  <a:pt x="0" y="0"/>
                </a:lnTo>
                <a:close/>
              </a:path>
            </a:pathLst>
          </a:custGeom>
          <a:blipFill>
            <a:blip r:embed="rId3"/>
            <a:stretch>
              <a:fillRect l="0" t="0" r="0" b="0"/>
            </a:stretch>
          </a:blipFill>
        </p:spPr>
      </p:sp>
      <p:sp>
        <p:nvSpPr>
          <p:cNvPr name="TextBox 7" id="7"/>
          <p:cNvSpPr txBox="true"/>
          <p:nvPr/>
        </p:nvSpPr>
        <p:spPr>
          <a:xfrm rot="0">
            <a:off x="937705" y="3041850"/>
            <a:ext cx="9183077" cy="6392538"/>
          </a:xfrm>
          <a:prstGeom prst="rect">
            <a:avLst/>
          </a:prstGeom>
        </p:spPr>
        <p:txBody>
          <a:bodyPr anchor="t" rtlCol="false" tIns="0" lIns="0" bIns="0" rIns="0">
            <a:spAutoFit/>
          </a:bodyPr>
          <a:lstStyle/>
          <a:p>
            <a:pPr algn="just">
              <a:lnSpc>
                <a:spcPts val="5066"/>
              </a:lnSpc>
            </a:pPr>
            <a:r>
              <a:rPr lang="en-US" sz="3618">
                <a:solidFill>
                  <a:srgbClr val="253439"/>
                </a:solidFill>
                <a:latin typeface="DM Sans Bold"/>
              </a:rPr>
              <a:t>Circle of Life (Life Vaules)</a:t>
            </a:r>
          </a:p>
          <a:p>
            <a:pPr algn="just">
              <a:lnSpc>
                <a:spcPts val="5066"/>
              </a:lnSpc>
            </a:pPr>
            <a:r>
              <a:rPr lang="en-US" sz="3618">
                <a:solidFill>
                  <a:srgbClr val="253439"/>
                </a:solidFill>
                <a:latin typeface="DM Sans Bold"/>
              </a:rPr>
              <a:t>Introduction: </a:t>
            </a:r>
            <a:r>
              <a:rPr lang="en-US" sz="3618">
                <a:solidFill>
                  <a:srgbClr val="253439"/>
                </a:solidFill>
                <a:latin typeface="DM Sans"/>
              </a:rPr>
              <a:t>Many religions and philosophies believe that a happy life is one that is consistent with the values that are in balance. That is why it is so important to look at your values and find the most important one. The first step on this path may be to create your own value wheel.</a:t>
            </a:r>
          </a:p>
          <a:p>
            <a:pPr algn="just">
              <a:lnSpc>
                <a:spcPts val="5066"/>
              </a:lnSpc>
              <a:spcBef>
                <a:spcPct val="0"/>
              </a:spcBef>
            </a:pPr>
          </a:p>
        </p:txBody>
      </p:sp>
      <p:sp>
        <p:nvSpPr>
          <p:cNvPr name="TextBox 8" id="8"/>
          <p:cNvSpPr txBox="true"/>
          <p:nvPr/>
        </p:nvSpPr>
        <p:spPr>
          <a:xfrm rot="0">
            <a:off x="15695309" y="360913"/>
            <a:ext cx="2004675" cy="523859"/>
          </a:xfrm>
          <a:prstGeom prst="rect">
            <a:avLst/>
          </a:prstGeom>
        </p:spPr>
        <p:txBody>
          <a:bodyPr anchor="t" rtlCol="false" tIns="0" lIns="0" bIns="0" rIns="0">
            <a:spAutoFit/>
          </a:bodyPr>
          <a:lstStyle/>
          <a:p>
            <a:pPr algn="ctr">
              <a:lnSpc>
                <a:spcPts val="4200"/>
              </a:lnSpc>
            </a:pPr>
            <a:r>
              <a:rPr lang="en-US" sz="3000">
                <a:solidFill>
                  <a:srgbClr val="253439"/>
                </a:solidFill>
                <a:latin typeface="DM Sans"/>
              </a:rPr>
              <a:t>20</a:t>
            </a:r>
            <a:r>
              <a:rPr lang="en-US" sz="3000">
                <a:solidFill>
                  <a:srgbClr val="253439"/>
                </a:solidFill>
                <a:latin typeface="DM Sans"/>
              </a:rPr>
              <a:t>/28</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E5E3B5"/>
        </a:solidFill>
      </p:bgPr>
    </p:bg>
    <p:spTree>
      <p:nvGrpSpPr>
        <p:cNvPr id="1" name=""/>
        <p:cNvGrpSpPr/>
        <p:nvPr/>
      </p:nvGrpSpPr>
      <p:grpSpPr>
        <a:xfrm>
          <a:off x="0" y="0"/>
          <a:ext cx="0" cy="0"/>
          <a:chOff x="0" y="0"/>
          <a:chExt cx="0" cy="0"/>
        </a:xfrm>
      </p:grpSpPr>
      <p:sp>
        <p:nvSpPr>
          <p:cNvPr name="TextBox 2" id="2"/>
          <p:cNvSpPr txBox="true"/>
          <p:nvPr/>
        </p:nvSpPr>
        <p:spPr>
          <a:xfrm rot="0">
            <a:off x="4617097" y="462011"/>
            <a:ext cx="10686239" cy="1403217"/>
          </a:xfrm>
          <a:prstGeom prst="rect">
            <a:avLst/>
          </a:prstGeom>
        </p:spPr>
        <p:txBody>
          <a:bodyPr anchor="t" rtlCol="false" tIns="0" lIns="0" bIns="0" rIns="0">
            <a:spAutoFit/>
          </a:bodyPr>
          <a:lstStyle/>
          <a:p>
            <a:pPr algn="ctr">
              <a:lnSpc>
                <a:spcPts val="5600"/>
              </a:lnSpc>
            </a:pPr>
            <a:r>
              <a:rPr lang="en-US" sz="4000" spc="148">
                <a:solidFill>
                  <a:srgbClr val="253439"/>
                </a:solidFill>
                <a:latin typeface="Barlow Heavy"/>
              </a:rPr>
              <a:t> ACTIVITY 2 - CIRCLE OF LIFE </a:t>
            </a:r>
          </a:p>
          <a:p>
            <a:pPr algn="ctr">
              <a:lnSpc>
                <a:spcPts val="5600"/>
              </a:lnSpc>
              <a:spcBef>
                <a:spcPct val="0"/>
              </a:spcBef>
            </a:pPr>
            <a:r>
              <a:rPr lang="en-US" sz="4000" spc="148">
                <a:solidFill>
                  <a:srgbClr val="253439"/>
                </a:solidFill>
                <a:latin typeface="Barlow Heavy"/>
              </a:rPr>
              <a:t>LIFE VALUES</a:t>
            </a:r>
          </a:p>
        </p:txBody>
      </p:sp>
      <p:grpSp>
        <p:nvGrpSpPr>
          <p:cNvPr name="Group 3" id="3"/>
          <p:cNvGrpSpPr/>
          <p:nvPr/>
        </p:nvGrpSpPr>
        <p:grpSpPr>
          <a:xfrm rot="0">
            <a:off x="15774952" y="-360045"/>
            <a:ext cx="1845389" cy="2032367"/>
            <a:chOff x="0" y="0"/>
            <a:chExt cx="5765800" cy="6350000"/>
          </a:xfrm>
        </p:grpSpPr>
        <p:sp>
          <p:nvSpPr>
            <p:cNvPr name="Freeform 4" id="4"/>
            <p:cNvSpPr/>
            <p:nvPr/>
          </p:nvSpPr>
          <p:spPr>
            <a:xfrm flipH="false" flipV="false" rot="0">
              <a:off x="0" y="0"/>
              <a:ext cx="5765800" cy="6350000"/>
            </a:xfrm>
            <a:custGeom>
              <a:avLst/>
              <a:gdLst/>
              <a:ahLst/>
              <a:cxnLst/>
              <a:rect r="r" b="b" t="t" l="l"/>
              <a:pathLst>
                <a:path h="6350000" w="5765800">
                  <a:moveTo>
                    <a:pt x="5765800" y="0"/>
                  </a:moveTo>
                  <a:lnTo>
                    <a:pt x="5765800" y="6350000"/>
                  </a:lnTo>
                  <a:lnTo>
                    <a:pt x="2881630" y="5361940"/>
                  </a:lnTo>
                  <a:lnTo>
                    <a:pt x="0" y="6350000"/>
                  </a:lnTo>
                  <a:lnTo>
                    <a:pt x="3810" y="4268470"/>
                  </a:lnTo>
                  <a:lnTo>
                    <a:pt x="8890" y="814070"/>
                  </a:lnTo>
                  <a:lnTo>
                    <a:pt x="10160" y="0"/>
                  </a:lnTo>
                  <a:lnTo>
                    <a:pt x="5765800" y="0"/>
                  </a:lnTo>
                  <a:close/>
                </a:path>
              </a:pathLst>
            </a:custGeom>
            <a:solidFill>
              <a:srgbClr val="B29E84"/>
            </a:solidFill>
          </p:spPr>
        </p:sp>
      </p:grpSp>
      <p:sp>
        <p:nvSpPr>
          <p:cNvPr name="Freeform 5" id="5"/>
          <p:cNvSpPr/>
          <p:nvPr/>
        </p:nvSpPr>
        <p:spPr>
          <a:xfrm flipH="false" flipV="false" rot="0">
            <a:off x="479963" y="415326"/>
            <a:ext cx="4297624" cy="900710"/>
          </a:xfrm>
          <a:custGeom>
            <a:avLst/>
            <a:gdLst/>
            <a:ahLst/>
            <a:cxnLst/>
            <a:rect r="r" b="b" t="t" l="l"/>
            <a:pathLst>
              <a:path h="900710" w="4297624">
                <a:moveTo>
                  <a:pt x="0" y="0"/>
                </a:moveTo>
                <a:lnTo>
                  <a:pt x="4297624" y="0"/>
                </a:lnTo>
                <a:lnTo>
                  <a:pt x="4297624" y="900710"/>
                </a:lnTo>
                <a:lnTo>
                  <a:pt x="0" y="900710"/>
                </a:lnTo>
                <a:lnTo>
                  <a:pt x="0" y="0"/>
                </a:lnTo>
                <a:close/>
              </a:path>
            </a:pathLst>
          </a:custGeom>
          <a:blipFill>
            <a:blip r:embed="rId2"/>
            <a:stretch>
              <a:fillRect l="0" t="0" r="0" b="0"/>
            </a:stretch>
          </a:blipFill>
        </p:spPr>
      </p:sp>
      <p:sp>
        <p:nvSpPr>
          <p:cNvPr name="Freeform 6" id="6"/>
          <p:cNvSpPr/>
          <p:nvPr/>
        </p:nvSpPr>
        <p:spPr>
          <a:xfrm flipH="false" flipV="false" rot="0">
            <a:off x="13484879" y="5143500"/>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7" id="7"/>
          <p:cNvSpPr txBox="true"/>
          <p:nvPr/>
        </p:nvSpPr>
        <p:spPr>
          <a:xfrm rot="0">
            <a:off x="937705" y="3051375"/>
            <a:ext cx="8721224" cy="3069193"/>
          </a:xfrm>
          <a:prstGeom prst="rect">
            <a:avLst/>
          </a:prstGeom>
        </p:spPr>
        <p:txBody>
          <a:bodyPr anchor="t" rtlCol="false" tIns="0" lIns="0" bIns="0" rIns="0">
            <a:spAutoFit/>
          </a:bodyPr>
          <a:lstStyle/>
          <a:p>
            <a:pPr algn="just">
              <a:lnSpc>
                <a:spcPts val="4060"/>
              </a:lnSpc>
            </a:pPr>
            <a:r>
              <a:rPr lang="en-US" sz="2900">
                <a:solidFill>
                  <a:srgbClr val="253439"/>
                </a:solidFill>
                <a:latin typeface="DM Sans Bold"/>
              </a:rPr>
              <a:t>Task 1</a:t>
            </a:r>
          </a:p>
          <a:p>
            <a:pPr algn="just">
              <a:lnSpc>
                <a:spcPts val="4060"/>
              </a:lnSpc>
            </a:pPr>
            <a:r>
              <a:rPr lang="en-US" sz="2900">
                <a:solidFill>
                  <a:srgbClr val="253439"/>
                </a:solidFill>
                <a:latin typeface="DM Sans"/>
              </a:rPr>
              <a:t>Make a b</a:t>
            </a:r>
            <a:r>
              <a:rPr lang="en-US" sz="2900">
                <a:solidFill>
                  <a:srgbClr val="253439"/>
                </a:solidFill>
                <a:latin typeface="DM Sans"/>
              </a:rPr>
              <a:t>rainstorming about the values in your live. Write them on the paper, and list the values that are important in your live.</a:t>
            </a:r>
          </a:p>
          <a:p>
            <a:pPr algn="just">
              <a:lnSpc>
                <a:spcPts val="4060"/>
              </a:lnSpc>
            </a:pPr>
          </a:p>
          <a:p>
            <a:pPr algn="just">
              <a:lnSpc>
                <a:spcPts val="4060"/>
              </a:lnSpc>
              <a:spcBef>
                <a:spcPct val="0"/>
              </a:spcBef>
            </a:pPr>
          </a:p>
        </p:txBody>
      </p:sp>
      <p:sp>
        <p:nvSpPr>
          <p:cNvPr name="TextBox 8" id="8"/>
          <p:cNvSpPr txBox="true"/>
          <p:nvPr/>
        </p:nvSpPr>
        <p:spPr>
          <a:xfrm rot="0">
            <a:off x="15695309" y="360913"/>
            <a:ext cx="2004675" cy="523859"/>
          </a:xfrm>
          <a:prstGeom prst="rect">
            <a:avLst/>
          </a:prstGeom>
        </p:spPr>
        <p:txBody>
          <a:bodyPr anchor="t" rtlCol="false" tIns="0" lIns="0" bIns="0" rIns="0">
            <a:spAutoFit/>
          </a:bodyPr>
          <a:lstStyle/>
          <a:p>
            <a:pPr algn="ctr">
              <a:lnSpc>
                <a:spcPts val="4200"/>
              </a:lnSpc>
            </a:pPr>
            <a:r>
              <a:rPr lang="en-US" sz="3000">
                <a:solidFill>
                  <a:srgbClr val="253439"/>
                </a:solidFill>
                <a:latin typeface="DM Sans"/>
              </a:rPr>
              <a:t>2</a:t>
            </a:r>
            <a:r>
              <a:rPr lang="en-US" sz="3000">
                <a:solidFill>
                  <a:srgbClr val="253439"/>
                </a:solidFill>
                <a:latin typeface="DM Sans"/>
              </a:rPr>
              <a:t>1/28</a:t>
            </a:r>
          </a:p>
        </p:txBody>
      </p:sp>
      <p:sp>
        <p:nvSpPr>
          <p:cNvPr name="TextBox 9" id="9"/>
          <p:cNvSpPr txBox="true"/>
          <p:nvPr/>
        </p:nvSpPr>
        <p:spPr>
          <a:xfrm rot="0">
            <a:off x="820208" y="5407648"/>
            <a:ext cx="8035516" cy="3462424"/>
          </a:xfrm>
          <a:prstGeom prst="rect">
            <a:avLst/>
          </a:prstGeom>
        </p:spPr>
        <p:txBody>
          <a:bodyPr anchor="t" rtlCol="false" tIns="0" lIns="0" bIns="0" rIns="0">
            <a:spAutoFit/>
          </a:bodyPr>
          <a:lstStyle/>
          <a:p>
            <a:pPr algn="ctr">
              <a:lnSpc>
                <a:spcPts val="3919"/>
              </a:lnSpc>
              <a:spcBef>
                <a:spcPct val="0"/>
              </a:spcBef>
            </a:pPr>
            <a:r>
              <a:rPr lang="en-US" sz="2799" spc="103">
                <a:solidFill>
                  <a:srgbClr val="253439"/>
                </a:solidFill>
                <a:latin typeface="Barlow Heavy"/>
              </a:rPr>
              <a:t>EXAMPLES OF VALUES ARE: </a:t>
            </a:r>
          </a:p>
          <a:p>
            <a:pPr algn="ctr">
              <a:lnSpc>
                <a:spcPts val="3919"/>
              </a:lnSpc>
              <a:spcBef>
                <a:spcPct val="0"/>
              </a:spcBef>
            </a:pPr>
            <a:r>
              <a:rPr lang="en-US" sz="2799" spc="103">
                <a:solidFill>
                  <a:srgbClr val="253439"/>
                </a:solidFill>
                <a:latin typeface="Raleway 1"/>
              </a:rPr>
              <a:t>LOVE, </a:t>
            </a:r>
          </a:p>
          <a:p>
            <a:pPr algn="ctr">
              <a:lnSpc>
                <a:spcPts val="3919"/>
              </a:lnSpc>
              <a:spcBef>
                <a:spcPct val="0"/>
              </a:spcBef>
            </a:pPr>
            <a:r>
              <a:rPr lang="en-US" sz="2799" spc="103">
                <a:solidFill>
                  <a:srgbClr val="253439"/>
                </a:solidFill>
                <a:latin typeface="Raleway 1"/>
              </a:rPr>
              <a:t>FAITH, </a:t>
            </a:r>
          </a:p>
          <a:p>
            <a:pPr algn="ctr">
              <a:lnSpc>
                <a:spcPts val="3919"/>
              </a:lnSpc>
              <a:spcBef>
                <a:spcPct val="0"/>
              </a:spcBef>
            </a:pPr>
            <a:r>
              <a:rPr lang="en-US" sz="2799" spc="103">
                <a:solidFill>
                  <a:srgbClr val="253439"/>
                </a:solidFill>
                <a:latin typeface="Raleway 1"/>
              </a:rPr>
              <a:t>HEALTH, </a:t>
            </a:r>
          </a:p>
          <a:p>
            <a:pPr algn="ctr">
              <a:lnSpc>
                <a:spcPts val="3919"/>
              </a:lnSpc>
              <a:spcBef>
                <a:spcPct val="0"/>
              </a:spcBef>
            </a:pPr>
            <a:r>
              <a:rPr lang="en-US" sz="2799" spc="103">
                <a:solidFill>
                  <a:srgbClr val="253439"/>
                </a:solidFill>
                <a:latin typeface="Raleway 1"/>
              </a:rPr>
              <a:t>PEACE, </a:t>
            </a:r>
          </a:p>
          <a:p>
            <a:pPr algn="ctr">
              <a:lnSpc>
                <a:spcPts val="3919"/>
              </a:lnSpc>
              <a:spcBef>
                <a:spcPct val="0"/>
              </a:spcBef>
            </a:pPr>
            <a:r>
              <a:rPr lang="en-US" sz="2799" spc="103">
                <a:solidFill>
                  <a:srgbClr val="253439"/>
                </a:solidFill>
                <a:latin typeface="Raleway 1"/>
              </a:rPr>
              <a:t>GRATITUDE, </a:t>
            </a:r>
          </a:p>
          <a:p>
            <a:pPr algn="ctr">
              <a:lnSpc>
                <a:spcPts val="3919"/>
              </a:lnSpc>
              <a:spcBef>
                <a:spcPct val="0"/>
              </a:spcBef>
            </a:pPr>
            <a:r>
              <a:rPr lang="en-US" sz="2799" spc="103">
                <a:solidFill>
                  <a:srgbClr val="253439"/>
                </a:solidFill>
                <a:latin typeface="Raleway 1"/>
              </a:rPr>
              <a:t>HARMONY, </a:t>
            </a:r>
          </a:p>
        </p:txBody>
      </p:sp>
      <p:sp>
        <p:nvSpPr>
          <p:cNvPr name="TextBox 10" id="10"/>
          <p:cNvSpPr txBox="true"/>
          <p:nvPr/>
        </p:nvSpPr>
        <p:spPr>
          <a:xfrm rot="0">
            <a:off x="7267820" y="5612934"/>
            <a:ext cx="5640517" cy="3462424"/>
          </a:xfrm>
          <a:prstGeom prst="rect">
            <a:avLst/>
          </a:prstGeom>
        </p:spPr>
        <p:txBody>
          <a:bodyPr anchor="t" rtlCol="false" tIns="0" lIns="0" bIns="0" rIns="0">
            <a:spAutoFit/>
          </a:bodyPr>
          <a:lstStyle/>
          <a:p>
            <a:pPr algn="ctr">
              <a:lnSpc>
                <a:spcPts val="3919"/>
              </a:lnSpc>
              <a:spcBef>
                <a:spcPct val="0"/>
              </a:spcBef>
            </a:pPr>
            <a:r>
              <a:rPr lang="en-US" sz="2799" spc="103">
                <a:solidFill>
                  <a:srgbClr val="253439"/>
                </a:solidFill>
                <a:latin typeface="Barlow"/>
              </a:rPr>
              <a:t>INDEPENDENCE</a:t>
            </a:r>
          </a:p>
          <a:p>
            <a:pPr algn="ctr">
              <a:lnSpc>
                <a:spcPts val="3919"/>
              </a:lnSpc>
              <a:spcBef>
                <a:spcPct val="0"/>
              </a:spcBef>
            </a:pPr>
            <a:r>
              <a:rPr lang="en-US" sz="2799" spc="103">
                <a:solidFill>
                  <a:srgbClr val="253439"/>
                </a:solidFill>
                <a:latin typeface="Barlow"/>
              </a:rPr>
              <a:t> SUCCESS, </a:t>
            </a:r>
          </a:p>
          <a:p>
            <a:pPr algn="ctr">
              <a:lnSpc>
                <a:spcPts val="3919"/>
              </a:lnSpc>
              <a:spcBef>
                <a:spcPct val="0"/>
              </a:spcBef>
            </a:pPr>
            <a:r>
              <a:rPr lang="en-US" sz="2799" spc="103">
                <a:solidFill>
                  <a:srgbClr val="253439"/>
                </a:solidFill>
                <a:latin typeface="Barlow"/>
              </a:rPr>
              <a:t>PERSONAL DEVELOPMENT, </a:t>
            </a:r>
          </a:p>
          <a:p>
            <a:pPr algn="ctr">
              <a:lnSpc>
                <a:spcPts val="3919"/>
              </a:lnSpc>
              <a:spcBef>
                <a:spcPct val="0"/>
              </a:spcBef>
            </a:pPr>
            <a:r>
              <a:rPr lang="en-US" sz="2799" spc="103">
                <a:solidFill>
                  <a:srgbClr val="253439"/>
                </a:solidFill>
                <a:latin typeface="Barlow"/>
              </a:rPr>
              <a:t>SECURITY, </a:t>
            </a:r>
          </a:p>
          <a:p>
            <a:pPr algn="ctr">
              <a:lnSpc>
                <a:spcPts val="3919"/>
              </a:lnSpc>
              <a:spcBef>
                <a:spcPct val="0"/>
              </a:spcBef>
            </a:pPr>
            <a:r>
              <a:rPr lang="en-US" sz="2799" spc="103">
                <a:solidFill>
                  <a:srgbClr val="253439"/>
                </a:solidFill>
                <a:latin typeface="Barlow"/>
              </a:rPr>
              <a:t>PEACE, </a:t>
            </a:r>
          </a:p>
          <a:p>
            <a:pPr algn="ctr">
              <a:lnSpc>
                <a:spcPts val="3919"/>
              </a:lnSpc>
              <a:spcBef>
                <a:spcPct val="0"/>
              </a:spcBef>
            </a:pPr>
            <a:r>
              <a:rPr lang="en-US" sz="2799" spc="103">
                <a:solidFill>
                  <a:srgbClr val="253439"/>
                </a:solidFill>
                <a:latin typeface="Barlow"/>
              </a:rPr>
              <a:t>FAMILY, </a:t>
            </a:r>
          </a:p>
          <a:p>
            <a:pPr algn="ctr">
              <a:lnSpc>
                <a:spcPts val="3919"/>
              </a:lnSpc>
              <a:spcBef>
                <a:spcPct val="0"/>
              </a:spcBef>
            </a:pPr>
            <a:r>
              <a:rPr lang="en-US" sz="2799" spc="103">
                <a:solidFill>
                  <a:srgbClr val="253439"/>
                </a:solidFill>
                <a:latin typeface="Barlow"/>
              </a:rPr>
              <a:t>RISK</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E5E3B5"/>
        </a:solidFill>
      </p:bgPr>
    </p:bg>
    <p:spTree>
      <p:nvGrpSpPr>
        <p:cNvPr id="1" name=""/>
        <p:cNvGrpSpPr/>
        <p:nvPr/>
      </p:nvGrpSpPr>
      <p:grpSpPr>
        <a:xfrm>
          <a:off x="0" y="0"/>
          <a:ext cx="0" cy="0"/>
          <a:chOff x="0" y="0"/>
          <a:chExt cx="0" cy="0"/>
        </a:xfrm>
      </p:grpSpPr>
      <p:sp>
        <p:nvSpPr>
          <p:cNvPr name="TextBox 2" id="2"/>
          <p:cNvSpPr txBox="true"/>
          <p:nvPr/>
        </p:nvSpPr>
        <p:spPr>
          <a:xfrm rot="0">
            <a:off x="4617097" y="462011"/>
            <a:ext cx="10686239" cy="1403217"/>
          </a:xfrm>
          <a:prstGeom prst="rect">
            <a:avLst/>
          </a:prstGeom>
        </p:spPr>
        <p:txBody>
          <a:bodyPr anchor="t" rtlCol="false" tIns="0" lIns="0" bIns="0" rIns="0">
            <a:spAutoFit/>
          </a:bodyPr>
          <a:lstStyle/>
          <a:p>
            <a:pPr algn="ctr">
              <a:lnSpc>
                <a:spcPts val="5600"/>
              </a:lnSpc>
            </a:pPr>
            <a:r>
              <a:rPr lang="en-US" sz="4000" spc="148">
                <a:solidFill>
                  <a:srgbClr val="253439"/>
                </a:solidFill>
                <a:latin typeface="Barlow Heavy"/>
              </a:rPr>
              <a:t> ACTIVITY 2 - CIRCLE OF LIFE </a:t>
            </a:r>
          </a:p>
          <a:p>
            <a:pPr algn="ctr">
              <a:lnSpc>
                <a:spcPts val="5600"/>
              </a:lnSpc>
              <a:spcBef>
                <a:spcPct val="0"/>
              </a:spcBef>
            </a:pPr>
            <a:r>
              <a:rPr lang="en-US" sz="4000" spc="148">
                <a:solidFill>
                  <a:srgbClr val="253439"/>
                </a:solidFill>
                <a:latin typeface="Barlow Heavy"/>
              </a:rPr>
              <a:t>LIFE VALUES</a:t>
            </a:r>
          </a:p>
        </p:txBody>
      </p:sp>
      <p:grpSp>
        <p:nvGrpSpPr>
          <p:cNvPr name="Group 3" id="3"/>
          <p:cNvGrpSpPr/>
          <p:nvPr/>
        </p:nvGrpSpPr>
        <p:grpSpPr>
          <a:xfrm rot="0">
            <a:off x="15774952" y="-360045"/>
            <a:ext cx="1845389" cy="2032367"/>
            <a:chOff x="0" y="0"/>
            <a:chExt cx="5765800" cy="6350000"/>
          </a:xfrm>
        </p:grpSpPr>
        <p:sp>
          <p:nvSpPr>
            <p:cNvPr name="Freeform 4" id="4"/>
            <p:cNvSpPr/>
            <p:nvPr/>
          </p:nvSpPr>
          <p:spPr>
            <a:xfrm flipH="false" flipV="false" rot="0">
              <a:off x="0" y="0"/>
              <a:ext cx="5765800" cy="6350000"/>
            </a:xfrm>
            <a:custGeom>
              <a:avLst/>
              <a:gdLst/>
              <a:ahLst/>
              <a:cxnLst/>
              <a:rect r="r" b="b" t="t" l="l"/>
              <a:pathLst>
                <a:path h="6350000" w="5765800">
                  <a:moveTo>
                    <a:pt x="5765800" y="0"/>
                  </a:moveTo>
                  <a:lnTo>
                    <a:pt x="5765800" y="6350000"/>
                  </a:lnTo>
                  <a:lnTo>
                    <a:pt x="2881630" y="5361940"/>
                  </a:lnTo>
                  <a:lnTo>
                    <a:pt x="0" y="6350000"/>
                  </a:lnTo>
                  <a:lnTo>
                    <a:pt x="3810" y="4268470"/>
                  </a:lnTo>
                  <a:lnTo>
                    <a:pt x="8890" y="814070"/>
                  </a:lnTo>
                  <a:lnTo>
                    <a:pt x="10160" y="0"/>
                  </a:lnTo>
                  <a:lnTo>
                    <a:pt x="5765800" y="0"/>
                  </a:lnTo>
                  <a:close/>
                </a:path>
              </a:pathLst>
            </a:custGeom>
            <a:solidFill>
              <a:srgbClr val="B29E84"/>
            </a:solidFill>
          </p:spPr>
        </p:sp>
      </p:grpSp>
      <p:sp>
        <p:nvSpPr>
          <p:cNvPr name="Freeform 5" id="5"/>
          <p:cNvSpPr/>
          <p:nvPr/>
        </p:nvSpPr>
        <p:spPr>
          <a:xfrm flipH="false" flipV="false" rot="0">
            <a:off x="479963" y="415326"/>
            <a:ext cx="4297624" cy="900710"/>
          </a:xfrm>
          <a:custGeom>
            <a:avLst/>
            <a:gdLst/>
            <a:ahLst/>
            <a:cxnLst/>
            <a:rect r="r" b="b" t="t" l="l"/>
            <a:pathLst>
              <a:path h="900710" w="4297624">
                <a:moveTo>
                  <a:pt x="0" y="0"/>
                </a:moveTo>
                <a:lnTo>
                  <a:pt x="4297624" y="0"/>
                </a:lnTo>
                <a:lnTo>
                  <a:pt x="4297624" y="900710"/>
                </a:lnTo>
                <a:lnTo>
                  <a:pt x="0" y="900710"/>
                </a:lnTo>
                <a:lnTo>
                  <a:pt x="0" y="0"/>
                </a:lnTo>
                <a:close/>
              </a:path>
            </a:pathLst>
          </a:custGeom>
          <a:blipFill>
            <a:blip r:embed="rId2"/>
            <a:stretch>
              <a:fillRect l="0" t="0" r="0" b="0"/>
            </a:stretch>
          </a:blipFill>
        </p:spPr>
      </p:sp>
      <p:sp>
        <p:nvSpPr>
          <p:cNvPr name="TextBox 6" id="6"/>
          <p:cNvSpPr txBox="true"/>
          <p:nvPr/>
        </p:nvSpPr>
        <p:spPr>
          <a:xfrm rot="0">
            <a:off x="937705" y="3032325"/>
            <a:ext cx="9459755" cy="4908982"/>
          </a:xfrm>
          <a:prstGeom prst="rect">
            <a:avLst/>
          </a:prstGeom>
        </p:spPr>
        <p:txBody>
          <a:bodyPr anchor="t" rtlCol="false" tIns="0" lIns="0" bIns="0" rIns="0">
            <a:spAutoFit/>
          </a:bodyPr>
          <a:lstStyle/>
          <a:p>
            <a:pPr algn="just">
              <a:lnSpc>
                <a:spcPts val="5550"/>
              </a:lnSpc>
            </a:pPr>
            <a:r>
              <a:rPr lang="en-US" sz="3964">
                <a:solidFill>
                  <a:srgbClr val="253439"/>
                </a:solidFill>
                <a:latin typeface="DM Sans Bold"/>
              </a:rPr>
              <a:t>Task 2 </a:t>
            </a:r>
          </a:p>
          <a:p>
            <a:pPr algn="just">
              <a:lnSpc>
                <a:spcPts val="5550"/>
              </a:lnSpc>
            </a:pPr>
            <a:r>
              <a:rPr lang="en-US" sz="3964">
                <a:solidFill>
                  <a:srgbClr val="253439"/>
                </a:solidFill>
                <a:latin typeface="DM Sans"/>
              </a:rPr>
              <a:t>From the values, choose 8 that are the most important to you. </a:t>
            </a:r>
          </a:p>
          <a:p>
            <a:pPr algn="just">
              <a:lnSpc>
                <a:spcPts val="5550"/>
              </a:lnSpc>
            </a:pPr>
          </a:p>
          <a:p>
            <a:pPr algn="just">
              <a:lnSpc>
                <a:spcPts val="5550"/>
              </a:lnSpc>
              <a:spcBef>
                <a:spcPct val="0"/>
              </a:spcBef>
            </a:pPr>
            <a:r>
              <a:rPr lang="en-US" sz="3964">
                <a:solidFill>
                  <a:srgbClr val="253439"/>
                </a:solidFill>
                <a:latin typeface="DM Sans"/>
              </a:rPr>
              <a:t>Assign a score to them, </a:t>
            </a:r>
            <a:r>
              <a:rPr lang="en-US" sz="3964">
                <a:solidFill>
                  <a:srgbClr val="253439"/>
                </a:solidFill>
                <a:latin typeface="DM Sans Bold"/>
              </a:rPr>
              <a:t>from 1-10</a:t>
            </a:r>
            <a:r>
              <a:rPr lang="en-US" sz="3964">
                <a:solidFill>
                  <a:srgbClr val="253439"/>
                </a:solidFill>
                <a:latin typeface="DM Sans"/>
              </a:rPr>
              <a:t>, according to how you feel these values are being realized in your life.</a:t>
            </a:r>
          </a:p>
        </p:txBody>
      </p:sp>
      <p:sp>
        <p:nvSpPr>
          <p:cNvPr name="TextBox 7" id="7"/>
          <p:cNvSpPr txBox="true"/>
          <p:nvPr/>
        </p:nvSpPr>
        <p:spPr>
          <a:xfrm rot="0">
            <a:off x="15695309" y="360913"/>
            <a:ext cx="2004675" cy="523859"/>
          </a:xfrm>
          <a:prstGeom prst="rect">
            <a:avLst/>
          </a:prstGeom>
        </p:spPr>
        <p:txBody>
          <a:bodyPr anchor="t" rtlCol="false" tIns="0" lIns="0" bIns="0" rIns="0">
            <a:spAutoFit/>
          </a:bodyPr>
          <a:lstStyle/>
          <a:p>
            <a:pPr algn="ctr">
              <a:lnSpc>
                <a:spcPts val="4200"/>
              </a:lnSpc>
            </a:pPr>
            <a:r>
              <a:rPr lang="en-US" sz="3000">
                <a:solidFill>
                  <a:srgbClr val="253439"/>
                </a:solidFill>
                <a:latin typeface="DM Sans"/>
              </a:rPr>
              <a:t>22</a:t>
            </a:r>
            <a:r>
              <a:rPr lang="en-US" sz="3000">
                <a:solidFill>
                  <a:srgbClr val="253439"/>
                </a:solidFill>
                <a:latin typeface="DM Sans"/>
              </a:rPr>
              <a:t>/28</a:t>
            </a:r>
          </a:p>
        </p:txBody>
      </p:sp>
      <p:grpSp>
        <p:nvGrpSpPr>
          <p:cNvPr name="Group 8" id="8"/>
          <p:cNvGrpSpPr/>
          <p:nvPr/>
        </p:nvGrpSpPr>
        <p:grpSpPr>
          <a:xfrm rot="0">
            <a:off x="12283242" y="2416897"/>
            <a:ext cx="5135725" cy="2726603"/>
            <a:chOff x="0" y="0"/>
            <a:chExt cx="6847633" cy="3635471"/>
          </a:xfrm>
        </p:grpSpPr>
        <p:sp>
          <p:nvSpPr>
            <p:cNvPr name="Freeform 9" id="9"/>
            <p:cNvSpPr/>
            <p:nvPr/>
          </p:nvSpPr>
          <p:spPr>
            <a:xfrm flipH="false" flipV="false" rot="0">
              <a:off x="0" y="0"/>
              <a:ext cx="6847633" cy="3635471"/>
            </a:xfrm>
            <a:custGeom>
              <a:avLst/>
              <a:gdLst/>
              <a:ahLst/>
              <a:cxnLst/>
              <a:rect r="r" b="b" t="t" l="l"/>
              <a:pathLst>
                <a:path h="3635471" w="6847633">
                  <a:moveTo>
                    <a:pt x="0" y="0"/>
                  </a:moveTo>
                  <a:lnTo>
                    <a:pt x="6847633" y="0"/>
                  </a:lnTo>
                  <a:lnTo>
                    <a:pt x="6847633" y="3635471"/>
                  </a:lnTo>
                  <a:lnTo>
                    <a:pt x="0" y="363547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0" id="10"/>
            <p:cNvSpPr txBox="true"/>
            <p:nvPr/>
          </p:nvSpPr>
          <p:spPr>
            <a:xfrm rot="0">
              <a:off x="377517" y="2286544"/>
              <a:ext cx="6470116" cy="899494"/>
            </a:xfrm>
            <a:prstGeom prst="rect">
              <a:avLst/>
            </a:prstGeom>
          </p:spPr>
          <p:txBody>
            <a:bodyPr anchor="t" rtlCol="false" tIns="0" lIns="0" bIns="0" rIns="0">
              <a:spAutoFit/>
            </a:bodyPr>
            <a:lstStyle/>
            <a:p>
              <a:pPr algn="ctr">
                <a:lnSpc>
                  <a:spcPts val="5600"/>
                </a:lnSpc>
                <a:spcBef>
                  <a:spcPct val="0"/>
                </a:spcBef>
              </a:pPr>
              <a:r>
                <a:rPr lang="en-US" sz="4000" spc="148">
                  <a:solidFill>
                    <a:srgbClr val="253439"/>
                  </a:solidFill>
                  <a:latin typeface="Barlow Heavy"/>
                </a:rPr>
                <a:t>1                           10</a:t>
              </a:r>
            </a:p>
          </p:txBody>
        </p:sp>
      </p:grpSp>
      <p:grpSp>
        <p:nvGrpSpPr>
          <p:cNvPr name="Group 11" id="11"/>
          <p:cNvGrpSpPr/>
          <p:nvPr/>
        </p:nvGrpSpPr>
        <p:grpSpPr>
          <a:xfrm rot="0">
            <a:off x="13086286" y="6312073"/>
            <a:ext cx="3940207" cy="2723200"/>
            <a:chOff x="0" y="0"/>
            <a:chExt cx="5253609" cy="3630933"/>
          </a:xfrm>
        </p:grpSpPr>
        <p:sp>
          <p:nvSpPr>
            <p:cNvPr name="Freeform 12" id="12"/>
            <p:cNvSpPr/>
            <p:nvPr/>
          </p:nvSpPr>
          <p:spPr>
            <a:xfrm flipH="false" flipV="false" rot="0">
              <a:off x="194173" y="0"/>
              <a:ext cx="4865263" cy="2803608"/>
            </a:xfrm>
            <a:custGeom>
              <a:avLst/>
              <a:gdLst/>
              <a:ahLst/>
              <a:cxnLst/>
              <a:rect r="r" b="b" t="t" l="l"/>
              <a:pathLst>
                <a:path h="2803608" w="4865263">
                  <a:moveTo>
                    <a:pt x="0" y="0"/>
                  </a:moveTo>
                  <a:lnTo>
                    <a:pt x="4865263" y="0"/>
                  </a:lnTo>
                  <a:lnTo>
                    <a:pt x="4865263" y="2803608"/>
                  </a:lnTo>
                  <a:lnTo>
                    <a:pt x="0" y="280360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3" id="13"/>
            <p:cNvSpPr txBox="true"/>
            <p:nvPr/>
          </p:nvSpPr>
          <p:spPr>
            <a:xfrm rot="0">
              <a:off x="0" y="2731439"/>
              <a:ext cx="5253609" cy="899494"/>
            </a:xfrm>
            <a:prstGeom prst="rect">
              <a:avLst/>
            </a:prstGeom>
          </p:spPr>
          <p:txBody>
            <a:bodyPr anchor="t" rtlCol="false" tIns="0" lIns="0" bIns="0" rIns="0">
              <a:spAutoFit/>
            </a:bodyPr>
            <a:lstStyle/>
            <a:p>
              <a:pPr algn="ctr">
                <a:lnSpc>
                  <a:spcPts val="5600"/>
                </a:lnSpc>
                <a:spcBef>
                  <a:spcPct val="0"/>
                </a:spcBef>
              </a:pPr>
              <a:r>
                <a:rPr lang="en-US" sz="4000" spc="148">
                  <a:solidFill>
                    <a:srgbClr val="253439"/>
                  </a:solidFill>
                  <a:latin typeface="Barlow Heavy"/>
                </a:rPr>
                <a:t>1                    10</a:t>
              </a:r>
            </a:p>
          </p:txBody>
        </p:sp>
      </p:gr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4617097" y="462011"/>
            <a:ext cx="10686239" cy="1403217"/>
          </a:xfrm>
          <a:prstGeom prst="rect">
            <a:avLst/>
          </a:prstGeom>
        </p:spPr>
        <p:txBody>
          <a:bodyPr anchor="t" rtlCol="false" tIns="0" lIns="0" bIns="0" rIns="0">
            <a:spAutoFit/>
          </a:bodyPr>
          <a:lstStyle/>
          <a:p>
            <a:pPr algn="ctr">
              <a:lnSpc>
                <a:spcPts val="5600"/>
              </a:lnSpc>
            </a:pPr>
            <a:r>
              <a:rPr lang="en-US" sz="4000" spc="148">
                <a:solidFill>
                  <a:srgbClr val="253439"/>
                </a:solidFill>
                <a:latin typeface="Barlow Heavy"/>
              </a:rPr>
              <a:t> ACTIVITY 2 - CIRCLE OF LIFE </a:t>
            </a:r>
          </a:p>
          <a:p>
            <a:pPr algn="ctr">
              <a:lnSpc>
                <a:spcPts val="5600"/>
              </a:lnSpc>
              <a:spcBef>
                <a:spcPct val="0"/>
              </a:spcBef>
            </a:pPr>
            <a:r>
              <a:rPr lang="en-US" sz="4000" spc="148">
                <a:solidFill>
                  <a:srgbClr val="253439"/>
                </a:solidFill>
                <a:latin typeface="Barlow Heavy"/>
              </a:rPr>
              <a:t>LIFE VALUES</a:t>
            </a:r>
          </a:p>
        </p:txBody>
      </p:sp>
      <p:grpSp>
        <p:nvGrpSpPr>
          <p:cNvPr name="Group 3" id="3"/>
          <p:cNvGrpSpPr/>
          <p:nvPr/>
        </p:nvGrpSpPr>
        <p:grpSpPr>
          <a:xfrm rot="0">
            <a:off x="15774952" y="-360045"/>
            <a:ext cx="1845389" cy="2032367"/>
            <a:chOff x="0" y="0"/>
            <a:chExt cx="5765800" cy="6350000"/>
          </a:xfrm>
        </p:grpSpPr>
        <p:sp>
          <p:nvSpPr>
            <p:cNvPr name="Freeform 4" id="4"/>
            <p:cNvSpPr/>
            <p:nvPr/>
          </p:nvSpPr>
          <p:spPr>
            <a:xfrm flipH="false" flipV="false" rot="0">
              <a:off x="0" y="0"/>
              <a:ext cx="5765800" cy="6350000"/>
            </a:xfrm>
            <a:custGeom>
              <a:avLst/>
              <a:gdLst/>
              <a:ahLst/>
              <a:cxnLst/>
              <a:rect r="r" b="b" t="t" l="l"/>
              <a:pathLst>
                <a:path h="6350000" w="5765800">
                  <a:moveTo>
                    <a:pt x="5765800" y="0"/>
                  </a:moveTo>
                  <a:lnTo>
                    <a:pt x="5765800" y="6350000"/>
                  </a:lnTo>
                  <a:lnTo>
                    <a:pt x="2881630" y="5361940"/>
                  </a:lnTo>
                  <a:lnTo>
                    <a:pt x="0" y="6350000"/>
                  </a:lnTo>
                  <a:lnTo>
                    <a:pt x="3810" y="4268470"/>
                  </a:lnTo>
                  <a:lnTo>
                    <a:pt x="8890" y="814070"/>
                  </a:lnTo>
                  <a:lnTo>
                    <a:pt x="10160" y="0"/>
                  </a:lnTo>
                  <a:lnTo>
                    <a:pt x="5765800" y="0"/>
                  </a:lnTo>
                  <a:close/>
                </a:path>
              </a:pathLst>
            </a:custGeom>
            <a:solidFill>
              <a:srgbClr val="B29E84"/>
            </a:solidFill>
          </p:spPr>
        </p:sp>
      </p:grpSp>
      <p:sp>
        <p:nvSpPr>
          <p:cNvPr name="Freeform 5" id="5"/>
          <p:cNvSpPr/>
          <p:nvPr/>
        </p:nvSpPr>
        <p:spPr>
          <a:xfrm flipH="false" flipV="false" rot="0">
            <a:off x="479963" y="415326"/>
            <a:ext cx="4297624" cy="900710"/>
          </a:xfrm>
          <a:custGeom>
            <a:avLst/>
            <a:gdLst/>
            <a:ahLst/>
            <a:cxnLst/>
            <a:rect r="r" b="b" t="t" l="l"/>
            <a:pathLst>
              <a:path h="900710" w="4297624">
                <a:moveTo>
                  <a:pt x="0" y="0"/>
                </a:moveTo>
                <a:lnTo>
                  <a:pt x="4297624" y="0"/>
                </a:lnTo>
                <a:lnTo>
                  <a:pt x="4297624" y="900710"/>
                </a:lnTo>
                <a:lnTo>
                  <a:pt x="0" y="900710"/>
                </a:lnTo>
                <a:lnTo>
                  <a:pt x="0" y="0"/>
                </a:lnTo>
                <a:close/>
              </a:path>
            </a:pathLst>
          </a:custGeom>
          <a:blipFill>
            <a:blip r:embed="rId2"/>
            <a:stretch>
              <a:fillRect l="0" t="0" r="0" b="0"/>
            </a:stretch>
          </a:blipFill>
        </p:spPr>
      </p:sp>
      <p:sp>
        <p:nvSpPr>
          <p:cNvPr name="Freeform 6" id="6"/>
          <p:cNvSpPr/>
          <p:nvPr/>
        </p:nvSpPr>
        <p:spPr>
          <a:xfrm flipH="false" flipV="false" rot="0">
            <a:off x="11158353" y="5009518"/>
            <a:ext cx="5891487" cy="5143362"/>
          </a:xfrm>
          <a:custGeom>
            <a:avLst/>
            <a:gdLst/>
            <a:ahLst/>
            <a:cxnLst/>
            <a:rect r="r" b="b" t="t" l="l"/>
            <a:pathLst>
              <a:path h="5143362" w="5891487">
                <a:moveTo>
                  <a:pt x="0" y="0"/>
                </a:moveTo>
                <a:lnTo>
                  <a:pt x="5891487" y="0"/>
                </a:lnTo>
                <a:lnTo>
                  <a:pt x="5891487" y="5143362"/>
                </a:lnTo>
                <a:lnTo>
                  <a:pt x="0" y="5143362"/>
                </a:lnTo>
                <a:lnTo>
                  <a:pt x="0" y="0"/>
                </a:lnTo>
                <a:close/>
              </a:path>
            </a:pathLst>
          </a:custGeom>
          <a:blipFill>
            <a:blip r:embed="rId3"/>
            <a:stretch>
              <a:fillRect l="0" t="0" r="0" b="0"/>
            </a:stretch>
          </a:blipFill>
        </p:spPr>
      </p:sp>
      <p:sp>
        <p:nvSpPr>
          <p:cNvPr name="Freeform 7" id="7"/>
          <p:cNvSpPr/>
          <p:nvPr/>
        </p:nvSpPr>
        <p:spPr>
          <a:xfrm flipH="false" flipV="false" rot="0">
            <a:off x="12090957" y="1672322"/>
            <a:ext cx="4026278" cy="2546621"/>
          </a:xfrm>
          <a:custGeom>
            <a:avLst/>
            <a:gdLst/>
            <a:ahLst/>
            <a:cxnLst/>
            <a:rect r="r" b="b" t="t" l="l"/>
            <a:pathLst>
              <a:path h="2546621" w="4026278">
                <a:moveTo>
                  <a:pt x="0" y="0"/>
                </a:moveTo>
                <a:lnTo>
                  <a:pt x="4026279" y="0"/>
                </a:lnTo>
                <a:lnTo>
                  <a:pt x="4026279" y="2546621"/>
                </a:lnTo>
                <a:lnTo>
                  <a:pt x="0" y="254662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8" id="8"/>
          <p:cNvSpPr txBox="true"/>
          <p:nvPr/>
        </p:nvSpPr>
        <p:spPr>
          <a:xfrm rot="0">
            <a:off x="479963" y="1808078"/>
            <a:ext cx="8721224" cy="7697748"/>
          </a:xfrm>
          <a:prstGeom prst="rect">
            <a:avLst/>
          </a:prstGeom>
        </p:spPr>
        <p:txBody>
          <a:bodyPr anchor="t" rtlCol="false" tIns="0" lIns="0" bIns="0" rIns="0">
            <a:spAutoFit/>
          </a:bodyPr>
          <a:lstStyle/>
          <a:p>
            <a:pPr algn="just">
              <a:lnSpc>
                <a:spcPts val="4060"/>
              </a:lnSpc>
            </a:pPr>
            <a:r>
              <a:rPr lang="en-US" sz="2900">
                <a:solidFill>
                  <a:srgbClr val="253439"/>
                </a:solidFill>
                <a:latin typeface="DM Sans Bold"/>
              </a:rPr>
              <a:t>Task 3 </a:t>
            </a:r>
          </a:p>
          <a:p>
            <a:pPr algn="just">
              <a:lnSpc>
                <a:spcPts val="4060"/>
              </a:lnSpc>
            </a:pPr>
            <a:r>
              <a:rPr lang="en-US" sz="2900">
                <a:solidFill>
                  <a:srgbClr val="253439"/>
                </a:solidFill>
                <a:latin typeface="DM Sans Bold Italics"/>
              </a:rPr>
              <a:t>D</a:t>
            </a:r>
            <a:r>
              <a:rPr lang="en-US" sz="2900">
                <a:solidFill>
                  <a:srgbClr val="253439"/>
                </a:solidFill>
                <a:latin typeface="DM Sans"/>
              </a:rPr>
              <a:t>raw a circle, divide it into 8 parts, and write a value of your choice in each part. You mark graphically how many percent you implement it in your life. </a:t>
            </a:r>
          </a:p>
          <a:p>
            <a:pPr algn="just">
              <a:lnSpc>
                <a:spcPts val="4060"/>
              </a:lnSpc>
            </a:pPr>
            <a:r>
              <a:rPr lang="en-US" sz="2900">
                <a:solidFill>
                  <a:srgbClr val="253439"/>
                </a:solidFill>
                <a:latin typeface="DM Sans Bold Italics"/>
              </a:rPr>
              <a:t>For example, love is the most important thing for you, but you feel that in your life you realize this value in 50%, so you mark half of the given part of the circle.</a:t>
            </a:r>
            <a:r>
              <a:rPr lang="en-US" sz="2900">
                <a:solidFill>
                  <a:srgbClr val="253439"/>
                </a:solidFill>
                <a:latin typeface="DM Sans Bold"/>
              </a:rPr>
              <a:t> </a:t>
            </a:r>
          </a:p>
          <a:p>
            <a:pPr algn="just">
              <a:lnSpc>
                <a:spcPts val="4060"/>
              </a:lnSpc>
              <a:spcBef>
                <a:spcPct val="0"/>
              </a:spcBef>
            </a:pPr>
            <a:r>
              <a:rPr lang="en-US" sz="2900">
                <a:solidFill>
                  <a:srgbClr val="253439"/>
                </a:solidFill>
                <a:latin typeface="DM Sans"/>
              </a:rPr>
              <a:t>You do that with every part. This is how your wheel of life will be created. If your life is perfect, every value in the circle will reach 100%. Ideals, however, are extremely rare. It may happen that the wheel will be equal, but the percentages assigned to individual values will be at a low level, e.g. 30%.</a:t>
            </a:r>
          </a:p>
        </p:txBody>
      </p:sp>
      <p:sp>
        <p:nvSpPr>
          <p:cNvPr name="TextBox 9" id="9"/>
          <p:cNvSpPr txBox="true"/>
          <p:nvPr/>
        </p:nvSpPr>
        <p:spPr>
          <a:xfrm rot="0">
            <a:off x="15695309" y="360913"/>
            <a:ext cx="2004675" cy="523859"/>
          </a:xfrm>
          <a:prstGeom prst="rect">
            <a:avLst/>
          </a:prstGeom>
        </p:spPr>
        <p:txBody>
          <a:bodyPr anchor="t" rtlCol="false" tIns="0" lIns="0" bIns="0" rIns="0">
            <a:spAutoFit/>
          </a:bodyPr>
          <a:lstStyle/>
          <a:p>
            <a:pPr algn="ctr">
              <a:lnSpc>
                <a:spcPts val="4200"/>
              </a:lnSpc>
            </a:pPr>
            <a:r>
              <a:rPr lang="en-US" sz="3000">
                <a:solidFill>
                  <a:srgbClr val="253439"/>
                </a:solidFill>
                <a:latin typeface="DM Sans"/>
              </a:rPr>
              <a:t>23</a:t>
            </a:r>
            <a:r>
              <a:rPr lang="en-US" sz="3000">
                <a:solidFill>
                  <a:srgbClr val="253439"/>
                </a:solidFill>
                <a:latin typeface="DM Sans"/>
              </a:rPr>
              <a:t>/28</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4617097" y="462011"/>
            <a:ext cx="10686239" cy="1403217"/>
          </a:xfrm>
          <a:prstGeom prst="rect">
            <a:avLst/>
          </a:prstGeom>
        </p:spPr>
        <p:txBody>
          <a:bodyPr anchor="t" rtlCol="false" tIns="0" lIns="0" bIns="0" rIns="0">
            <a:spAutoFit/>
          </a:bodyPr>
          <a:lstStyle/>
          <a:p>
            <a:pPr algn="ctr">
              <a:lnSpc>
                <a:spcPts val="5600"/>
              </a:lnSpc>
            </a:pPr>
            <a:r>
              <a:rPr lang="en-US" sz="4000" spc="148">
                <a:solidFill>
                  <a:srgbClr val="253439"/>
                </a:solidFill>
                <a:latin typeface="Barlow Heavy"/>
              </a:rPr>
              <a:t> ACTIVITY 2 - CIRCLE OF LIFE </a:t>
            </a:r>
          </a:p>
          <a:p>
            <a:pPr algn="ctr">
              <a:lnSpc>
                <a:spcPts val="5600"/>
              </a:lnSpc>
              <a:spcBef>
                <a:spcPct val="0"/>
              </a:spcBef>
            </a:pPr>
            <a:r>
              <a:rPr lang="en-US" sz="4000" spc="148">
                <a:solidFill>
                  <a:srgbClr val="253439"/>
                </a:solidFill>
                <a:latin typeface="Barlow Heavy"/>
              </a:rPr>
              <a:t>LIFE VALUES</a:t>
            </a:r>
          </a:p>
        </p:txBody>
      </p:sp>
      <p:grpSp>
        <p:nvGrpSpPr>
          <p:cNvPr name="Group 3" id="3"/>
          <p:cNvGrpSpPr/>
          <p:nvPr/>
        </p:nvGrpSpPr>
        <p:grpSpPr>
          <a:xfrm rot="0">
            <a:off x="15774952" y="-360045"/>
            <a:ext cx="1845389" cy="2032367"/>
            <a:chOff x="0" y="0"/>
            <a:chExt cx="5765800" cy="6350000"/>
          </a:xfrm>
        </p:grpSpPr>
        <p:sp>
          <p:nvSpPr>
            <p:cNvPr name="Freeform 4" id="4"/>
            <p:cNvSpPr/>
            <p:nvPr/>
          </p:nvSpPr>
          <p:spPr>
            <a:xfrm flipH="false" flipV="false" rot="0">
              <a:off x="0" y="0"/>
              <a:ext cx="5765800" cy="6350000"/>
            </a:xfrm>
            <a:custGeom>
              <a:avLst/>
              <a:gdLst/>
              <a:ahLst/>
              <a:cxnLst/>
              <a:rect r="r" b="b" t="t" l="l"/>
              <a:pathLst>
                <a:path h="6350000" w="5765800">
                  <a:moveTo>
                    <a:pt x="5765800" y="0"/>
                  </a:moveTo>
                  <a:lnTo>
                    <a:pt x="5765800" y="6350000"/>
                  </a:lnTo>
                  <a:lnTo>
                    <a:pt x="2881630" y="5361940"/>
                  </a:lnTo>
                  <a:lnTo>
                    <a:pt x="0" y="6350000"/>
                  </a:lnTo>
                  <a:lnTo>
                    <a:pt x="3810" y="4268470"/>
                  </a:lnTo>
                  <a:lnTo>
                    <a:pt x="8890" y="814070"/>
                  </a:lnTo>
                  <a:lnTo>
                    <a:pt x="10160" y="0"/>
                  </a:lnTo>
                  <a:lnTo>
                    <a:pt x="5765800" y="0"/>
                  </a:lnTo>
                  <a:close/>
                </a:path>
              </a:pathLst>
            </a:custGeom>
            <a:solidFill>
              <a:srgbClr val="B29E84"/>
            </a:solidFill>
          </p:spPr>
        </p:sp>
      </p:grpSp>
      <p:sp>
        <p:nvSpPr>
          <p:cNvPr name="Freeform 5" id="5"/>
          <p:cNvSpPr/>
          <p:nvPr/>
        </p:nvSpPr>
        <p:spPr>
          <a:xfrm flipH="false" flipV="false" rot="0">
            <a:off x="479963" y="415326"/>
            <a:ext cx="4297624" cy="900710"/>
          </a:xfrm>
          <a:custGeom>
            <a:avLst/>
            <a:gdLst/>
            <a:ahLst/>
            <a:cxnLst/>
            <a:rect r="r" b="b" t="t" l="l"/>
            <a:pathLst>
              <a:path h="900710" w="4297624">
                <a:moveTo>
                  <a:pt x="0" y="0"/>
                </a:moveTo>
                <a:lnTo>
                  <a:pt x="4297624" y="0"/>
                </a:lnTo>
                <a:lnTo>
                  <a:pt x="4297624" y="900710"/>
                </a:lnTo>
                <a:lnTo>
                  <a:pt x="0" y="900710"/>
                </a:lnTo>
                <a:lnTo>
                  <a:pt x="0" y="0"/>
                </a:lnTo>
                <a:close/>
              </a:path>
            </a:pathLst>
          </a:custGeom>
          <a:blipFill>
            <a:blip r:embed="rId2"/>
            <a:stretch>
              <a:fillRect l="0" t="0" r="0" b="0"/>
            </a:stretch>
          </a:blipFill>
        </p:spPr>
      </p:sp>
      <p:sp>
        <p:nvSpPr>
          <p:cNvPr name="Freeform 6" id="6"/>
          <p:cNvSpPr/>
          <p:nvPr/>
        </p:nvSpPr>
        <p:spPr>
          <a:xfrm flipH="false" flipV="false" rot="0">
            <a:off x="10900627" y="2711404"/>
            <a:ext cx="6358673" cy="6546896"/>
          </a:xfrm>
          <a:custGeom>
            <a:avLst/>
            <a:gdLst/>
            <a:ahLst/>
            <a:cxnLst/>
            <a:rect r="r" b="b" t="t" l="l"/>
            <a:pathLst>
              <a:path h="6546896" w="6358673">
                <a:moveTo>
                  <a:pt x="0" y="0"/>
                </a:moveTo>
                <a:lnTo>
                  <a:pt x="6358673" y="0"/>
                </a:lnTo>
                <a:lnTo>
                  <a:pt x="6358673" y="6546896"/>
                </a:lnTo>
                <a:lnTo>
                  <a:pt x="0" y="654689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7" id="7"/>
          <p:cNvSpPr txBox="true"/>
          <p:nvPr/>
        </p:nvSpPr>
        <p:spPr>
          <a:xfrm rot="0">
            <a:off x="479963" y="2358294"/>
            <a:ext cx="8721224" cy="7183464"/>
          </a:xfrm>
          <a:prstGeom prst="rect">
            <a:avLst/>
          </a:prstGeom>
        </p:spPr>
        <p:txBody>
          <a:bodyPr anchor="t" rtlCol="false" tIns="0" lIns="0" bIns="0" rIns="0">
            <a:spAutoFit/>
          </a:bodyPr>
          <a:lstStyle/>
          <a:p>
            <a:pPr algn="just">
              <a:lnSpc>
                <a:spcPts val="4060"/>
              </a:lnSpc>
            </a:pPr>
            <a:r>
              <a:rPr lang="en-US" sz="2900">
                <a:solidFill>
                  <a:srgbClr val="253439"/>
                </a:solidFill>
                <a:latin typeface="DM Sans Bold"/>
              </a:rPr>
              <a:t>Task 4</a:t>
            </a:r>
          </a:p>
          <a:p>
            <a:pPr algn="just">
              <a:lnSpc>
                <a:spcPts val="4060"/>
              </a:lnSpc>
            </a:pPr>
            <a:r>
              <a:rPr lang="en-US" sz="2900">
                <a:solidFill>
                  <a:srgbClr val="253439"/>
                </a:solidFill>
                <a:latin typeface="DM Sans"/>
              </a:rPr>
              <a:t>Looking at your wheel, reflections come to your mind that are worth writing down. Often this first thought is the most valuable for the change process. </a:t>
            </a:r>
          </a:p>
          <a:p>
            <a:pPr algn="just">
              <a:lnSpc>
                <a:spcPts val="4060"/>
              </a:lnSpc>
            </a:pPr>
            <a:r>
              <a:rPr lang="en-US" sz="2900">
                <a:solidFill>
                  <a:srgbClr val="253439"/>
                </a:solidFill>
                <a:latin typeface="DM Sans"/>
              </a:rPr>
              <a:t>Look at your wheel, see if it's in balance? By realizing which areas are failing you are taking a giant step towards change.</a:t>
            </a:r>
          </a:p>
          <a:p>
            <a:pPr algn="just">
              <a:lnSpc>
                <a:spcPts val="4060"/>
              </a:lnSpc>
            </a:pPr>
            <a:r>
              <a:rPr lang="en-US" sz="2900">
                <a:solidFill>
                  <a:srgbClr val="253439"/>
                </a:solidFill>
                <a:latin typeface="DM Sans"/>
              </a:rPr>
              <a:t>try to answer following the questions:</a:t>
            </a:r>
          </a:p>
          <a:p>
            <a:pPr algn="just" marL="626114" indent="-313057" lvl="1">
              <a:lnSpc>
                <a:spcPts val="4060"/>
              </a:lnSpc>
              <a:buFont typeface="Arial"/>
              <a:buChar char="•"/>
            </a:pPr>
            <a:r>
              <a:rPr lang="en-US" sz="2900">
                <a:solidFill>
                  <a:srgbClr val="253439"/>
                </a:solidFill>
                <a:latin typeface="DM Sans"/>
              </a:rPr>
              <a:t> </a:t>
            </a:r>
            <a:r>
              <a:rPr lang="en-US" sz="2900">
                <a:solidFill>
                  <a:srgbClr val="253439"/>
                </a:solidFill>
                <a:latin typeface="DM Sans"/>
              </a:rPr>
              <a:t>Which area needs the most change. Why do you think?</a:t>
            </a:r>
          </a:p>
          <a:p>
            <a:pPr algn="just" marL="626114" indent="-313057" lvl="1">
              <a:lnSpc>
                <a:spcPts val="4060"/>
              </a:lnSpc>
              <a:buFont typeface="Arial"/>
              <a:buChar char="•"/>
            </a:pPr>
            <a:r>
              <a:rPr lang="en-US" sz="2900">
                <a:solidFill>
                  <a:srgbClr val="253439"/>
                </a:solidFill>
                <a:latin typeface="DM Sans"/>
              </a:rPr>
              <a:t> What will you gain by making changes in this particular area?</a:t>
            </a:r>
          </a:p>
          <a:p>
            <a:pPr algn="just" marL="626114" indent="-313057" lvl="1">
              <a:lnSpc>
                <a:spcPts val="4060"/>
              </a:lnSpc>
              <a:spcBef>
                <a:spcPct val="0"/>
              </a:spcBef>
              <a:buFont typeface="Arial"/>
              <a:buChar char="•"/>
            </a:pPr>
            <a:r>
              <a:rPr lang="en-US" sz="2900">
                <a:solidFill>
                  <a:srgbClr val="253439"/>
                </a:solidFill>
                <a:latin typeface="DM Sans"/>
              </a:rPr>
              <a:t>What will happen if you don't change anything?</a:t>
            </a:r>
          </a:p>
        </p:txBody>
      </p:sp>
      <p:sp>
        <p:nvSpPr>
          <p:cNvPr name="TextBox 8" id="8"/>
          <p:cNvSpPr txBox="true"/>
          <p:nvPr/>
        </p:nvSpPr>
        <p:spPr>
          <a:xfrm rot="0">
            <a:off x="15695309" y="360913"/>
            <a:ext cx="2004675" cy="523859"/>
          </a:xfrm>
          <a:prstGeom prst="rect">
            <a:avLst/>
          </a:prstGeom>
        </p:spPr>
        <p:txBody>
          <a:bodyPr anchor="t" rtlCol="false" tIns="0" lIns="0" bIns="0" rIns="0">
            <a:spAutoFit/>
          </a:bodyPr>
          <a:lstStyle/>
          <a:p>
            <a:pPr algn="ctr">
              <a:lnSpc>
                <a:spcPts val="4200"/>
              </a:lnSpc>
            </a:pPr>
            <a:r>
              <a:rPr lang="en-US" sz="3000">
                <a:solidFill>
                  <a:srgbClr val="253439"/>
                </a:solidFill>
                <a:latin typeface="DM Sans"/>
              </a:rPr>
              <a:t>24</a:t>
            </a:r>
            <a:r>
              <a:rPr lang="en-US" sz="3000">
                <a:solidFill>
                  <a:srgbClr val="253439"/>
                </a:solidFill>
                <a:latin typeface="DM Sans"/>
              </a:rPr>
              <a:t>/28</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F6F4F1"/>
        </a:solidFill>
      </p:bgPr>
    </p:bg>
    <p:spTree>
      <p:nvGrpSpPr>
        <p:cNvPr id="1" name=""/>
        <p:cNvGrpSpPr/>
        <p:nvPr/>
      </p:nvGrpSpPr>
      <p:grpSpPr>
        <a:xfrm>
          <a:off x="0" y="0"/>
          <a:ext cx="0" cy="0"/>
          <a:chOff x="0" y="0"/>
          <a:chExt cx="0" cy="0"/>
        </a:xfrm>
      </p:grpSpPr>
      <p:grpSp>
        <p:nvGrpSpPr>
          <p:cNvPr name="Group 2" id="2"/>
          <p:cNvGrpSpPr/>
          <p:nvPr/>
        </p:nvGrpSpPr>
        <p:grpSpPr>
          <a:xfrm rot="0">
            <a:off x="1108343" y="-190157"/>
            <a:ext cx="1845389" cy="2032367"/>
            <a:chOff x="0" y="0"/>
            <a:chExt cx="5765800" cy="6350000"/>
          </a:xfrm>
        </p:grpSpPr>
        <p:sp>
          <p:nvSpPr>
            <p:cNvPr name="Freeform 3" id="3"/>
            <p:cNvSpPr/>
            <p:nvPr/>
          </p:nvSpPr>
          <p:spPr>
            <a:xfrm flipH="false" flipV="false" rot="0">
              <a:off x="0" y="0"/>
              <a:ext cx="5765800" cy="6350000"/>
            </a:xfrm>
            <a:custGeom>
              <a:avLst/>
              <a:gdLst/>
              <a:ahLst/>
              <a:cxnLst/>
              <a:rect r="r" b="b" t="t" l="l"/>
              <a:pathLst>
                <a:path h="6350000" w="5765800">
                  <a:moveTo>
                    <a:pt x="5765800" y="0"/>
                  </a:moveTo>
                  <a:lnTo>
                    <a:pt x="5765800" y="6350000"/>
                  </a:lnTo>
                  <a:lnTo>
                    <a:pt x="2881630" y="5361940"/>
                  </a:lnTo>
                  <a:lnTo>
                    <a:pt x="0" y="6350000"/>
                  </a:lnTo>
                  <a:lnTo>
                    <a:pt x="3810" y="4268470"/>
                  </a:lnTo>
                  <a:lnTo>
                    <a:pt x="8890" y="814070"/>
                  </a:lnTo>
                  <a:lnTo>
                    <a:pt x="10160" y="0"/>
                  </a:lnTo>
                  <a:lnTo>
                    <a:pt x="5765800" y="0"/>
                  </a:lnTo>
                  <a:close/>
                </a:path>
              </a:pathLst>
            </a:custGeom>
            <a:solidFill>
              <a:srgbClr val="B29E84"/>
            </a:solidFill>
          </p:spPr>
        </p:sp>
      </p:grpSp>
      <p:grpSp>
        <p:nvGrpSpPr>
          <p:cNvPr name="Group 4" id="4"/>
          <p:cNvGrpSpPr/>
          <p:nvPr/>
        </p:nvGrpSpPr>
        <p:grpSpPr>
          <a:xfrm rot="0">
            <a:off x="322320" y="9045218"/>
            <a:ext cx="3900863" cy="1130320"/>
            <a:chOff x="0" y="0"/>
            <a:chExt cx="5201151" cy="1507094"/>
          </a:xfrm>
        </p:grpSpPr>
        <p:grpSp>
          <p:nvGrpSpPr>
            <p:cNvPr name="Group 5" id="5"/>
            <p:cNvGrpSpPr/>
            <p:nvPr/>
          </p:nvGrpSpPr>
          <p:grpSpPr>
            <a:xfrm rot="0">
              <a:off x="0" y="795312"/>
              <a:ext cx="711782" cy="711782"/>
              <a:chOff x="0" y="0"/>
              <a:chExt cx="6350000" cy="6350000"/>
            </a:xfrm>
          </p:grpSpPr>
          <p:sp>
            <p:nvSpPr>
              <p:cNvPr name="Freeform 6" id="6"/>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29E84"/>
              </a:solidFill>
            </p:spPr>
          </p:sp>
        </p:grpSp>
        <p:grpSp>
          <p:nvGrpSpPr>
            <p:cNvPr name="Group 7" id="7"/>
            <p:cNvGrpSpPr/>
            <p:nvPr/>
          </p:nvGrpSpPr>
          <p:grpSpPr>
            <a:xfrm rot="0">
              <a:off x="1036652" y="551413"/>
              <a:ext cx="947644" cy="947644"/>
              <a:chOff x="0" y="0"/>
              <a:chExt cx="6350000" cy="6350000"/>
            </a:xfrm>
          </p:grpSpPr>
          <p:sp>
            <p:nvSpPr>
              <p:cNvPr name="Freeform 8" id="8"/>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29E84"/>
              </a:solidFill>
            </p:spPr>
          </p:sp>
        </p:grpSp>
        <p:grpSp>
          <p:nvGrpSpPr>
            <p:cNvPr name="Group 9" id="9"/>
            <p:cNvGrpSpPr/>
            <p:nvPr/>
          </p:nvGrpSpPr>
          <p:grpSpPr>
            <a:xfrm rot="0">
              <a:off x="2274439" y="374704"/>
              <a:ext cx="1124353" cy="1124353"/>
              <a:chOff x="0" y="0"/>
              <a:chExt cx="6350000" cy="6350000"/>
            </a:xfrm>
          </p:grpSpPr>
          <p:sp>
            <p:nvSpPr>
              <p:cNvPr name="Freeform 10" id="10"/>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29E84"/>
              </a:solidFill>
            </p:spPr>
          </p:sp>
        </p:grpSp>
        <p:grpSp>
          <p:nvGrpSpPr>
            <p:cNvPr name="Group 11" id="11"/>
            <p:cNvGrpSpPr/>
            <p:nvPr/>
          </p:nvGrpSpPr>
          <p:grpSpPr>
            <a:xfrm rot="0">
              <a:off x="3694057" y="0"/>
              <a:ext cx="1507094" cy="1507094"/>
              <a:chOff x="0" y="0"/>
              <a:chExt cx="6350000" cy="6350000"/>
            </a:xfrm>
          </p:grpSpPr>
          <p:sp>
            <p:nvSpPr>
              <p:cNvPr name="Freeform 12" id="12"/>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29E84"/>
              </a:solidFill>
            </p:spPr>
          </p:sp>
        </p:grpSp>
      </p:grpSp>
      <p:sp>
        <p:nvSpPr>
          <p:cNvPr name="Freeform 13" id="13"/>
          <p:cNvSpPr/>
          <p:nvPr/>
        </p:nvSpPr>
        <p:spPr>
          <a:xfrm flipH="false" flipV="false" rot="0">
            <a:off x="13519664" y="153949"/>
            <a:ext cx="4297624" cy="900710"/>
          </a:xfrm>
          <a:custGeom>
            <a:avLst/>
            <a:gdLst/>
            <a:ahLst/>
            <a:cxnLst/>
            <a:rect r="r" b="b" t="t" l="l"/>
            <a:pathLst>
              <a:path h="900710" w="4297624">
                <a:moveTo>
                  <a:pt x="0" y="0"/>
                </a:moveTo>
                <a:lnTo>
                  <a:pt x="4297623" y="0"/>
                </a:lnTo>
                <a:lnTo>
                  <a:pt x="4297623" y="900711"/>
                </a:lnTo>
                <a:lnTo>
                  <a:pt x="0" y="900711"/>
                </a:lnTo>
                <a:lnTo>
                  <a:pt x="0" y="0"/>
                </a:lnTo>
                <a:close/>
              </a:path>
            </a:pathLst>
          </a:custGeom>
          <a:blipFill>
            <a:blip r:embed="rId2"/>
            <a:stretch>
              <a:fillRect l="0" t="0" r="0" b="0"/>
            </a:stretch>
          </a:blipFill>
        </p:spPr>
      </p:sp>
      <p:grpSp>
        <p:nvGrpSpPr>
          <p:cNvPr name="Group 14" id="14"/>
          <p:cNvGrpSpPr/>
          <p:nvPr/>
        </p:nvGrpSpPr>
        <p:grpSpPr>
          <a:xfrm rot="0">
            <a:off x="0" y="2410943"/>
            <a:ext cx="18288000" cy="6634274"/>
            <a:chOff x="0" y="0"/>
            <a:chExt cx="6119524" cy="2219958"/>
          </a:xfrm>
        </p:grpSpPr>
        <p:sp>
          <p:nvSpPr>
            <p:cNvPr name="Freeform 15" id="15"/>
            <p:cNvSpPr/>
            <p:nvPr/>
          </p:nvSpPr>
          <p:spPr>
            <a:xfrm flipH="false" flipV="false" rot="0">
              <a:off x="0" y="0"/>
              <a:ext cx="6119524" cy="2219958"/>
            </a:xfrm>
            <a:custGeom>
              <a:avLst/>
              <a:gdLst/>
              <a:ahLst/>
              <a:cxnLst/>
              <a:rect r="r" b="b" t="t" l="l"/>
              <a:pathLst>
                <a:path h="2219958" w="6119524">
                  <a:moveTo>
                    <a:pt x="0" y="0"/>
                  </a:moveTo>
                  <a:lnTo>
                    <a:pt x="6119524" y="0"/>
                  </a:lnTo>
                  <a:lnTo>
                    <a:pt x="6119524" y="2219958"/>
                  </a:lnTo>
                  <a:lnTo>
                    <a:pt x="0" y="2219958"/>
                  </a:lnTo>
                  <a:close/>
                </a:path>
              </a:pathLst>
            </a:custGeom>
            <a:solidFill>
              <a:srgbClr val="B29E84"/>
            </a:solidFill>
          </p:spPr>
        </p:sp>
      </p:grpSp>
      <p:sp>
        <p:nvSpPr>
          <p:cNvPr name="Freeform 16" id="16"/>
          <p:cNvSpPr/>
          <p:nvPr/>
        </p:nvSpPr>
        <p:spPr>
          <a:xfrm flipH="false" flipV="false" rot="0">
            <a:off x="14070093" y="3583763"/>
            <a:ext cx="3747195" cy="4288635"/>
          </a:xfrm>
          <a:custGeom>
            <a:avLst/>
            <a:gdLst/>
            <a:ahLst/>
            <a:cxnLst/>
            <a:rect r="r" b="b" t="t" l="l"/>
            <a:pathLst>
              <a:path h="4288635" w="3747195">
                <a:moveTo>
                  <a:pt x="0" y="0"/>
                </a:moveTo>
                <a:lnTo>
                  <a:pt x="3747194" y="0"/>
                </a:lnTo>
                <a:lnTo>
                  <a:pt x="3747194" y="4288635"/>
                </a:lnTo>
                <a:lnTo>
                  <a:pt x="0" y="4288635"/>
                </a:lnTo>
                <a:lnTo>
                  <a:pt x="0" y="0"/>
                </a:lnTo>
                <a:close/>
              </a:path>
            </a:pathLst>
          </a:custGeom>
          <a:blipFill>
            <a:blip r:embed="rId3"/>
            <a:stretch>
              <a:fillRect l="0" t="0" r="0" b="0"/>
            </a:stretch>
          </a:blipFill>
        </p:spPr>
      </p:sp>
      <p:sp>
        <p:nvSpPr>
          <p:cNvPr name="TextBox 17" id="17"/>
          <p:cNvSpPr txBox="true"/>
          <p:nvPr/>
        </p:nvSpPr>
        <p:spPr>
          <a:xfrm rot="0">
            <a:off x="3657437" y="334996"/>
            <a:ext cx="9125130" cy="1322705"/>
          </a:xfrm>
          <a:prstGeom prst="rect">
            <a:avLst/>
          </a:prstGeom>
        </p:spPr>
        <p:txBody>
          <a:bodyPr anchor="t" rtlCol="false" tIns="0" lIns="0" bIns="0" rIns="0">
            <a:spAutoFit/>
          </a:bodyPr>
          <a:lstStyle/>
          <a:p>
            <a:pPr algn="ctr">
              <a:lnSpc>
                <a:spcPts val="5319"/>
              </a:lnSpc>
            </a:pPr>
            <a:r>
              <a:rPr lang="en-US" sz="3799" spc="140">
                <a:solidFill>
                  <a:srgbClr val="253439"/>
                </a:solidFill>
                <a:latin typeface="Barlow Heavy"/>
              </a:rPr>
              <a:t>ACTIVITY 3</a:t>
            </a:r>
          </a:p>
          <a:p>
            <a:pPr algn="ctr">
              <a:lnSpc>
                <a:spcPts val="5319"/>
              </a:lnSpc>
              <a:spcBef>
                <a:spcPct val="0"/>
              </a:spcBef>
            </a:pPr>
            <a:r>
              <a:rPr lang="en-US" sz="3799" spc="140">
                <a:solidFill>
                  <a:srgbClr val="253439"/>
                </a:solidFill>
                <a:latin typeface="Barlow Heavy"/>
              </a:rPr>
              <a:t> LIFE MAXIMES</a:t>
            </a:r>
          </a:p>
        </p:txBody>
      </p:sp>
      <p:sp>
        <p:nvSpPr>
          <p:cNvPr name="TextBox 18" id="18"/>
          <p:cNvSpPr txBox="true"/>
          <p:nvPr/>
        </p:nvSpPr>
        <p:spPr>
          <a:xfrm rot="0">
            <a:off x="1028700" y="530801"/>
            <a:ext cx="2004675" cy="523859"/>
          </a:xfrm>
          <a:prstGeom prst="rect">
            <a:avLst/>
          </a:prstGeom>
        </p:spPr>
        <p:txBody>
          <a:bodyPr anchor="t" rtlCol="false" tIns="0" lIns="0" bIns="0" rIns="0">
            <a:spAutoFit/>
          </a:bodyPr>
          <a:lstStyle/>
          <a:p>
            <a:pPr algn="ctr">
              <a:lnSpc>
                <a:spcPts val="4200"/>
              </a:lnSpc>
            </a:pPr>
            <a:r>
              <a:rPr lang="en-US" sz="3000">
                <a:solidFill>
                  <a:srgbClr val="253439"/>
                </a:solidFill>
                <a:latin typeface="DM Sans"/>
              </a:rPr>
              <a:t>25</a:t>
            </a:r>
            <a:r>
              <a:rPr lang="en-US" sz="3000">
                <a:solidFill>
                  <a:srgbClr val="253439"/>
                </a:solidFill>
                <a:latin typeface="DM Sans"/>
              </a:rPr>
              <a:t>/28</a:t>
            </a:r>
          </a:p>
        </p:txBody>
      </p:sp>
      <p:sp>
        <p:nvSpPr>
          <p:cNvPr name="TextBox 19" id="19"/>
          <p:cNvSpPr txBox="true"/>
          <p:nvPr/>
        </p:nvSpPr>
        <p:spPr>
          <a:xfrm rot="0">
            <a:off x="845295" y="2654141"/>
            <a:ext cx="13466209" cy="6391077"/>
          </a:xfrm>
          <a:prstGeom prst="rect">
            <a:avLst/>
          </a:prstGeom>
        </p:spPr>
        <p:txBody>
          <a:bodyPr anchor="t" rtlCol="false" tIns="0" lIns="0" bIns="0" rIns="0">
            <a:spAutoFit/>
          </a:bodyPr>
          <a:lstStyle/>
          <a:p>
            <a:pPr>
              <a:lnSpc>
                <a:spcPts val="4200"/>
              </a:lnSpc>
            </a:pPr>
            <a:r>
              <a:rPr lang="en-US" sz="3000">
                <a:solidFill>
                  <a:srgbClr val="951F61"/>
                </a:solidFill>
                <a:latin typeface="Raleway 1 Bold"/>
              </a:rPr>
              <a:t>Task1 - Read the maximes and think if it could be your life maxime and why. Take a paper and write it down. </a:t>
            </a:r>
          </a:p>
          <a:p>
            <a:pPr algn="just" marL="647700" indent="-323850" lvl="1">
              <a:lnSpc>
                <a:spcPts val="4200"/>
              </a:lnSpc>
              <a:buFont typeface="Arial"/>
              <a:buChar char="•"/>
            </a:pPr>
            <a:r>
              <a:rPr lang="en-US" sz="3000">
                <a:solidFill>
                  <a:srgbClr val="951F61"/>
                </a:solidFill>
                <a:latin typeface="Raleway 1"/>
              </a:rPr>
              <a:t>"Seize the Day, Trust Tomorrow to No One." - Horace</a:t>
            </a:r>
          </a:p>
          <a:p>
            <a:pPr algn="just" marL="647700" indent="-323850" lvl="1">
              <a:lnSpc>
                <a:spcPts val="4200"/>
              </a:lnSpc>
              <a:buFont typeface="Arial"/>
              <a:buChar char="•"/>
            </a:pPr>
            <a:r>
              <a:rPr lang="en-US" sz="3000">
                <a:solidFill>
                  <a:srgbClr val="951F61"/>
                </a:solidFill>
                <a:latin typeface="Raleway 1"/>
              </a:rPr>
              <a:t>"Make Today Your Masterpiece." -  John Wooden</a:t>
            </a:r>
          </a:p>
          <a:p>
            <a:pPr algn="just" marL="647700" indent="-323850" lvl="1">
              <a:lnSpc>
                <a:spcPts val="4200"/>
              </a:lnSpc>
              <a:buFont typeface="Arial"/>
              <a:buChar char="•"/>
            </a:pPr>
            <a:r>
              <a:rPr lang="en-US" sz="3000">
                <a:solidFill>
                  <a:srgbClr val="951F61"/>
                </a:solidFill>
                <a:latin typeface="Raleway 1"/>
              </a:rPr>
              <a:t>"Live Now, Procrastinate Never." -  Lucius Annaeus Seneca</a:t>
            </a:r>
          </a:p>
          <a:p>
            <a:pPr algn="just" marL="647700" indent="-323850" lvl="1">
              <a:lnSpc>
                <a:spcPts val="4200"/>
              </a:lnSpc>
              <a:buFont typeface="Arial"/>
              <a:buChar char="•"/>
            </a:pPr>
            <a:r>
              <a:rPr lang="en-US" sz="3000">
                <a:solidFill>
                  <a:srgbClr val="951F61"/>
                </a:solidFill>
                <a:latin typeface="Raleway 1"/>
              </a:rPr>
              <a:t>"Carpe Diem, Carpe Noctem, Carpe Viam." -  Unknown</a:t>
            </a:r>
          </a:p>
          <a:p>
            <a:pPr algn="just" marL="647700" indent="-323850" lvl="1">
              <a:lnSpc>
                <a:spcPts val="4200"/>
              </a:lnSpc>
              <a:buFont typeface="Arial"/>
              <a:buChar char="•"/>
            </a:pPr>
            <a:r>
              <a:rPr lang="en-US" sz="3000">
                <a:solidFill>
                  <a:srgbClr val="951F61"/>
                </a:solidFill>
                <a:latin typeface="Raleway 1"/>
              </a:rPr>
              <a:t>"Harvest Time is Today, Not Tomorrow." -  Martin Luther King Jr.</a:t>
            </a:r>
          </a:p>
          <a:p>
            <a:pPr marL="647700" indent="-323850" lvl="1">
              <a:lnSpc>
                <a:spcPts val="4200"/>
              </a:lnSpc>
              <a:buFont typeface="Arial"/>
              <a:buChar char="•"/>
            </a:pPr>
            <a:r>
              <a:rPr lang="en-US" sz="3000">
                <a:solidFill>
                  <a:srgbClr val="951F61"/>
                </a:solidFill>
                <a:latin typeface="Raleway 1"/>
              </a:rPr>
              <a:t>"Today is a Gift, That's Why It's Called Present." - Bil Keane (commonly attributed to Eleanor Roosevelt)</a:t>
            </a:r>
          </a:p>
          <a:p>
            <a:pPr marL="647700" indent="-323850" lvl="1">
              <a:lnSpc>
                <a:spcPts val="4200"/>
              </a:lnSpc>
              <a:buFont typeface="Arial"/>
              <a:buChar char="•"/>
            </a:pPr>
            <a:r>
              <a:rPr lang="en-US" sz="3000">
                <a:solidFill>
                  <a:srgbClr val="951F61"/>
                </a:solidFill>
                <a:latin typeface="Raleway 1"/>
              </a:rPr>
              <a:t>"Seize the Moment, Seize the Day, Seize the Future." -  Helen Keller</a:t>
            </a:r>
          </a:p>
          <a:p>
            <a:pPr marL="647700" indent="-323850" lvl="1">
              <a:lnSpc>
                <a:spcPts val="4200"/>
              </a:lnSpc>
              <a:buFont typeface="Arial"/>
              <a:buChar char="•"/>
            </a:pPr>
            <a:r>
              <a:rPr lang="en-US" sz="3000">
                <a:solidFill>
                  <a:srgbClr val="951F61"/>
                </a:solidFill>
                <a:latin typeface="Raleway 1"/>
              </a:rPr>
              <a:t>"The Best Way to Predict the Future is to Create It Today." - Peter Drucker</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375398" y="4293087"/>
            <a:ext cx="12655355" cy="4418557"/>
            <a:chOff x="0" y="0"/>
            <a:chExt cx="4280947" cy="1494672"/>
          </a:xfrm>
        </p:grpSpPr>
        <p:sp>
          <p:nvSpPr>
            <p:cNvPr name="Freeform 3" id="3"/>
            <p:cNvSpPr/>
            <p:nvPr/>
          </p:nvSpPr>
          <p:spPr>
            <a:xfrm flipH="false" flipV="false" rot="0">
              <a:off x="0" y="0"/>
              <a:ext cx="4280947" cy="1494672"/>
            </a:xfrm>
            <a:custGeom>
              <a:avLst/>
              <a:gdLst/>
              <a:ahLst/>
              <a:cxnLst/>
              <a:rect r="r" b="b" t="t" l="l"/>
              <a:pathLst>
                <a:path h="1494672" w="4280947">
                  <a:moveTo>
                    <a:pt x="0" y="0"/>
                  </a:moveTo>
                  <a:lnTo>
                    <a:pt x="4280947" y="0"/>
                  </a:lnTo>
                  <a:lnTo>
                    <a:pt x="4280947" y="1494672"/>
                  </a:lnTo>
                  <a:lnTo>
                    <a:pt x="0" y="1494672"/>
                  </a:lnTo>
                  <a:close/>
                </a:path>
              </a:pathLst>
            </a:custGeom>
            <a:solidFill>
              <a:srgbClr val="B29E84"/>
            </a:solidFill>
          </p:spPr>
        </p:sp>
      </p:grpSp>
      <p:grpSp>
        <p:nvGrpSpPr>
          <p:cNvPr name="Group 4" id="4"/>
          <p:cNvGrpSpPr/>
          <p:nvPr/>
        </p:nvGrpSpPr>
        <p:grpSpPr>
          <a:xfrm rot="0">
            <a:off x="1108343" y="-190157"/>
            <a:ext cx="1845389" cy="2032367"/>
            <a:chOff x="0" y="0"/>
            <a:chExt cx="5765800" cy="6350000"/>
          </a:xfrm>
        </p:grpSpPr>
        <p:sp>
          <p:nvSpPr>
            <p:cNvPr name="Freeform 5" id="5"/>
            <p:cNvSpPr/>
            <p:nvPr/>
          </p:nvSpPr>
          <p:spPr>
            <a:xfrm flipH="false" flipV="false" rot="0">
              <a:off x="0" y="0"/>
              <a:ext cx="5765800" cy="6350000"/>
            </a:xfrm>
            <a:custGeom>
              <a:avLst/>
              <a:gdLst/>
              <a:ahLst/>
              <a:cxnLst/>
              <a:rect r="r" b="b" t="t" l="l"/>
              <a:pathLst>
                <a:path h="6350000" w="5765800">
                  <a:moveTo>
                    <a:pt x="5765800" y="0"/>
                  </a:moveTo>
                  <a:lnTo>
                    <a:pt x="5765800" y="6350000"/>
                  </a:lnTo>
                  <a:lnTo>
                    <a:pt x="2881630" y="5361940"/>
                  </a:lnTo>
                  <a:lnTo>
                    <a:pt x="0" y="6350000"/>
                  </a:lnTo>
                  <a:lnTo>
                    <a:pt x="3810" y="4268470"/>
                  </a:lnTo>
                  <a:lnTo>
                    <a:pt x="8890" y="814070"/>
                  </a:lnTo>
                  <a:lnTo>
                    <a:pt x="10160" y="0"/>
                  </a:lnTo>
                  <a:lnTo>
                    <a:pt x="5765800" y="0"/>
                  </a:lnTo>
                  <a:close/>
                </a:path>
              </a:pathLst>
            </a:custGeom>
            <a:solidFill>
              <a:srgbClr val="B29E84"/>
            </a:solidFill>
          </p:spPr>
        </p:sp>
      </p:grpSp>
      <p:sp>
        <p:nvSpPr>
          <p:cNvPr name="TextBox 6" id="6"/>
          <p:cNvSpPr txBox="true"/>
          <p:nvPr/>
        </p:nvSpPr>
        <p:spPr>
          <a:xfrm rot="0">
            <a:off x="3489627" y="483176"/>
            <a:ext cx="9951541" cy="1917634"/>
          </a:xfrm>
          <a:prstGeom prst="rect">
            <a:avLst/>
          </a:prstGeom>
        </p:spPr>
        <p:txBody>
          <a:bodyPr anchor="t" rtlCol="false" tIns="0" lIns="0" bIns="0" rIns="0">
            <a:spAutoFit/>
          </a:bodyPr>
          <a:lstStyle/>
          <a:p>
            <a:pPr algn="ctr">
              <a:lnSpc>
                <a:spcPts val="7699"/>
              </a:lnSpc>
            </a:pPr>
            <a:r>
              <a:rPr lang="en-US" sz="5499" spc="203">
                <a:solidFill>
                  <a:srgbClr val="253439"/>
                </a:solidFill>
                <a:latin typeface="Barlow Heavy"/>
              </a:rPr>
              <a:t>CONCLUSION AND WRAP UP  </a:t>
            </a:r>
          </a:p>
          <a:p>
            <a:pPr algn="ctr">
              <a:lnSpc>
                <a:spcPts val="7699"/>
              </a:lnSpc>
              <a:spcBef>
                <a:spcPct val="0"/>
              </a:spcBef>
            </a:pPr>
            <a:r>
              <a:rPr lang="en-US" sz="5499" spc="203">
                <a:solidFill>
                  <a:srgbClr val="253439"/>
                </a:solidFill>
                <a:latin typeface="Barlow Heavy"/>
              </a:rPr>
              <a:t>(10 MINUTES)</a:t>
            </a:r>
          </a:p>
        </p:txBody>
      </p:sp>
      <p:sp>
        <p:nvSpPr>
          <p:cNvPr name="TextBox 7" id="7"/>
          <p:cNvSpPr txBox="true"/>
          <p:nvPr/>
        </p:nvSpPr>
        <p:spPr>
          <a:xfrm rot="0">
            <a:off x="1028700" y="530801"/>
            <a:ext cx="2004675" cy="523859"/>
          </a:xfrm>
          <a:prstGeom prst="rect">
            <a:avLst/>
          </a:prstGeom>
        </p:spPr>
        <p:txBody>
          <a:bodyPr anchor="t" rtlCol="false" tIns="0" lIns="0" bIns="0" rIns="0">
            <a:spAutoFit/>
          </a:bodyPr>
          <a:lstStyle/>
          <a:p>
            <a:pPr algn="ctr">
              <a:lnSpc>
                <a:spcPts val="4200"/>
              </a:lnSpc>
            </a:pPr>
            <a:r>
              <a:rPr lang="en-US" sz="3000">
                <a:solidFill>
                  <a:srgbClr val="253439"/>
                </a:solidFill>
                <a:latin typeface="DM Sans"/>
              </a:rPr>
              <a:t>26/28</a:t>
            </a:r>
          </a:p>
        </p:txBody>
      </p:sp>
      <p:sp>
        <p:nvSpPr>
          <p:cNvPr name="TextBox 8" id="8"/>
          <p:cNvSpPr txBox="true"/>
          <p:nvPr/>
        </p:nvSpPr>
        <p:spPr>
          <a:xfrm rot="0">
            <a:off x="3033375" y="4509570"/>
            <a:ext cx="11200912" cy="3918916"/>
          </a:xfrm>
          <a:prstGeom prst="rect">
            <a:avLst/>
          </a:prstGeom>
        </p:spPr>
        <p:txBody>
          <a:bodyPr anchor="t" rtlCol="false" tIns="0" lIns="0" bIns="0" rIns="0">
            <a:spAutoFit/>
          </a:bodyPr>
          <a:lstStyle/>
          <a:p>
            <a:pPr algn="ctr">
              <a:lnSpc>
                <a:spcPts val="4471"/>
              </a:lnSpc>
              <a:spcBef>
                <a:spcPct val="0"/>
              </a:spcBef>
            </a:pPr>
          </a:p>
          <a:p>
            <a:pPr algn="ctr">
              <a:lnSpc>
                <a:spcPts val="4471"/>
              </a:lnSpc>
              <a:spcBef>
                <a:spcPct val="0"/>
              </a:spcBef>
            </a:pPr>
            <a:r>
              <a:rPr lang="en-US" sz="3193" spc="182">
                <a:solidFill>
                  <a:srgbClr val="253439"/>
                </a:solidFill>
                <a:latin typeface="DM Sans"/>
              </a:rPr>
              <a:t>How you felt during this activity? </a:t>
            </a:r>
          </a:p>
          <a:p>
            <a:pPr algn="ctr">
              <a:lnSpc>
                <a:spcPts val="4471"/>
              </a:lnSpc>
              <a:spcBef>
                <a:spcPct val="0"/>
              </a:spcBef>
            </a:pPr>
            <a:r>
              <a:rPr lang="en-US" sz="3193" spc="182">
                <a:solidFill>
                  <a:srgbClr val="253439"/>
                </a:solidFill>
                <a:latin typeface="DM Sans"/>
              </a:rPr>
              <a:t>What have you learnt about yourselves? </a:t>
            </a:r>
          </a:p>
          <a:p>
            <a:pPr algn="ctr">
              <a:lnSpc>
                <a:spcPts val="4471"/>
              </a:lnSpc>
              <a:spcBef>
                <a:spcPct val="0"/>
              </a:spcBef>
            </a:pPr>
            <a:r>
              <a:rPr lang="en-US" sz="3193" spc="182">
                <a:solidFill>
                  <a:srgbClr val="253439"/>
                </a:solidFill>
                <a:latin typeface="DM Sans"/>
              </a:rPr>
              <a:t>What could be improved or changed?</a:t>
            </a:r>
          </a:p>
          <a:p>
            <a:pPr algn="ctr">
              <a:lnSpc>
                <a:spcPts val="4471"/>
              </a:lnSpc>
              <a:spcBef>
                <a:spcPct val="0"/>
              </a:spcBef>
            </a:pPr>
          </a:p>
          <a:p>
            <a:pPr algn="ctr">
              <a:lnSpc>
                <a:spcPts val="4471"/>
              </a:lnSpc>
              <a:spcBef>
                <a:spcPct val="0"/>
              </a:spcBef>
            </a:pPr>
          </a:p>
          <a:p>
            <a:pPr algn="ctr">
              <a:lnSpc>
                <a:spcPts val="4471"/>
              </a:lnSpc>
              <a:spcBef>
                <a:spcPct val="0"/>
              </a:spcBef>
            </a:pPr>
          </a:p>
        </p:txBody>
      </p:sp>
      <p:sp>
        <p:nvSpPr>
          <p:cNvPr name="Freeform 9" id="9"/>
          <p:cNvSpPr/>
          <p:nvPr/>
        </p:nvSpPr>
        <p:spPr>
          <a:xfrm flipH="false" flipV="false" rot="0">
            <a:off x="13897420" y="578345"/>
            <a:ext cx="4297624" cy="900710"/>
          </a:xfrm>
          <a:custGeom>
            <a:avLst/>
            <a:gdLst/>
            <a:ahLst/>
            <a:cxnLst/>
            <a:rect r="r" b="b" t="t" l="l"/>
            <a:pathLst>
              <a:path h="900710" w="4297624">
                <a:moveTo>
                  <a:pt x="0" y="0"/>
                </a:moveTo>
                <a:lnTo>
                  <a:pt x="4297623" y="0"/>
                </a:lnTo>
                <a:lnTo>
                  <a:pt x="4297623" y="900710"/>
                </a:lnTo>
                <a:lnTo>
                  <a:pt x="0" y="900710"/>
                </a:lnTo>
                <a:lnTo>
                  <a:pt x="0" y="0"/>
                </a:lnTo>
                <a:close/>
              </a:path>
            </a:pathLst>
          </a:custGeom>
          <a:blipFill>
            <a:blip r:embed="rId2"/>
            <a:stretch>
              <a:fillRect l="0" t="0" r="0" b="0"/>
            </a:stretch>
          </a:blipFill>
        </p:spPr>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B29E84"/>
        </a:solidFill>
      </p:bgPr>
    </p:bg>
    <p:spTree>
      <p:nvGrpSpPr>
        <p:cNvPr id="1" name=""/>
        <p:cNvGrpSpPr/>
        <p:nvPr/>
      </p:nvGrpSpPr>
      <p:grpSpPr>
        <a:xfrm>
          <a:off x="0" y="0"/>
          <a:ext cx="0" cy="0"/>
          <a:chOff x="0" y="0"/>
          <a:chExt cx="0" cy="0"/>
        </a:xfrm>
      </p:grpSpPr>
      <p:grpSp>
        <p:nvGrpSpPr>
          <p:cNvPr name="Group 2" id="2"/>
          <p:cNvGrpSpPr/>
          <p:nvPr/>
        </p:nvGrpSpPr>
        <p:grpSpPr>
          <a:xfrm rot="0">
            <a:off x="1108343" y="-190157"/>
            <a:ext cx="1845389" cy="2032367"/>
            <a:chOff x="0" y="0"/>
            <a:chExt cx="5765800" cy="6350000"/>
          </a:xfrm>
        </p:grpSpPr>
        <p:sp>
          <p:nvSpPr>
            <p:cNvPr name="Freeform 3" id="3"/>
            <p:cNvSpPr/>
            <p:nvPr/>
          </p:nvSpPr>
          <p:spPr>
            <a:xfrm flipH="false" flipV="false" rot="0">
              <a:off x="0" y="0"/>
              <a:ext cx="5765800" cy="6350000"/>
            </a:xfrm>
            <a:custGeom>
              <a:avLst/>
              <a:gdLst/>
              <a:ahLst/>
              <a:cxnLst/>
              <a:rect r="r" b="b" t="t" l="l"/>
              <a:pathLst>
                <a:path h="6350000" w="5765800">
                  <a:moveTo>
                    <a:pt x="5765800" y="0"/>
                  </a:moveTo>
                  <a:lnTo>
                    <a:pt x="5765800" y="6350000"/>
                  </a:lnTo>
                  <a:lnTo>
                    <a:pt x="2881630" y="5361940"/>
                  </a:lnTo>
                  <a:lnTo>
                    <a:pt x="0" y="6350000"/>
                  </a:lnTo>
                  <a:lnTo>
                    <a:pt x="3810" y="4268470"/>
                  </a:lnTo>
                  <a:lnTo>
                    <a:pt x="8890" y="814070"/>
                  </a:lnTo>
                  <a:lnTo>
                    <a:pt x="10160" y="0"/>
                  </a:lnTo>
                  <a:lnTo>
                    <a:pt x="5765800" y="0"/>
                  </a:lnTo>
                  <a:close/>
                </a:path>
              </a:pathLst>
            </a:custGeom>
            <a:solidFill>
              <a:srgbClr val="FFFFFF"/>
            </a:solidFill>
          </p:spPr>
        </p:sp>
      </p:grpSp>
      <p:grpSp>
        <p:nvGrpSpPr>
          <p:cNvPr name="Group 4" id="4"/>
          <p:cNvGrpSpPr/>
          <p:nvPr/>
        </p:nvGrpSpPr>
        <p:grpSpPr>
          <a:xfrm rot="0">
            <a:off x="1108343" y="9149110"/>
            <a:ext cx="533836" cy="533836"/>
            <a:chOff x="0" y="0"/>
            <a:chExt cx="6350000" cy="6350000"/>
          </a:xfrm>
        </p:grpSpPr>
        <p:sp>
          <p:nvSpPr>
            <p:cNvPr name="Freeform 5" id="5"/>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name="Group 6" id="6"/>
          <p:cNvGrpSpPr/>
          <p:nvPr/>
        </p:nvGrpSpPr>
        <p:grpSpPr>
          <a:xfrm rot="0">
            <a:off x="1885832" y="8966186"/>
            <a:ext cx="710733" cy="710733"/>
            <a:chOff x="0" y="0"/>
            <a:chExt cx="6350000" cy="6350000"/>
          </a:xfrm>
        </p:grpSpPr>
        <p:sp>
          <p:nvSpPr>
            <p:cNvPr name="Freeform 7" id="7"/>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name="Group 8" id="8"/>
          <p:cNvGrpSpPr/>
          <p:nvPr/>
        </p:nvGrpSpPr>
        <p:grpSpPr>
          <a:xfrm rot="0">
            <a:off x="2814172" y="8833654"/>
            <a:ext cx="843265" cy="843265"/>
            <a:chOff x="0" y="0"/>
            <a:chExt cx="6350000" cy="6350000"/>
          </a:xfrm>
        </p:grpSpPr>
        <p:sp>
          <p:nvSpPr>
            <p:cNvPr name="Freeform 9" id="9"/>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name="Group 10" id="10"/>
          <p:cNvGrpSpPr/>
          <p:nvPr/>
        </p:nvGrpSpPr>
        <p:grpSpPr>
          <a:xfrm rot="0">
            <a:off x="3878886" y="8552626"/>
            <a:ext cx="1130320" cy="1130320"/>
            <a:chOff x="0" y="0"/>
            <a:chExt cx="6350000" cy="6350000"/>
          </a:xfrm>
        </p:grpSpPr>
        <p:sp>
          <p:nvSpPr>
            <p:cNvPr name="Freeform 11" id="11"/>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sp>
        <p:nvSpPr>
          <p:cNvPr name="TextBox 12" id="12"/>
          <p:cNvSpPr txBox="true"/>
          <p:nvPr/>
        </p:nvSpPr>
        <p:spPr>
          <a:xfrm rot="0">
            <a:off x="843719" y="3938832"/>
            <a:ext cx="15466182" cy="3972163"/>
          </a:xfrm>
          <a:prstGeom prst="rect">
            <a:avLst/>
          </a:prstGeom>
        </p:spPr>
        <p:txBody>
          <a:bodyPr anchor="t" rtlCol="false" tIns="0" lIns="0" bIns="0" rIns="0">
            <a:spAutoFit/>
          </a:bodyPr>
          <a:lstStyle/>
          <a:p>
            <a:pPr marL="690882" indent="-345441" lvl="1">
              <a:lnSpc>
                <a:spcPts val="4480"/>
              </a:lnSpc>
              <a:buFont typeface="Arial"/>
              <a:buChar char="•"/>
            </a:pPr>
            <a:r>
              <a:rPr lang="en-US" sz="3200">
                <a:solidFill>
                  <a:srgbClr val="253439"/>
                </a:solidFill>
                <a:latin typeface="DM Sans"/>
              </a:rPr>
              <a:t>https://positivepsychology.com/self-awareness-matters-how-you-can-be-more-self-aware/ </a:t>
            </a:r>
          </a:p>
          <a:p>
            <a:pPr marL="690882" indent="-345441" lvl="1">
              <a:lnSpc>
                <a:spcPts val="4480"/>
              </a:lnSpc>
              <a:buFont typeface="Arial"/>
              <a:buChar char="•"/>
            </a:pPr>
            <a:r>
              <a:rPr lang="en-US" sz="3200">
                <a:solidFill>
                  <a:srgbClr val="253439"/>
                </a:solidFill>
                <a:latin typeface="DM Sans"/>
              </a:rPr>
              <a:t>https://positivepsychology.com/building-self-awareness-activities/ </a:t>
            </a:r>
          </a:p>
          <a:p>
            <a:pPr marL="690882" indent="-345441" lvl="1">
              <a:lnSpc>
                <a:spcPts val="4480"/>
              </a:lnSpc>
              <a:buFont typeface="Arial"/>
              <a:buChar char="•"/>
            </a:pPr>
            <a:r>
              <a:rPr lang="en-US" sz="3200">
                <a:solidFill>
                  <a:srgbClr val="253439"/>
                </a:solidFill>
                <a:latin typeface="DM Sans"/>
              </a:rPr>
              <a:t>https://www.verywellmind.com/what-is-self-awareness-2795023 </a:t>
            </a:r>
          </a:p>
          <a:p>
            <a:pPr marL="690882" indent="-345441" lvl="1">
              <a:lnSpc>
                <a:spcPts val="4480"/>
              </a:lnSpc>
              <a:buFont typeface="Arial"/>
              <a:buChar char="•"/>
            </a:pPr>
            <a:r>
              <a:rPr lang="en-US" sz="3200">
                <a:solidFill>
                  <a:srgbClr val="253439"/>
                </a:solidFill>
                <a:latin typeface="DM Sans"/>
              </a:rPr>
              <a:t>https://www.indeed.com/career-advice/career-development/what-is-self-awareness  </a:t>
            </a:r>
          </a:p>
          <a:p>
            <a:pPr>
              <a:lnSpc>
                <a:spcPts val="4900"/>
              </a:lnSpc>
            </a:pPr>
          </a:p>
        </p:txBody>
      </p:sp>
      <p:sp>
        <p:nvSpPr>
          <p:cNvPr name="TextBox 13" id="13"/>
          <p:cNvSpPr txBox="true"/>
          <p:nvPr/>
        </p:nvSpPr>
        <p:spPr>
          <a:xfrm rot="0">
            <a:off x="744002" y="2251673"/>
            <a:ext cx="15565899" cy="887059"/>
          </a:xfrm>
          <a:prstGeom prst="rect">
            <a:avLst/>
          </a:prstGeom>
        </p:spPr>
        <p:txBody>
          <a:bodyPr anchor="t" rtlCol="false" tIns="0" lIns="0" bIns="0" rIns="0">
            <a:spAutoFit/>
          </a:bodyPr>
          <a:lstStyle/>
          <a:p>
            <a:pPr>
              <a:lnSpc>
                <a:spcPts val="7280"/>
              </a:lnSpc>
              <a:spcBef>
                <a:spcPct val="0"/>
              </a:spcBef>
            </a:pPr>
            <a:r>
              <a:rPr lang="en-US" sz="5200" spc="192">
                <a:solidFill>
                  <a:srgbClr val="253439"/>
                </a:solidFill>
                <a:latin typeface="Barlow Heavy"/>
              </a:rPr>
              <a:t>WHERE TO FIND THEORY? USEFUL LINKS</a:t>
            </a:r>
          </a:p>
        </p:txBody>
      </p:sp>
      <p:sp>
        <p:nvSpPr>
          <p:cNvPr name="TextBox 14" id="14"/>
          <p:cNvSpPr txBox="true"/>
          <p:nvPr/>
        </p:nvSpPr>
        <p:spPr>
          <a:xfrm rot="0">
            <a:off x="1108343" y="584815"/>
            <a:ext cx="2004675" cy="523859"/>
          </a:xfrm>
          <a:prstGeom prst="rect">
            <a:avLst/>
          </a:prstGeom>
        </p:spPr>
        <p:txBody>
          <a:bodyPr anchor="t" rtlCol="false" tIns="0" lIns="0" bIns="0" rIns="0">
            <a:spAutoFit/>
          </a:bodyPr>
          <a:lstStyle/>
          <a:p>
            <a:pPr algn="ctr">
              <a:lnSpc>
                <a:spcPts val="4200"/>
              </a:lnSpc>
            </a:pPr>
            <a:r>
              <a:rPr lang="en-US" sz="3000">
                <a:solidFill>
                  <a:srgbClr val="253439"/>
                </a:solidFill>
                <a:latin typeface="DM Sans"/>
              </a:rPr>
              <a:t>27</a:t>
            </a:r>
            <a:r>
              <a:rPr lang="en-US" sz="3000">
                <a:solidFill>
                  <a:srgbClr val="253439"/>
                </a:solidFill>
                <a:latin typeface="DM Sans"/>
              </a:rPr>
              <a:t>/28</a:t>
            </a:r>
          </a:p>
        </p:txBody>
      </p:sp>
      <p:sp>
        <p:nvSpPr>
          <p:cNvPr name="Freeform 15" id="15"/>
          <p:cNvSpPr/>
          <p:nvPr/>
        </p:nvSpPr>
        <p:spPr>
          <a:xfrm flipH="false" flipV="false" rot="0">
            <a:off x="13392323" y="578345"/>
            <a:ext cx="4297624" cy="900710"/>
          </a:xfrm>
          <a:custGeom>
            <a:avLst/>
            <a:gdLst/>
            <a:ahLst/>
            <a:cxnLst/>
            <a:rect r="r" b="b" t="t" l="l"/>
            <a:pathLst>
              <a:path h="900710" w="4297624">
                <a:moveTo>
                  <a:pt x="0" y="0"/>
                </a:moveTo>
                <a:lnTo>
                  <a:pt x="4297624" y="0"/>
                </a:lnTo>
                <a:lnTo>
                  <a:pt x="4297624" y="900710"/>
                </a:lnTo>
                <a:lnTo>
                  <a:pt x="0" y="900710"/>
                </a:lnTo>
                <a:lnTo>
                  <a:pt x="0" y="0"/>
                </a:lnTo>
                <a:close/>
              </a:path>
            </a:pathLst>
          </a:custGeom>
          <a:blipFill>
            <a:blip r:embed="rId2"/>
            <a:stretch>
              <a:fillRect l="0" t="0" r="0" b="0"/>
            </a:stretch>
          </a:blipFill>
        </p:spPr>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F6F4F1"/>
        </a:solidFill>
      </p:bgPr>
    </p:bg>
    <p:spTree>
      <p:nvGrpSpPr>
        <p:cNvPr id="1" name=""/>
        <p:cNvGrpSpPr/>
        <p:nvPr/>
      </p:nvGrpSpPr>
      <p:grpSpPr>
        <a:xfrm>
          <a:off x="0" y="0"/>
          <a:ext cx="0" cy="0"/>
          <a:chOff x="0" y="0"/>
          <a:chExt cx="0" cy="0"/>
        </a:xfrm>
      </p:grpSpPr>
      <p:sp>
        <p:nvSpPr>
          <p:cNvPr name="TextBox 2" id="2"/>
          <p:cNvSpPr txBox="true"/>
          <p:nvPr/>
        </p:nvSpPr>
        <p:spPr>
          <a:xfrm rot="0">
            <a:off x="795032" y="2225442"/>
            <a:ext cx="16230600" cy="7231856"/>
          </a:xfrm>
          <a:prstGeom prst="rect">
            <a:avLst/>
          </a:prstGeom>
        </p:spPr>
        <p:txBody>
          <a:bodyPr anchor="t" rtlCol="false" tIns="0" lIns="0" bIns="0" rIns="0">
            <a:spAutoFit/>
          </a:bodyPr>
          <a:lstStyle/>
          <a:p>
            <a:pPr algn="just" marL="465541" indent="-232770" lvl="1">
              <a:lnSpc>
                <a:spcPts val="3018"/>
              </a:lnSpc>
              <a:buFont typeface="Arial"/>
              <a:buChar char="•"/>
            </a:pPr>
            <a:r>
              <a:rPr lang="en-US" sz="2156">
                <a:solidFill>
                  <a:srgbClr val="253439"/>
                </a:solidFill>
                <a:latin typeface="DM Sans"/>
              </a:rPr>
              <a:t>Smith, J. A. (2008). "Innovation in the Digital Age: A Comprehensive Study." Journal of Creative Technologies, 15(2), 101-120.</a:t>
            </a:r>
          </a:p>
          <a:p>
            <a:pPr algn="just" marL="465541" indent="-232770" lvl="1">
              <a:lnSpc>
                <a:spcPts val="3018"/>
              </a:lnSpc>
              <a:buFont typeface="Arial"/>
              <a:buChar char="•"/>
            </a:pPr>
            <a:r>
              <a:rPr lang="en-US" sz="2156">
                <a:solidFill>
                  <a:srgbClr val="253439"/>
                </a:solidFill>
                <a:latin typeface="DM Sans"/>
              </a:rPr>
              <a:t>Patel, S. M. (2014). "Transformative Leadership: A Catalyst for Creative Organizational Cultures." International Journal of Leadership and Innovation, 7(3), 45-62.</a:t>
            </a:r>
          </a:p>
          <a:p>
            <a:pPr algn="just" marL="465541" indent="-232770" lvl="1">
              <a:lnSpc>
                <a:spcPts val="3018"/>
              </a:lnSpc>
              <a:buFont typeface="Arial"/>
              <a:buChar char="•"/>
            </a:pPr>
            <a:r>
              <a:rPr lang="en-US" sz="2156">
                <a:solidFill>
                  <a:srgbClr val="253439"/>
                </a:solidFill>
                <a:latin typeface="DM Sans"/>
              </a:rPr>
              <a:t>Johnson, E. L. (2011). "The Power of Design Thinking: A Case Study in Product Development." Journal of Innovation and Design, 28(4), 221-240.</a:t>
            </a:r>
          </a:p>
          <a:p>
            <a:pPr algn="just" marL="465541" indent="-232770" lvl="1">
              <a:lnSpc>
                <a:spcPts val="3018"/>
              </a:lnSpc>
              <a:buFont typeface="Arial"/>
              <a:buChar char="•"/>
            </a:pPr>
            <a:r>
              <a:rPr lang="en-US" sz="2156">
                <a:solidFill>
                  <a:srgbClr val="253439"/>
                </a:solidFill>
                <a:latin typeface="DM Sans"/>
              </a:rPr>
              <a:t>Chen, L. Y. (2016). "Cross-Cultural Collaboration in Creative Teams: Strategies and Challenges." International Journal of Cross-Cultural Management, 12(1), 78-96.</a:t>
            </a:r>
          </a:p>
          <a:p>
            <a:pPr algn="just" marL="465541" indent="-232770" lvl="1">
              <a:lnSpc>
                <a:spcPts val="3018"/>
              </a:lnSpc>
              <a:buFont typeface="Arial"/>
              <a:buChar char="•"/>
            </a:pPr>
            <a:r>
              <a:rPr lang="en-US" sz="2156">
                <a:solidFill>
                  <a:srgbClr val="253439"/>
                </a:solidFill>
                <a:latin typeface="DM Sans"/>
              </a:rPr>
              <a:t>Garcia, M. R. (2019). "Unlocking Creativity: A Comparative Analysis of Creative Processes in Art and Business." Journal of Creative Studies, 36(3), 189-208.</a:t>
            </a:r>
          </a:p>
          <a:p>
            <a:pPr algn="just" marL="465541" indent="-232770" lvl="1">
              <a:lnSpc>
                <a:spcPts val="3018"/>
              </a:lnSpc>
              <a:buFont typeface="Arial"/>
              <a:buChar char="•"/>
            </a:pPr>
            <a:r>
              <a:rPr lang="en-US" sz="2156">
                <a:solidFill>
                  <a:srgbClr val="253439"/>
                </a:solidFill>
                <a:latin typeface="DM Sans"/>
              </a:rPr>
              <a:t>Thompson, R. B. (2013). "The Role of Mindfulness in Fostering Creativity: A Longitudinal Study." Mind and Cognition, 22(4), 511-530.</a:t>
            </a:r>
          </a:p>
          <a:p>
            <a:pPr algn="just" marL="465541" indent="-232770" lvl="1">
              <a:lnSpc>
                <a:spcPts val="3018"/>
              </a:lnSpc>
              <a:buFont typeface="Arial"/>
              <a:buChar char="•"/>
            </a:pPr>
            <a:r>
              <a:rPr lang="en-US" sz="2156">
                <a:solidFill>
                  <a:srgbClr val="253439"/>
                </a:solidFill>
                <a:latin typeface="DM Sans"/>
              </a:rPr>
              <a:t>Wang, Q. H. (2015). "Enhancing Workplace Creativity: The Impact of Organizational Support." Journal of Applied Psychology, 42(2), 187-204.</a:t>
            </a:r>
          </a:p>
          <a:p>
            <a:pPr algn="just" marL="465541" indent="-232770" lvl="1">
              <a:lnSpc>
                <a:spcPts val="3018"/>
              </a:lnSpc>
              <a:buFont typeface="Arial"/>
              <a:buChar char="•"/>
            </a:pPr>
            <a:r>
              <a:rPr lang="en-US" sz="2156">
                <a:solidFill>
                  <a:srgbClr val="253439"/>
                </a:solidFill>
                <a:latin typeface="DM Sans"/>
              </a:rPr>
              <a:t>Robinson, A. G. (2017). "Beyond the Box: Exploring Innovative Solutions in Global Enterprises." International Journal of Business Innovation, 10(1), 34-51.</a:t>
            </a:r>
          </a:p>
          <a:p>
            <a:pPr algn="just" marL="465541" indent="-232770" lvl="1">
              <a:lnSpc>
                <a:spcPts val="3018"/>
              </a:lnSpc>
              <a:buFont typeface="Arial"/>
              <a:buChar char="•"/>
            </a:pPr>
            <a:r>
              <a:rPr lang="en-US" sz="2156">
                <a:solidFill>
                  <a:srgbClr val="253439"/>
                </a:solidFill>
                <a:latin typeface="DM Sans"/>
              </a:rPr>
              <a:t>Park, Y. S. (2020). "Digital Technologies and Creative Education: A Review of Current Trends." Educational Technology Research and Development, 29(3), 145-162.</a:t>
            </a:r>
          </a:p>
          <a:p>
            <a:pPr algn="just" marL="465541" indent="-232770" lvl="1">
              <a:lnSpc>
                <a:spcPts val="3018"/>
              </a:lnSpc>
              <a:buFont typeface="Arial"/>
              <a:buChar char="•"/>
            </a:pPr>
            <a:r>
              <a:rPr lang="en-US" sz="2156">
                <a:solidFill>
                  <a:srgbClr val="253439"/>
                </a:solidFill>
                <a:latin typeface="DM Sans"/>
              </a:rPr>
              <a:t>Brown, C. D. (2012). "The Intersection of Art and Science: A Study on Creativity in Interdisciplinary Research." Journal of Interdisciplinary Studies, 18(4), 301-320</a:t>
            </a:r>
          </a:p>
        </p:txBody>
      </p:sp>
      <p:sp>
        <p:nvSpPr>
          <p:cNvPr name="AutoShape 3" id="3"/>
          <p:cNvSpPr/>
          <p:nvPr/>
        </p:nvSpPr>
        <p:spPr>
          <a:xfrm>
            <a:off x="12374751" y="9681852"/>
            <a:ext cx="5325233" cy="0"/>
          </a:xfrm>
          <a:prstGeom prst="line">
            <a:avLst/>
          </a:prstGeom>
          <a:ln cap="rnd" w="76200">
            <a:solidFill>
              <a:srgbClr val="B29E84"/>
            </a:solidFill>
            <a:prstDash val="sysDot"/>
            <a:headEnd type="oval" len="lg" w="lg"/>
            <a:tailEnd type="oval" len="lg" w="lg"/>
          </a:ln>
        </p:spPr>
      </p:sp>
      <p:grpSp>
        <p:nvGrpSpPr>
          <p:cNvPr name="Group 4" id="4"/>
          <p:cNvGrpSpPr/>
          <p:nvPr/>
        </p:nvGrpSpPr>
        <p:grpSpPr>
          <a:xfrm rot="0">
            <a:off x="15774952" y="-360045"/>
            <a:ext cx="1845389" cy="2032367"/>
            <a:chOff x="0" y="0"/>
            <a:chExt cx="5765800" cy="6350000"/>
          </a:xfrm>
        </p:grpSpPr>
        <p:sp>
          <p:nvSpPr>
            <p:cNvPr name="Freeform 5" id="5"/>
            <p:cNvSpPr/>
            <p:nvPr/>
          </p:nvSpPr>
          <p:spPr>
            <a:xfrm flipH="false" flipV="false" rot="0">
              <a:off x="0" y="0"/>
              <a:ext cx="5765800" cy="6350000"/>
            </a:xfrm>
            <a:custGeom>
              <a:avLst/>
              <a:gdLst/>
              <a:ahLst/>
              <a:cxnLst/>
              <a:rect r="r" b="b" t="t" l="l"/>
              <a:pathLst>
                <a:path h="6350000" w="5765800">
                  <a:moveTo>
                    <a:pt x="5765800" y="0"/>
                  </a:moveTo>
                  <a:lnTo>
                    <a:pt x="5765800" y="6350000"/>
                  </a:lnTo>
                  <a:lnTo>
                    <a:pt x="2881630" y="5361940"/>
                  </a:lnTo>
                  <a:lnTo>
                    <a:pt x="0" y="6350000"/>
                  </a:lnTo>
                  <a:lnTo>
                    <a:pt x="3810" y="4268470"/>
                  </a:lnTo>
                  <a:lnTo>
                    <a:pt x="8890" y="814070"/>
                  </a:lnTo>
                  <a:lnTo>
                    <a:pt x="10160" y="0"/>
                  </a:lnTo>
                  <a:lnTo>
                    <a:pt x="5765800" y="0"/>
                  </a:lnTo>
                  <a:close/>
                </a:path>
              </a:pathLst>
            </a:custGeom>
            <a:solidFill>
              <a:srgbClr val="B29E84"/>
            </a:solidFill>
          </p:spPr>
        </p:sp>
      </p:grpSp>
      <p:sp>
        <p:nvSpPr>
          <p:cNvPr name="Freeform 6" id="6"/>
          <p:cNvSpPr/>
          <p:nvPr/>
        </p:nvSpPr>
        <p:spPr>
          <a:xfrm flipH="false" flipV="false" rot="0">
            <a:off x="8655244" y="434417"/>
            <a:ext cx="4297624" cy="900710"/>
          </a:xfrm>
          <a:custGeom>
            <a:avLst/>
            <a:gdLst/>
            <a:ahLst/>
            <a:cxnLst/>
            <a:rect r="r" b="b" t="t" l="l"/>
            <a:pathLst>
              <a:path h="900710" w="4297624">
                <a:moveTo>
                  <a:pt x="0" y="0"/>
                </a:moveTo>
                <a:lnTo>
                  <a:pt x="4297624" y="0"/>
                </a:lnTo>
                <a:lnTo>
                  <a:pt x="4297624" y="900710"/>
                </a:lnTo>
                <a:lnTo>
                  <a:pt x="0" y="900710"/>
                </a:lnTo>
                <a:lnTo>
                  <a:pt x="0" y="0"/>
                </a:lnTo>
                <a:close/>
              </a:path>
            </a:pathLst>
          </a:custGeom>
          <a:blipFill>
            <a:blip r:embed="rId2"/>
            <a:stretch>
              <a:fillRect l="0" t="0" r="0" b="0"/>
            </a:stretch>
          </a:blipFill>
        </p:spPr>
      </p:sp>
      <p:sp>
        <p:nvSpPr>
          <p:cNvPr name="TextBox 7" id="7"/>
          <p:cNvSpPr txBox="true"/>
          <p:nvPr/>
        </p:nvSpPr>
        <p:spPr>
          <a:xfrm rot="0">
            <a:off x="471498" y="355600"/>
            <a:ext cx="6147431" cy="1203325"/>
          </a:xfrm>
          <a:prstGeom prst="rect">
            <a:avLst/>
          </a:prstGeom>
        </p:spPr>
        <p:txBody>
          <a:bodyPr anchor="t" rtlCol="false" tIns="0" lIns="0" bIns="0" rIns="0">
            <a:spAutoFit/>
          </a:bodyPr>
          <a:lstStyle/>
          <a:p>
            <a:pPr algn="r">
              <a:lnSpc>
                <a:spcPts val="9799"/>
              </a:lnSpc>
              <a:spcBef>
                <a:spcPct val="0"/>
              </a:spcBef>
            </a:pPr>
            <a:r>
              <a:rPr lang="en-US" sz="6999" spc="258">
                <a:solidFill>
                  <a:srgbClr val="253439"/>
                </a:solidFill>
                <a:latin typeface="Barlow Heavy"/>
              </a:rPr>
              <a:t>REFERENCES</a:t>
            </a:r>
          </a:p>
        </p:txBody>
      </p:sp>
      <p:sp>
        <p:nvSpPr>
          <p:cNvPr name="TextBox 8" id="8"/>
          <p:cNvSpPr txBox="true"/>
          <p:nvPr/>
        </p:nvSpPr>
        <p:spPr>
          <a:xfrm rot="0">
            <a:off x="15695309" y="360913"/>
            <a:ext cx="2004675" cy="523859"/>
          </a:xfrm>
          <a:prstGeom prst="rect">
            <a:avLst/>
          </a:prstGeom>
        </p:spPr>
        <p:txBody>
          <a:bodyPr anchor="t" rtlCol="false" tIns="0" lIns="0" bIns="0" rIns="0">
            <a:spAutoFit/>
          </a:bodyPr>
          <a:lstStyle/>
          <a:p>
            <a:pPr algn="ctr">
              <a:lnSpc>
                <a:spcPts val="4200"/>
              </a:lnSpc>
            </a:pPr>
            <a:r>
              <a:rPr lang="en-US" sz="3000" spc="171">
                <a:solidFill>
                  <a:srgbClr val="253439"/>
                </a:solidFill>
                <a:latin typeface="DM Sans"/>
              </a:rPr>
              <a:t>28/28</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A6A6A6">
                <a:alpha val="100000"/>
              </a:srgbClr>
            </a:gs>
            <a:gs pos="100000">
              <a:srgbClr val="FFFFFF">
                <a:alpha val="100000"/>
              </a:srgbClr>
            </a:gs>
          </a:gsLst>
          <a:lin ang="0"/>
        </a:gradFill>
      </p:bgPr>
    </p:bg>
    <p:spTree>
      <p:nvGrpSpPr>
        <p:cNvPr id="1" name=""/>
        <p:cNvGrpSpPr/>
        <p:nvPr/>
      </p:nvGrpSpPr>
      <p:grpSpPr>
        <a:xfrm>
          <a:off x="0" y="0"/>
          <a:ext cx="0" cy="0"/>
          <a:chOff x="0" y="0"/>
          <a:chExt cx="0" cy="0"/>
        </a:xfrm>
      </p:grpSpPr>
      <p:sp>
        <p:nvSpPr>
          <p:cNvPr name="AutoShape 2" id="2"/>
          <p:cNvSpPr/>
          <p:nvPr/>
        </p:nvSpPr>
        <p:spPr>
          <a:xfrm>
            <a:off x="12374751" y="9681852"/>
            <a:ext cx="5325233" cy="0"/>
          </a:xfrm>
          <a:prstGeom prst="line">
            <a:avLst/>
          </a:prstGeom>
          <a:ln cap="rnd" w="76200">
            <a:solidFill>
              <a:srgbClr val="B29E84"/>
            </a:solidFill>
            <a:prstDash val="sysDot"/>
            <a:headEnd type="oval" len="lg" w="lg"/>
            <a:tailEnd type="oval" len="lg" w="lg"/>
          </a:ln>
        </p:spPr>
      </p:sp>
      <p:grpSp>
        <p:nvGrpSpPr>
          <p:cNvPr name="Group 3" id="3"/>
          <p:cNvGrpSpPr/>
          <p:nvPr/>
        </p:nvGrpSpPr>
        <p:grpSpPr>
          <a:xfrm rot="0">
            <a:off x="2345445" y="1028700"/>
            <a:ext cx="12973511" cy="8150998"/>
            <a:chOff x="0" y="0"/>
            <a:chExt cx="17298015" cy="10867997"/>
          </a:xfrm>
        </p:grpSpPr>
        <p:sp>
          <p:nvSpPr>
            <p:cNvPr name="Freeform 4" id="4"/>
            <p:cNvSpPr/>
            <p:nvPr/>
          </p:nvSpPr>
          <p:spPr>
            <a:xfrm flipH="false" flipV="false" rot="0">
              <a:off x="5356399" y="9667050"/>
              <a:ext cx="5730165" cy="1200947"/>
            </a:xfrm>
            <a:custGeom>
              <a:avLst/>
              <a:gdLst/>
              <a:ahLst/>
              <a:cxnLst/>
              <a:rect r="r" b="b" t="t" l="l"/>
              <a:pathLst>
                <a:path h="1200947" w="5730165">
                  <a:moveTo>
                    <a:pt x="0" y="0"/>
                  </a:moveTo>
                  <a:lnTo>
                    <a:pt x="5730164" y="0"/>
                  </a:lnTo>
                  <a:lnTo>
                    <a:pt x="5730164" y="1200947"/>
                  </a:lnTo>
                  <a:lnTo>
                    <a:pt x="0" y="1200947"/>
                  </a:lnTo>
                  <a:lnTo>
                    <a:pt x="0" y="0"/>
                  </a:lnTo>
                  <a:close/>
                </a:path>
              </a:pathLst>
            </a:custGeom>
            <a:blipFill>
              <a:blip r:embed="rId2"/>
              <a:stretch>
                <a:fillRect l="0" t="0" r="0" b="0"/>
              </a:stretch>
            </a:blipFill>
          </p:spPr>
        </p:sp>
        <p:sp>
          <p:nvSpPr>
            <p:cNvPr name="Freeform 5" id="5"/>
            <p:cNvSpPr/>
            <p:nvPr/>
          </p:nvSpPr>
          <p:spPr>
            <a:xfrm flipH="false" flipV="false" rot="0">
              <a:off x="5331200" y="0"/>
              <a:ext cx="4928552" cy="4928552"/>
            </a:xfrm>
            <a:custGeom>
              <a:avLst/>
              <a:gdLst/>
              <a:ahLst/>
              <a:cxnLst/>
              <a:rect r="r" b="b" t="t" l="l"/>
              <a:pathLst>
                <a:path h="4928552" w="4928552">
                  <a:moveTo>
                    <a:pt x="0" y="0"/>
                  </a:moveTo>
                  <a:lnTo>
                    <a:pt x="4928552" y="0"/>
                  </a:lnTo>
                  <a:lnTo>
                    <a:pt x="4928552" y="4928552"/>
                  </a:lnTo>
                  <a:lnTo>
                    <a:pt x="0" y="4928552"/>
                  </a:lnTo>
                  <a:lnTo>
                    <a:pt x="0" y="0"/>
                  </a:lnTo>
                  <a:close/>
                </a:path>
              </a:pathLst>
            </a:custGeom>
            <a:blipFill>
              <a:blip r:embed="rId3"/>
              <a:stretch>
                <a:fillRect l="0" t="0" r="0" b="0"/>
              </a:stretch>
            </a:blipFill>
          </p:spPr>
        </p:sp>
        <p:sp>
          <p:nvSpPr>
            <p:cNvPr name="TextBox 6" id="6"/>
            <p:cNvSpPr txBox="true"/>
            <p:nvPr/>
          </p:nvSpPr>
          <p:spPr>
            <a:xfrm rot="0">
              <a:off x="0" y="5769069"/>
              <a:ext cx="17298015" cy="2368130"/>
            </a:xfrm>
            <a:prstGeom prst="rect">
              <a:avLst/>
            </a:prstGeom>
          </p:spPr>
          <p:txBody>
            <a:bodyPr anchor="t" rtlCol="false" tIns="0" lIns="0" bIns="0" rIns="0">
              <a:spAutoFit/>
            </a:bodyPr>
            <a:lstStyle/>
            <a:p>
              <a:pPr algn="just">
                <a:lnSpc>
                  <a:spcPts val="3553"/>
                </a:lnSpc>
              </a:pPr>
              <a:r>
                <a:rPr lang="en-US" sz="2538">
                  <a:solidFill>
                    <a:srgbClr val="253C4C"/>
                  </a:solidFill>
                  <a:latin typeface="Raleway 2"/>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5233529" y="4288258"/>
            <a:ext cx="12025771" cy="5774396"/>
            <a:chOff x="0" y="0"/>
            <a:chExt cx="2781970" cy="1335814"/>
          </a:xfrm>
        </p:grpSpPr>
        <p:sp>
          <p:nvSpPr>
            <p:cNvPr name="Freeform 3" id="3"/>
            <p:cNvSpPr/>
            <p:nvPr/>
          </p:nvSpPr>
          <p:spPr>
            <a:xfrm flipH="false" flipV="false" rot="0">
              <a:off x="0" y="0"/>
              <a:ext cx="2781971" cy="1335814"/>
            </a:xfrm>
            <a:custGeom>
              <a:avLst/>
              <a:gdLst/>
              <a:ahLst/>
              <a:cxnLst/>
              <a:rect r="r" b="b" t="t" l="l"/>
              <a:pathLst>
                <a:path h="1335814" w="2781971">
                  <a:moveTo>
                    <a:pt x="0" y="0"/>
                  </a:moveTo>
                  <a:lnTo>
                    <a:pt x="2781971" y="0"/>
                  </a:lnTo>
                  <a:lnTo>
                    <a:pt x="2781971" y="1335814"/>
                  </a:lnTo>
                  <a:lnTo>
                    <a:pt x="0" y="1335814"/>
                  </a:lnTo>
                  <a:close/>
                </a:path>
              </a:pathLst>
            </a:custGeom>
            <a:solidFill>
              <a:srgbClr val="CEB99E"/>
            </a:solidFill>
          </p:spPr>
        </p:sp>
      </p:grpSp>
      <p:sp>
        <p:nvSpPr>
          <p:cNvPr name="AutoShape 4" id="4"/>
          <p:cNvSpPr/>
          <p:nvPr/>
        </p:nvSpPr>
        <p:spPr>
          <a:xfrm rot="5400000">
            <a:off x="13966530" y="2505561"/>
            <a:ext cx="7370534" cy="0"/>
          </a:xfrm>
          <a:prstGeom prst="line">
            <a:avLst/>
          </a:prstGeom>
          <a:ln cap="rnd" w="95250">
            <a:solidFill>
              <a:srgbClr val="253439"/>
            </a:solidFill>
            <a:prstDash val="sysDot"/>
            <a:headEnd type="oval" len="lg" w="lg"/>
            <a:tailEnd type="oval" len="lg" w="lg"/>
          </a:ln>
        </p:spPr>
      </p:sp>
      <p:grpSp>
        <p:nvGrpSpPr>
          <p:cNvPr name="Group 5" id="5"/>
          <p:cNvGrpSpPr/>
          <p:nvPr/>
        </p:nvGrpSpPr>
        <p:grpSpPr>
          <a:xfrm rot="0">
            <a:off x="9617384" y="826027"/>
            <a:ext cx="9187729" cy="2548195"/>
            <a:chOff x="0" y="0"/>
            <a:chExt cx="2637734" cy="731569"/>
          </a:xfrm>
        </p:grpSpPr>
        <p:sp>
          <p:nvSpPr>
            <p:cNvPr name="Freeform 6" id="6"/>
            <p:cNvSpPr/>
            <p:nvPr/>
          </p:nvSpPr>
          <p:spPr>
            <a:xfrm flipH="false" flipV="false" rot="0">
              <a:off x="48260" y="48260"/>
              <a:ext cx="2589474" cy="683309"/>
            </a:xfrm>
            <a:custGeom>
              <a:avLst/>
              <a:gdLst/>
              <a:ahLst/>
              <a:cxnLst/>
              <a:rect r="r" b="b" t="t" l="l"/>
              <a:pathLst>
                <a:path h="683309" w="2589474">
                  <a:moveTo>
                    <a:pt x="0" y="0"/>
                  </a:moveTo>
                  <a:lnTo>
                    <a:pt x="2589474" y="0"/>
                  </a:lnTo>
                  <a:lnTo>
                    <a:pt x="2589474" y="683309"/>
                  </a:lnTo>
                  <a:lnTo>
                    <a:pt x="0" y="683309"/>
                  </a:lnTo>
                  <a:close/>
                </a:path>
              </a:pathLst>
            </a:custGeom>
            <a:solidFill>
              <a:srgbClr val="B29E84"/>
            </a:solidFill>
          </p:spPr>
        </p:sp>
        <p:sp>
          <p:nvSpPr>
            <p:cNvPr name="Freeform 7" id="7"/>
            <p:cNvSpPr/>
            <p:nvPr/>
          </p:nvSpPr>
          <p:spPr>
            <a:xfrm flipH="false" flipV="false" rot="0">
              <a:off x="6350" y="6350"/>
              <a:ext cx="2589474" cy="683309"/>
            </a:xfrm>
            <a:custGeom>
              <a:avLst/>
              <a:gdLst/>
              <a:ahLst/>
              <a:cxnLst/>
              <a:rect r="r" b="b" t="t" l="l"/>
              <a:pathLst>
                <a:path h="683309" w="2589474">
                  <a:moveTo>
                    <a:pt x="0" y="0"/>
                  </a:moveTo>
                  <a:lnTo>
                    <a:pt x="2589474" y="0"/>
                  </a:lnTo>
                  <a:lnTo>
                    <a:pt x="2589474" y="683309"/>
                  </a:lnTo>
                  <a:lnTo>
                    <a:pt x="0" y="683309"/>
                  </a:lnTo>
                  <a:close/>
                </a:path>
              </a:pathLst>
            </a:custGeom>
            <a:solidFill>
              <a:srgbClr val="CEB99E"/>
            </a:solidFill>
          </p:spPr>
        </p:sp>
        <p:sp>
          <p:nvSpPr>
            <p:cNvPr name="Freeform 8" id="8"/>
            <p:cNvSpPr/>
            <p:nvPr/>
          </p:nvSpPr>
          <p:spPr>
            <a:xfrm flipH="false" flipV="false" rot="0">
              <a:off x="0" y="0"/>
              <a:ext cx="2602174" cy="696009"/>
            </a:xfrm>
            <a:custGeom>
              <a:avLst/>
              <a:gdLst/>
              <a:ahLst/>
              <a:cxnLst/>
              <a:rect r="r" b="b" t="t" l="l"/>
              <a:pathLst>
                <a:path h="696009" w="2602174">
                  <a:moveTo>
                    <a:pt x="2602174" y="696009"/>
                  </a:moveTo>
                  <a:lnTo>
                    <a:pt x="0" y="696009"/>
                  </a:lnTo>
                  <a:lnTo>
                    <a:pt x="0" y="0"/>
                  </a:lnTo>
                  <a:lnTo>
                    <a:pt x="2602174" y="0"/>
                  </a:lnTo>
                  <a:lnTo>
                    <a:pt x="2602174" y="696009"/>
                  </a:lnTo>
                  <a:close/>
                  <a:moveTo>
                    <a:pt x="12700" y="683309"/>
                  </a:moveTo>
                  <a:lnTo>
                    <a:pt x="2589474" y="683309"/>
                  </a:lnTo>
                  <a:lnTo>
                    <a:pt x="2589474" y="12700"/>
                  </a:lnTo>
                  <a:lnTo>
                    <a:pt x="12700" y="12700"/>
                  </a:lnTo>
                  <a:lnTo>
                    <a:pt x="12700" y="683309"/>
                  </a:lnTo>
                  <a:close/>
                </a:path>
              </a:pathLst>
            </a:custGeom>
            <a:solidFill>
              <a:srgbClr val="FFFFFF"/>
            </a:solidFill>
          </p:spPr>
        </p:sp>
      </p:grpSp>
      <p:grpSp>
        <p:nvGrpSpPr>
          <p:cNvPr name="Group 9" id="9"/>
          <p:cNvGrpSpPr/>
          <p:nvPr/>
        </p:nvGrpSpPr>
        <p:grpSpPr>
          <a:xfrm rot="0">
            <a:off x="17235488" y="6342837"/>
            <a:ext cx="832619" cy="832619"/>
            <a:chOff x="0" y="0"/>
            <a:chExt cx="6350000" cy="6350000"/>
          </a:xfrm>
        </p:grpSpPr>
        <p:sp>
          <p:nvSpPr>
            <p:cNvPr name="Freeform 10" id="10"/>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53439"/>
            </a:solidFill>
          </p:spPr>
        </p:sp>
      </p:grpSp>
      <p:grpSp>
        <p:nvGrpSpPr>
          <p:cNvPr name="Group 11" id="11"/>
          <p:cNvGrpSpPr/>
          <p:nvPr/>
        </p:nvGrpSpPr>
        <p:grpSpPr>
          <a:xfrm rot="0">
            <a:off x="1108343" y="-190157"/>
            <a:ext cx="1845389" cy="2032367"/>
            <a:chOff x="0" y="0"/>
            <a:chExt cx="5765800" cy="6350000"/>
          </a:xfrm>
        </p:grpSpPr>
        <p:sp>
          <p:nvSpPr>
            <p:cNvPr name="Freeform 12" id="12"/>
            <p:cNvSpPr/>
            <p:nvPr/>
          </p:nvSpPr>
          <p:spPr>
            <a:xfrm flipH="false" flipV="false" rot="0">
              <a:off x="0" y="0"/>
              <a:ext cx="5765800" cy="6350000"/>
            </a:xfrm>
            <a:custGeom>
              <a:avLst/>
              <a:gdLst/>
              <a:ahLst/>
              <a:cxnLst/>
              <a:rect r="r" b="b" t="t" l="l"/>
              <a:pathLst>
                <a:path h="6350000" w="5765800">
                  <a:moveTo>
                    <a:pt x="5765800" y="0"/>
                  </a:moveTo>
                  <a:lnTo>
                    <a:pt x="5765800" y="6350000"/>
                  </a:lnTo>
                  <a:lnTo>
                    <a:pt x="2881630" y="5361940"/>
                  </a:lnTo>
                  <a:lnTo>
                    <a:pt x="0" y="6350000"/>
                  </a:lnTo>
                  <a:lnTo>
                    <a:pt x="3810" y="4268470"/>
                  </a:lnTo>
                  <a:lnTo>
                    <a:pt x="8890" y="814070"/>
                  </a:lnTo>
                  <a:lnTo>
                    <a:pt x="10160" y="0"/>
                  </a:lnTo>
                  <a:lnTo>
                    <a:pt x="5765800" y="0"/>
                  </a:lnTo>
                  <a:close/>
                </a:path>
              </a:pathLst>
            </a:custGeom>
            <a:solidFill>
              <a:srgbClr val="CEB99E"/>
            </a:solidFill>
          </p:spPr>
        </p:sp>
      </p:grpSp>
      <p:sp>
        <p:nvSpPr>
          <p:cNvPr name="Freeform 13" id="13"/>
          <p:cNvSpPr/>
          <p:nvPr/>
        </p:nvSpPr>
        <p:spPr>
          <a:xfrm flipH="false" flipV="false" rot="0">
            <a:off x="3531827" y="153949"/>
            <a:ext cx="4297624" cy="900710"/>
          </a:xfrm>
          <a:custGeom>
            <a:avLst/>
            <a:gdLst/>
            <a:ahLst/>
            <a:cxnLst/>
            <a:rect r="r" b="b" t="t" l="l"/>
            <a:pathLst>
              <a:path h="900710" w="4297624">
                <a:moveTo>
                  <a:pt x="0" y="0"/>
                </a:moveTo>
                <a:lnTo>
                  <a:pt x="4297623" y="0"/>
                </a:lnTo>
                <a:lnTo>
                  <a:pt x="4297623" y="900711"/>
                </a:lnTo>
                <a:lnTo>
                  <a:pt x="0" y="900711"/>
                </a:lnTo>
                <a:lnTo>
                  <a:pt x="0" y="0"/>
                </a:lnTo>
                <a:close/>
              </a:path>
            </a:pathLst>
          </a:custGeom>
          <a:blipFill>
            <a:blip r:embed="rId2"/>
            <a:stretch>
              <a:fillRect l="0" t="0" r="0" b="0"/>
            </a:stretch>
          </a:blipFill>
        </p:spPr>
      </p:sp>
      <p:sp>
        <p:nvSpPr>
          <p:cNvPr name="Freeform 14" id="14"/>
          <p:cNvSpPr/>
          <p:nvPr/>
        </p:nvSpPr>
        <p:spPr>
          <a:xfrm flipH="false" flipV="false" rot="0">
            <a:off x="1028700" y="4288258"/>
            <a:ext cx="2915024" cy="5595056"/>
          </a:xfrm>
          <a:custGeom>
            <a:avLst/>
            <a:gdLst/>
            <a:ahLst/>
            <a:cxnLst/>
            <a:rect r="r" b="b" t="t" l="l"/>
            <a:pathLst>
              <a:path h="5595056" w="2915024">
                <a:moveTo>
                  <a:pt x="0" y="0"/>
                </a:moveTo>
                <a:lnTo>
                  <a:pt x="2915024" y="0"/>
                </a:lnTo>
                <a:lnTo>
                  <a:pt x="2915024" y="5595056"/>
                </a:lnTo>
                <a:lnTo>
                  <a:pt x="0" y="559505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5" id="15"/>
          <p:cNvSpPr txBox="true"/>
          <p:nvPr/>
        </p:nvSpPr>
        <p:spPr>
          <a:xfrm rot="0">
            <a:off x="10061580" y="1746960"/>
            <a:ext cx="8006527" cy="698433"/>
          </a:xfrm>
          <a:prstGeom prst="rect">
            <a:avLst/>
          </a:prstGeom>
        </p:spPr>
        <p:txBody>
          <a:bodyPr anchor="t" rtlCol="false" tIns="0" lIns="0" bIns="0" rIns="0">
            <a:spAutoFit/>
          </a:bodyPr>
          <a:lstStyle/>
          <a:p>
            <a:pPr algn="ctr">
              <a:lnSpc>
                <a:spcPts val="5600"/>
              </a:lnSpc>
              <a:spcBef>
                <a:spcPct val="0"/>
              </a:spcBef>
            </a:pPr>
            <a:r>
              <a:rPr lang="en-US" sz="4000" spc="148">
                <a:solidFill>
                  <a:srgbClr val="253439"/>
                </a:solidFill>
                <a:latin typeface="Barlow Heavy"/>
              </a:rPr>
              <a:t>AIM OF THE TRAINING</a:t>
            </a:r>
          </a:p>
        </p:txBody>
      </p:sp>
      <p:sp>
        <p:nvSpPr>
          <p:cNvPr name="TextBox 16" id="16"/>
          <p:cNvSpPr txBox="true"/>
          <p:nvPr/>
        </p:nvSpPr>
        <p:spPr>
          <a:xfrm rot="0">
            <a:off x="6135368" y="6276162"/>
            <a:ext cx="11100120" cy="1091350"/>
          </a:xfrm>
          <a:prstGeom prst="rect">
            <a:avLst/>
          </a:prstGeom>
        </p:spPr>
        <p:txBody>
          <a:bodyPr anchor="t" rtlCol="false" tIns="0" lIns="0" bIns="0" rIns="0">
            <a:spAutoFit/>
          </a:bodyPr>
          <a:lstStyle/>
          <a:p>
            <a:pPr marL="681073" indent="-340536" lvl="1">
              <a:lnSpc>
                <a:spcPts val="4416"/>
              </a:lnSpc>
              <a:buFont typeface="Arial"/>
              <a:buChar char="•"/>
            </a:pPr>
            <a:r>
              <a:rPr lang="en-US" sz="3154" spc="179">
                <a:solidFill>
                  <a:srgbClr val="253439"/>
                </a:solidFill>
                <a:latin typeface="DM Sans"/>
              </a:rPr>
              <a:t>Improve self-awareness in the area of life moments, making decisions, choices.</a:t>
            </a:r>
          </a:p>
        </p:txBody>
      </p:sp>
      <p:sp>
        <p:nvSpPr>
          <p:cNvPr name="TextBox 17" id="17"/>
          <p:cNvSpPr txBox="true"/>
          <p:nvPr/>
        </p:nvSpPr>
        <p:spPr>
          <a:xfrm rot="0">
            <a:off x="1028700" y="530801"/>
            <a:ext cx="2004675" cy="523859"/>
          </a:xfrm>
          <a:prstGeom prst="rect">
            <a:avLst/>
          </a:prstGeom>
        </p:spPr>
        <p:txBody>
          <a:bodyPr anchor="t" rtlCol="false" tIns="0" lIns="0" bIns="0" rIns="0">
            <a:spAutoFit/>
          </a:bodyPr>
          <a:lstStyle/>
          <a:p>
            <a:pPr algn="ctr">
              <a:lnSpc>
                <a:spcPts val="4200"/>
              </a:lnSpc>
            </a:pPr>
            <a:r>
              <a:rPr lang="en-US" sz="3000">
                <a:solidFill>
                  <a:srgbClr val="253439"/>
                </a:solidFill>
                <a:latin typeface="DM Sans"/>
              </a:rPr>
              <a:t>3/28</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B29E84"/>
        </a:solidFill>
      </p:bgPr>
    </p:bg>
    <p:spTree>
      <p:nvGrpSpPr>
        <p:cNvPr id="1" name=""/>
        <p:cNvGrpSpPr/>
        <p:nvPr/>
      </p:nvGrpSpPr>
      <p:grpSpPr>
        <a:xfrm>
          <a:off x="0" y="0"/>
          <a:ext cx="0" cy="0"/>
          <a:chOff x="0" y="0"/>
          <a:chExt cx="0" cy="0"/>
        </a:xfrm>
      </p:grpSpPr>
      <p:grpSp>
        <p:nvGrpSpPr>
          <p:cNvPr name="Group 2" id="2"/>
          <p:cNvGrpSpPr/>
          <p:nvPr/>
        </p:nvGrpSpPr>
        <p:grpSpPr>
          <a:xfrm rot="0">
            <a:off x="0" y="-37628"/>
            <a:ext cx="12540535" cy="10727685"/>
            <a:chOff x="0" y="0"/>
            <a:chExt cx="4242107" cy="3628871"/>
          </a:xfrm>
        </p:grpSpPr>
        <p:sp>
          <p:nvSpPr>
            <p:cNvPr name="Freeform 3" id="3"/>
            <p:cNvSpPr/>
            <p:nvPr/>
          </p:nvSpPr>
          <p:spPr>
            <a:xfrm flipH="false" flipV="false" rot="0">
              <a:off x="0" y="0"/>
              <a:ext cx="4242107" cy="3628871"/>
            </a:xfrm>
            <a:custGeom>
              <a:avLst/>
              <a:gdLst/>
              <a:ahLst/>
              <a:cxnLst/>
              <a:rect r="r" b="b" t="t" l="l"/>
              <a:pathLst>
                <a:path h="3628871" w="4242107">
                  <a:moveTo>
                    <a:pt x="0" y="0"/>
                  </a:moveTo>
                  <a:lnTo>
                    <a:pt x="4242107" y="0"/>
                  </a:lnTo>
                  <a:lnTo>
                    <a:pt x="4242107" y="3628871"/>
                  </a:lnTo>
                  <a:lnTo>
                    <a:pt x="0" y="3628871"/>
                  </a:lnTo>
                  <a:close/>
                </a:path>
              </a:pathLst>
            </a:custGeom>
            <a:solidFill>
              <a:srgbClr val="FFFFFF"/>
            </a:solidFill>
          </p:spPr>
        </p:sp>
      </p:grpSp>
      <p:grpSp>
        <p:nvGrpSpPr>
          <p:cNvPr name="Group 4" id="4"/>
          <p:cNvGrpSpPr/>
          <p:nvPr/>
        </p:nvGrpSpPr>
        <p:grpSpPr>
          <a:xfrm rot="5400000">
            <a:off x="13404610" y="5691691"/>
            <a:ext cx="8115300" cy="843265"/>
            <a:chOff x="0" y="0"/>
            <a:chExt cx="10820400" cy="1124353"/>
          </a:xfrm>
        </p:grpSpPr>
        <p:sp>
          <p:nvSpPr>
            <p:cNvPr name="AutoShape 5" id="5"/>
            <p:cNvSpPr/>
            <p:nvPr/>
          </p:nvSpPr>
          <p:spPr>
            <a:xfrm rot="0">
              <a:off x="0" y="459291"/>
              <a:ext cx="7100310" cy="0"/>
            </a:xfrm>
            <a:prstGeom prst="line">
              <a:avLst/>
            </a:prstGeom>
            <a:ln cap="rnd" w="101600">
              <a:solidFill>
                <a:srgbClr val="FFFFFF"/>
              </a:solidFill>
              <a:prstDash val="sysDot"/>
              <a:headEnd type="oval" len="lg" w="lg"/>
              <a:tailEnd type="oval" len="lg" w="lg"/>
            </a:ln>
          </p:spPr>
        </p:sp>
        <p:grpSp>
          <p:nvGrpSpPr>
            <p:cNvPr name="Group 6" id="6"/>
            <p:cNvGrpSpPr/>
            <p:nvPr/>
          </p:nvGrpSpPr>
          <p:grpSpPr>
            <a:xfrm rot="0">
              <a:off x="7359852" y="154200"/>
              <a:ext cx="711782" cy="711782"/>
              <a:chOff x="0" y="0"/>
              <a:chExt cx="6350000" cy="6350000"/>
            </a:xfrm>
          </p:grpSpPr>
          <p:sp>
            <p:nvSpPr>
              <p:cNvPr name="Freeform 7" id="7"/>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name="Group 8" id="8"/>
            <p:cNvGrpSpPr/>
            <p:nvPr/>
          </p:nvGrpSpPr>
          <p:grpSpPr>
            <a:xfrm rot="0">
              <a:off x="8367641" y="88354"/>
              <a:ext cx="947644" cy="947644"/>
              <a:chOff x="0" y="0"/>
              <a:chExt cx="6350000" cy="6350000"/>
            </a:xfrm>
          </p:grpSpPr>
          <p:sp>
            <p:nvSpPr>
              <p:cNvPr name="Freeform 9" id="9"/>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name="Group 10" id="10"/>
            <p:cNvGrpSpPr/>
            <p:nvPr/>
          </p:nvGrpSpPr>
          <p:grpSpPr>
            <a:xfrm rot="0">
              <a:off x="9696047" y="0"/>
              <a:ext cx="1124353" cy="1124353"/>
              <a:chOff x="0" y="0"/>
              <a:chExt cx="6350000" cy="6350000"/>
            </a:xfrm>
          </p:grpSpPr>
          <p:sp>
            <p:nvSpPr>
              <p:cNvPr name="Freeform 11" id="11"/>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grpSp>
        <p:nvGrpSpPr>
          <p:cNvPr name="Group 12" id="12"/>
          <p:cNvGrpSpPr/>
          <p:nvPr/>
        </p:nvGrpSpPr>
        <p:grpSpPr>
          <a:xfrm rot="0">
            <a:off x="15774952" y="-360045"/>
            <a:ext cx="1845389" cy="2032367"/>
            <a:chOff x="0" y="0"/>
            <a:chExt cx="5765800" cy="6350000"/>
          </a:xfrm>
        </p:grpSpPr>
        <p:sp>
          <p:nvSpPr>
            <p:cNvPr name="Freeform 13" id="13"/>
            <p:cNvSpPr/>
            <p:nvPr/>
          </p:nvSpPr>
          <p:spPr>
            <a:xfrm flipH="false" flipV="false" rot="0">
              <a:off x="0" y="0"/>
              <a:ext cx="5765800" cy="6350000"/>
            </a:xfrm>
            <a:custGeom>
              <a:avLst/>
              <a:gdLst/>
              <a:ahLst/>
              <a:cxnLst/>
              <a:rect r="r" b="b" t="t" l="l"/>
              <a:pathLst>
                <a:path h="6350000" w="5765800">
                  <a:moveTo>
                    <a:pt x="5765800" y="0"/>
                  </a:moveTo>
                  <a:lnTo>
                    <a:pt x="5765800" y="6350000"/>
                  </a:lnTo>
                  <a:lnTo>
                    <a:pt x="2881630" y="5361940"/>
                  </a:lnTo>
                  <a:lnTo>
                    <a:pt x="0" y="6350000"/>
                  </a:lnTo>
                  <a:lnTo>
                    <a:pt x="3810" y="4268470"/>
                  </a:lnTo>
                  <a:lnTo>
                    <a:pt x="8890" y="814070"/>
                  </a:lnTo>
                  <a:lnTo>
                    <a:pt x="10160" y="0"/>
                  </a:lnTo>
                  <a:lnTo>
                    <a:pt x="5765800" y="0"/>
                  </a:lnTo>
                  <a:close/>
                </a:path>
              </a:pathLst>
            </a:custGeom>
            <a:solidFill>
              <a:srgbClr val="FFFFFF"/>
            </a:solidFill>
          </p:spPr>
        </p:sp>
      </p:grpSp>
      <p:sp>
        <p:nvSpPr>
          <p:cNvPr name="Freeform 14" id="14"/>
          <p:cNvSpPr/>
          <p:nvPr/>
        </p:nvSpPr>
        <p:spPr>
          <a:xfrm flipH="false" flipV="false" rot="0">
            <a:off x="11241537" y="280423"/>
            <a:ext cx="4297624" cy="900710"/>
          </a:xfrm>
          <a:custGeom>
            <a:avLst/>
            <a:gdLst/>
            <a:ahLst/>
            <a:cxnLst/>
            <a:rect r="r" b="b" t="t" l="l"/>
            <a:pathLst>
              <a:path h="900710" w="4297624">
                <a:moveTo>
                  <a:pt x="0" y="0"/>
                </a:moveTo>
                <a:lnTo>
                  <a:pt x="4297624" y="0"/>
                </a:lnTo>
                <a:lnTo>
                  <a:pt x="4297624" y="900710"/>
                </a:lnTo>
                <a:lnTo>
                  <a:pt x="0" y="900710"/>
                </a:lnTo>
                <a:lnTo>
                  <a:pt x="0" y="0"/>
                </a:lnTo>
                <a:close/>
              </a:path>
            </a:pathLst>
          </a:custGeom>
          <a:blipFill>
            <a:blip r:embed="rId2"/>
            <a:stretch>
              <a:fillRect l="0" t="0" r="0" b="0"/>
            </a:stretch>
          </a:blipFill>
        </p:spPr>
      </p:sp>
      <p:grpSp>
        <p:nvGrpSpPr>
          <p:cNvPr name="Group 15" id="15"/>
          <p:cNvGrpSpPr/>
          <p:nvPr/>
        </p:nvGrpSpPr>
        <p:grpSpPr>
          <a:xfrm rot="0">
            <a:off x="13390349" y="4369261"/>
            <a:ext cx="3307297" cy="3212213"/>
            <a:chOff x="0" y="0"/>
            <a:chExt cx="4409730" cy="4282950"/>
          </a:xfrm>
        </p:grpSpPr>
        <p:sp>
          <p:nvSpPr>
            <p:cNvPr name="Freeform 16" id="16"/>
            <p:cNvSpPr/>
            <p:nvPr/>
          </p:nvSpPr>
          <p:spPr>
            <a:xfrm flipH="false" flipV="false" rot="0">
              <a:off x="0" y="0"/>
              <a:ext cx="4409730" cy="4282950"/>
            </a:xfrm>
            <a:custGeom>
              <a:avLst/>
              <a:gdLst/>
              <a:ahLst/>
              <a:cxnLst/>
              <a:rect r="r" b="b" t="t" l="l"/>
              <a:pathLst>
                <a:path h="4282950" w="4409730">
                  <a:moveTo>
                    <a:pt x="0" y="0"/>
                  </a:moveTo>
                  <a:lnTo>
                    <a:pt x="4409730" y="0"/>
                  </a:lnTo>
                  <a:lnTo>
                    <a:pt x="4409730" y="4282950"/>
                  </a:lnTo>
                  <a:lnTo>
                    <a:pt x="0" y="4282950"/>
                  </a:lnTo>
                  <a:lnTo>
                    <a:pt x="0" y="0"/>
                  </a:lnTo>
                  <a:close/>
                </a:path>
              </a:pathLst>
            </a:custGeom>
            <a:blipFill>
              <a:blip r:embed="rId3"/>
              <a:stretch>
                <a:fillRect l="0" t="0" r="0" b="0"/>
              </a:stretch>
            </a:blipFill>
          </p:spPr>
        </p:sp>
        <p:sp>
          <p:nvSpPr>
            <p:cNvPr name="Freeform 17" id="17"/>
            <p:cNvSpPr/>
            <p:nvPr/>
          </p:nvSpPr>
          <p:spPr>
            <a:xfrm flipH="false" flipV="false" rot="0">
              <a:off x="1433054" y="484890"/>
              <a:ext cx="2438278" cy="2539355"/>
            </a:xfrm>
            <a:custGeom>
              <a:avLst/>
              <a:gdLst/>
              <a:ahLst/>
              <a:cxnLst/>
              <a:rect r="r" b="b" t="t" l="l"/>
              <a:pathLst>
                <a:path h="2539355" w="2438278">
                  <a:moveTo>
                    <a:pt x="0" y="0"/>
                  </a:moveTo>
                  <a:lnTo>
                    <a:pt x="2438279" y="0"/>
                  </a:lnTo>
                  <a:lnTo>
                    <a:pt x="2438279" y="2539355"/>
                  </a:lnTo>
                  <a:lnTo>
                    <a:pt x="0" y="2539355"/>
                  </a:lnTo>
                  <a:lnTo>
                    <a:pt x="0" y="0"/>
                  </a:lnTo>
                  <a:close/>
                </a:path>
              </a:pathLst>
            </a:custGeom>
            <a:blipFill>
              <a:blip r:embed="rId4"/>
              <a:stretch>
                <a:fillRect l="0" t="0" r="0" b="0"/>
              </a:stretch>
            </a:blipFill>
          </p:spPr>
        </p:sp>
      </p:grpSp>
      <p:sp>
        <p:nvSpPr>
          <p:cNvPr name="TextBox 18" id="18"/>
          <p:cNvSpPr txBox="true"/>
          <p:nvPr/>
        </p:nvSpPr>
        <p:spPr>
          <a:xfrm rot="0">
            <a:off x="589467" y="1998523"/>
            <a:ext cx="11361601" cy="6791326"/>
          </a:xfrm>
          <a:prstGeom prst="rect">
            <a:avLst/>
          </a:prstGeom>
        </p:spPr>
        <p:txBody>
          <a:bodyPr anchor="t" rtlCol="false" tIns="0" lIns="0" bIns="0" rIns="0">
            <a:spAutoFit/>
          </a:bodyPr>
          <a:lstStyle/>
          <a:p>
            <a:pPr>
              <a:lnSpc>
                <a:spcPts val="4199"/>
              </a:lnSpc>
            </a:pPr>
            <a:r>
              <a:rPr lang="en-US" sz="2999" spc="170">
                <a:solidFill>
                  <a:srgbClr val="253439"/>
                </a:solidFill>
                <a:latin typeface="Raleway 1"/>
              </a:rPr>
              <a:t> </a:t>
            </a:r>
            <a:r>
              <a:rPr lang="en-US" sz="2999" spc="170">
                <a:solidFill>
                  <a:srgbClr val="253439"/>
                </a:solidFill>
                <a:latin typeface="Raleway 1 Bold"/>
              </a:rPr>
              <a:t>Guiding Maxims</a:t>
            </a:r>
            <a:r>
              <a:rPr lang="en-US" sz="2999" spc="170">
                <a:solidFill>
                  <a:srgbClr val="253439"/>
                </a:solidFill>
                <a:latin typeface="Raleway 1"/>
              </a:rPr>
              <a:t> </a:t>
            </a:r>
          </a:p>
          <a:p>
            <a:pPr>
              <a:lnSpc>
                <a:spcPts val="4199"/>
              </a:lnSpc>
              <a:spcBef>
                <a:spcPct val="0"/>
              </a:spcBef>
            </a:pPr>
          </a:p>
          <a:p>
            <a:pPr>
              <a:lnSpc>
                <a:spcPts val="4199"/>
              </a:lnSpc>
              <a:spcBef>
                <a:spcPct val="0"/>
              </a:spcBef>
            </a:pPr>
            <a:r>
              <a:rPr lang="en-US" sz="2999">
                <a:solidFill>
                  <a:srgbClr val="253439"/>
                </a:solidFill>
                <a:latin typeface="Raleway 1 Bold"/>
              </a:rPr>
              <a:t>Step 1. </a:t>
            </a:r>
          </a:p>
          <a:p>
            <a:pPr>
              <a:lnSpc>
                <a:spcPts val="4199"/>
              </a:lnSpc>
              <a:spcBef>
                <a:spcPct val="0"/>
              </a:spcBef>
            </a:pPr>
            <a:r>
              <a:rPr lang="en-US" sz="2999">
                <a:solidFill>
                  <a:srgbClr val="253439"/>
                </a:solidFill>
                <a:latin typeface="Raleway 1"/>
              </a:rPr>
              <a:t>Choose a maxim or maxims that are close to you, that you follow in your everyday life. Write it on a paper.</a:t>
            </a:r>
          </a:p>
          <a:p>
            <a:pPr>
              <a:lnSpc>
                <a:spcPts val="4199"/>
              </a:lnSpc>
              <a:spcBef>
                <a:spcPct val="0"/>
              </a:spcBef>
            </a:pPr>
          </a:p>
          <a:p>
            <a:pPr>
              <a:lnSpc>
                <a:spcPts val="4199"/>
              </a:lnSpc>
              <a:spcBef>
                <a:spcPct val="0"/>
              </a:spcBef>
            </a:pPr>
            <a:r>
              <a:rPr lang="en-US" sz="2999">
                <a:solidFill>
                  <a:srgbClr val="253439"/>
                </a:solidFill>
                <a:latin typeface="Raleway 1 Bold"/>
              </a:rPr>
              <a:t>Step 2.</a:t>
            </a:r>
            <a:r>
              <a:rPr lang="en-US" sz="2999">
                <a:solidFill>
                  <a:srgbClr val="253439"/>
                </a:solidFill>
                <a:latin typeface="Raleway 1"/>
              </a:rPr>
              <a:t> </a:t>
            </a:r>
          </a:p>
          <a:p>
            <a:pPr>
              <a:lnSpc>
                <a:spcPts val="4199"/>
              </a:lnSpc>
              <a:spcBef>
                <a:spcPct val="0"/>
              </a:spcBef>
            </a:pPr>
            <a:r>
              <a:rPr lang="en-US" sz="2999">
                <a:solidFill>
                  <a:srgbClr val="253439"/>
                </a:solidFill>
                <a:latin typeface="Raleway 1"/>
              </a:rPr>
              <a:t>Now think about it for at least 2-3 minutes.</a:t>
            </a:r>
          </a:p>
          <a:p>
            <a:pPr>
              <a:lnSpc>
                <a:spcPts val="4199"/>
              </a:lnSpc>
              <a:spcBef>
                <a:spcPct val="0"/>
              </a:spcBef>
            </a:pPr>
          </a:p>
          <a:p>
            <a:pPr>
              <a:lnSpc>
                <a:spcPts val="4199"/>
              </a:lnSpc>
              <a:spcBef>
                <a:spcPct val="0"/>
              </a:spcBef>
            </a:pPr>
            <a:r>
              <a:rPr lang="en-US" sz="2999">
                <a:solidFill>
                  <a:srgbClr val="253439"/>
                </a:solidFill>
                <a:latin typeface="Raleway 1 Bold"/>
              </a:rPr>
              <a:t>Step 3. </a:t>
            </a:r>
          </a:p>
          <a:p>
            <a:pPr marL="647698" indent="-323849" lvl="1">
              <a:lnSpc>
                <a:spcPts val="4199"/>
              </a:lnSpc>
              <a:buFont typeface="Arial"/>
              <a:buChar char="•"/>
            </a:pPr>
            <a:r>
              <a:rPr lang="en-US" sz="2999">
                <a:solidFill>
                  <a:srgbClr val="253439"/>
                </a:solidFill>
                <a:latin typeface="Raleway 1"/>
              </a:rPr>
              <a:t> </a:t>
            </a:r>
            <a:r>
              <a:rPr lang="en-US" sz="2999">
                <a:solidFill>
                  <a:srgbClr val="253439"/>
                </a:solidFill>
                <a:latin typeface="Raleway 1"/>
              </a:rPr>
              <a:t>What maxims have you chosen? Why?</a:t>
            </a:r>
          </a:p>
          <a:p>
            <a:pPr marL="647698" indent="-323849" lvl="1">
              <a:lnSpc>
                <a:spcPts val="4199"/>
              </a:lnSpc>
              <a:buFont typeface="Arial"/>
              <a:buChar char="•"/>
            </a:pPr>
            <a:r>
              <a:rPr lang="en-US" sz="2999">
                <a:solidFill>
                  <a:srgbClr val="253439"/>
                </a:solidFill>
                <a:latin typeface="Raleway 1"/>
              </a:rPr>
              <a:t> What do you gain and what do you lose by following those maxims in life?</a:t>
            </a:r>
          </a:p>
        </p:txBody>
      </p:sp>
      <p:sp>
        <p:nvSpPr>
          <p:cNvPr name="TextBox 19" id="19"/>
          <p:cNvSpPr txBox="true"/>
          <p:nvPr/>
        </p:nvSpPr>
        <p:spPr>
          <a:xfrm rot="0">
            <a:off x="15695309" y="360913"/>
            <a:ext cx="2004675" cy="523859"/>
          </a:xfrm>
          <a:prstGeom prst="rect">
            <a:avLst/>
          </a:prstGeom>
        </p:spPr>
        <p:txBody>
          <a:bodyPr anchor="t" rtlCol="false" tIns="0" lIns="0" bIns="0" rIns="0">
            <a:spAutoFit/>
          </a:bodyPr>
          <a:lstStyle/>
          <a:p>
            <a:pPr algn="ctr">
              <a:lnSpc>
                <a:spcPts val="4200"/>
              </a:lnSpc>
            </a:pPr>
            <a:r>
              <a:rPr lang="en-US" sz="3000">
                <a:solidFill>
                  <a:srgbClr val="253439"/>
                </a:solidFill>
                <a:latin typeface="DM Sans"/>
              </a:rPr>
              <a:t>4/28</a:t>
            </a:r>
          </a:p>
        </p:txBody>
      </p:sp>
      <p:sp>
        <p:nvSpPr>
          <p:cNvPr name="TextBox 20" id="20"/>
          <p:cNvSpPr txBox="true"/>
          <p:nvPr/>
        </p:nvSpPr>
        <p:spPr>
          <a:xfrm rot="0">
            <a:off x="817898" y="123891"/>
            <a:ext cx="10423639" cy="613376"/>
          </a:xfrm>
          <a:prstGeom prst="rect">
            <a:avLst/>
          </a:prstGeom>
        </p:spPr>
        <p:txBody>
          <a:bodyPr anchor="t" rtlCol="false" tIns="0" lIns="0" bIns="0" rIns="0">
            <a:spAutoFit/>
          </a:bodyPr>
          <a:lstStyle/>
          <a:p>
            <a:pPr>
              <a:lnSpc>
                <a:spcPts val="5040"/>
              </a:lnSpc>
              <a:spcBef>
                <a:spcPct val="0"/>
              </a:spcBef>
            </a:pPr>
            <a:r>
              <a:rPr lang="en-US" sz="3600" spc="133">
                <a:solidFill>
                  <a:srgbClr val="253439"/>
                </a:solidFill>
                <a:latin typeface="Barlow Heavy"/>
              </a:rPr>
              <a:t>STEP 1 - WARM UP ACTIVITY - (10 -15 MINUTES)</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7C898B"/>
        </a:solidFill>
      </p:bgPr>
    </p:bg>
    <p:spTree>
      <p:nvGrpSpPr>
        <p:cNvPr id="1" name=""/>
        <p:cNvGrpSpPr/>
        <p:nvPr/>
      </p:nvGrpSpPr>
      <p:grpSpPr>
        <a:xfrm>
          <a:off x="0" y="0"/>
          <a:ext cx="0" cy="0"/>
          <a:chOff x="0" y="0"/>
          <a:chExt cx="0" cy="0"/>
        </a:xfrm>
      </p:grpSpPr>
      <p:grpSp>
        <p:nvGrpSpPr>
          <p:cNvPr name="Group 2" id="2"/>
          <p:cNvGrpSpPr/>
          <p:nvPr/>
        </p:nvGrpSpPr>
        <p:grpSpPr>
          <a:xfrm rot="0">
            <a:off x="15774952" y="-360045"/>
            <a:ext cx="1845389" cy="2032367"/>
            <a:chOff x="0" y="0"/>
            <a:chExt cx="5765800" cy="6350000"/>
          </a:xfrm>
        </p:grpSpPr>
        <p:sp>
          <p:nvSpPr>
            <p:cNvPr name="Freeform 3" id="3"/>
            <p:cNvSpPr/>
            <p:nvPr/>
          </p:nvSpPr>
          <p:spPr>
            <a:xfrm flipH="false" flipV="false" rot="0">
              <a:off x="0" y="0"/>
              <a:ext cx="5765800" cy="6350000"/>
            </a:xfrm>
            <a:custGeom>
              <a:avLst/>
              <a:gdLst/>
              <a:ahLst/>
              <a:cxnLst/>
              <a:rect r="r" b="b" t="t" l="l"/>
              <a:pathLst>
                <a:path h="6350000" w="5765800">
                  <a:moveTo>
                    <a:pt x="5765800" y="0"/>
                  </a:moveTo>
                  <a:lnTo>
                    <a:pt x="5765800" y="6350000"/>
                  </a:lnTo>
                  <a:lnTo>
                    <a:pt x="2881630" y="5361940"/>
                  </a:lnTo>
                  <a:lnTo>
                    <a:pt x="0" y="6350000"/>
                  </a:lnTo>
                  <a:lnTo>
                    <a:pt x="3810" y="4268470"/>
                  </a:lnTo>
                  <a:lnTo>
                    <a:pt x="8890" y="814070"/>
                  </a:lnTo>
                  <a:lnTo>
                    <a:pt x="10160" y="0"/>
                  </a:lnTo>
                  <a:lnTo>
                    <a:pt x="5765800" y="0"/>
                  </a:lnTo>
                  <a:close/>
                </a:path>
              </a:pathLst>
            </a:custGeom>
            <a:solidFill>
              <a:srgbClr val="FFFFFF"/>
            </a:solidFill>
          </p:spPr>
        </p:sp>
      </p:grpSp>
      <p:grpSp>
        <p:nvGrpSpPr>
          <p:cNvPr name="Group 4" id="4"/>
          <p:cNvGrpSpPr/>
          <p:nvPr/>
        </p:nvGrpSpPr>
        <p:grpSpPr>
          <a:xfrm rot="0">
            <a:off x="10037198" y="9258300"/>
            <a:ext cx="8090631" cy="849292"/>
            <a:chOff x="0" y="0"/>
            <a:chExt cx="10787508" cy="1132389"/>
          </a:xfrm>
        </p:grpSpPr>
        <p:sp>
          <p:nvSpPr>
            <p:cNvPr name="AutoShape 5" id="5"/>
            <p:cNvSpPr/>
            <p:nvPr/>
          </p:nvSpPr>
          <p:spPr>
            <a:xfrm rot="0">
              <a:off x="0" y="848543"/>
              <a:ext cx="7100310" cy="0"/>
            </a:xfrm>
            <a:prstGeom prst="line">
              <a:avLst/>
            </a:prstGeom>
            <a:ln cap="rnd" w="101600">
              <a:solidFill>
                <a:srgbClr val="FFFFFF"/>
              </a:solidFill>
              <a:prstDash val="sysDot"/>
              <a:headEnd type="oval" len="lg" w="lg"/>
              <a:tailEnd type="oval" len="lg" w="lg"/>
            </a:ln>
          </p:spPr>
        </p:sp>
        <p:grpSp>
          <p:nvGrpSpPr>
            <p:cNvPr name="Group 6" id="6"/>
            <p:cNvGrpSpPr/>
            <p:nvPr/>
          </p:nvGrpSpPr>
          <p:grpSpPr>
            <a:xfrm rot="0">
              <a:off x="7388716" y="420607"/>
              <a:ext cx="711782" cy="711782"/>
              <a:chOff x="0" y="0"/>
              <a:chExt cx="6350000" cy="6350000"/>
            </a:xfrm>
          </p:grpSpPr>
          <p:sp>
            <p:nvSpPr>
              <p:cNvPr name="Freeform 7" id="7"/>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name="Group 8" id="8"/>
            <p:cNvGrpSpPr/>
            <p:nvPr/>
          </p:nvGrpSpPr>
          <p:grpSpPr>
            <a:xfrm rot="0">
              <a:off x="8425368" y="176709"/>
              <a:ext cx="947644" cy="947644"/>
              <a:chOff x="0" y="0"/>
              <a:chExt cx="6350000" cy="6350000"/>
            </a:xfrm>
          </p:grpSpPr>
          <p:sp>
            <p:nvSpPr>
              <p:cNvPr name="Freeform 9" id="9"/>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name="Group 10" id="10"/>
            <p:cNvGrpSpPr/>
            <p:nvPr/>
          </p:nvGrpSpPr>
          <p:grpSpPr>
            <a:xfrm rot="0">
              <a:off x="9663155" y="0"/>
              <a:ext cx="1124353" cy="1124353"/>
              <a:chOff x="0" y="0"/>
              <a:chExt cx="6350000" cy="6350000"/>
            </a:xfrm>
          </p:grpSpPr>
          <p:sp>
            <p:nvSpPr>
              <p:cNvPr name="Freeform 11" id="11"/>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sp>
        <p:nvSpPr>
          <p:cNvPr name="Freeform 12" id="12"/>
          <p:cNvSpPr/>
          <p:nvPr/>
        </p:nvSpPr>
        <p:spPr>
          <a:xfrm flipH="false" flipV="false" rot="0">
            <a:off x="11192710" y="205825"/>
            <a:ext cx="4297624" cy="900710"/>
          </a:xfrm>
          <a:custGeom>
            <a:avLst/>
            <a:gdLst/>
            <a:ahLst/>
            <a:cxnLst/>
            <a:rect r="r" b="b" t="t" l="l"/>
            <a:pathLst>
              <a:path h="900710" w="4297624">
                <a:moveTo>
                  <a:pt x="0" y="0"/>
                </a:moveTo>
                <a:lnTo>
                  <a:pt x="4297624" y="0"/>
                </a:lnTo>
                <a:lnTo>
                  <a:pt x="4297624" y="900710"/>
                </a:lnTo>
                <a:lnTo>
                  <a:pt x="0" y="900710"/>
                </a:lnTo>
                <a:lnTo>
                  <a:pt x="0" y="0"/>
                </a:lnTo>
                <a:close/>
              </a:path>
            </a:pathLst>
          </a:custGeom>
          <a:blipFill>
            <a:blip r:embed="rId2"/>
            <a:stretch>
              <a:fillRect l="0" t="0" r="0" b="0"/>
            </a:stretch>
          </a:blipFill>
        </p:spPr>
      </p:sp>
      <p:sp>
        <p:nvSpPr>
          <p:cNvPr name="TextBox 13" id="13"/>
          <p:cNvSpPr txBox="true"/>
          <p:nvPr/>
        </p:nvSpPr>
        <p:spPr>
          <a:xfrm rot="0">
            <a:off x="314488" y="2660340"/>
            <a:ext cx="10612576" cy="7447252"/>
          </a:xfrm>
          <a:prstGeom prst="rect">
            <a:avLst/>
          </a:prstGeom>
        </p:spPr>
        <p:txBody>
          <a:bodyPr anchor="t" rtlCol="false" tIns="0" lIns="0" bIns="0" rIns="0">
            <a:spAutoFit/>
          </a:bodyPr>
          <a:lstStyle/>
          <a:p>
            <a:pPr algn="ctr">
              <a:lnSpc>
                <a:spcPts val="4258"/>
              </a:lnSpc>
            </a:pPr>
            <a:r>
              <a:rPr lang="en-US" sz="3041">
                <a:solidFill>
                  <a:srgbClr val="101F24"/>
                </a:solidFill>
                <a:latin typeface="DM Sans Bold"/>
              </a:rPr>
              <a:t>Self-awareness is the capacity of an individual to identify and comprehend their own feelings, motives, values, and strengths and shortcomings</a:t>
            </a:r>
            <a:r>
              <a:rPr lang="en-US" sz="3041">
                <a:solidFill>
                  <a:srgbClr val="101F24"/>
                </a:solidFill>
                <a:latin typeface="DM Sans"/>
              </a:rPr>
              <a:t>. It entails being acutely aware of the effects that one's ideas and deeds have on oneself and other people. Self-aware people are aware of their own feelings, are able to evaluate themselves objectively, and are cognizant of their own ideals and aspirations.</a:t>
            </a:r>
          </a:p>
          <a:p>
            <a:pPr algn="ctr">
              <a:lnSpc>
                <a:spcPts val="4258"/>
              </a:lnSpc>
            </a:pPr>
          </a:p>
          <a:p>
            <a:pPr algn="ctr">
              <a:lnSpc>
                <a:spcPts val="4258"/>
              </a:lnSpc>
            </a:pPr>
            <a:r>
              <a:rPr lang="en-US" sz="3041">
                <a:solidFill>
                  <a:srgbClr val="101F24"/>
                </a:solidFill>
                <a:latin typeface="DM Sans"/>
              </a:rPr>
              <a:t>When it comes to soft skills, </a:t>
            </a:r>
            <a:r>
              <a:rPr lang="en-US" sz="3041">
                <a:solidFill>
                  <a:srgbClr val="101F24"/>
                </a:solidFill>
                <a:latin typeface="DM Sans Bold"/>
              </a:rPr>
              <a:t>self-awareness is essential for both professional and personal growth</a:t>
            </a:r>
            <a:r>
              <a:rPr lang="en-US" sz="3041">
                <a:solidFill>
                  <a:srgbClr val="101F24"/>
                </a:solidFill>
                <a:latin typeface="DM Sans"/>
              </a:rPr>
              <a:t>. It improves communication with others, judgment, and general efficacy in a range of contexts.</a:t>
            </a:r>
          </a:p>
          <a:p>
            <a:pPr algn="ctr">
              <a:lnSpc>
                <a:spcPts val="4258"/>
              </a:lnSpc>
              <a:spcBef>
                <a:spcPct val="0"/>
              </a:spcBef>
            </a:pPr>
          </a:p>
        </p:txBody>
      </p:sp>
      <p:grpSp>
        <p:nvGrpSpPr>
          <p:cNvPr name="Group 14" id="14"/>
          <p:cNvGrpSpPr/>
          <p:nvPr/>
        </p:nvGrpSpPr>
        <p:grpSpPr>
          <a:xfrm rot="0">
            <a:off x="580134" y="269471"/>
            <a:ext cx="10081286" cy="1674129"/>
            <a:chOff x="0" y="0"/>
            <a:chExt cx="13441715" cy="2232172"/>
          </a:xfrm>
        </p:grpSpPr>
        <p:grpSp>
          <p:nvGrpSpPr>
            <p:cNvPr name="Group 15" id="15"/>
            <p:cNvGrpSpPr/>
            <p:nvPr/>
          </p:nvGrpSpPr>
          <p:grpSpPr>
            <a:xfrm rot="0">
              <a:off x="0" y="0"/>
              <a:ext cx="12583741" cy="2232172"/>
              <a:chOff x="0" y="0"/>
              <a:chExt cx="5219934" cy="925940"/>
            </a:xfrm>
          </p:grpSpPr>
          <p:sp>
            <p:nvSpPr>
              <p:cNvPr name="Freeform 16" id="16"/>
              <p:cNvSpPr/>
              <p:nvPr/>
            </p:nvSpPr>
            <p:spPr>
              <a:xfrm flipH="false" flipV="false" rot="0">
                <a:off x="48260" y="48260"/>
                <a:ext cx="5171674" cy="877680"/>
              </a:xfrm>
              <a:custGeom>
                <a:avLst/>
                <a:gdLst/>
                <a:ahLst/>
                <a:cxnLst/>
                <a:rect r="r" b="b" t="t" l="l"/>
                <a:pathLst>
                  <a:path h="877680" w="5171674">
                    <a:moveTo>
                      <a:pt x="0" y="0"/>
                    </a:moveTo>
                    <a:lnTo>
                      <a:pt x="5171674" y="0"/>
                    </a:lnTo>
                    <a:lnTo>
                      <a:pt x="5171674" y="877680"/>
                    </a:lnTo>
                    <a:lnTo>
                      <a:pt x="0" y="877680"/>
                    </a:lnTo>
                    <a:close/>
                  </a:path>
                </a:pathLst>
              </a:custGeom>
              <a:solidFill>
                <a:srgbClr val="FFFFFF"/>
              </a:solidFill>
            </p:spPr>
          </p:sp>
          <p:sp>
            <p:nvSpPr>
              <p:cNvPr name="Freeform 17" id="17"/>
              <p:cNvSpPr/>
              <p:nvPr/>
            </p:nvSpPr>
            <p:spPr>
              <a:xfrm flipH="false" flipV="false" rot="0">
                <a:off x="6350" y="6350"/>
                <a:ext cx="5171674" cy="877680"/>
              </a:xfrm>
              <a:custGeom>
                <a:avLst/>
                <a:gdLst/>
                <a:ahLst/>
                <a:cxnLst/>
                <a:rect r="r" b="b" t="t" l="l"/>
                <a:pathLst>
                  <a:path h="877680" w="5171674">
                    <a:moveTo>
                      <a:pt x="0" y="0"/>
                    </a:moveTo>
                    <a:lnTo>
                      <a:pt x="5171674" y="0"/>
                    </a:lnTo>
                    <a:lnTo>
                      <a:pt x="5171674" y="877680"/>
                    </a:lnTo>
                    <a:lnTo>
                      <a:pt x="0" y="877680"/>
                    </a:lnTo>
                    <a:close/>
                  </a:path>
                </a:pathLst>
              </a:custGeom>
              <a:solidFill>
                <a:srgbClr val="CEB99E"/>
              </a:solidFill>
            </p:spPr>
          </p:sp>
          <p:sp>
            <p:nvSpPr>
              <p:cNvPr name="Freeform 18" id="18"/>
              <p:cNvSpPr/>
              <p:nvPr/>
            </p:nvSpPr>
            <p:spPr>
              <a:xfrm flipH="false" flipV="false" rot="0">
                <a:off x="0" y="0"/>
                <a:ext cx="5184374" cy="890380"/>
              </a:xfrm>
              <a:custGeom>
                <a:avLst/>
                <a:gdLst/>
                <a:ahLst/>
                <a:cxnLst/>
                <a:rect r="r" b="b" t="t" l="l"/>
                <a:pathLst>
                  <a:path h="890380" w="5184374">
                    <a:moveTo>
                      <a:pt x="5184374" y="890380"/>
                    </a:moveTo>
                    <a:lnTo>
                      <a:pt x="0" y="890380"/>
                    </a:lnTo>
                    <a:lnTo>
                      <a:pt x="0" y="0"/>
                    </a:lnTo>
                    <a:lnTo>
                      <a:pt x="5184374" y="0"/>
                    </a:lnTo>
                    <a:lnTo>
                      <a:pt x="5184374" y="890380"/>
                    </a:lnTo>
                    <a:close/>
                    <a:moveTo>
                      <a:pt x="12700" y="877680"/>
                    </a:moveTo>
                    <a:lnTo>
                      <a:pt x="5171674" y="877680"/>
                    </a:lnTo>
                    <a:lnTo>
                      <a:pt x="5171674" y="12700"/>
                    </a:lnTo>
                    <a:lnTo>
                      <a:pt x="12700" y="12700"/>
                    </a:lnTo>
                    <a:lnTo>
                      <a:pt x="12700" y="877680"/>
                    </a:lnTo>
                    <a:close/>
                  </a:path>
                </a:pathLst>
              </a:custGeom>
              <a:solidFill>
                <a:srgbClr val="7C898B"/>
              </a:solidFill>
            </p:spPr>
          </p:sp>
        </p:grpSp>
        <p:sp>
          <p:nvSpPr>
            <p:cNvPr name="TextBox 19" id="19"/>
            <p:cNvSpPr txBox="true"/>
            <p:nvPr/>
          </p:nvSpPr>
          <p:spPr>
            <a:xfrm rot="0">
              <a:off x="169101" y="-85725"/>
              <a:ext cx="13272613" cy="2066747"/>
            </a:xfrm>
            <a:prstGeom prst="rect">
              <a:avLst/>
            </a:prstGeom>
          </p:spPr>
          <p:txBody>
            <a:bodyPr anchor="t" rtlCol="false" tIns="0" lIns="0" bIns="0" rIns="0">
              <a:spAutoFit/>
            </a:bodyPr>
            <a:lstStyle/>
            <a:p>
              <a:pPr>
                <a:lnSpc>
                  <a:spcPts val="6300"/>
                </a:lnSpc>
                <a:spcBef>
                  <a:spcPct val="0"/>
                </a:spcBef>
              </a:pPr>
              <a:r>
                <a:rPr lang="en-US" sz="4500" spc="166">
                  <a:solidFill>
                    <a:srgbClr val="101F24"/>
                  </a:solidFill>
                  <a:latin typeface="Barlow Heavy"/>
                </a:rPr>
                <a:t>STEP 2 - UNDERSTANDING SELF AWARENESS (15 MINUTES)</a:t>
              </a:r>
            </a:p>
          </p:txBody>
        </p:sp>
      </p:grpSp>
      <p:sp>
        <p:nvSpPr>
          <p:cNvPr name="Freeform 20" id="20"/>
          <p:cNvSpPr/>
          <p:nvPr/>
        </p:nvSpPr>
        <p:spPr>
          <a:xfrm flipH="false" flipV="false" rot="0">
            <a:off x="12388965" y="3553695"/>
            <a:ext cx="4650823" cy="4650823"/>
          </a:xfrm>
          <a:custGeom>
            <a:avLst/>
            <a:gdLst/>
            <a:ahLst/>
            <a:cxnLst/>
            <a:rect r="r" b="b" t="t" l="l"/>
            <a:pathLst>
              <a:path h="4650823" w="4650823">
                <a:moveTo>
                  <a:pt x="0" y="0"/>
                </a:moveTo>
                <a:lnTo>
                  <a:pt x="4650824" y="0"/>
                </a:lnTo>
                <a:lnTo>
                  <a:pt x="4650824" y="4650823"/>
                </a:lnTo>
                <a:lnTo>
                  <a:pt x="0" y="465082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21" id="21"/>
          <p:cNvSpPr txBox="true"/>
          <p:nvPr/>
        </p:nvSpPr>
        <p:spPr>
          <a:xfrm rot="0">
            <a:off x="15695309" y="360913"/>
            <a:ext cx="2004675" cy="523859"/>
          </a:xfrm>
          <a:prstGeom prst="rect">
            <a:avLst/>
          </a:prstGeom>
        </p:spPr>
        <p:txBody>
          <a:bodyPr anchor="t" rtlCol="false" tIns="0" lIns="0" bIns="0" rIns="0">
            <a:spAutoFit/>
          </a:bodyPr>
          <a:lstStyle/>
          <a:p>
            <a:pPr algn="ctr">
              <a:lnSpc>
                <a:spcPts val="4200"/>
              </a:lnSpc>
            </a:pPr>
            <a:r>
              <a:rPr lang="en-US" sz="3000">
                <a:solidFill>
                  <a:srgbClr val="101F24"/>
                </a:solidFill>
                <a:latin typeface="DM Sans"/>
              </a:rPr>
              <a:t>5/28</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253439"/>
        </a:solidFill>
      </p:bgPr>
    </p:bg>
    <p:spTree>
      <p:nvGrpSpPr>
        <p:cNvPr id="1" name=""/>
        <p:cNvGrpSpPr/>
        <p:nvPr/>
      </p:nvGrpSpPr>
      <p:grpSpPr>
        <a:xfrm>
          <a:off x="0" y="0"/>
          <a:ext cx="0" cy="0"/>
          <a:chOff x="0" y="0"/>
          <a:chExt cx="0" cy="0"/>
        </a:xfrm>
      </p:grpSpPr>
      <p:grpSp>
        <p:nvGrpSpPr>
          <p:cNvPr name="Group 2" id="2"/>
          <p:cNvGrpSpPr/>
          <p:nvPr/>
        </p:nvGrpSpPr>
        <p:grpSpPr>
          <a:xfrm rot="0">
            <a:off x="6727962" y="2603057"/>
            <a:ext cx="11083616" cy="7392902"/>
            <a:chOff x="0" y="0"/>
            <a:chExt cx="2795186" cy="1864422"/>
          </a:xfrm>
        </p:grpSpPr>
        <p:sp>
          <p:nvSpPr>
            <p:cNvPr name="Freeform 3" id="3"/>
            <p:cNvSpPr/>
            <p:nvPr/>
          </p:nvSpPr>
          <p:spPr>
            <a:xfrm flipH="false" flipV="false" rot="0">
              <a:off x="0" y="0"/>
              <a:ext cx="2795186" cy="1864422"/>
            </a:xfrm>
            <a:custGeom>
              <a:avLst/>
              <a:gdLst/>
              <a:ahLst/>
              <a:cxnLst/>
              <a:rect r="r" b="b" t="t" l="l"/>
              <a:pathLst>
                <a:path h="1864422" w="2795186">
                  <a:moveTo>
                    <a:pt x="0" y="0"/>
                  </a:moveTo>
                  <a:lnTo>
                    <a:pt x="2795186" y="0"/>
                  </a:lnTo>
                  <a:lnTo>
                    <a:pt x="2795186" y="1864422"/>
                  </a:lnTo>
                  <a:lnTo>
                    <a:pt x="0" y="1864422"/>
                  </a:lnTo>
                  <a:close/>
                </a:path>
              </a:pathLst>
            </a:custGeom>
            <a:solidFill>
              <a:srgbClr val="FFFFFF"/>
            </a:solidFill>
          </p:spPr>
        </p:sp>
      </p:grpSp>
      <p:sp>
        <p:nvSpPr>
          <p:cNvPr name="AutoShape 4" id="4"/>
          <p:cNvSpPr/>
          <p:nvPr/>
        </p:nvSpPr>
        <p:spPr>
          <a:xfrm rot="5400000">
            <a:off x="13966530" y="2505561"/>
            <a:ext cx="7370534" cy="0"/>
          </a:xfrm>
          <a:prstGeom prst="line">
            <a:avLst/>
          </a:prstGeom>
          <a:ln cap="rnd" w="95250">
            <a:solidFill>
              <a:srgbClr val="7C898B"/>
            </a:solidFill>
            <a:prstDash val="sysDot"/>
            <a:headEnd type="oval" len="lg" w="lg"/>
            <a:tailEnd type="oval" len="lg" w="lg"/>
          </a:ln>
        </p:spPr>
      </p:sp>
      <p:grpSp>
        <p:nvGrpSpPr>
          <p:cNvPr name="Group 5" id="5"/>
          <p:cNvGrpSpPr/>
          <p:nvPr/>
        </p:nvGrpSpPr>
        <p:grpSpPr>
          <a:xfrm rot="0">
            <a:off x="9643585" y="2284"/>
            <a:ext cx="9187729" cy="2233785"/>
            <a:chOff x="0" y="0"/>
            <a:chExt cx="2637734" cy="641304"/>
          </a:xfrm>
        </p:grpSpPr>
        <p:sp>
          <p:nvSpPr>
            <p:cNvPr name="Freeform 6" id="6"/>
            <p:cNvSpPr/>
            <p:nvPr/>
          </p:nvSpPr>
          <p:spPr>
            <a:xfrm flipH="false" flipV="false" rot="0">
              <a:off x="48260" y="48260"/>
              <a:ext cx="2589474" cy="593045"/>
            </a:xfrm>
            <a:custGeom>
              <a:avLst/>
              <a:gdLst/>
              <a:ahLst/>
              <a:cxnLst/>
              <a:rect r="r" b="b" t="t" l="l"/>
              <a:pathLst>
                <a:path h="593045" w="2589474">
                  <a:moveTo>
                    <a:pt x="0" y="0"/>
                  </a:moveTo>
                  <a:lnTo>
                    <a:pt x="2589474" y="0"/>
                  </a:lnTo>
                  <a:lnTo>
                    <a:pt x="2589474" y="593045"/>
                  </a:lnTo>
                  <a:lnTo>
                    <a:pt x="0" y="593045"/>
                  </a:lnTo>
                  <a:close/>
                </a:path>
              </a:pathLst>
            </a:custGeom>
            <a:solidFill>
              <a:srgbClr val="CEB99E"/>
            </a:solidFill>
          </p:spPr>
        </p:sp>
        <p:sp>
          <p:nvSpPr>
            <p:cNvPr name="Freeform 7" id="7"/>
            <p:cNvSpPr/>
            <p:nvPr/>
          </p:nvSpPr>
          <p:spPr>
            <a:xfrm flipH="false" flipV="false" rot="0">
              <a:off x="6350" y="6350"/>
              <a:ext cx="2589474" cy="593044"/>
            </a:xfrm>
            <a:custGeom>
              <a:avLst/>
              <a:gdLst/>
              <a:ahLst/>
              <a:cxnLst/>
              <a:rect r="r" b="b" t="t" l="l"/>
              <a:pathLst>
                <a:path h="593044" w="2589474">
                  <a:moveTo>
                    <a:pt x="0" y="0"/>
                  </a:moveTo>
                  <a:lnTo>
                    <a:pt x="2589474" y="0"/>
                  </a:lnTo>
                  <a:lnTo>
                    <a:pt x="2589474" y="593044"/>
                  </a:lnTo>
                  <a:lnTo>
                    <a:pt x="0" y="593044"/>
                  </a:lnTo>
                  <a:close/>
                </a:path>
              </a:pathLst>
            </a:custGeom>
            <a:solidFill>
              <a:srgbClr val="FFFFFF"/>
            </a:solidFill>
          </p:spPr>
        </p:sp>
        <p:sp>
          <p:nvSpPr>
            <p:cNvPr name="Freeform 8" id="8"/>
            <p:cNvSpPr/>
            <p:nvPr/>
          </p:nvSpPr>
          <p:spPr>
            <a:xfrm flipH="false" flipV="false" rot="0">
              <a:off x="0" y="0"/>
              <a:ext cx="2602174" cy="605744"/>
            </a:xfrm>
            <a:custGeom>
              <a:avLst/>
              <a:gdLst/>
              <a:ahLst/>
              <a:cxnLst/>
              <a:rect r="r" b="b" t="t" l="l"/>
              <a:pathLst>
                <a:path h="605744" w="2602174">
                  <a:moveTo>
                    <a:pt x="2602174" y="605744"/>
                  </a:moveTo>
                  <a:lnTo>
                    <a:pt x="0" y="605744"/>
                  </a:lnTo>
                  <a:lnTo>
                    <a:pt x="0" y="0"/>
                  </a:lnTo>
                  <a:lnTo>
                    <a:pt x="2602174" y="0"/>
                  </a:lnTo>
                  <a:lnTo>
                    <a:pt x="2602174" y="605744"/>
                  </a:lnTo>
                  <a:close/>
                  <a:moveTo>
                    <a:pt x="12700" y="593044"/>
                  </a:moveTo>
                  <a:lnTo>
                    <a:pt x="2589474" y="593044"/>
                  </a:lnTo>
                  <a:lnTo>
                    <a:pt x="2589474" y="12700"/>
                  </a:lnTo>
                  <a:lnTo>
                    <a:pt x="12700" y="12700"/>
                  </a:lnTo>
                  <a:lnTo>
                    <a:pt x="12700" y="593044"/>
                  </a:lnTo>
                  <a:close/>
                </a:path>
              </a:pathLst>
            </a:custGeom>
            <a:solidFill>
              <a:srgbClr val="7C898B"/>
            </a:solidFill>
          </p:spPr>
        </p:sp>
      </p:grpSp>
      <p:grpSp>
        <p:nvGrpSpPr>
          <p:cNvPr name="Group 9" id="9"/>
          <p:cNvGrpSpPr/>
          <p:nvPr/>
        </p:nvGrpSpPr>
        <p:grpSpPr>
          <a:xfrm rot="0">
            <a:off x="17235488" y="6342837"/>
            <a:ext cx="832619" cy="832619"/>
            <a:chOff x="0" y="0"/>
            <a:chExt cx="6350000" cy="6350000"/>
          </a:xfrm>
        </p:grpSpPr>
        <p:sp>
          <p:nvSpPr>
            <p:cNvPr name="Freeform 10" id="10"/>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7C898B"/>
            </a:solidFill>
          </p:spPr>
        </p:sp>
      </p:grpSp>
      <p:grpSp>
        <p:nvGrpSpPr>
          <p:cNvPr name="Group 11" id="11"/>
          <p:cNvGrpSpPr/>
          <p:nvPr/>
        </p:nvGrpSpPr>
        <p:grpSpPr>
          <a:xfrm rot="0">
            <a:off x="1108343" y="-190157"/>
            <a:ext cx="1845389" cy="2032367"/>
            <a:chOff x="0" y="0"/>
            <a:chExt cx="5765800" cy="6350000"/>
          </a:xfrm>
        </p:grpSpPr>
        <p:sp>
          <p:nvSpPr>
            <p:cNvPr name="Freeform 12" id="12"/>
            <p:cNvSpPr/>
            <p:nvPr/>
          </p:nvSpPr>
          <p:spPr>
            <a:xfrm flipH="false" flipV="false" rot="0">
              <a:off x="0" y="0"/>
              <a:ext cx="5765800" cy="6350000"/>
            </a:xfrm>
            <a:custGeom>
              <a:avLst/>
              <a:gdLst/>
              <a:ahLst/>
              <a:cxnLst/>
              <a:rect r="r" b="b" t="t" l="l"/>
              <a:pathLst>
                <a:path h="6350000" w="5765800">
                  <a:moveTo>
                    <a:pt x="5765800" y="0"/>
                  </a:moveTo>
                  <a:lnTo>
                    <a:pt x="5765800" y="6350000"/>
                  </a:lnTo>
                  <a:lnTo>
                    <a:pt x="2881630" y="5361940"/>
                  </a:lnTo>
                  <a:lnTo>
                    <a:pt x="0" y="6350000"/>
                  </a:lnTo>
                  <a:lnTo>
                    <a:pt x="3810" y="4268470"/>
                  </a:lnTo>
                  <a:lnTo>
                    <a:pt x="8890" y="814070"/>
                  </a:lnTo>
                  <a:lnTo>
                    <a:pt x="10160" y="0"/>
                  </a:lnTo>
                  <a:lnTo>
                    <a:pt x="5765800" y="0"/>
                  </a:lnTo>
                  <a:close/>
                </a:path>
              </a:pathLst>
            </a:custGeom>
            <a:solidFill>
              <a:srgbClr val="FFFFFF"/>
            </a:solidFill>
          </p:spPr>
        </p:sp>
      </p:grpSp>
      <p:sp>
        <p:nvSpPr>
          <p:cNvPr name="Freeform 13" id="13"/>
          <p:cNvSpPr/>
          <p:nvPr/>
        </p:nvSpPr>
        <p:spPr>
          <a:xfrm flipH="false" flipV="false" rot="0">
            <a:off x="4370873" y="375671"/>
            <a:ext cx="4297624" cy="900710"/>
          </a:xfrm>
          <a:custGeom>
            <a:avLst/>
            <a:gdLst/>
            <a:ahLst/>
            <a:cxnLst/>
            <a:rect r="r" b="b" t="t" l="l"/>
            <a:pathLst>
              <a:path h="900710" w="4297624">
                <a:moveTo>
                  <a:pt x="0" y="0"/>
                </a:moveTo>
                <a:lnTo>
                  <a:pt x="4297624" y="0"/>
                </a:lnTo>
                <a:lnTo>
                  <a:pt x="4297624" y="900711"/>
                </a:lnTo>
                <a:lnTo>
                  <a:pt x="0" y="900711"/>
                </a:lnTo>
                <a:lnTo>
                  <a:pt x="0" y="0"/>
                </a:lnTo>
                <a:close/>
              </a:path>
            </a:pathLst>
          </a:custGeom>
          <a:blipFill>
            <a:blip r:embed="rId2"/>
            <a:stretch>
              <a:fillRect l="0" t="0" r="0" b="0"/>
            </a:stretch>
          </a:blipFill>
        </p:spPr>
      </p:sp>
      <p:sp>
        <p:nvSpPr>
          <p:cNvPr name="TextBox 14" id="14"/>
          <p:cNvSpPr txBox="true"/>
          <p:nvPr/>
        </p:nvSpPr>
        <p:spPr>
          <a:xfrm rot="0">
            <a:off x="7135769" y="2917913"/>
            <a:ext cx="9691584" cy="7457844"/>
          </a:xfrm>
          <a:prstGeom prst="rect">
            <a:avLst/>
          </a:prstGeom>
        </p:spPr>
        <p:txBody>
          <a:bodyPr anchor="t" rtlCol="false" tIns="0" lIns="0" bIns="0" rIns="0">
            <a:spAutoFit/>
          </a:bodyPr>
          <a:lstStyle/>
          <a:p>
            <a:pPr algn="ctr">
              <a:lnSpc>
                <a:spcPts val="4200"/>
              </a:lnSpc>
            </a:pPr>
          </a:p>
          <a:p>
            <a:pPr algn="ctr">
              <a:lnSpc>
                <a:spcPts val="4200"/>
              </a:lnSpc>
            </a:pPr>
            <a:r>
              <a:rPr lang="en-US" sz="3000">
                <a:solidFill>
                  <a:srgbClr val="253439"/>
                </a:solidFill>
                <a:latin typeface="DM Sans"/>
              </a:rPr>
              <a:t>Self-awareness is a fundamental soft ability that supports emotional intelligence, flexibility, effective communication, and ongoing development, all of which are beneficial for both personal and professional success. It serves as the cornerstone for establishing solid and fulfilling connections in both personal and professional spheres.</a:t>
            </a:r>
          </a:p>
          <a:p>
            <a:pPr algn="ctr">
              <a:lnSpc>
                <a:spcPts val="4200"/>
              </a:lnSpc>
            </a:pPr>
          </a:p>
          <a:p>
            <a:pPr algn="ctr">
              <a:lnSpc>
                <a:spcPts val="4200"/>
              </a:lnSpc>
            </a:pPr>
            <a:r>
              <a:rPr lang="en-US" sz="3000">
                <a:solidFill>
                  <a:srgbClr val="253439"/>
                </a:solidFill>
                <a:latin typeface="DM Sans Bold"/>
              </a:rPr>
              <a:t>Being self-aware is a process that takes time and dedication.</a:t>
            </a:r>
            <a:r>
              <a:rPr lang="en-US" sz="3000">
                <a:solidFill>
                  <a:srgbClr val="253439"/>
                </a:solidFill>
                <a:latin typeface="DM Sans"/>
              </a:rPr>
              <a:t> Be gentle to yourself, keep open to growth, and be willing to make modifications as you discover more about who you are and what you want in life.</a:t>
            </a:r>
          </a:p>
        </p:txBody>
      </p:sp>
      <p:sp>
        <p:nvSpPr>
          <p:cNvPr name="Freeform 15" id="15"/>
          <p:cNvSpPr/>
          <p:nvPr/>
        </p:nvSpPr>
        <p:spPr>
          <a:xfrm flipH="false" flipV="false" rot="0">
            <a:off x="450681" y="4285437"/>
            <a:ext cx="5165387" cy="4114800"/>
          </a:xfrm>
          <a:custGeom>
            <a:avLst/>
            <a:gdLst/>
            <a:ahLst/>
            <a:cxnLst/>
            <a:rect r="r" b="b" t="t" l="l"/>
            <a:pathLst>
              <a:path h="4114800" w="5165387">
                <a:moveTo>
                  <a:pt x="0" y="0"/>
                </a:moveTo>
                <a:lnTo>
                  <a:pt x="5165387" y="0"/>
                </a:lnTo>
                <a:lnTo>
                  <a:pt x="516538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6" id="16"/>
          <p:cNvSpPr txBox="true"/>
          <p:nvPr/>
        </p:nvSpPr>
        <p:spPr>
          <a:xfrm rot="0">
            <a:off x="1028700" y="530801"/>
            <a:ext cx="2004675" cy="523859"/>
          </a:xfrm>
          <a:prstGeom prst="rect">
            <a:avLst/>
          </a:prstGeom>
        </p:spPr>
        <p:txBody>
          <a:bodyPr anchor="t" rtlCol="false" tIns="0" lIns="0" bIns="0" rIns="0">
            <a:spAutoFit/>
          </a:bodyPr>
          <a:lstStyle/>
          <a:p>
            <a:pPr algn="ctr">
              <a:lnSpc>
                <a:spcPts val="4200"/>
              </a:lnSpc>
            </a:pPr>
            <a:r>
              <a:rPr lang="en-US" sz="3000">
                <a:solidFill>
                  <a:srgbClr val="253439"/>
                </a:solidFill>
                <a:latin typeface="DM Sans"/>
              </a:rPr>
              <a:t>6/28</a:t>
            </a:r>
          </a:p>
        </p:txBody>
      </p:sp>
      <p:sp>
        <p:nvSpPr>
          <p:cNvPr name="TextBox 17" id="17"/>
          <p:cNvSpPr txBox="true"/>
          <p:nvPr/>
        </p:nvSpPr>
        <p:spPr>
          <a:xfrm rot="0">
            <a:off x="11016046" y="217730"/>
            <a:ext cx="5202370" cy="1588134"/>
          </a:xfrm>
          <a:prstGeom prst="rect">
            <a:avLst/>
          </a:prstGeom>
        </p:spPr>
        <p:txBody>
          <a:bodyPr anchor="t" rtlCol="false" tIns="0" lIns="0" bIns="0" rIns="0">
            <a:spAutoFit/>
          </a:bodyPr>
          <a:lstStyle/>
          <a:p>
            <a:pPr algn="ctr">
              <a:lnSpc>
                <a:spcPts val="6440"/>
              </a:lnSpc>
              <a:spcBef>
                <a:spcPct val="0"/>
              </a:spcBef>
            </a:pPr>
            <a:r>
              <a:rPr lang="en-US" sz="4600" spc="170">
                <a:solidFill>
                  <a:srgbClr val="101F24"/>
                </a:solidFill>
                <a:latin typeface="Barlow Heavy"/>
              </a:rPr>
              <a:t>UNDERSTANDING </a:t>
            </a:r>
          </a:p>
          <a:p>
            <a:pPr algn="ctr">
              <a:lnSpc>
                <a:spcPts val="6440"/>
              </a:lnSpc>
              <a:spcBef>
                <a:spcPct val="0"/>
              </a:spcBef>
            </a:pPr>
            <a:r>
              <a:rPr lang="en-US" sz="4600" spc="170">
                <a:solidFill>
                  <a:srgbClr val="101F24"/>
                </a:solidFill>
                <a:latin typeface="Barlow Heavy"/>
              </a:rPr>
              <a:t>SELF AWARENESS</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253439"/>
        </a:solidFill>
      </p:bgPr>
    </p:bg>
    <p:spTree>
      <p:nvGrpSpPr>
        <p:cNvPr id="1" name=""/>
        <p:cNvGrpSpPr/>
        <p:nvPr/>
      </p:nvGrpSpPr>
      <p:grpSpPr>
        <a:xfrm>
          <a:off x="0" y="0"/>
          <a:ext cx="0" cy="0"/>
          <a:chOff x="0" y="0"/>
          <a:chExt cx="0" cy="0"/>
        </a:xfrm>
      </p:grpSpPr>
      <p:grpSp>
        <p:nvGrpSpPr>
          <p:cNvPr name="Group 2" id="2"/>
          <p:cNvGrpSpPr/>
          <p:nvPr/>
        </p:nvGrpSpPr>
        <p:grpSpPr>
          <a:xfrm rot="0">
            <a:off x="602618" y="2963626"/>
            <a:ext cx="12540535" cy="7063127"/>
            <a:chOff x="0" y="0"/>
            <a:chExt cx="4242107" cy="2389255"/>
          </a:xfrm>
        </p:grpSpPr>
        <p:sp>
          <p:nvSpPr>
            <p:cNvPr name="Freeform 3" id="3"/>
            <p:cNvSpPr/>
            <p:nvPr/>
          </p:nvSpPr>
          <p:spPr>
            <a:xfrm flipH="false" flipV="false" rot="0">
              <a:off x="0" y="0"/>
              <a:ext cx="4242107" cy="2389255"/>
            </a:xfrm>
            <a:custGeom>
              <a:avLst/>
              <a:gdLst/>
              <a:ahLst/>
              <a:cxnLst/>
              <a:rect r="r" b="b" t="t" l="l"/>
              <a:pathLst>
                <a:path h="2389255" w="4242107">
                  <a:moveTo>
                    <a:pt x="0" y="0"/>
                  </a:moveTo>
                  <a:lnTo>
                    <a:pt x="4242107" y="0"/>
                  </a:lnTo>
                  <a:lnTo>
                    <a:pt x="4242107" y="2389255"/>
                  </a:lnTo>
                  <a:lnTo>
                    <a:pt x="0" y="2389255"/>
                  </a:lnTo>
                  <a:close/>
                </a:path>
              </a:pathLst>
            </a:custGeom>
            <a:solidFill>
              <a:srgbClr val="FFFFFF"/>
            </a:solidFill>
          </p:spPr>
        </p:sp>
      </p:grpSp>
      <p:grpSp>
        <p:nvGrpSpPr>
          <p:cNvPr name="Group 4" id="4"/>
          <p:cNvGrpSpPr/>
          <p:nvPr/>
        </p:nvGrpSpPr>
        <p:grpSpPr>
          <a:xfrm rot="5400000">
            <a:off x="13562691" y="5547471"/>
            <a:ext cx="8115300" cy="843265"/>
            <a:chOff x="0" y="0"/>
            <a:chExt cx="10820400" cy="1124353"/>
          </a:xfrm>
        </p:grpSpPr>
        <p:sp>
          <p:nvSpPr>
            <p:cNvPr name="AutoShape 5" id="5"/>
            <p:cNvSpPr/>
            <p:nvPr/>
          </p:nvSpPr>
          <p:spPr>
            <a:xfrm rot="0">
              <a:off x="0" y="459291"/>
              <a:ext cx="7100310" cy="0"/>
            </a:xfrm>
            <a:prstGeom prst="line">
              <a:avLst/>
            </a:prstGeom>
            <a:ln cap="rnd" w="101600">
              <a:solidFill>
                <a:srgbClr val="FFFFFF"/>
              </a:solidFill>
              <a:prstDash val="sysDot"/>
              <a:headEnd type="oval" len="lg" w="lg"/>
              <a:tailEnd type="oval" len="lg" w="lg"/>
            </a:ln>
          </p:spPr>
        </p:sp>
        <p:grpSp>
          <p:nvGrpSpPr>
            <p:cNvPr name="Group 6" id="6"/>
            <p:cNvGrpSpPr/>
            <p:nvPr/>
          </p:nvGrpSpPr>
          <p:grpSpPr>
            <a:xfrm rot="0">
              <a:off x="7359852" y="154200"/>
              <a:ext cx="711782" cy="711782"/>
              <a:chOff x="0" y="0"/>
              <a:chExt cx="6350000" cy="6350000"/>
            </a:xfrm>
          </p:grpSpPr>
          <p:sp>
            <p:nvSpPr>
              <p:cNvPr name="Freeform 7" id="7"/>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name="Group 8" id="8"/>
            <p:cNvGrpSpPr/>
            <p:nvPr/>
          </p:nvGrpSpPr>
          <p:grpSpPr>
            <a:xfrm rot="0">
              <a:off x="8367641" y="88354"/>
              <a:ext cx="947644" cy="947644"/>
              <a:chOff x="0" y="0"/>
              <a:chExt cx="6350000" cy="6350000"/>
            </a:xfrm>
          </p:grpSpPr>
          <p:sp>
            <p:nvSpPr>
              <p:cNvPr name="Freeform 9" id="9"/>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name="Group 10" id="10"/>
            <p:cNvGrpSpPr/>
            <p:nvPr/>
          </p:nvGrpSpPr>
          <p:grpSpPr>
            <a:xfrm rot="0">
              <a:off x="9696047" y="0"/>
              <a:ext cx="1124353" cy="1124353"/>
              <a:chOff x="0" y="0"/>
              <a:chExt cx="6350000" cy="6350000"/>
            </a:xfrm>
          </p:grpSpPr>
          <p:sp>
            <p:nvSpPr>
              <p:cNvPr name="Freeform 11" id="11"/>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grpSp>
        <p:nvGrpSpPr>
          <p:cNvPr name="Group 12" id="12"/>
          <p:cNvGrpSpPr/>
          <p:nvPr/>
        </p:nvGrpSpPr>
        <p:grpSpPr>
          <a:xfrm rot="0">
            <a:off x="15774952" y="-360045"/>
            <a:ext cx="1845389" cy="2032367"/>
            <a:chOff x="0" y="0"/>
            <a:chExt cx="5765800" cy="6350000"/>
          </a:xfrm>
        </p:grpSpPr>
        <p:sp>
          <p:nvSpPr>
            <p:cNvPr name="Freeform 13" id="13"/>
            <p:cNvSpPr/>
            <p:nvPr/>
          </p:nvSpPr>
          <p:spPr>
            <a:xfrm flipH="false" flipV="false" rot="0">
              <a:off x="0" y="0"/>
              <a:ext cx="5765800" cy="6350000"/>
            </a:xfrm>
            <a:custGeom>
              <a:avLst/>
              <a:gdLst/>
              <a:ahLst/>
              <a:cxnLst/>
              <a:rect r="r" b="b" t="t" l="l"/>
              <a:pathLst>
                <a:path h="6350000" w="5765800">
                  <a:moveTo>
                    <a:pt x="5765800" y="0"/>
                  </a:moveTo>
                  <a:lnTo>
                    <a:pt x="5765800" y="6350000"/>
                  </a:lnTo>
                  <a:lnTo>
                    <a:pt x="2881630" y="5361940"/>
                  </a:lnTo>
                  <a:lnTo>
                    <a:pt x="0" y="6350000"/>
                  </a:lnTo>
                  <a:lnTo>
                    <a:pt x="3810" y="4268470"/>
                  </a:lnTo>
                  <a:lnTo>
                    <a:pt x="8890" y="814070"/>
                  </a:lnTo>
                  <a:lnTo>
                    <a:pt x="10160" y="0"/>
                  </a:lnTo>
                  <a:lnTo>
                    <a:pt x="5765800" y="0"/>
                  </a:lnTo>
                  <a:close/>
                </a:path>
              </a:pathLst>
            </a:custGeom>
            <a:solidFill>
              <a:srgbClr val="FFFFFF"/>
            </a:solidFill>
          </p:spPr>
        </p:sp>
      </p:grpSp>
      <p:sp>
        <p:nvSpPr>
          <p:cNvPr name="Freeform 14" id="14"/>
          <p:cNvSpPr/>
          <p:nvPr/>
        </p:nvSpPr>
        <p:spPr>
          <a:xfrm flipH="false" flipV="false" rot="0">
            <a:off x="11180207" y="205825"/>
            <a:ext cx="4297624" cy="900710"/>
          </a:xfrm>
          <a:custGeom>
            <a:avLst/>
            <a:gdLst/>
            <a:ahLst/>
            <a:cxnLst/>
            <a:rect r="r" b="b" t="t" l="l"/>
            <a:pathLst>
              <a:path h="900710" w="4297624">
                <a:moveTo>
                  <a:pt x="0" y="0"/>
                </a:moveTo>
                <a:lnTo>
                  <a:pt x="4297624" y="0"/>
                </a:lnTo>
                <a:lnTo>
                  <a:pt x="4297624" y="900710"/>
                </a:lnTo>
                <a:lnTo>
                  <a:pt x="0" y="900710"/>
                </a:lnTo>
                <a:lnTo>
                  <a:pt x="0" y="0"/>
                </a:lnTo>
                <a:close/>
              </a:path>
            </a:pathLst>
          </a:custGeom>
          <a:blipFill>
            <a:blip r:embed="rId2"/>
            <a:stretch>
              <a:fillRect l="0" t="0" r="0" b="0"/>
            </a:stretch>
          </a:blipFill>
        </p:spPr>
      </p:sp>
      <p:grpSp>
        <p:nvGrpSpPr>
          <p:cNvPr name="Group 15" id="15"/>
          <p:cNvGrpSpPr/>
          <p:nvPr/>
        </p:nvGrpSpPr>
        <p:grpSpPr>
          <a:xfrm rot="0">
            <a:off x="866328" y="205825"/>
            <a:ext cx="9187729" cy="2233785"/>
            <a:chOff x="0" y="0"/>
            <a:chExt cx="12250305" cy="2978381"/>
          </a:xfrm>
        </p:grpSpPr>
        <p:grpSp>
          <p:nvGrpSpPr>
            <p:cNvPr name="Group 16" id="16"/>
            <p:cNvGrpSpPr/>
            <p:nvPr/>
          </p:nvGrpSpPr>
          <p:grpSpPr>
            <a:xfrm rot="0">
              <a:off x="0" y="0"/>
              <a:ext cx="12250305" cy="2978381"/>
              <a:chOff x="0" y="0"/>
              <a:chExt cx="2637734" cy="641304"/>
            </a:xfrm>
          </p:grpSpPr>
          <p:sp>
            <p:nvSpPr>
              <p:cNvPr name="Freeform 17" id="17"/>
              <p:cNvSpPr/>
              <p:nvPr/>
            </p:nvSpPr>
            <p:spPr>
              <a:xfrm flipH="false" flipV="false" rot="0">
                <a:off x="48260" y="48260"/>
                <a:ext cx="2589474" cy="593045"/>
              </a:xfrm>
              <a:custGeom>
                <a:avLst/>
                <a:gdLst/>
                <a:ahLst/>
                <a:cxnLst/>
                <a:rect r="r" b="b" t="t" l="l"/>
                <a:pathLst>
                  <a:path h="593045" w="2589474">
                    <a:moveTo>
                      <a:pt x="0" y="0"/>
                    </a:moveTo>
                    <a:lnTo>
                      <a:pt x="2589474" y="0"/>
                    </a:lnTo>
                    <a:lnTo>
                      <a:pt x="2589474" y="593045"/>
                    </a:lnTo>
                    <a:lnTo>
                      <a:pt x="0" y="593045"/>
                    </a:lnTo>
                    <a:close/>
                  </a:path>
                </a:pathLst>
              </a:custGeom>
              <a:solidFill>
                <a:srgbClr val="FFFFFF"/>
              </a:solidFill>
            </p:spPr>
          </p:sp>
          <p:sp>
            <p:nvSpPr>
              <p:cNvPr name="Freeform 18" id="18"/>
              <p:cNvSpPr/>
              <p:nvPr/>
            </p:nvSpPr>
            <p:spPr>
              <a:xfrm flipH="false" flipV="false" rot="0">
                <a:off x="6350" y="6350"/>
                <a:ext cx="2589474" cy="593044"/>
              </a:xfrm>
              <a:custGeom>
                <a:avLst/>
                <a:gdLst/>
                <a:ahLst/>
                <a:cxnLst/>
                <a:rect r="r" b="b" t="t" l="l"/>
                <a:pathLst>
                  <a:path h="593044" w="2589474">
                    <a:moveTo>
                      <a:pt x="0" y="0"/>
                    </a:moveTo>
                    <a:lnTo>
                      <a:pt x="2589474" y="0"/>
                    </a:lnTo>
                    <a:lnTo>
                      <a:pt x="2589474" y="593044"/>
                    </a:lnTo>
                    <a:lnTo>
                      <a:pt x="0" y="593044"/>
                    </a:lnTo>
                    <a:close/>
                  </a:path>
                </a:pathLst>
              </a:custGeom>
              <a:solidFill>
                <a:srgbClr val="B29E84"/>
              </a:solidFill>
            </p:spPr>
          </p:sp>
          <p:sp>
            <p:nvSpPr>
              <p:cNvPr name="Freeform 19" id="19"/>
              <p:cNvSpPr/>
              <p:nvPr/>
            </p:nvSpPr>
            <p:spPr>
              <a:xfrm flipH="false" flipV="false" rot="0">
                <a:off x="0" y="0"/>
                <a:ext cx="2602174" cy="605744"/>
              </a:xfrm>
              <a:custGeom>
                <a:avLst/>
                <a:gdLst/>
                <a:ahLst/>
                <a:cxnLst/>
                <a:rect r="r" b="b" t="t" l="l"/>
                <a:pathLst>
                  <a:path h="605744" w="2602174">
                    <a:moveTo>
                      <a:pt x="2602174" y="605744"/>
                    </a:moveTo>
                    <a:lnTo>
                      <a:pt x="0" y="605744"/>
                    </a:lnTo>
                    <a:lnTo>
                      <a:pt x="0" y="0"/>
                    </a:lnTo>
                    <a:lnTo>
                      <a:pt x="2602174" y="0"/>
                    </a:lnTo>
                    <a:lnTo>
                      <a:pt x="2602174" y="605744"/>
                    </a:lnTo>
                    <a:close/>
                    <a:moveTo>
                      <a:pt x="12700" y="593044"/>
                    </a:moveTo>
                    <a:lnTo>
                      <a:pt x="2589474" y="593044"/>
                    </a:lnTo>
                    <a:lnTo>
                      <a:pt x="2589474" y="12700"/>
                    </a:lnTo>
                    <a:lnTo>
                      <a:pt x="12700" y="12700"/>
                    </a:lnTo>
                    <a:lnTo>
                      <a:pt x="12700" y="593044"/>
                    </a:lnTo>
                    <a:close/>
                  </a:path>
                </a:pathLst>
              </a:custGeom>
              <a:solidFill>
                <a:srgbClr val="253439"/>
              </a:solidFill>
            </p:spPr>
          </p:sp>
        </p:grpSp>
        <p:sp>
          <p:nvSpPr>
            <p:cNvPr name="TextBox 20" id="20"/>
            <p:cNvSpPr txBox="true"/>
            <p:nvPr/>
          </p:nvSpPr>
          <p:spPr>
            <a:xfrm rot="0">
              <a:off x="787468" y="471822"/>
              <a:ext cx="10675369" cy="1839205"/>
            </a:xfrm>
            <a:prstGeom prst="rect">
              <a:avLst/>
            </a:prstGeom>
          </p:spPr>
          <p:txBody>
            <a:bodyPr anchor="t" rtlCol="false" tIns="0" lIns="0" bIns="0" rIns="0">
              <a:spAutoFit/>
            </a:bodyPr>
            <a:lstStyle/>
            <a:p>
              <a:pPr algn="ctr">
                <a:lnSpc>
                  <a:spcPts val="5600"/>
                </a:lnSpc>
              </a:pPr>
              <a:r>
                <a:rPr lang="en-US" sz="4000" spc="148">
                  <a:solidFill>
                    <a:srgbClr val="595551"/>
                  </a:solidFill>
                  <a:latin typeface="Barlow Heavy"/>
                </a:rPr>
                <a:t>KEY COMPONENTS </a:t>
              </a:r>
            </a:p>
            <a:p>
              <a:pPr algn="ctr">
                <a:lnSpc>
                  <a:spcPts val="5600"/>
                </a:lnSpc>
                <a:spcBef>
                  <a:spcPct val="0"/>
                </a:spcBef>
              </a:pPr>
              <a:r>
                <a:rPr lang="en-US" sz="4000" spc="148">
                  <a:solidFill>
                    <a:srgbClr val="595551"/>
                  </a:solidFill>
                  <a:latin typeface="Barlow Heavy"/>
                </a:rPr>
                <a:t>OF SELF AWARENESS</a:t>
              </a:r>
            </a:p>
          </p:txBody>
        </p:sp>
      </p:grpSp>
      <p:sp>
        <p:nvSpPr>
          <p:cNvPr name="TextBox 21" id="21"/>
          <p:cNvSpPr txBox="true"/>
          <p:nvPr/>
        </p:nvSpPr>
        <p:spPr>
          <a:xfrm rot="0">
            <a:off x="1028700" y="3116977"/>
            <a:ext cx="11724068" cy="5857694"/>
          </a:xfrm>
          <a:prstGeom prst="rect">
            <a:avLst/>
          </a:prstGeom>
        </p:spPr>
        <p:txBody>
          <a:bodyPr anchor="t" rtlCol="false" tIns="0" lIns="0" bIns="0" rIns="0">
            <a:spAutoFit/>
          </a:bodyPr>
          <a:lstStyle/>
          <a:p>
            <a:pPr algn="ctr">
              <a:lnSpc>
                <a:spcPts val="4200"/>
              </a:lnSpc>
            </a:pPr>
          </a:p>
          <a:p>
            <a:pPr marL="647700" indent="-323850" lvl="1">
              <a:lnSpc>
                <a:spcPts val="4200"/>
              </a:lnSpc>
              <a:buFont typeface="Arial"/>
              <a:buChar char="•"/>
            </a:pPr>
            <a:r>
              <a:rPr lang="en-US" sz="3000">
                <a:solidFill>
                  <a:srgbClr val="595551"/>
                </a:solidFill>
                <a:latin typeface="Raleway 1"/>
              </a:rPr>
              <a:t>Self-awareness is a fundamental component of emotional intelligence. Emotionally intelligent people are able to recognize and control their own feelings, which makes social interactions easier for them to handle.</a:t>
            </a:r>
          </a:p>
          <a:p>
            <a:pPr>
              <a:lnSpc>
                <a:spcPts val="4200"/>
              </a:lnSpc>
            </a:pPr>
          </a:p>
          <a:p>
            <a:pPr algn="l" marL="647700" indent="-323850" lvl="1">
              <a:lnSpc>
                <a:spcPts val="4200"/>
              </a:lnSpc>
              <a:spcBef>
                <a:spcPct val="0"/>
              </a:spcBef>
              <a:buFont typeface="Arial"/>
              <a:buChar char="•"/>
            </a:pPr>
            <a:r>
              <a:rPr lang="en-US" sz="3000">
                <a:solidFill>
                  <a:srgbClr val="595551"/>
                </a:solidFill>
                <a:latin typeface="Raleway 1"/>
              </a:rPr>
              <a:t>Being adaptable - a self-aware individual can adjust to change more easily. They are more adaptable and receptive to new information because they recognize that their attitudes and behaviors may need to change depending on the circumstances.</a:t>
            </a:r>
          </a:p>
        </p:txBody>
      </p:sp>
      <p:sp>
        <p:nvSpPr>
          <p:cNvPr name="Freeform 22" id="22"/>
          <p:cNvSpPr/>
          <p:nvPr/>
        </p:nvSpPr>
        <p:spPr>
          <a:xfrm flipH="false" flipV="false" rot="0">
            <a:off x="13528751" y="4295004"/>
            <a:ext cx="3488722" cy="4370836"/>
          </a:xfrm>
          <a:custGeom>
            <a:avLst/>
            <a:gdLst/>
            <a:ahLst/>
            <a:cxnLst/>
            <a:rect r="r" b="b" t="t" l="l"/>
            <a:pathLst>
              <a:path h="4370836" w="3488722">
                <a:moveTo>
                  <a:pt x="0" y="0"/>
                </a:moveTo>
                <a:lnTo>
                  <a:pt x="3488722" y="0"/>
                </a:lnTo>
                <a:lnTo>
                  <a:pt x="3488722" y="4370836"/>
                </a:lnTo>
                <a:lnTo>
                  <a:pt x="0" y="437083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23" id="23"/>
          <p:cNvSpPr txBox="true"/>
          <p:nvPr/>
        </p:nvSpPr>
        <p:spPr>
          <a:xfrm rot="0">
            <a:off x="15695309" y="360913"/>
            <a:ext cx="2004675" cy="523859"/>
          </a:xfrm>
          <a:prstGeom prst="rect">
            <a:avLst/>
          </a:prstGeom>
        </p:spPr>
        <p:txBody>
          <a:bodyPr anchor="t" rtlCol="false" tIns="0" lIns="0" bIns="0" rIns="0">
            <a:spAutoFit/>
          </a:bodyPr>
          <a:lstStyle/>
          <a:p>
            <a:pPr algn="ctr">
              <a:lnSpc>
                <a:spcPts val="4200"/>
              </a:lnSpc>
            </a:pPr>
            <a:r>
              <a:rPr lang="en-US" sz="3000">
                <a:solidFill>
                  <a:srgbClr val="595551"/>
                </a:solidFill>
                <a:latin typeface="DM Sans"/>
              </a:rPr>
              <a:t>7/28</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B29E84"/>
        </a:solidFill>
      </p:bgPr>
    </p:bg>
    <p:spTree>
      <p:nvGrpSpPr>
        <p:cNvPr id="1" name=""/>
        <p:cNvGrpSpPr/>
        <p:nvPr/>
      </p:nvGrpSpPr>
      <p:grpSpPr>
        <a:xfrm>
          <a:off x="0" y="0"/>
          <a:ext cx="0" cy="0"/>
          <a:chOff x="0" y="0"/>
          <a:chExt cx="0" cy="0"/>
        </a:xfrm>
      </p:grpSpPr>
      <p:grpSp>
        <p:nvGrpSpPr>
          <p:cNvPr name="Group 2" id="2"/>
          <p:cNvGrpSpPr/>
          <p:nvPr/>
        </p:nvGrpSpPr>
        <p:grpSpPr>
          <a:xfrm rot="0">
            <a:off x="15774952" y="-360045"/>
            <a:ext cx="1845389" cy="2032367"/>
            <a:chOff x="0" y="0"/>
            <a:chExt cx="5765800" cy="6350000"/>
          </a:xfrm>
        </p:grpSpPr>
        <p:sp>
          <p:nvSpPr>
            <p:cNvPr name="Freeform 3" id="3"/>
            <p:cNvSpPr/>
            <p:nvPr/>
          </p:nvSpPr>
          <p:spPr>
            <a:xfrm flipH="false" flipV="false" rot="0">
              <a:off x="0" y="0"/>
              <a:ext cx="5765800" cy="6350000"/>
            </a:xfrm>
            <a:custGeom>
              <a:avLst/>
              <a:gdLst/>
              <a:ahLst/>
              <a:cxnLst/>
              <a:rect r="r" b="b" t="t" l="l"/>
              <a:pathLst>
                <a:path h="6350000" w="5765800">
                  <a:moveTo>
                    <a:pt x="5765800" y="0"/>
                  </a:moveTo>
                  <a:lnTo>
                    <a:pt x="5765800" y="6350000"/>
                  </a:lnTo>
                  <a:lnTo>
                    <a:pt x="2881630" y="5361940"/>
                  </a:lnTo>
                  <a:lnTo>
                    <a:pt x="0" y="6350000"/>
                  </a:lnTo>
                  <a:lnTo>
                    <a:pt x="3810" y="4268470"/>
                  </a:lnTo>
                  <a:lnTo>
                    <a:pt x="8890" y="814070"/>
                  </a:lnTo>
                  <a:lnTo>
                    <a:pt x="10160" y="0"/>
                  </a:lnTo>
                  <a:lnTo>
                    <a:pt x="5765800" y="0"/>
                  </a:lnTo>
                  <a:close/>
                </a:path>
              </a:pathLst>
            </a:custGeom>
            <a:solidFill>
              <a:srgbClr val="423E3A"/>
            </a:solidFill>
          </p:spPr>
        </p:sp>
      </p:grpSp>
      <p:grpSp>
        <p:nvGrpSpPr>
          <p:cNvPr name="Group 4" id="4"/>
          <p:cNvGrpSpPr/>
          <p:nvPr/>
        </p:nvGrpSpPr>
        <p:grpSpPr>
          <a:xfrm rot="0">
            <a:off x="9529710" y="9146798"/>
            <a:ext cx="8090631" cy="849292"/>
            <a:chOff x="0" y="0"/>
            <a:chExt cx="10787508" cy="1132389"/>
          </a:xfrm>
        </p:grpSpPr>
        <p:sp>
          <p:nvSpPr>
            <p:cNvPr name="AutoShape 5" id="5"/>
            <p:cNvSpPr/>
            <p:nvPr/>
          </p:nvSpPr>
          <p:spPr>
            <a:xfrm rot="0">
              <a:off x="0" y="848543"/>
              <a:ext cx="7100310" cy="0"/>
            </a:xfrm>
            <a:prstGeom prst="line">
              <a:avLst/>
            </a:prstGeom>
            <a:ln cap="rnd" w="101600">
              <a:solidFill>
                <a:srgbClr val="253439"/>
              </a:solidFill>
              <a:prstDash val="sysDot"/>
              <a:headEnd type="oval" len="lg" w="lg"/>
              <a:tailEnd type="oval" len="lg" w="lg"/>
            </a:ln>
          </p:spPr>
        </p:sp>
        <p:grpSp>
          <p:nvGrpSpPr>
            <p:cNvPr name="Group 6" id="6"/>
            <p:cNvGrpSpPr/>
            <p:nvPr/>
          </p:nvGrpSpPr>
          <p:grpSpPr>
            <a:xfrm rot="0">
              <a:off x="7388716" y="420607"/>
              <a:ext cx="711782" cy="711782"/>
              <a:chOff x="0" y="0"/>
              <a:chExt cx="6350000" cy="6350000"/>
            </a:xfrm>
          </p:grpSpPr>
          <p:sp>
            <p:nvSpPr>
              <p:cNvPr name="Freeform 7" id="7"/>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53439"/>
              </a:solidFill>
            </p:spPr>
          </p:sp>
        </p:grpSp>
        <p:grpSp>
          <p:nvGrpSpPr>
            <p:cNvPr name="Group 8" id="8"/>
            <p:cNvGrpSpPr/>
            <p:nvPr/>
          </p:nvGrpSpPr>
          <p:grpSpPr>
            <a:xfrm rot="0">
              <a:off x="8425368" y="176709"/>
              <a:ext cx="947644" cy="947644"/>
              <a:chOff x="0" y="0"/>
              <a:chExt cx="6350000" cy="6350000"/>
            </a:xfrm>
          </p:grpSpPr>
          <p:sp>
            <p:nvSpPr>
              <p:cNvPr name="Freeform 9" id="9"/>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53439"/>
              </a:solidFill>
            </p:spPr>
          </p:sp>
        </p:grpSp>
        <p:grpSp>
          <p:nvGrpSpPr>
            <p:cNvPr name="Group 10" id="10"/>
            <p:cNvGrpSpPr/>
            <p:nvPr/>
          </p:nvGrpSpPr>
          <p:grpSpPr>
            <a:xfrm rot="0">
              <a:off x="9663155" y="0"/>
              <a:ext cx="1124353" cy="1124353"/>
              <a:chOff x="0" y="0"/>
              <a:chExt cx="6350000" cy="6350000"/>
            </a:xfrm>
          </p:grpSpPr>
          <p:sp>
            <p:nvSpPr>
              <p:cNvPr name="Freeform 11" id="11"/>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53439"/>
              </a:solidFill>
            </p:spPr>
          </p:sp>
        </p:grpSp>
      </p:grpSp>
      <p:sp>
        <p:nvSpPr>
          <p:cNvPr name="Freeform 12" id="12"/>
          <p:cNvSpPr/>
          <p:nvPr/>
        </p:nvSpPr>
        <p:spPr>
          <a:xfrm flipH="false" flipV="false" rot="0">
            <a:off x="11069737" y="288853"/>
            <a:ext cx="4297624" cy="900710"/>
          </a:xfrm>
          <a:custGeom>
            <a:avLst/>
            <a:gdLst/>
            <a:ahLst/>
            <a:cxnLst/>
            <a:rect r="r" b="b" t="t" l="l"/>
            <a:pathLst>
              <a:path h="900710" w="4297624">
                <a:moveTo>
                  <a:pt x="0" y="0"/>
                </a:moveTo>
                <a:lnTo>
                  <a:pt x="4297623" y="0"/>
                </a:lnTo>
                <a:lnTo>
                  <a:pt x="4297623" y="900711"/>
                </a:lnTo>
                <a:lnTo>
                  <a:pt x="0" y="900711"/>
                </a:lnTo>
                <a:lnTo>
                  <a:pt x="0" y="0"/>
                </a:lnTo>
                <a:close/>
              </a:path>
            </a:pathLst>
          </a:custGeom>
          <a:blipFill>
            <a:blip r:embed="rId2"/>
            <a:stretch>
              <a:fillRect l="0" t="0" r="0" b="0"/>
            </a:stretch>
          </a:blipFill>
        </p:spPr>
      </p:sp>
      <p:grpSp>
        <p:nvGrpSpPr>
          <p:cNvPr name="Group 13" id="13"/>
          <p:cNvGrpSpPr/>
          <p:nvPr/>
        </p:nvGrpSpPr>
        <p:grpSpPr>
          <a:xfrm rot="0">
            <a:off x="602618" y="2963626"/>
            <a:ext cx="12540535" cy="6823771"/>
            <a:chOff x="0" y="0"/>
            <a:chExt cx="4242107" cy="2308288"/>
          </a:xfrm>
        </p:grpSpPr>
        <p:sp>
          <p:nvSpPr>
            <p:cNvPr name="Freeform 14" id="14"/>
            <p:cNvSpPr/>
            <p:nvPr/>
          </p:nvSpPr>
          <p:spPr>
            <a:xfrm flipH="false" flipV="false" rot="0">
              <a:off x="0" y="0"/>
              <a:ext cx="4242107" cy="2308288"/>
            </a:xfrm>
            <a:custGeom>
              <a:avLst/>
              <a:gdLst/>
              <a:ahLst/>
              <a:cxnLst/>
              <a:rect r="r" b="b" t="t" l="l"/>
              <a:pathLst>
                <a:path h="2308288" w="4242107">
                  <a:moveTo>
                    <a:pt x="0" y="0"/>
                  </a:moveTo>
                  <a:lnTo>
                    <a:pt x="4242107" y="0"/>
                  </a:lnTo>
                  <a:lnTo>
                    <a:pt x="4242107" y="2308288"/>
                  </a:lnTo>
                  <a:lnTo>
                    <a:pt x="0" y="2308288"/>
                  </a:lnTo>
                  <a:close/>
                </a:path>
              </a:pathLst>
            </a:custGeom>
            <a:solidFill>
              <a:srgbClr val="253439"/>
            </a:solidFill>
          </p:spPr>
        </p:sp>
      </p:grpSp>
      <p:sp>
        <p:nvSpPr>
          <p:cNvPr name="TextBox 15" id="15"/>
          <p:cNvSpPr txBox="true"/>
          <p:nvPr/>
        </p:nvSpPr>
        <p:spPr>
          <a:xfrm rot="0">
            <a:off x="1010851" y="3280221"/>
            <a:ext cx="11724068" cy="5135854"/>
          </a:xfrm>
          <a:prstGeom prst="rect">
            <a:avLst/>
          </a:prstGeom>
        </p:spPr>
        <p:txBody>
          <a:bodyPr anchor="t" rtlCol="false" tIns="0" lIns="0" bIns="0" rIns="0">
            <a:spAutoFit/>
          </a:bodyPr>
          <a:lstStyle/>
          <a:p>
            <a:pPr marL="626111" indent="-313055" lvl="1">
              <a:lnSpc>
                <a:spcPts val="4060"/>
              </a:lnSpc>
              <a:buFont typeface="Arial"/>
              <a:buChar char="•"/>
            </a:pPr>
            <a:r>
              <a:rPr lang="en-US" sz="2900">
                <a:solidFill>
                  <a:srgbClr val="FFFFFF"/>
                </a:solidFill>
                <a:latin typeface="Raleway 1"/>
              </a:rPr>
              <a:t>Effective Communication - people who are self-aware communicate more effectively. They are able to communicate effectively and are aware of how others could be affected by the way they communicate. In interpersonal as well as professional interactions, this ability is essential.</a:t>
            </a:r>
          </a:p>
          <a:p>
            <a:pPr>
              <a:lnSpc>
                <a:spcPts val="4060"/>
              </a:lnSpc>
            </a:pPr>
          </a:p>
          <a:p>
            <a:pPr algn="l" marL="626111" indent="-313055" lvl="1">
              <a:lnSpc>
                <a:spcPts val="4060"/>
              </a:lnSpc>
              <a:buFont typeface="Arial"/>
              <a:buChar char="•"/>
            </a:pPr>
            <a:r>
              <a:rPr lang="en-US" sz="2900">
                <a:solidFill>
                  <a:srgbClr val="FFFFFF"/>
                </a:solidFill>
                <a:latin typeface="Raleway 1"/>
              </a:rPr>
              <a:t>Managing Conflicts - a crucial component of self-awareness is realizing one's own place in disputes. Self-aware people are better able to accept responsibility for their actions and handle problems in a constructive manner.</a:t>
            </a:r>
          </a:p>
        </p:txBody>
      </p:sp>
      <p:grpSp>
        <p:nvGrpSpPr>
          <p:cNvPr name="Group 16" id="16"/>
          <p:cNvGrpSpPr/>
          <p:nvPr/>
        </p:nvGrpSpPr>
        <p:grpSpPr>
          <a:xfrm rot="0">
            <a:off x="1028700" y="439426"/>
            <a:ext cx="9187729" cy="2233785"/>
            <a:chOff x="0" y="0"/>
            <a:chExt cx="12250305" cy="2978381"/>
          </a:xfrm>
        </p:grpSpPr>
        <p:grpSp>
          <p:nvGrpSpPr>
            <p:cNvPr name="Group 17" id="17"/>
            <p:cNvGrpSpPr/>
            <p:nvPr/>
          </p:nvGrpSpPr>
          <p:grpSpPr>
            <a:xfrm rot="0">
              <a:off x="0" y="0"/>
              <a:ext cx="12250305" cy="2978381"/>
              <a:chOff x="0" y="0"/>
              <a:chExt cx="2637734" cy="641304"/>
            </a:xfrm>
          </p:grpSpPr>
          <p:sp>
            <p:nvSpPr>
              <p:cNvPr name="Freeform 18" id="18"/>
              <p:cNvSpPr/>
              <p:nvPr/>
            </p:nvSpPr>
            <p:spPr>
              <a:xfrm flipH="false" flipV="false" rot="0">
                <a:off x="48260" y="48260"/>
                <a:ext cx="2589474" cy="593045"/>
              </a:xfrm>
              <a:custGeom>
                <a:avLst/>
                <a:gdLst/>
                <a:ahLst/>
                <a:cxnLst/>
                <a:rect r="r" b="b" t="t" l="l"/>
                <a:pathLst>
                  <a:path h="593045" w="2589474">
                    <a:moveTo>
                      <a:pt x="0" y="0"/>
                    </a:moveTo>
                    <a:lnTo>
                      <a:pt x="2589474" y="0"/>
                    </a:lnTo>
                    <a:lnTo>
                      <a:pt x="2589474" y="593045"/>
                    </a:lnTo>
                    <a:lnTo>
                      <a:pt x="0" y="593045"/>
                    </a:lnTo>
                    <a:close/>
                  </a:path>
                </a:pathLst>
              </a:custGeom>
              <a:solidFill>
                <a:srgbClr val="101F24"/>
              </a:solidFill>
            </p:spPr>
          </p:sp>
          <p:sp>
            <p:nvSpPr>
              <p:cNvPr name="Freeform 19" id="19"/>
              <p:cNvSpPr/>
              <p:nvPr/>
            </p:nvSpPr>
            <p:spPr>
              <a:xfrm flipH="false" flipV="false" rot="0">
                <a:off x="6350" y="6350"/>
                <a:ext cx="2589474" cy="593044"/>
              </a:xfrm>
              <a:custGeom>
                <a:avLst/>
                <a:gdLst/>
                <a:ahLst/>
                <a:cxnLst/>
                <a:rect r="r" b="b" t="t" l="l"/>
                <a:pathLst>
                  <a:path h="593044" w="2589474">
                    <a:moveTo>
                      <a:pt x="0" y="0"/>
                    </a:moveTo>
                    <a:lnTo>
                      <a:pt x="2589474" y="0"/>
                    </a:lnTo>
                    <a:lnTo>
                      <a:pt x="2589474" y="593044"/>
                    </a:lnTo>
                    <a:lnTo>
                      <a:pt x="0" y="593044"/>
                    </a:lnTo>
                    <a:close/>
                  </a:path>
                </a:pathLst>
              </a:custGeom>
              <a:solidFill>
                <a:srgbClr val="B29E84"/>
              </a:solidFill>
            </p:spPr>
          </p:sp>
          <p:sp>
            <p:nvSpPr>
              <p:cNvPr name="Freeform 20" id="20"/>
              <p:cNvSpPr/>
              <p:nvPr/>
            </p:nvSpPr>
            <p:spPr>
              <a:xfrm flipH="false" flipV="false" rot="0">
                <a:off x="0" y="0"/>
                <a:ext cx="2602174" cy="605744"/>
              </a:xfrm>
              <a:custGeom>
                <a:avLst/>
                <a:gdLst/>
                <a:ahLst/>
                <a:cxnLst/>
                <a:rect r="r" b="b" t="t" l="l"/>
                <a:pathLst>
                  <a:path h="605744" w="2602174">
                    <a:moveTo>
                      <a:pt x="2602174" y="605744"/>
                    </a:moveTo>
                    <a:lnTo>
                      <a:pt x="0" y="605744"/>
                    </a:lnTo>
                    <a:lnTo>
                      <a:pt x="0" y="0"/>
                    </a:lnTo>
                    <a:lnTo>
                      <a:pt x="2602174" y="0"/>
                    </a:lnTo>
                    <a:lnTo>
                      <a:pt x="2602174" y="605744"/>
                    </a:lnTo>
                    <a:close/>
                    <a:moveTo>
                      <a:pt x="12700" y="593044"/>
                    </a:moveTo>
                    <a:lnTo>
                      <a:pt x="2589474" y="593044"/>
                    </a:lnTo>
                    <a:lnTo>
                      <a:pt x="2589474" y="12700"/>
                    </a:lnTo>
                    <a:lnTo>
                      <a:pt x="12700" y="12700"/>
                    </a:lnTo>
                    <a:lnTo>
                      <a:pt x="12700" y="593044"/>
                    </a:lnTo>
                    <a:close/>
                  </a:path>
                </a:pathLst>
              </a:custGeom>
              <a:solidFill>
                <a:srgbClr val="423E3A"/>
              </a:solidFill>
            </p:spPr>
          </p:sp>
        </p:grpSp>
        <p:sp>
          <p:nvSpPr>
            <p:cNvPr name="TextBox 21" id="21"/>
            <p:cNvSpPr txBox="true"/>
            <p:nvPr/>
          </p:nvSpPr>
          <p:spPr>
            <a:xfrm rot="0">
              <a:off x="787468" y="481347"/>
              <a:ext cx="10675369" cy="1829680"/>
            </a:xfrm>
            <a:prstGeom prst="rect">
              <a:avLst/>
            </a:prstGeom>
          </p:spPr>
          <p:txBody>
            <a:bodyPr anchor="t" rtlCol="false" tIns="0" lIns="0" bIns="0" rIns="0">
              <a:spAutoFit/>
            </a:bodyPr>
            <a:lstStyle/>
            <a:p>
              <a:pPr algn="ctr">
                <a:lnSpc>
                  <a:spcPts val="5600"/>
                </a:lnSpc>
              </a:pPr>
              <a:r>
                <a:rPr lang="en-US" sz="4000" spc="228">
                  <a:solidFill>
                    <a:srgbClr val="FFFFFF"/>
                  </a:solidFill>
                  <a:latin typeface="Raleway 1 Bold"/>
                </a:rPr>
                <a:t>Key components</a:t>
              </a:r>
              <a:r>
                <a:rPr lang="en-US" sz="4000" spc="228">
                  <a:solidFill>
                    <a:srgbClr val="FFFFFF"/>
                  </a:solidFill>
                  <a:latin typeface="Raleway 1 Bold"/>
                </a:rPr>
                <a:t> </a:t>
              </a:r>
            </a:p>
            <a:p>
              <a:pPr algn="ctr">
                <a:lnSpc>
                  <a:spcPts val="5600"/>
                </a:lnSpc>
                <a:spcBef>
                  <a:spcPct val="0"/>
                </a:spcBef>
              </a:pPr>
              <a:r>
                <a:rPr lang="en-US" sz="4000" spc="228">
                  <a:solidFill>
                    <a:srgbClr val="FFFFFF"/>
                  </a:solidFill>
                  <a:latin typeface="Raleway 1 Bold"/>
                </a:rPr>
                <a:t>of self awareness</a:t>
              </a:r>
            </a:p>
          </p:txBody>
        </p:sp>
      </p:grpSp>
      <p:sp>
        <p:nvSpPr>
          <p:cNvPr name="Freeform 22" id="22"/>
          <p:cNvSpPr/>
          <p:nvPr/>
        </p:nvSpPr>
        <p:spPr>
          <a:xfrm flipH="false" flipV="false" rot="0">
            <a:off x="13834597" y="3475305"/>
            <a:ext cx="3680873" cy="4940770"/>
          </a:xfrm>
          <a:custGeom>
            <a:avLst/>
            <a:gdLst/>
            <a:ahLst/>
            <a:cxnLst/>
            <a:rect r="r" b="b" t="t" l="l"/>
            <a:pathLst>
              <a:path h="4940770" w="3680873">
                <a:moveTo>
                  <a:pt x="0" y="0"/>
                </a:moveTo>
                <a:lnTo>
                  <a:pt x="3680874" y="0"/>
                </a:lnTo>
                <a:lnTo>
                  <a:pt x="3680874" y="4940770"/>
                </a:lnTo>
                <a:lnTo>
                  <a:pt x="0" y="494077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23" id="23"/>
          <p:cNvSpPr txBox="true"/>
          <p:nvPr/>
        </p:nvSpPr>
        <p:spPr>
          <a:xfrm rot="0">
            <a:off x="15695309" y="360913"/>
            <a:ext cx="2004675" cy="523859"/>
          </a:xfrm>
          <a:prstGeom prst="rect">
            <a:avLst/>
          </a:prstGeom>
        </p:spPr>
        <p:txBody>
          <a:bodyPr anchor="t" rtlCol="false" tIns="0" lIns="0" bIns="0" rIns="0">
            <a:spAutoFit/>
          </a:bodyPr>
          <a:lstStyle/>
          <a:p>
            <a:pPr algn="ctr">
              <a:lnSpc>
                <a:spcPts val="4200"/>
              </a:lnSpc>
            </a:pPr>
            <a:r>
              <a:rPr lang="en-US" sz="3000">
                <a:solidFill>
                  <a:srgbClr val="FFFFFF"/>
                </a:solidFill>
                <a:latin typeface="DM Sans"/>
              </a:rPr>
              <a:t>8/28</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6F4F1"/>
        </a:solidFill>
      </p:bgPr>
    </p:bg>
    <p:spTree>
      <p:nvGrpSpPr>
        <p:cNvPr id="1" name=""/>
        <p:cNvGrpSpPr/>
        <p:nvPr/>
      </p:nvGrpSpPr>
      <p:grpSpPr>
        <a:xfrm>
          <a:off x="0" y="0"/>
          <a:ext cx="0" cy="0"/>
          <a:chOff x="0" y="0"/>
          <a:chExt cx="0" cy="0"/>
        </a:xfrm>
      </p:grpSpPr>
      <p:grpSp>
        <p:nvGrpSpPr>
          <p:cNvPr name="Group 2" id="2"/>
          <p:cNvGrpSpPr/>
          <p:nvPr/>
        </p:nvGrpSpPr>
        <p:grpSpPr>
          <a:xfrm rot="0">
            <a:off x="15774952" y="-360045"/>
            <a:ext cx="1845389" cy="2032367"/>
            <a:chOff x="0" y="0"/>
            <a:chExt cx="5765800" cy="6350000"/>
          </a:xfrm>
        </p:grpSpPr>
        <p:sp>
          <p:nvSpPr>
            <p:cNvPr name="Freeform 3" id="3"/>
            <p:cNvSpPr/>
            <p:nvPr/>
          </p:nvSpPr>
          <p:spPr>
            <a:xfrm flipH="false" flipV="false" rot="0">
              <a:off x="0" y="0"/>
              <a:ext cx="5765800" cy="6350000"/>
            </a:xfrm>
            <a:custGeom>
              <a:avLst/>
              <a:gdLst/>
              <a:ahLst/>
              <a:cxnLst/>
              <a:rect r="r" b="b" t="t" l="l"/>
              <a:pathLst>
                <a:path h="6350000" w="5765800">
                  <a:moveTo>
                    <a:pt x="5765800" y="0"/>
                  </a:moveTo>
                  <a:lnTo>
                    <a:pt x="5765800" y="6350000"/>
                  </a:lnTo>
                  <a:lnTo>
                    <a:pt x="2881630" y="5361940"/>
                  </a:lnTo>
                  <a:lnTo>
                    <a:pt x="0" y="6350000"/>
                  </a:lnTo>
                  <a:lnTo>
                    <a:pt x="3810" y="4268470"/>
                  </a:lnTo>
                  <a:lnTo>
                    <a:pt x="8890" y="814070"/>
                  </a:lnTo>
                  <a:lnTo>
                    <a:pt x="10160" y="0"/>
                  </a:lnTo>
                  <a:lnTo>
                    <a:pt x="5765800" y="0"/>
                  </a:lnTo>
                  <a:close/>
                </a:path>
              </a:pathLst>
            </a:custGeom>
            <a:solidFill>
              <a:srgbClr val="101F24"/>
            </a:solidFill>
          </p:spPr>
        </p:sp>
      </p:grpSp>
      <p:grpSp>
        <p:nvGrpSpPr>
          <p:cNvPr name="Group 4" id="4"/>
          <p:cNvGrpSpPr/>
          <p:nvPr/>
        </p:nvGrpSpPr>
        <p:grpSpPr>
          <a:xfrm rot="0">
            <a:off x="9529710" y="9146798"/>
            <a:ext cx="8090631" cy="849292"/>
            <a:chOff x="0" y="0"/>
            <a:chExt cx="10787508" cy="1132389"/>
          </a:xfrm>
        </p:grpSpPr>
        <p:sp>
          <p:nvSpPr>
            <p:cNvPr name="AutoShape 5" id="5"/>
            <p:cNvSpPr/>
            <p:nvPr/>
          </p:nvSpPr>
          <p:spPr>
            <a:xfrm rot="0">
              <a:off x="0" y="848543"/>
              <a:ext cx="7100310" cy="0"/>
            </a:xfrm>
            <a:prstGeom prst="line">
              <a:avLst/>
            </a:prstGeom>
            <a:ln cap="rnd" w="101600">
              <a:solidFill>
                <a:srgbClr val="253439"/>
              </a:solidFill>
              <a:prstDash val="sysDot"/>
              <a:headEnd type="oval" len="lg" w="lg"/>
              <a:tailEnd type="oval" len="lg" w="lg"/>
            </a:ln>
          </p:spPr>
        </p:sp>
        <p:grpSp>
          <p:nvGrpSpPr>
            <p:cNvPr name="Group 6" id="6"/>
            <p:cNvGrpSpPr/>
            <p:nvPr/>
          </p:nvGrpSpPr>
          <p:grpSpPr>
            <a:xfrm rot="0">
              <a:off x="7388716" y="420607"/>
              <a:ext cx="711782" cy="711782"/>
              <a:chOff x="0" y="0"/>
              <a:chExt cx="6350000" cy="6350000"/>
            </a:xfrm>
          </p:grpSpPr>
          <p:sp>
            <p:nvSpPr>
              <p:cNvPr name="Freeform 7" id="7"/>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53439"/>
              </a:solidFill>
            </p:spPr>
          </p:sp>
        </p:grpSp>
        <p:grpSp>
          <p:nvGrpSpPr>
            <p:cNvPr name="Group 8" id="8"/>
            <p:cNvGrpSpPr/>
            <p:nvPr/>
          </p:nvGrpSpPr>
          <p:grpSpPr>
            <a:xfrm rot="0">
              <a:off x="8425368" y="176709"/>
              <a:ext cx="947644" cy="947644"/>
              <a:chOff x="0" y="0"/>
              <a:chExt cx="6350000" cy="6350000"/>
            </a:xfrm>
          </p:grpSpPr>
          <p:sp>
            <p:nvSpPr>
              <p:cNvPr name="Freeform 9" id="9"/>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53439"/>
              </a:solidFill>
            </p:spPr>
          </p:sp>
        </p:grpSp>
        <p:grpSp>
          <p:nvGrpSpPr>
            <p:cNvPr name="Group 10" id="10"/>
            <p:cNvGrpSpPr/>
            <p:nvPr/>
          </p:nvGrpSpPr>
          <p:grpSpPr>
            <a:xfrm rot="0">
              <a:off x="9663155" y="0"/>
              <a:ext cx="1124353" cy="1124353"/>
              <a:chOff x="0" y="0"/>
              <a:chExt cx="6350000" cy="6350000"/>
            </a:xfrm>
          </p:grpSpPr>
          <p:sp>
            <p:nvSpPr>
              <p:cNvPr name="Freeform 11" id="11"/>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53439"/>
              </a:solidFill>
            </p:spPr>
          </p:sp>
        </p:grpSp>
      </p:grpSp>
      <p:sp>
        <p:nvSpPr>
          <p:cNvPr name="Freeform 12" id="12"/>
          <p:cNvSpPr/>
          <p:nvPr/>
        </p:nvSpPr>
        <p:spPr>
          <a:xfrm flipH="false" flipV="false" rot="0">
            <a:off x="11069737" y="288853"/>
            <a:ext cx="4297624" cy="900710"/>
          </a:xfrm>
          <a:custGeom>
            <a:avLst/>
            <a:gdLst/>
            <a:ahLst/>
            <a:cxnLst/>
            <a:rect r="r" b="b" t="t" l="l"/>
            <a:pathLst>
              <a:path h="900710" w="4297624">
                <a:moveTo>
                  <a:pt x="0" y="0"/>
                </a:moveTo>
                <a:lnTo>
                  <a:pt x="4297623" y="0"/>
                </a:lnTo>
                <a:lnTo>
                  <a:pt x="4297623" y="900711"/>
                </a:lnTo>
                <a:lnTo>
                  <a:pt x="0" y="900711"/>
                </a:lnTo>
                <a:lnTo>
                  <a:pt x="0" y="0"/>
                </a:lnTo>
                <a:close/>
              </a:path>
            </a:pathLst>
          </a:custGeom>
          <a:blipFill>
            <a:blip r:embed="rId2"/>
            <a:stretch>
              <a:fillRect l="0" t="0" r="0" b="0"/>
            </a:stretch>
          </a:blipFill>
        </p:spPr>
      </p:sp>
      <p:grpSp>
        <p:nvGrpSpPr>
          <p:cNvPr name="Group 13" id="13"/>
          <p:cNvGrpSpPr/>
          <p:nvPr/>
        </p:nvGrpSpPr>
        <p:grpSpPr>
          <a:xfrm rot="0">
            <a:off x="209606" y="2963626"/>
            <a:ext cx="14033979" cy="6823771"/>
            <a:chOff x="0" y="0"/>
            <a:chExt cx="4747297" cy="2308288"/>
          </a:xfrm>
        </p:grpSpPr>
        <p:sp>
          <p:nvSpPr>
            <p:cNvPr name="Freeform 14" id="14"/>
            <p:cNvSpPr/>
            <p:nvPr/>
          </p:nvSpPr>
          <p:spPr>
            <a:xfrm flipH="false" flipV="false" rot="0">
              <a:off x="0" y="0"/>
              <a:ext cx="4747297" cy="2308288"/>
            </a:xfrm>
            <a:custGeom>
              <a:avLst/>
              <a:gdLst/>
              <a:ahLst/>
              <a:cxnLst/>
              <a:rect r="r" b="b" t="t" l="l"/>
              <a:pathLst>
                <a:path h="2308288" w="4747297">
                  <a:moveTo>
                    <a:pt x="0" y="0"/>
                  </a:moveTo>
                  <a:lnTo>
                    <a:pt x="4747297" y="0"/>
                  </a:lnTo>
                  <a:lnTo>
                    <a:pt x="4747297" y="2308288"/>
                  </a:lnTo>
                  <a:lnTo>
                    <a:pt x="0" y="2308288"/>
                  </a:lnTo>
                  <a:close/>
                </a:path>
              </a:pathLst>
            </a:custGeom>
            <a:solidFill>
              <a:srgbClr val="253439"/>
            </a:solidFill>
          </p:spPr>
        </p:sp>
      </p:grpSp>
      <p:sp>
        <p:nvSpPr>
          <p:cNvPr name="TextBox 15" id="15"/>
          <p:cNvSpPr txBox="true"/>
          <p:nvPr/>
        </p:nvSpPr>
        <p:spPr>
          <a:xfrm rot="0">
            <a:off x="513037" y="3094011"/>
            <a:ext cx="13061989" cy="6678705"/>
          </a:xfrm>
          <a:prstGeom prst="rect">
            <a:avLst/>
          </a:prstGeom>
        </p:spPr>
        <p:txBody>
          <a:bodyPr anchor="t" rtlCol="false" tIns="0" lIns="0" bIns="0" rIns="0">
            <a:spAutoFit/>
          </a:bodyPr>
          <a:lstStyle/>
          <a:p>
            <a:pPr marL="626111" indent="-313055" lvl="1">
              <a:lnSpc>
                <a:spcPts val="4060"/>
              </a:lnSpc>
              <a:buFont typeface="Arial"/>
              <a:buChar char="•"/>
            </a:pPr>
            <a:r>
              <a:rPr lang="en-US" sz="2900">
                <a:solidFill>
                  <a:srgbClr val="B29E84"/>
                </a:solidFill>
                <a:latin typeface="Raleway 1 Bold"/>
              </a:rPr>
              <a:t>Leadership</a:t>
            </a:r>
            <a:r>
              <a:rPr lang="en-US" sz="2900">
                <a:solidFill>
                  <a:srgbClr val="B29E84"/>
                </a:solidFill>
                <a:latin typeface="Raleway 1"/>
              </a:rPr>
              <a:t>  highly self-aware individuals are excellent leaders. Being aware of one's advantages and disadvantages helps leaders develop effective teams, assign work in a smart way, and reach wise decisions.</a:t>
            </a:r>
          </a:p>
          <a:p>
            <a:pPr>
              <a:lnSpc>
                <a:spcPts val="4060"/>
              </a:lnSpc>
            </a:pPr>
          </a:p>
          <a:p>
            <a:pPr marL="626111" indent="-313055" lvl="1">
              <a:lnSpc>
                <a:spcPts val="4060"/>
              </a:lnSpc>
              <a:buFont typeface="Arial"/>
              <a:buChar char="•"/>
            </a:pPr>
            <a:r>
              <a:rPr lang="en-US" sz="2900">
                <a:solidFill>
                  <a:srgbClr val="B29E84"/>
                </a:solidFill>
                <a:latin typeface="Raleway 1 Bold"/>
              </a:rPr>
              <a:t>Continuous Development</a:t>
            </a:r>
            <a:r>
              <a:rPr lang="en-US" sz="2900">
                <a:solidFill>
                  <a:srgbClr val="B29E84"/>
                </a:solidFill>
                <a:latin typeface="Raleway 1"/>
              </a:rPr>
              <a:t> - people who are self-aware are more inclined to reflect on their lives and look for chances to advance both personally and professionally. They recognize the value of ongoing education and growth.</a:t>
            </a:r>
          </a:p>
          <a:p>
            <a:pPr>
              <a:lnSpc>
                <a:spcPts val="4060"/>
              </a:lnSpc>
            </a:pPr>
          </a:p>
          <a:p>
            <a:pPr algn="l" marL="626111" indent="-313055" lvl="1">
              <a:lnSpc>
                <a:spcPts val="4060"/>
              </a:lnSpc>
              <a:buFont typeface="Arial"/>
              <a:buChar char="•"/>
            </a:pPr>
            <a:r>
              <a:rPr lang="en-US" sz="2900">
                <a:solidFill>
                  <a:srgbClr val="B29E84"/>
                </a:solidFill>
                <a:latin typeface="Raleway 1 Bold"/>
              </a:rPr>
              <a:t>Empathy</a:t>
            </a:r>
            <a:r>
              <a:rPr lang="en-US" sz="2900">
                <a:solidFill>
                  <a:srgbClr val="B29E84"/>
                </a:solidFill>
                <a:latin typeface="Raleway 1"/>
              </a:rPr>
              <a:t> - Having a better understanding of one's own feelings helps increase empathy for other people. Positive interpersonal connections are largely dependent on one's capacity to relate to and comprehend the sentiments of others.</a:t>
            </a:r>
            <a:r>
              <a:rPr lang="en-US" sz="2900">
                <a:solidFill>
                  <a:srgbClr val="B29E84"/>
                </a:solidFill>
                <a:latin typeface="Raleway 1"/>
              </a:rPr>
              <a:t>.</a:t>
            </a:r>
          </a:p>
        </p:txBody>
      </p:sp>
      <p:grpSp>
        <p:nvGrpSpPr>
          <p:cNvPr name="Group 16" id="16"/>
          <p:cNvGrpSpPr/>
          <p:nvPr/>
        </p:nvGrpSpPr>
        <p:grpSpPr>
          <a:xfrm rot="0">
            <a:off x="1028700" y="439426"/>
            <a:ext cx="9187729" cy="2233785"/>
            <a:chOff x="0" y="0"/>
            <a:chExt cx="12250305" cy="2978381"/>
          </a:xfrm>
        </p:grpSpPr>
        <p:grpSp>
          <p:nvGrpSpPr>
            <p:cNvPr name="Group 17" id="17"/>
            <p:cNvGrpSpPr/>
            <p:nvPr/>
          </p:nvGrpSpPr>
          <p:grpSpPr>
            <a:xfrm rot="0">
              <a:off x="0" y="0"/>
              <a:ext cx="12250305" cy="2978381"/>
              <a:chOff x="0" y="0"/>
              <a:chExt cx="2637734" cy="641304"/>
            </a:xfrm>
          </p:grpSpPr>
          <p:sp>
            <p:nvSpPr>
              <p:cNvPr name="Freeform 18" id="18"/>
              <p:cNvSpPr/>
              <p:nvPr/>
            </p:nvSpPr>
            <p:spPr>
              <a:xfrm flipH="false" flipV="false" rot="0">
                <a:off x="48260" y="48260"/>
                <a:ext cx="2589474" cy="593045"/>
              </a:xfrm>
              <a:custGeom>
                <a:avLst/>
                <a:gdLst/>
                <a:ahLst/>
                <a:cxnLst/>
                <a:rect r="r" b="b" t="t" l="l"/>
                <a:pathLst>
                  <a:path h="593045" w="2589474">
                    <a:moveTo>
                      <a:pt x="0" y="0"/>
                    </a:moveTo>
                    <a:lnTo>
                      <a:pt x="2589474" y="0"/>
                    </a:lnTo>
                    <a:lnTo>
                      <a:pt x="2589474" y="593045"/>
                    </a:lnTo>
                    <a:lnTo>
                      <a:pt x="0" y="593045"/>
                    </a:lnTo>
                    <a:close/>
                  </a:path>
                </a:pathLst>
              </a:custGeom>
              <a:solidFill>
                <a:srgbClr val="423E3A"/>
              </a:solidFill>
            </p:spPr>
          </p:sp>
          <p:sp>
            <p:nvSpPr>
              <p:cNvPr name="Freeform 19" id="19"/>
              <p:cNvSpPr/>
              <p:nvPr/>
            </p:nvSpPr>
            <p:spPr>
              <a:xfrm flipH="false" flipV="false" rot="0">
                <a:off x="6350" y="6350"/>
                <a:ext cx="2589474" cy="593044"/>
              </a:xfrm>
              <a:custGeom>
                <a:avLst/>
                <a:gdLst/>
                <a:ahLst/>
                <a:cxnLst/>
                <a:rect r="r" b="b" t="t" l="l"/>
                <a:pathLst>
                  <a:path h="593044" w="2589474">
                    <a:moveTo>
                      <a:pt x="0" y="0"/>
                    </a:moveTo>
                    <a:lnTo>
                      <a:pt x="2589474" y="0"/>
                    </a:lnTo>
                    <a:lnTo>
                      <a:pt x="2589474" y="593044"/>
                    </a:lnTo>
                    <a:lnTo>
                      <a:pt x="0" y="593044"/>
                    </a:lnTo>
                    <a:close/>
                  </a:path>
                </a:pathLst>
              </a:custGeom>
              <a:solidFill>
                <a:srgbClr val="F6F4F1"/>
              </a:solidFill>
            </p:spPr>
          </p:sp>
          <p:sp>
            <p:nvSpPr>
              <p:cNvPr name="Freeform 20" id="20"/>
              <p:cNvSpPr/>
              <p:nvPr/>
            </p:nvSpPr>
            <p:spPr>
              <a:xfrm flipH="false" flipV="false" rot="0">
                <a:off x="0" y="0"/>
                <a:ext cx="2602174" cy="605744"/>
              </a:xfrm>
              <a:custGeom>
                <a:avLst/>
                <a:gdLst/>
                <a:ahLst/>
                <a:cxnLst/>
                <a:rect r="r" b="b" t="t" l="l"/>
                <a:pathLst>
                  <a:path h="605744" w="2602174">
                    <a:moveTo>
                      <a:pt x="2602174" y="605744"/>
                    </a:moveTo>
                    <a:lnTo>
                      <a:pt x="0" y="605744"/>
                    </a:lnTo>
                    <a:lnTo>
                      <a:pt x="0" y="0"/>
                    </a:lnTo>
                    <a:lnTo>
                      <a:pt x="2602174" y="0"/>
                    </a:lnTo>
                    <a:lnTo>
                      <a:pt x="2602174" y="605744"/>
                    </a:lnTo>
                    <a:close/>
                    <a:moveTo>
                      <a:pt x="12700" y="593044"/>
                    </a:moveTo>
                    <a:lnTo>
                      <a:pt x="2589474" y="593044"/>
                    </a:lnTo>
                    <a:lnTo>
                      <a:pt x="2589474" y="12700"/>
                    </a:lnTo>
                    <a:lnTo>
                      <a:pt x="12700" y="12700"/>
                    </a:lnTo>
                    <a:lnTo>
                      <a:pt x="12700" y="593044"/>
                    </a:lnTo>
                    <a:close/>
                  </a:path>
                </a:pathLst>
              </a:custGeom>
              <a:solidFill>
                <a:srgbClr val="101F24"/>
              </a:solidFill>
            </p:spPr>
          </p:sp>
        </p:grpSp>
        <p:sp>
          <p:nvSpPr>
            <p:cNvPr name="TextBox 21" id="21"/>
            <p:cNvSpPr txBox="true"/>
            <p:nvPr/>
          </p:nvSpPr>
          <p:spPr>
            <a:xfrm rot="0">
              <a:off x="787468" y="481347"/>
              <a:ext cx="10675369" cy="1829680"/>
            </a:xfrm>
            <a:prstGeom prst="rect">
              <a:avLst/>
            </a:prstGeom>
          </p:spPr>
          <p:txBody>
            <a:bodyPr anchor="t" rtlCol="false" tIns="0" lIns="0" bIns="0" rIns="0">
              <a:spAutoFit/>
            </a:bodyPr>
            <a:lstStyle/>
            <a:p>
              <a:pPr algn="ctr">
                <a:lnSpc>
                  <a:spcPts val="5600"/>
                </a:lnSpc>
              </a:pPr>
              <a:r>
                <a:rPr lang="en-US" sz="4000" spc="228">
                  <a:solidFill>
                    <a:srgbClr val="B29E84"/>
                  </a:solidFill>
                  <a:latin typeface="Raleway 1 Bold"/>
                </a:rPr>
                <a:t>Key components</a:t>
              </a:r>
              <a:r>
                <a:rPr lang="en-US" sz="4000" spc="228">
                  <a:solidFill>
                    <a:srgbClr val="B29E84"/>
                  </a:solidFill>
                  <a:latin typeface="Raleway 1 Bold"/>
                </a:rPr>
                <a:t> </a:t>
              </a:r>
            </a:p>
            <a:p>
              <a:pPr algn="ctr">
                <a:lnSpc>
                  <a:spcPts val="5600"/>
                </a:lnSpc>
                <a:spcBef>
                  <a:spcPct val="0"/>
                </a:spcBef>
              </a:pPr>
              <a:r>
                <a:rPr lang="en-US" sz="4000" spc="228">
                  <a:solidFill>
                    <a:srgbClr val="B29E84"/>
                  </a:solidFill>
                  <a:latin typeface="Raleway 1 Bold"/>
                </a:rPr>
                <a:t>of self awareness</a:t>
              </a:r>
            </a:p>
          </p:txBody>
        </p:sp>
      </p:grpSp>
      <p:sp>
        <p:nvSpPr>
          <p:cNvPr name="Freeform 22" id="22"/>
          <p:cNvSpPr/>
          <p:nvPr/>
        </p:nvSpPr>
        <p:spPr>
          <a:xfrm flipH="false" flipV="false" rot="0">
            <a:off x="14529770" y="3962615"/>
            <a:ext cx="3571086" cy="4825792"/>
          </a:xfrm>
          <a:custGeom>
            <a:avLst/>
            <a:gdLst/>
            <a:ahLst/>
            <a:cxnLst/>
            <a:rect r="r" b="b" t="t" l="l"/>
            <a:pathLst>
              <a:path h="4825792" w="3571086">
                <a:moveTo>
                  <a:pt x="0" y="0"/>
                </a:moveTo>
                <a:lnTo>
                  <a:pt x="3571086" y="0"/>
                </a:lnTo>
                <a:lnTo>
                  <a:pt x="3571086" y="4825792"/>
                </a:lnTo>
                <a:lnTo>
                  <a:pt x="0" y="482579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23" id="23"/>
          <p:cNvSpPr txBox="true"/>
          <p:nvPr/>
        </p:nvSpPr>
        <p:spPr>
          <a:xfrm rot="0">
            <a:off x="15695309" y="360913"/>
            <a:ext cx="2004675" cy="523859"/>
          </a:xfrm>
          <a:prstGeom prst="rect">
            <a:avLst/>
          </a:prstGeom>
        </p:spPr>
        <p:txBody>
          <a:bodyPr anchor="t" rtlCol="false" tIns="0" lIns="0" bIns="0" rIns="0">
            <a:spAutoFit/>
          </a:bodyPr>
          <a:lstStyle/>
          <a:p>
            <a:pPr algn="ctr">
              <a:lnSpc>
                <a:spcPts val="4200"/>
              </a:lnSpc>
            </a:pPr>
            <a:r>
              <a:rPr lang="en-US" sz="3000">
                <a:solidFill>
                  <a:srgbClr val="B29E84"/>
                </a:solidFill>
                <a:latin typeface="DM Sans"/>
              </a:rPr>
              <a:t>9</a:t>
            </a:r>
            <a:r>
              <a:rPr lang="en-US" sz="3000">
                <a:solidFill>
                  <a:srgbClr val="B29E84"/>
                </a:solidFill>
                <a:latin typeface="DM Sans"/>
              </a:rPr>
              <a:t>/28</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DAF5-QhlznA</dc:identifier>
  <dcterms:modified xsi:type="dcterms:W3CDTF">2011-08-01T06:04:30Z</dcterms:modified>
  <cp:revision>1</cp:revision>
  <dc:title>SOFT skills - Self-Awareness TR</dc:title>
</cp:coreProperties>
</file>