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6"/>
    <p:sldId id="257" r:id="rId27"/>
    <p:sldId id="258" r:id="rId28"/>
    <p:sldId id="259" r:id="rId29"/>
    <p:sldId id="260" r:id="rId30"/>
    <p:sldId id="261" r:id="rId31"/>
    <p:sldId id="262" r:id="rId32"/>
    <p:sldId id="263" r:id="rId33"/>
    <p:sldId id="264" r:id="rId34"/>
    <p:sldId id="265" r:id="rId35"/>
    <p:sldId id="266" r:id="rId36"/>
    <p:sldId id="267" r:id="rId37"/>
    <p:sldId id="268" r:id="rId38"/>
    <p:sldId id="269" r:id="rId39"/>
    <p:sldId id="270" r:id="rId40"/>
    <p:sldId id="271" r:id="rId41"/>
    <p:sldId id="272" r:id="rId42"/>
    <p:sldId id="273" r:id="rId43"/>
    <p:sldId id="274" r:id="rId44"/>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Raleway" charset="1" panose="020B0503030101060003"/>
      <p:regular r:id="rId10"/>
    </p:embeddedFont>
    <p:embeddedFont>
      <p:font typeface="Raleway Bold" charset="1" panose="020B0803030101060003"/>
      <p:regular r:id="rId11"/>
    </p:embeddedFont>
    <p:embeddedFont>
      <p:font typeface="Raleway Thin" charset="1" panose="020B0203030101060003"/>
      <p:regular r:id="rId12"/>
    </p:embeddedFont>
    <p:embeddedFont>
      <p:font typeface="Raleway Heavy" charset="1" panose="020B0003030101060003"/>
      <p:regular r:id="rId13"/>
    </p:embeddedFont>
    <p:embeddedFont>
      <p:font typeface="Inter" charset="1" panose="020B0502030000000004"/>
      <p:regular r:id="rId14"/>
    </p:embeddedFont>
    <p:embeddedFont>
      <p:font typeface="Inter Bold" charset="1" panose="020B0802030000000004"/>
      <p:regular r:id="rId15"/>
    </p:embeddedFont>
    <p:embeddedFont>
      <p:font typeface="Inter Italics" charset="1" panose="020B0502030000000004"/>
      <p:regular r:id="rId16"/>
    </p:embeddedFont>
    <p:embeddedFont>
      <p:font typeface="Inter Bold Italics" charset="1" panose="020B0802030000000004"/>
      <p:regular r:id="rId17"/>
    </p:embeddedFont>
    <p:embeddedFont>
      <p:font typeface="Inter Thin" charset="1" panose="020B0A02050000000004"/>
      <p:regular r:id="rId18"/>
    </p:embeddedFont>
    <p:embeddedFont>
      <p:font typeface="Inter Thin Italics" charset="1" panose="020B0A02050000000004"/>
      <p:regular r:id="rId19"/>
    </p:embeddedFont>
    <p:embeddedFont>
      <p:font typeface="Inter Extra-Light" charset="1" panose="02000503000000020004"/>
      <p:regular r:id="rId20"/>
    </p:embeddedFont>
    <p:embeddedFont>
      <p:font typeface="Inter Light" charset="1" panose="02000503000000020004"/>
      <p:regular r:id="rId21"/>
    </p:embeddedFont>
    <p:embeddedFont>
      <p:font typeface="Inter Medium" charset="1" panose="02000503000000020004"/>
      <p:regular r:id="rId22"/>
    </p:embeddedFont>
    <p:embeddedFont>
      <p:font typeface="Inter Semi-Bold" charset="1" panose="02000503000000020004"/>
      <p:regular r:id="rId23"/>
    </p:embeddedFont>
    <p:embeddedFont>
      <p:font typeface="Inter Ultra-Bold" charset="1" panose="02000503000000020004"/>
      <p:regular r:id="rId24"/>
    </p:embeddedFont>
    <p:embeddedFont>
      <p:font typeface="Inter Heavy" charset="1" panose="02000503000000020004"/>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slides/slide1.xml" Type="http://schemas.openxmlformats.org/officeDocument/2006/relationships/slide"/><Relationship Id="rId27" Target="slides/slide2.xml" Type="http://schemas.openxmlformats.org/officeDocument/2006/relationships/slide"/><Relationship Id="rId28" Target="slides/slide3.xml" Type="http://schemas.openxmlformats.org/officeDocument/2006/relationships/slide"/><Relationship Id="rId29" Target="slides/slide4.xml" Type="http://schemas.openxmlformats.org/officeDocument/2006/relationships/slide"/><Relationship Id="rId3" Target="viewProps.xml" Type="http://schemas.openxmlformats.org/officeDocument/2006/relationships/viewProps"/><Relationship Id="rId30" Target="slides/slide5.xml" Type="http://schemas.openxmlformats.org/officeDocument/2006/relationships/slide"/><Relationship Id="rId31" Target="slides/slide6.xml" Type="http://schemas.openxmlformats.org/officeDocument/2006/relationships/slide"/><Relationship Id="rId32" Target="slides/slide7.xml" Type="http://schemas.openxmlformats.org/officeDocument/2006/relationships/slide"/><Relationship Id="rId33" Target="slides/slide8.xml" Type="http://schemas.openxmlformats.org/officeDocument/2006/relationships/slide"/><Relationship Id="rId34" Target="slides/slide9.xml" Type="http://schemas.openxmlformats.org/officeDocument/2006/relationships/slide"/><Relationship Id="rId35" Target="slides/slide10.xml" Type="http://schemas.openxmlformats.org/officeDocument/2006/relationships/slide"/><Relationship Id="rId36" Target="slides/slide11.xml" Type="http://schemas.openxmlformats.org/officeDocument/2006/relationships/slide"/><Relationship Id="rId37" Target="slides/slide12.xml" Type="http://schemas.openxmlformats.org/officeDocument/2006/relationships/slide"/><Relationship Id="rId38" Target="slides/slide13.xml" Type="http://schemas.openxmlformats.org/officeDocument/2006/relationships/slide"/><Relationship Id="rId39" Target="slides/slide14.xml" Type="http://schemas.openxmlformats.org/officeDocument/2006/relationships/slide"/><Relationship Id="rId4" Target="theme/theme1.xml" Type="http://schemas.openxmlformats.org/officeDocument/2006/relationships/theme"/><Relationship Id="rId40" Target="slides/slide15.xml" Type="http://schemas.openxmlformats.org/officeDocument/2006/relationships/slide"/><Relationship Id="rId41" Target="slides/slide16.xml" Type="http://schemas.openxmlformats.org/officeDocument/2006/relationships/slide"/><Relationship Id="rId42" Target="slides/slide17.xml" Type="http://schemas.openxmlformats.org/officeDocument/2006/relationships/slide"/><Relationship Id="rId43" Target="slides/slide18.xml" Type="http://schemas.openxmlformats.org/officeDocument/2006/relationships/slide"/><Relationship Id="rId44" Target="slides/slide19.xml" Type="http://schemas.openxmlformats.org/officeDocument/2006/relationships/slid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 Id="rId3" Target="../media/image23.svg" Type="http://schemas.openxmlformats.org/officeDocument/2006/relationships/image"/><Relationship Id="rId4" Target="../media/image1.pn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 Id="rId3" Target="../media/image23.svg" Type="http://schemas.openxmlformats.org/officeDocument/2006/relationships/image"/><Relationship Id="rId4" Target="../media/image1.pn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 Id="rId3" Target="../media/image23.svg" Type="http://schemas.openxmlformats.org/officeDocument/2006/relationships/image"/><Relationship Id="rId4" Target="../media/image1.pn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4.png" Type="http://schemas.openxmlformats.org/officeDocument/2006/relationships/image"/><Relationship Id="rId4" Target="../media/image25.png" Type="http://schemas.openxmlformats.org/officeDocument/2006/relationships/image"/><Relationship Id="rId5" Target="../media/image26.png" Type="http://schemas.openxmlformats.org/officeDocument/2006/relationships/image"/><Relationship Id="rId6" Target="../media/image27.jpeg" Type="http://schemas.openxmlformats.org/officeDocument/2006/relationships/image"/></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8.jpeg" Type="http://schemas.openxmlformats.org/officeDocument/2006/relationships/image"/><Relationship Id="rId4" Target="../media/image29.jpeg" Type="http://schemas.openxmlformats.org/officeDocument/2006/relationships/image"/><Relationship Id="rId5" Target="../media/image30.jpeg" Type="http://schemas.openxmlformats.org/officeDocument/2006/relationships/image"/><Relationship Id="rId6" Target="../media/image31.jpeg" Type="http://schemas.openxmlformats.org/officeDocument/2006/relationships/image"/></Relationships>
</file>

<file path=ppt/slides/_rels/slide1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32.png" Type="http://schemas.openxmlformats.org/officeDocument/2006/relationships/image"/><Relationship Id="rId4" Target="../media/image33.svg" Type="http://schemas.openxmlformats.org/officeDocument/2006/relationships/image"/></Relationships>
</file>

<file path=ppt/slides/_rels/slide1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7.xml.rels><?xml version="1.0" encoding="UTF-8" standalone="no"?><Relationships xmlns="http://schemas.openxmlformats.org/package/2006/relationships"><Relationship Id="rId1" Target="../slideLayouts/slideLayout7.xml" Type="http://schemas.openxmlformats.org/officeDocument/2006/relationships/slideLayout"/><Relationship Id="rId2" Target="http://www.econ.ucla.edu/sboard/teaching/tech/swot.pdf" TargetMode="External" Type="http://schemas.openxmlformats.org/officeDocument/2006/relationships/hyperlink"/><Relationship Id="rId3" Target="../media/image1.png" Type="http://schemas.openxmlformats.org/officeDocument/2006/relationships/image"/></Relationships>
</file>

<file path=ppt/slides/_rels/slide1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png" Type="http://schemas.openxmlformats.org/officeDocument/2006/relationships/image"/><Relationship Id="rId4" Target="../media/image7.svg" Type="http://schemas.openxmlformats.org/officeDocument/2006/relationships/image"/><Relationship Id="rId5" Target="../media/image8.png" Type="http://schemas.openxmlformats.org/officeDocument/2006/relationships/image"/><Relationship Id="rId6" Target="../media/image1.pn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9.pn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2.png" Type="http://schemas.openxmlformats.org/officeDocument/2006/relationships/image"/><Relationship Id="rId4" Target="../media/image13.sv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4.png" Type="http://schemas.openxmlformats.org/officeDocument/2006/relationships/image"/><Relationship Id="rId4" Target="../media/image15.sv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6.png" Type="http://schemas.openxmlformats.org/officeDocument/2006/relationships/image"/><Relationship Id="rId4" Target="../media/image17.sv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8.png" Type="http://schemas.openxmlformats.org/officeDocument/2006/relationships/image"/><Relationship Id="rId4" Target="../media/image19.sv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0.png" Type="http://schemas.openxmlformats.org/officeDocument/2006/relationships/image"/><Relationship Id="rId4" Target="../media/image21.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0DFC8"/>
        </a:solidFill>
      </p:bgPr>
    </p:bg>
    <p:spTree>
      <p:nvGrpSpPr>
        <p:cNvPr id="1" name=""/>
        <p:cNvGrpSpPr/>
        <p:nvPr/>
      </p:nvGrpSpPr>
      <p:grpSpPr>
        <a:xfrm>
          <a:off x="0" y="0"/>
          <a:ext cx="0" cy="0"/>
          <a:chOff x="0" y="0"/>
          <a:chExt cx="0" cy="0"/>
        </a:xfrm>
      </p:grpSpPr>
      <p:grpSp>
        <p:nvGrpSpPr>
          <p:cNvPr name="Group 2" id="2"/>
          <p:cNvGrpSpPr/>
          <p:nvPr/>
        </p:nvGrpSpPr>
        <p:grpSpPr>
          <a:xfrm rot="0">
            <a:off x="15774952" y="-360045"/>
            <a:ext cx="1845389" cy="2032367"/>
            <a:chOff x="0" y="0"/>
            <a:chExt cx="5765800" cy="6350000"/>
          </a:xfrm>
        </p:grpSpPr>
        <p:sp>
          <p:nvSpPr>
            <p:cNvPr name="Freeform 3" id="3"/>
            <p:cNvSpPr/>
            <p:nvPr/>
          </p:nvSpPr>
          <p:spPr>
            <a:xfrm flipH="false" flipV="false" rot="0">
              <a:off x="0" y="0"/>
              <a:ext cx="5765800" cy="6350000"/>
            </a:xfrm>
            <a:custGeom>
              <a:avLst/>
              <a:gdLst/>
              <a:ahLst/>
              <a:cxnLst/>
              <a:rect r="r" b="b" t="t" l="l"/>
              <a:pathLst>
                <a:path h="6350000" w="5765800">
                  <a:moveTo>
                    <a:pt x="5765800" y="0"/>
                  </a:moveTo>
                  <a:lnTo>
                    <a:pt x="5765800" y="6350000"/>
                  </a:lnTo>
                  <a:lnTo>
                    <a:pt x="2881630" y="5361940"/>
                  </a:lnTo>
                  <a:lnTo>
                    <a:pt x="0" y="6350000"/>
                  </a:lnTo>
                  <a:lnTo>
                    <a:pt x="3810" y="4268470"/>
                  </a:lnTo>
                  <a:lnTo>
                    <a:pt x="8890" y="814070"/>
                  </a:lnTo>
                  <a:lnTo>
                    <a:pt x="10160" y="0"/>
                  </a:lnTo>
                  <a:lnTo>
                    <a:pt x="5765800" y="0"/>
                  </a:lnTo>
                  <a:close/>
                </a:path>
              </a:pathLst>
            </a:custGeom>
            <a:solidFill>
              <a:srgbClr val="303030"/>
            </a:solidFill>
          </p:spPr>
        </p:sp>
      </p:grpSp>
      <p:grpSp>
        <p:nvGrpSpPr>
          <p:cNvPr name="Group 4" id="4"/>
          <p:cNvGrpSpPr/>
          <p:nvPr/>
        </p:nvGrpSpPr>
        <p:grpSpPr>
          <a:xfrm rot="0">
            <a:off x="8196126" y="8614823"/>
            <a:ext cx="650825" cy="650825"/>
            <a:chOff x="0" y="0"/>
            <a:chExt cx="6350000" cy="6350000"/>
          </a:xfrm>
        </p:grpSpPr>
        <p:sp>
          <p:nvSpPr>
            <p:cNvPr name="Freeform 5" id="5"/>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03030"/>
            </a:solidFill>
          </p:spPr>
        </p:sp>
      </p:grpSp>
      <p:grpSp>
        <p:nvGrpSpPr>
          <p:cNvPr name="Group 6" id="6"/>
          <p:cNvGrpSpPr/>
          <p:nvPr/>
        </p:nvGrpSpPr>
        <p:grpSpPr>
          <a:xfrm rot="0">
            <a:off x="9144000" y="8391812"/>
            <a:ext cx="866488" cy="866488"/>
            <a:chOff x="0" y="0"/>
            <a:chExt cx="6350000" cy="6350000"/>
          </a:xfrm>
        </p:grpSpPr>
        <p:sp>
          <p:nvSpPr>
            <p:cNvPr name="Freeform 7" id="7"/>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03030"/>
            </a:solidFill>
          </p:spPr>
        </p:sp>
      </p:grpSp>
      <p:grpSp>
        <p:nvGrpSpPr>
          <p:cNvPr name="Group 8" id="8"/>
          <p:cNvGrpSpPr/>
          <p:nvPr/>
        </p:nvGrpSpPr>
        <p:grpSpPr>
          <a:xfrm rot="0">
            <a:off x="10275782" y="8230236"/>
            <a:ext cx="1028064" cy="1028064"/>
            <a:chOff x="0" y="0"/>
            <a:chExt cx="6350000" cy="6350000"/>
          </a:xfrm>
        </p:grpSpPr>
        <p:sp>
          <p:nvSpPr>
            <p:cNvPr name="Freeform 9" id="9"/>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03030"/>
            </a:solidFill>
          </p:spPr>
        </p:sp>
      </p:grpSp>
      <p:sp>
        <p:nvSpPr>
          <p:cNvPr name="Freeform 10" id="10"/>
          <p:cNvSpPr/>
          <p:nvPr/>
        </p:nvSpPr>
        <p:spPr>
          <a:xfrm flipH="false" flipV="false" rot="0">
            <a:off x="479963" y="415326"/>
            <a:ext cx="4297624" cy="900710"/>
          </a:xfrm>
          <a:custGeom>
            <a:avLst/>
            <a:gdLst/>
            <a:ahLst/>
            <a:cxnLst/>
            <a:rect r="r" b="b" t="t" l="l"/>
            <a:pathLst>
              <a:path h="900710" w="4297624">
                <a:moveTo>
                  <a:pt x="0" y="0"/>
                </a:moveTo>
                <a:lnTo>
                  <a:pt x="4297624" y="0"/>
                </a:lnTo>
                <a:lnTo>
                  <a:pt x="4297624" y="900710"/>
                </a:lnTo>
                <a:lnTo>
                  <a:pt x="0" y="900710"/>
                </a:lnTo>
                <a:lnTo>
                  <a:pt x="0" y="0"/>
                </a:lnTo>
                <a:close/>
              </a:path>
            </a:pathLst>
          </a:custGeom>
          <a:blipFill>
            <a:blip r:embed="rId2"/>
            <a:stretch>
              <a:fillRect l="0" t="0" r="0" b="0"/>
            </a:stretch>
          </a:blipFill>
        </p:spPr>
      </p:sp>
      <p:sp>
        <p:nvSpPr>
          <p:cNvPr name="Freeform 11" id="11"/>
          <p:cNvSpPr/>
          <p:nvPr/>
        </p:nvSpPr>
        <p:spPr>
          <a:xfrm flipH="false" flipV="false" rot="0">
            <a:off x="1380110" y="4121142"/>
            <a:ext cx="4109095" cy="4109095"/>
          </a:xfrm>
          <a:custGeom>
            <a:avLst/>
            <a:gdLst/>
            <a:ahLst/>
            <a:cxnLst/>
            <a:rect r="r" b="b" t="t" l="l"/>
            <a:pathLst>
              <a:path h="4109095" w="4109095">
                <a:moveTo>
                  <a:pt x="0" y="0"/>
                </a:moveTo>
                <a:lnTo>
                  <a:pt x="4109095" y="0"/>
                </a:lnTo>
                <a:lnTo>
                  <a:pt x="4109095" y="4109094"/>
                </a:lnTo>
                <a:lnTo>
                  <a:pt x="0" y="4109094"/>
                </a:lnTo>
                <a:lnTo>
                  <a:pt x="0" y="0"/>
                </a:lnTo>
                <a:close/>
              </a:path>
            </a:pathLst>
          </a:custGeom>
          <a:blipFill>
            <a:blip r:embed="rId3"/>
            <a:stretch>
              <a:fillRect l="0" t="0" r="0" b="0"/>
            </a:stretch>
          </a:blipFill>
        </p:spPr>
      </p:sp>
      <p:sp>
        <p:nvSpPr>
          <p:cNvPr name="Freeform 12" id="12"/>
          <p:cNvSpPr/>
          <p:nvPr/>
        </p:nvSpPr>
        <p:spPr>
          <a:xfrm flipH="false" flipV="false" rot="0">
            <a:off x="12852197" y="3880566"/>
            <a:ext cx="4156364" cy="4114800"/>
          </a:xfrm>
          <a:custGeom>
            <a:avLst/>
            <a:gdLst/>
            <a:ahLst/>
            <a:cxnLst/>
            <a:rect r="r" b="b" t="t" l="l"/>
            <a:pathLst>
              <a:path h="4114800" w="4156364">
                <a:moveTo>
                  <a:pt x="0" y="0"/>
                </a:moveTo>
                <a:lnTo>
                  <a:pt x="4156364" y="0"/>
                </a:lnTo>
                <a:lnTo>
                  <a:pt x="415636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3" id="13"/>
          <p:cNvSpPr txBox="true"/>
          <p:nvPr/>
        </p:nvSpPr>
        <p:spPr>
          <a:xfrm rot="0">
            <a:off x="6735103" y="265864"/>
            <a:ext cx="7081359" cy="1406458"/>
          </a:xfrm>
          <a:prstGeom prst="rect">
            <a:avLst/>
          </a:prstGeom>
        </p:spPr>
        <p:txBody>
          <a:bodyPr anchor="t" rtlCol="false" tIns="0" lIns="0" bIns="0" rIns="0">
            <a:spAutoFit/>
          </a:bodyPr>
          <a:lstStyle/>
          <a:p>
            <a:pPr>
              <a:lnSpc>
                <a:spcPts val="11200"/>
              </a:lnSpc>
              <a:spcBef>
                <a:spcPct val="0"/>
              </a:spcBef>
            </a:pPr>
            <a:r>
              <a:rPr lang="en-US" sz="8000">
                <a:solidFill>
                  <a:srgbClr val="303030"/>
                </a:solidFill>
                <a:latin typeface="Arimo"/>
              </a:rPr>
              <a:t>SOFT skills</a:t>
            </a:r>
          </a:p>
        </p:txBody>
      </p:sp>
      <p:sp>
        <p:nvSpPr>
          <p:cNvPr name="TextBox 14" id="14"/>
          <p:cNvSpPr txBox="true"/>
          <p:nvPr/>
        </p:nvSpPr>
        <p:spPr>
          <a:xfrm rot="0">
            <a:off x="7239116" y="4298563"/>
            <a:ext cx="6073332" cy="844937"/>
          </a:xfrm>
          <a:prstGeom prst="rect">
            <a:avLst/>
          </a:prstGeom>
        </p:spPr>
        <p:txBody>
          <a:bodyPr anchor="t" rtlCol="false" tIns="0" lIns="0" bIns="0" rIns="0">
            <a:spAutoFit/>
          </a:bodyPr>
          <a:lstStyle/>
          <a:p>
            <a:pPr>
              <a:lnSpc>
                <a:spcPts val="6975"/>
              </a:lnSpc>
            </a:pPr>
            <a:r>
              <a:rPr lang="en-US" sz="4982">
                <a:solidFill>
                  <a:srgbClr val="303030"/>
                </a:solidFill>
                <a:latin typeface="Inter"/>
              </a:rPr>
              <a:t>ADAPTATION</a:t>
            </a:r>
          </a:p>
        </p:txBody>
      </p:sp>
      <p:sp>
        <p:nvSpPr>
          <p:cNvPr name="TextBox 15" id="15"/>
          <p:cNvSpPr txBox="true"/>
          <p:nvPr/>
        </p:nvSpPr>
        <p:spPr>
          <a:xfrm rot="0">
            <a:off x="15695309" y="370438"/>
            <a:ext cx="2004675" cy="514334"/>
          </a:xfrm>
          <a:prstGeom prst="rect">
            <a:avLst/>
          </a:prstGeom>
        </p:spPr>
        <p:txBody>
          <a:bodyPr anchor="t" rtlCol="false" tIns="0" lIns="0" bIns="0" rIns="0">
            <a:spAutoFit/>
          </a:bodyPr>
          <a:lstStyle/>
          <a:p>
            <a:pPr algn="ctr">
              <a:lnSpc>
                <a:spcPts val="4200"/>
              </a:lnSpc>
            </a:pPr>
            <a:r>
              <a:rPr lang="en-US" sz="3000">
                <a:solidFill>
                  <a:srgbClr val="F0DFC8"/>
                </a:solidFill>
                <a:latin typeface="Inter"/>
              </a:rPr>
              <a:t>1/18</a:t>
            </a:r>
          </a:p>
        </p:txBody>
      </p:sp>
      <p:sp>
        <p:nvSpPr>
          <p:cNvPr name="TextBox 16" id="16"/>
          <p:cNvSpPr txBox="true"/>
          <p:nvPr/>
        </p:nvSpPr>
        <p:spPr>
          <a:xfrm rot="0">
            <a:off x="6271070" y="1876062"/>
            <a:ext cx="6073332" cy="1348673"/>
          </a:xfrm>
          <a:prstGeom prst="rect">
            <a:avLst/>
          </a:prstGeom>
        </p:spPr>
        <p:txBody>
          <a:bodyPr anchor="t" rtlCol="false" tIns="0" lIns="0" bIns="0" rIns="0">
            <a:spAutoFit/>
          </a:bodyPr>
          <a:lstStyle/>
          <a:p>
            <a:pPr algn="ctr">
              <a:lnSpc>
                <a:spcPts val="5460"/>
              </a:lnSpc>
              <a:spcBef>
                <a:spcPct val="0"/>
              </a:spcBef>
            </a:pPr>
            <a:r>
              <a:rPr lang="en-US" sz="3900">
                <a:solidFill>
                  <a:srgbClr val="303030"/>
                </a:solidFill>
                <a:latin typeface="Inter"/>
              </a:rPr>
              <a:t>SOFT SKILLS FOR YOUTH EMPLOYMENT</a:t>
            </a:r>
          </a:p>
        </p:txBody>
      </p:sp>
      <p:sp>
        <p:nvSpPr>
          <p:cNvPr name="TextBox 17" id="17"/>
          <p:cNvSpPr txBox="true"/>
          <p:nvPr/>
        </p:nvSpPr>
        <p:spPr>
          <a:xfrm rot="0">
            <a:off x="716906" y="9601287"/>
            <a:ext cx="8427094" cy="422256"/>
          </a:xfrm>
          <a:prstGeom prst="rect">
            <a:avLst/>
          </a:prstGeom>
        </p:spPr>
        <p:txBody>
          <a:bodyPr anchor="t" rtlCol="false" tIns="0" lIns="0" bIns="0" rIns="0">
            <a:spAutoFit/>
          </a:bodyPr>
          <a:lstStyle/>
          <a:p>
            <a:pPr>
              <a:lnSpc>
                <a:spcPts val="3500"/>
              </a:lnSpc>
            </a:pPr>
            <a:r>
              <a:rPr lang="en-US" sz="2500">
                <a:solidFill>
                  <a:srgbClr val="303030"/>
                </a:solidFill>
                <a:latin typeface="Inter"/>
              </a:rPr>
              <a:t>Project number: 2022-1-TR01-KA220-YOU-000087078</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303030"/>
        </a:solidFill>
      </p:bgPr>
    </p:bg>
    <p:spTree>
      <p:nvGrpSpPr>
        <p:cNvPr id="1" name=""/>
        <p:cNvGrpSpPr/>
        <p:nvPr/>
      </p:nvGrpSpPr>
      <p:grpSpPr>
        <a:xfrm>
          <a:off x="0" y="0"/>
          <a:ext cx="0" cy="0"/>
          <a:chOff x="0" y="0"/>
          <a:chExt cx="0" cy="0"/>
        </a:xfrm>
      </p:grpSpPr>
      <p:grpSp>
        <p:nvGrpSpPr>
          <p:cNvPr name="Group 2" id="2"/>
          <p:cNvGrpSpPr/>
          <p:nvPr/>
        </p:nvGrpSpPr>
        <p:grpSpPr>
          <a:xfrm rot="0">
            <a:off x="10157094" y="3397299"/>
            <a:ext cx="7941330" cy="6497228"/>
            <a:chOff x="0" y="0"/>
            <a:chExt cx="1826885" cy="1494672"/>
          </a:xfrm>
        </p:grpSpPr>
        <p:sp>
          <p:nvSpPr>
            <p:cNvPr name="Freeform 3" id="3"/>
            <p:cNvSpPr/>
            <p:nvPr/>
          </p:nvSpPr>
          <p:spPr>
            <a:xfrm flipH="false" flipV="false" rot="0">
              <a:off x="0" y="0"/>
              <a:ext cx="1826885" cy="1494672"/>
            </a:xfrm>
            <a:custGeom>
              <a:avLst/>
              <a:gdLst/>
              <a:ahLst/>
              <a:cxnLst/>
              <a:rect r="r" b="b" t="t" l="l"/>
              <a:pathLst>
                <a:path h="1494672" w="1826885">
                  <a:moveTo>
                    <a:pt x="0" y="0"/>
                  </a:moveTo>
                  <a:lnTo>
                    <a:pt x="1826885" y="0"/>
                  </a:lnTo>
                  <a:lnTo>
                    <a:pt x="1826885" y="1494672"/>
                  </a:lnTo>
                  <a:lnTo>
                    <a:pt x="0" y="1494672"/>
                  </a:lnTo>
                  <a:close/>
                </a:path>
              </a:pathLst>
            </a:custGeom>
            <a:solidFill>
              <a:srgbClr val="F0DFC8"/>
            </a:solidFill>
          </p:spPr>
        </p:sp>
      </p:grpSp>
      <p:grpSp>
        <p:nvGrpSpPr>
          <p:cNvPr name="Group 4" id="4"/>
          <p:cNvGrpSpPr/>
          <p:nvPr/>
        </p:nvGrpSpPr>
        <p:grpSpPr>
          <a:xfrm rot="0">
            <a:off x="1751483" y="3397299"/>
            <a:ext cx="8000169" cy="6497228"/>
            <a:chOff x="0" y="0"/>
            <a:chExt cx="2706230" cy="2197828"/>
          </a:xfrm>
        </p:grpSpPr>
        <p:sp>
          <p:nvSpPr>
            <p:cNvPr name="Freeform 5" id="5"/>
            <p:cNvSpPr/>
            <p:nvPr/>
          </p:nvSpPr>
          <p:spPr>
            <a:xfrm flipH="false" flipV="false" rot="0">
              <a:off x="0" y="0"/>
              <a:ext cx="2706230" cy="2197827"/>
            </a:xfrm>
            <a:custGeom>
              <a:avLst/>
              <a:gdLst/>
              <a:ahLst/>
              <a:cxnLst/>
              <a:rect r="r" b="b" t="t" l="l"/>
              <a:pathLst>
                <a:path h="2197827" w="2706230">
                  <a:moveTo>
                    <a:pt x="0" y="0"/>
                  </a:moveTo>
                  <a:lnTo>
                    <a:pt x="2706230" y="0"/>
                  </a:lnTo>
                  <a:lnTo>
                    <a:pt x="2706230" y="2197827"/>
                  </a:lnTo>
                  <a:lnTo>
                    <a:pt x="0" y="2197827"/>
                  </a:lnTo>
                  <a:close/>
                </a:path>
              </a:pathLst>
            </a:custGeom>
            <a:solidFill>
              <a:srgbClr val="F0DFC8"/>
            </a:solidFill>
          </p:spPr>
        </p:sp>
      </p:grpSp>
      <p:grpSp>
        <p:nvGrpSpPr>
          <p:cNvPr name="Group 6" id="6"/>
          <p:cNvGrpSpPr/>
          <p:nvPr/>
        </p:nvGrpSpPr>
        <p:grpSpPr>
          <a:xfrm rot="0">
            <a:off x="1108343" y="-190157"/>
            <a:ext cx="1845389" cy="2032367"/>
            <a:chOff x="0" y="0"/>
            <a:chExt cx="5765800" cy="6350000"/>
          </a:xfrm>
        </p:grpSpPr>
        <p:sp>
          <p:nvSpPr>
            <p:cNvPr name="Freeform 7" id="7"/>
            <p:cNvSpPr/>
            <p:nvPr/>
          </p:nvSpPr>
          <p:spPr>
            <a:xfrm flipH="false" flipV="false" rot="0">
              <a:off x="0" y="0"/>
              <a:ext cx="5765800" cy="6350000"/>
            </a:xfrm>
            <a:custGeom>
              <a:avLst/>
              <a:gdLst/>
              <a:ahLst/>
              <a:cxnLst/>
              <a:rect r="r" b="b" t="t" l="l"/>
              <a:pathLst>
                <a:path h="6350000" w="5765800">
                  <a:moveTo>
                    <a:pt x="5765800" y="0"/>
                  </a:moveTo>
                  <a:lnTo>
                    <a:pt x="5765800" y="6350000"/>
                  </a:lnTo>
                  <a:lnTo>
                    <a:pt x="2881630" y="5361940"/>
                  </a:lnTo>
                  <a:lnTo>
                    <a:pt x="0" y="6350000"/>
                  </a:lnTo>
                  <a:lnTo>
                    <a:pt x="3810" y="4268470"/>
                  </a:lnTo>
                  <a:lnTo>
                    <a:pt x="8890" y="814070"/>
                  </a:lnTo>
                  <a:lnTo>
                    <a:pt x="10160" y="0"/>
                  </a:lnTo>
                  <a:lnTo>
                    <a:pt x="5765800" y="0"/>
                  </a:lnTo>
                  <a:close/>
                </a:path>
              </a:pathLst>
            </a:custGeom>
            <a:solidFill>
              <a:srgbClr val="FFB1A5"/>
            </a:solidFill>
          </p:spPr>
        </p:sp>
      </p:grpSp>
      <p:sp>
        <p:nvSpPr>
          <p:cNvPr name="Freeform 8" id="8"/>
          <p:cNvSpPr/>
          <p:nvPr/>
        </p:nvSpPr>
        <p:spPr>
          <a:xfrm flipH="false" flipV="false" rot="0">
            <a:off x="4518008" y="1842210"/>
            <a:ext cx="1633135" cy="1326923"/>
          </a:xfrm>
          <a:custGeom>
            <a:avLst/>
            <a:gdLst/>
            <a:ahLst/>
            <a:cxnLst/>
            <a:rect r="r" b="b" t="t" l="l"/>
            <a:pathLst>
              <a:path h="1326923" w="1633135">
                <a:moveTo>
                  <a:pt x="0" y="0"/>
                </a:moveTo>
                <a:lnTo>
                  <a:pt x="1633135" y="0"/>
                </a:lnTo>
                <a:lnTo>
                  <a:pt x="1633135" y="1326923"/>
                </a:lnTo>
                <a:lnTo>
                  <a:pt x="0" y="132692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9" id="9"/>
          <p:cNvSpPr txBox="true"/>
          <p:nvPr/>
        </p:nvSpPr>
        <p:spPr>
          <a:xfrm rot="0">
            <a:off x="3543641" y="50138"/>
            <a:ext cx="10257159" cy="946117"/>
          </a:xfrm>
          <a:prstGeom prst="rect">
            <a:avLst/>
          </a:prstGeom>
        </p:spPr>
        <p:txBody>
          <a:bodyPr anchor="t" rtlCol="false" tIns="0" lIns="0" bIns="0" rIns="0">
            <a:spAutoFit/>
          </a:bodyPr>
          <a:lstStyle/>
          <a:p>
            <a:pPr algn="ctr">
              <a:lnSpc>
                <a:spcPts val="7699"/>
              </a:lnSpc>
              <a:spcBef>
                <a:spcPct val="0"/>
              </a:spcBef>
            </a:pPr>
            <a:r>
              <a:rPr lang="en-US" sz="5499">
                <a:solidFill>
                  <a:srgbClr val="E0CA27"/>
                </a:solidFill>
                <a:latin typeface="Raleway Bold"/>
              </a:rPr>
              <a:t>Scenarios (40 minutes)</a:t>
            </a:r>
          </a:p>
        </p:txBody>
      </p:sp>
      <p:sp>
        <p:nvSpPr>
          <p:cNvPr name="TextBox 10" id="10"/>
          <p:cNvSpPr txBox="true"/>
          <p:nvPr/>
        </p:nvSpPr>
        <p:spPr>
          <a:xfrm rot="0">
            <a:off x="2567101" y="5277372"/>
            <a:ext cx="6576899" cy="4602512"/>
          </a:xfrm>
          <a:prstGeom prst="rect">
            <a:avLst/>
          </a:prstGeom>
        </p:spPr>
        <p:txBody>
          <a:bodyPr anchor="t" rtlCol="false" tIns="0" lIns="0" bIns="0" rIns="0">
            <a:spAutoFit/>
          </a:bodyPr>
          <a:lstStyle/>
          <a:p>
            <a:pPr algn="ctr">
              <a:lnSpc>
                <a:spcPts val="4060"/>
              </a:lnSpc>
              <a:spcBef>
                <a:spcPct val="0"/>
              </a:spcBef>
            </a:pPr>
            <a:r>
              <a:rPr lang="en-US" sz="2900">
                <a:solidFill>
                  <a:srgbClr val="795833"/>
                </a:solidFill>
                <a:latin typeface="Inter"/>
              </a:rPr>
              <a:t> Following a snowfall, you wind up stuck in the Arctic Tundra. You have to learn how to adapt to the harsh surroundings, which include well below freezing temperatures, little daylight, and few supplies. Think about finding food, shelter, and a way to remain warm in this freezing environment.</a:t>
            </a:r>
          </a:p>
        </p:txBody>
      </p:sp>
      <p:sp>
        <p:nvSpPr>
          <p:cNvPr name="TextBox 11" id="11"/>
          <p:cNvSpPr txBox="true"/>
          <p:nvPr/>
        </p:nvSpPr>
        <p:spPr>
          <a:xfrm rot="0">
            <a:off x="3267557" y="3516881"/>
            <a:ext cx="5767172" cy="1384168"/>
          </a:xfrm>
          <a:prstGeom prst="rect">
            <a:avLst/>
          </a:prstGeom>
        </p:spPr>
        <p:txBody>
          <a:bodyPr anchor="t" rtlCol="false" tIns="0" lIns="0" bIns="0" rIns="0">
            <a:spAutoFit/>
          </a:bodyPr>
          <a:lstStyle/>
          <a:p>
            <a:pPr algn="ctr">
              <a:lnSpc>
                <a:spcPts val="5599"/>
              </a:lnSpc>
              <a:spcBef>
                <a:spcPct val="0"/>
              </a:spcBef>
            </a:pPr>
            <a:r>
              <a:rPr lang="en-US" sz="3999">
                <a:solidFill>
                  <a:srgbClr val="795833"/>
                </a:solidFill>
                <a:latin typeface="Inter Bold"/>
              </a:rPr>
              <a:t>ARCTIC TUNDRA SURVIVAL STATION</a:t>
            </a:r>
          </a:p>
        </p:txBody>
      </p:sp>
      <p:sp>
        <p:nvSpPr>
          <p:cNvPr name="TextBox 12" id="12"/>
          <p:cNvSpPr txBox="true"/>
          <p:nvPr/>
        </p:nvSpPr>
        <p:spPr>
          <a:xfrm rot="0">
            <a:off x="10692319" y="5522781"/>
            <a:ext cx="6870880" cy="4032139"/>
          </a:xfrm>
          <a:prstGeom prst="rect">
            <a:avLst/>
          </a:prstGeom>
        </p:spPr>
        <p:txBody>
          <a:bodyPr anchor="t" rtlCol="false" tIns="0" lIns="0" bIns="0" rIns="0">
            <a:spAutoFit/>
          </a:bodyPr>
          <a:lstStyle/>
          <a:p>
            <a:pPr algn="ctr">
              <a:lnSpc>
                <a:spcPts val="4009"/>
              </a:lnSpc>
              <a:spcBef>
                <a:spcPct val="0"/>
              </a:spcBef>
            </a:pPr>
            <a:r>
              <a:rPr lang="en-US" sz="2863">
                <a:solidFill>
                  <a:srgbClr val="795833"/>
                </a:solidFill>
                <a:latin typeface="Inter"/>
              </a:rPr>
              <a:t>As a member of an underwater exploration team, you go to extremely deep places where light is not visible. The extreme pressure, total darkness, and poor vision present formidable obstacles. Coming up with ideas for exploring, navigating, and doing research in the deep water is your duty.</a:t>
            </a:r>
          </a:p>
        </p:txBody>
      </p:sp>
      <p:sp>
        <p:nvSpPr>
          <p:cNvPr name="TextBox 13" id="13"/>
          <p:cNvSpPr txBox="true"/>
          <p:nvPr/>
        </p:nvSpPr>
        <p:spPr>
          <a:xfrm rot="0">
            <a:off x="11646849" y="3516881"/>
            <a:ext cx="5349519" cy="1384168"/>
          </a:xfrm>
          <a:prstGeom prst="rect">
            <a:avLst/>
          </a:prstGeom>
        </p:spPr>
        <p:txBody>
          <a:bodyPr anchor="t" rtlCol="false" tIns="0" lIns="0" bIns="0" rIns="0">
            <a:spAutoFit/>
          </a:bodyPr>
          <a:lstStyle/>
          <a:p>
            <a:pPr algn="ctr">
              <a:lnSpc>
                <a:spcPts val="5599"/>
              </a:lnSpc>
              <a:spcBef>
                <a:spcPct val="0"/>
              </a:spcBef>
            </a:pPr>
            <a:r>
              <a:rPr lang="en-US" sz="3999">
                <a:solidFill>
                  <a:srgbClr val="795833"/>
                </a:solidFill>
                <a:latin typeface="Inter Bold"/>
              </a:rPr>
              <a:t>THE DEEP SEA RESEARCH STATION</a:t>
            </a:r>
          </a:p>
        </p:txBody>
      </p:sp>
      <p:sp>
        <p:nvSpPr>
          <p:cNvPr name="TextBox 14" id="14"/>
          <p:cNvSpPr txBox="true"/>
          <p:nvPr/>
        </p:nvSpPr>
        <p:spPr>
          <a:xfrm rot="0">
            <a:off x="1028700" y="540326"/>
            <a:ext cx="2004675" cy="514334"/>
          </a:xfrm>
          <a:prstGeom prst="rect">
            <a:avLst/>
          </a:prstGeom>
        </p:spPr>
        <p:txBody>
          <a:bodyPr anchor="t" rtlCol="false" tIns="0" lIns="0" bIns="0" rIns="0">
            <a:spAutoFit/>
          </a:bodyPr>
          <a:lstStyle/>
          <a:p>
            <a:pPr algn="ctr">
              <a:lnSpc>
                <a:spcPts val="4200"/>
              </a:lnSpc>
            </a:pPr>
            <a:r>
              <a:rPr lang="en-US" sz="3000">
                <a:solidFill>
                  <a:srgbClr val="1B1B1B"/>
                </a:solidFill>
                <a:latin typeface="Inter"/>
              </a:rPr>
              <a:t>10/18</a:t>
            </a:r>
          </a:p>
        </p:txBody>
      </p:sp>
      <p:sp>
        <p:nvSpPr>
          <p:cNvPr name="Freeform 15" id="15"/>
          <p:cNvSpPr/>
          <p:nvPr/>
        </p:nvSpPr>
        <p:spPr>
          <a:xfrm flipH="false" flipV="false" rot="0">
            <a:off x="13800801" y="578345"/>
            <a:ext cx="4297624" cy="900710"/>
          </a:xfrm>
          <a:custGeom>
            <a:avLst/>
            <a:gdLst/>
            <a:ahLst/>
            <a:cxnLst/>
            <a:rect r="r" b="b" t="t" l="l"/>
            <a:pathLst>
              <a:path h="900710" w="4297624">
                <a:moveTo>
                  <a:pt x="0" y="0"/>
                </a:moveTo>
                <a:lnTo>
                  <a:pt x="4297623" y="0"/>
                </a:lnTo>
                <a:lnTo>
                  <a:pt x="4297623" y="900710"/>
                </a:lnTo>
                <a:lnTo>
                  <a:pt x="0" y="900710"/>
                </a:lnTo>
                <a:lnTo>
                  <a:pt x="0" y="0"/>
                </a:lnTo>
                <a:close/>
              </a:path>
            </a:pathLst>
          </a:custGeom>
          <a:blipFill>
            <a:blip r:embed="rId4"/>
            <a:stretch>
              <a:fillRect l="0" t="0" r="0" b="0"/>
            </a:stretch>
          </a:blipFill>
        </p:spPr>
      </p:sp>
      <p:sp>
        <p:nvSpPr>
          <p:cNvPr name="Freeform 16" id="16"/>
          <p:cNvSpPr/>
          <p:nvPr/>
        </p:nvSpPr>
        <p:spPr>
          <a:xfrm flipH="false" flipV="false" rot="0">
            <a:off x="13800801" y="1774716"/>
            <a:ext cx="1633135" cy="1326923"/>
          </a:xfrm>
          <a:custGeom>
            <a:avLst/>
            <a:gdLst/>
            <a:ahLst/>
            <a:cxnLst/>
            <a:rect r="r" b="b" t="t" l="l"/>
            <a:pathLst>
              <a:path h="1326923" w="1633135">
                <a:moveTo>
                  <a:pt x="0" y="0"/>
                </a:moveTo>
                <a:lnTo>
                  <a:pt x="1633135" y="0"/>
                </a:lnTo>
                <a:lnTo>
                  <a:pt x="1633135" y="1326922"/>
                </a:lnTo>
                <a:lnTo>
                  <a:pt x="0" y="132692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0DFC8"/>
        </a:solidFill>
      </p:bgPr>
    </p:bg>
    <p:spTree>
      <p:nvGrpSpPr>
        <p:cNvPr id="1" name=""/>
        <p:cNvGrpSpPr/>
        <p:nvPr/>
      </p:nvGrpSpPr>
      <p:grpSpPr>
        <a:xfrm>
          <a:off x="0" y="0"/>
          <a:ext cx="0" cy="0"/>
          <a:chOff x="0" y="0"/>
          <a:chExt cx="0" cy="0"/>
        </a:xfrm>
      </p:grpSpPr>
      <p:grpSp>
        <p:nvGrpSpPr>
          <p:cNvPr name="Group 2" id="2"/>
          <p:cNvGrpSpPr/>
          <p:nvPr/>
        </p:nvGrpSpPr>
        <p:grpSpPr>
          <a:xfrm rot="0">
            <a:off x="10157094" y="3397299"/>
            <a:ext cx="7941330" cy="6497228"/>
            <a:chOff x="0" y="0"/>
            <a:chExt cx="1826885" cy="1494672"/>
          </a:xfrm>
        </p:grpSpPr>
        <p:sp>
          <p:nvSpPr>
            <p:cNvPr name="Freeform 3" id="3"/>
            <p:cNvSpPr/>
            <p:nvPr/>
          </p:nvSpPr>
          <p:spPr>
            <a:xfrm flipH="false" flipV="false" rot="0">
              <a:off x="0" y="0"/>
              <a:ext cx="1826885" cy="1494672"/>
            </a:xfrm>
            <a:custGeom>
              <a:avLst/>
              <a:gdLst/>
              <a:ahLst/>
              <a:cxnLst/>
              <a:rect r="r" b="b" t="t" l="l"/>
              <a:pathLst>
                <a:path h="1494672" w="1826885">
                  <a:moveTo>
                    <a:pt x="0" y="0"/>
                  </a:moveTo>
                  <a:lnTo>
                    <a:pt x="1826885" y="0"/>
                  </a:lnTo>
                  <a:lnTo>
                    <a:pt x="1826885" y="1494672"/>
                  </a:lnTo>
                  <a:lnTo>
                    <a:pt x="0" y="1494672"/>
                  </a:lnTo>
                  <a:close/>
                </a:path>
              </a:pathLst>
            </a:custGeom>
            <a:solidFill>
              <a:srgbClr val="FFB1A5"/>
            </a:solidFill>
          </p:spPr>
        </p:sp>
      </p:grpSp>
      <p:grpSp>
        <p:nvGrpSpPr>
          <p:cNvPr name="Group 4" id="4"/>
          <p:cNvGrpSpPr/>
          <p:nvPr/>
        </p:nvGrpSpPr>
        <p:grpSpPr>
          <a:xfrm rot="0">
            <a:off x="1751483" y="3397299"/>
            <a:ext cx="8000169" cy="6497228"/>
            <a:chOff x="0" y="0"/>
            <a:chExt cx="2706230" cy="2197828"/>
          </a:xfrm>
        </p:grpSpPr>
        <p:sp>
          <p:nvSpPr>
            <p:cNvPr name="Freeform 5" id="5"/>
            <p:cNvSpPr/>
            <p:nvPr/>
          </p:nvSpPr>
          <p:spPr>
            <a:xfrm flipH="false" flipV="false" rot="0">
              <a:off x="0" y="0"/>
              <a:ext cx="2706230" cy="2197827"/>
            </a:xfrm>
            <a:custGeom>
              <a:avLst/>
              <a:gdLst/>
              <a:ahLst/>
              <a:cxnLst/>
              <a:rect r="r" b="b" t="t" l="l"/>
              <a:pathLst>
                <a:path h="2197827" w="2706230">
                  <a:moveTo>
                    <a:pt x="0" y="0"/>
                  </a:moveTo>
                  <a:lnTo>
                    <a:pt x="2706230" y="0"/>
                  </a:lnTo>
                  <a:lnTo>
                    <a:pt x="2706230" y="2197827"/>
                  </a:lnTo>
                  <a:lnTo>
                    <a:pt x="0" y="2197827"/>
                  </a:lnTo>
                  <a:close/>
                </a:path>
              </a:pathLst>
            </a:custGeom>
            <a:solidFill>
              <a:srgbClr val="FFB1A5"/>
            </a:solidFill>
          </p:spPr>
        </p:sp>
      </p:grpSp>
      <p:grpSp>
        <p:nvGrpSpPr>
          <p:cNvPr name="Group 6" id="6"/>
          <p:cNvGrpSpPr/>
          <p:nvPr/>
        </p:nvGrpSpPr>
        <p:grpSpPr>
          <a:xfrm rot="0">
            <a:off x="1108343" y="-190157"/>
            <a:ext cx="1845389" cy="2032367"/>
            <a:chOff x="0" y="0"/>
            <a:chExt cx="5765800" cy="6350000"/>
          </a:xfrm>
        </p:grpSpPr>
        <p:sp>
          <p:nvSpPr>
            <p:cNvPr name="Freeform 7" id="7"/>
            <p:cNvSpPr/>
            <p:nvPr/>
          </p:nvSpPr>
          <p:spPr>
            <a:xfrm flipH="false" flipV="false" rot="0">
              <a:off x="0" y="0"/>
              <a:ext cx="5765800" cy="6350000"/>
            </a:xfrm>
            <a:custGeom>
              <a:avLst/>
              <a:gdLst/>
              <a:ahLst/>
              <a:cxnLst/>
              <a:rect r="r" b="b" t="t" l="l"/>
              <a:pathLst>
                <a:path h="6350000" w="5765800">
                  <a:moveTo>
                    <a:pt x="5765800" y="0"/>
                  </a:moveTo>
                  <a:lnTo>
                    <a:pt x="5765800" y="6350000"/>
                  </a:lnTo>
                  <a:lnTo>
                    <a:pt x="2881630" y="5361940"/>
                  </a:lnTo>
                  <a:lnTo>
                    <a:pt x="0" y="6350000"/>
                  </a:lnTo>
                  <a:lnTo>
                    <a:pt x="3810" y="4268470"/>
                  </a:lnTo>
                  <a:lnTo>
                    <a:pt x="8890" y="814070"/>
                  </a:lnTo>
                  <a:lnTo>
                    <a:pt x="10160" y="0"/>
                  </a:lnTo>
                  <a:lnTo>
                    <a:pt x="5765800" y="0"/>
                  </a:lnTo>
                  <a:close/>
                </a:path>
              </a:pathLst>
            </a:custGeom>
            <a:solidFill>
              <a:srgbClr val="1B1B1B"/>
            </a:solidFill>
          </p:spPr>
        </p:sp>
      </p:grpSp>
      <p:sp>
        <p:nvSpPr>
          <p:cNvPr name="Freeform 8" id="8"/>
          <p:cNvSpPr/>
          <p:nvPr/>
        </p:nvSpPr>
        <p:spPr>
          <a:xfrm flipH="false" flipV="false" rot="0">
            <a:off x="4518008" y="1842210"/>
            <a:ext cx="1633135" cy="1326923"/>
          </a:xfrm>
          <a:custGeom>
            <a:avLst/>
            <a:gdLst/>
            <a:ahLst/>
            <a:cxnLst/>
            <a:rect r="r" b="b" t="t" l="l"/>
            <a:pathLst>
              <a:path h="1326923" w="1633135">
                <a:moveTo>
                  <a:pt x="0" y="0"/>
                </a:moveTo>
                <a:lnTo>
                  <a:pt x="1633135" y="0"/>
                </a:lnTo>
                <a:lnTo>
                  <a:pt x="1633135" y="1326923"/>
                </a:lnTo>
                <a:lnTo>
                  <a:pt x="0" y="132692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9" id="9"/>
          <p:cNvSpPr txBox="true"/>
          <p:nvPr/>
        </p:nvSpPr>
        <p:spPr>
          <a:xfrm rot="0">
            <a:off x="3543641" y="50138"/>
            <a:ext cx="10257159" cy="946117"/>
          </a:xfrm>
          <a:prstGeom prst="rect">
            <a:avLst/>
          </a:prstGeom>
        </p:spPr>
        <p:txBody>
          <a:bodyPr anchor="t" rtlCol="false" tIns="0" lIns="0" bIns="0" rIns="0">
            <a:spAutoFit/>
          </a:bodyPr>
          <a:lstStyle/>
          <a:p>
            <a:pPr algn="ctr">
              <a:lnSpc>
                <a:spcPts val="7699"/>
              </a:lnSpc>
              <a:spcBef>
                <a:spcPct val="0"/>
              </a:spcBef>
            </a:pPr>
            <a:r>
              <a:rPr lang="en-US" sz="5499">
                <a:solidFill>
                  <a:srgbClr val="795833"/>
                </a:solidFill>
                <a:latin typeface="Raleway Bold"/>
              </a:rPr>
              <a:t>Scenarios (40 minutes)</a:t>
            </a:r>
          </a:p>
        </p:txBody>
      </p:sp>
      <p:sp>
        <p:nvSpPr>
          <p:cNvPr name="TextBox 10" id="10"/>
          <p:cNvSpPr txBox="true"/>
          <p:nvPr/>
        </p:nvSpPr>
        <p:spPr>
          <a:xfrm rot="0">
            <a:off x="2567101" y="5076825"/>
            <a:ext cx="6576899" cy="4537367"/>
          </a:xfrm>
          <a:prstGeom prst="rect">
            <a:avLst/>
          </a:prstGeom>
        </p:spPr>
        <p:txBody>
          <a:bodyPr anchor="t" rtlCol="false" tIns="0" lIns="0" bIns="0" rIns="0">
            <a:spAutoFit/>
          </a:bodyPr>
          <a:lstStyle/>
          <a:p>
            <a:pPr algn="ctr">
              <a:lnSpc>
                <a:spcPts val="3984"/>
              </a:lnSpc>
            </a:pPr>
          </a:p>
          <a:p>
            <a:pPr algn="ctr">
              <a:lnSpc>
                <a:spcPts val="3984"/>
              </a:lnSpc>
              <a:spcBef>
                <a:spcPct val="0"/>
              </a:spcBef>
            </a:pPr>
            <a:r>
              <a:rPr lang="en-US" sz="2845">
                <a:solidFill>
                  <a:srgbClr val="303030"/>
                </a:solidFill>
                <a:latin typeface="Raleway"/>
              </a:rPr>
              <a:t>Imagine yourself stranded in a wide desert with intense heat, few water sources, and vast sand dunes. You'll need to come up with plans to survive and thrive in this harsh environment. Think of how to find or make shelter, secure water, and shield from the sun's rays.</a:t>
            </a:r>
          </a:p>
        </p:txBody>
      </p:sp>
      <p:sp>
        <p:nvSpPr>
          <p:cNvPr name="TextBox 11" id="11"/>
          <p:cNvSpPr txBox="true"/>
          <p:nvPr/>
        </p:nvSpPr>
        <p:spPr>
          <a:xfrm rot="0">
            <a:off x="3267557" y="3516881"/>
            <a:ext cx="5767172" cy="1384168"/>
          </a:xfrm>
          <a:prstGeom prst="rect">
            <a:avLst/>
          </a:prstGeom>
        </p:spPr>
        <p:txBody>
          <a:bodyPr anchor="t" rtlCol="false" tIns="0" lIns="0" bIns="0" rIns="0">
            <a:spAutoFit/>
          </a:bodyPr>
          <a:lstStyle/>
          <a:p>
            <a:pPr algn="ctr">
              <a:lnSpc>
                <a:spcPts val="5599"/>
              </a:lnSpc>
              <a:spcBef>
                <a:spcPct val="0"/>
              </a:spcBef>
            </a:pPr>
            <a:r>
              <a:rPr lang="en-US" sz="3999">
                <a:solidFill>
                  <a:srgbClr val="303030"/>
                </a:solidFill>
                <a:latin typeface="Raleway Bold"/>
              </a:rPr>
              <a:t>EXPERIENCE AS A DESERT NOMAD</a:t>
            </a:r>
          </a:p>
        </p:txBody>
      </p:sp>
      <p:sp>
        <p:nvSpPr>
          <p:cNvPr name="TextBox 12" id="12"/>
          <p:cNvSpPr txBox="true"/>
          <p:nvPr/>
        </p:nvSpPr>
        <p:spPr>
          <a:xfrm rot="0">
            <a:off x="10692319" y="5329674"/>
            <a:ext cx="6870880" cy="3956981"/>
          </a:xfrm>
          <a:prstGeom prst="rect">
            <a:avLst/>
          </a:prstGeom>
        </p:spPr>
        <p:txBody>
          <a:bodyPr anchor="t" rtlCol="false" tIns="0" lIns="0" bIns="0" rIns="0">
            <a:spAutoFit/>
          </a:bodyPr>
          <a:lstStyle/>
          <a:p>
            <a:pPr algn="ctr">
              <a:lnSpc>
                <a:spcPts val="3959"/>
              </a:lnSpc>
              <a:spcBef>
                <a:spcPct val="0"/>
              </a:spcBef>
            </a:pPr>
            <a:r>
              <a:rPr lang="en-US" sz="2827">
                <a:solidFill>
                  <a:srgbClr val="303030"/>
                </a:solidFill>
                <a:latin typeface="Raleway"/>
              </a:rPr>
              <a:t>You are deep in the heart of a dense jungle, where you must contend with a variety of wildlife, heavy flora, and erratic weather. Your objective is to come up with and put into action plans for safe and efficient navigation, defense against dangers unique to the jungle, and creating a reliable food supply.</a:t>
            </a:r>
          </a:p>
        </p:txBody>
      </p:sp>
      <p:sp>
        <p:nvSpPr>
          <p:cNvPr name="TextBox 13" id="13"/>
          <p:cNvSpPr txBox="true"/>
          <p:nvPr/>
        </p:nvSpPr>
        <p:spPr>
          <a:xfrm rot="0">
            <a:off x="11646849" y="3516881"/>
            <a:ext cx="5349519" cy="1384168"/>
          </a:xfrm>
          <a:prstGeom prst="rect">
            <a:avLst/>
          </a:prstGeom>
        </p:spPr>
        <p:txBody>
          <a:bodyPr anchor="t" rtlCol="false" tIns="0" lIns="0" bIns="0" rIns="0">
            <a:spAutoFit/>
          </a:bodyPr>
          <a:lstStyle/>
          <a:p>
            <a:pPr algn="ctr">
              <a:lnSpc>
                <a:spcPts val="5599"/>
              </a:lnSpc>
              <a:spcBef>
                <a:spcPct val="0"/>
              </a:spcBef>
            </a:pPr>
            <a:r>
              <a:rPr lang="en-US" sz="3999">
                <a:solidFill>
                  <a:srgbClr val="303030"/>
                </a:solidFill>
                <a:latin typeface="Raleway Bold"/>
              </a:rPr>
              <a:t>SURVIVING IN THE JUNGLE</a:t>
            </a:r>
          </a:p>
        </p:txBody>
      </p:sp>
      <p:sp>
        <p:nvSpPr>
          <p:cNvPr name="TextBox 14" id="14"/>
          <p:cNvSpPr txBox="true"/>
          <p:nvPr/>
        </p:nvSpPr>
        <p:spPr>
          <a:xfrm rot="0">
            <a:off x="1028700" y="540326"/>
            <a:ext cx="2004675" cy="514334"/>
          </a:xfrm>
          <a:prstGeom prst="rect">
            <a:avLst/>
          </a:prstGeom>
        </p:spPr>
        <p:txBody>
          <a:bodyPr anchor="t" rtlCol="false" tIns="0" lIns="0" bIns="0" rIns="0">
            <a:spAutoFit/>
          </a:bodyPr>
          <a:lstStyle/>
          <a:p>
            <a:pPr algn="ctr">
              <a:lnSpc>
                <a:spcPts val="4200"/>
              </a:lnSpc>
            </a:pPr>
            <a:r>
              <a:rPr lang="en-US" sz="3000">
                <a:solidFill>
                  <a:srgbClr val="51ABB2"/>
                </a:solidFill>
                <a:latin typeface="Inter"/>
              </a:rPr>
              <a:t>11/18</a:t>
            </a:r>
          </a:p>
        </p:txBody>
      </p:sp>
      <p:sp>
        <p:nvSpPr>
          <p:cNvPr name="Freeform 15" id="15"/>
          <p:cNvSpPr/>
          <p:nvPr/>
        </p:nvSpPr>
        <p:spPr>
          <a:xfrm flipH="false" flipV="false" rot="0">
            <a:off x="13800801" y="578345"/>
            <a:ext cx="4297624" cy="900710"/>
          </a:xfrm>
          <a:custGeom>
            <a:avLst/>
            <a:gdLst/>
            <a:ahLst/>
            <a:cxnLst/>
            <a:rect r="r" b="b" t="t" l="l"/>
            <a:pathLst>
              <a:path h="900710" w="4297624">
                <a:moveTo>
                  <a:pt x="0" y="0"/>
                </a:moveTo>
                <a:lnTo>
                  <a:pt x="4297623" y="0"/>
                </a:lnTo>
                <a:lnTo>
                  <a:pt x="4297623" y="900710"/>
                </a:lnTo>
                <a:lnTo>
                  <a:pt x="0" y="900710"/>
                </a:lnTo>
                <a:lnTo>
                  <a:pt x="0" y="0"/>
                </a:lnTo>
                <a:close/>
              </a:path>
            </a:pathLst>
          </a:custGeom>
          <a:blipFill>
            <a:blip r:embed="rId4"/>
            <a:stretch>
              <a:fillRect l="0" t="0" r="0" b="0"/>
            </a:stretch>
          </a:blipFill>
        </p:spPr>
      </p:sp>
      <p:sp>
        <p:nvSpPr>
          <p:cNvPr name="Freeform 16" id="16"/>
          <p:cNvSpPr/>
          <p:nvPr/>
        </p:nvSpPr>
        <p:spPr>
          <a:xfrm flipH="false" flipV="false" rot="0">
            <a:off x="13800801" y="1774716"/>
            <a:ext cx="1633135" cy="1326923"/>
          </a:xfrm>
          <a:custGeom>
            <a:avLst/>
            <a:gdLst/>
            <a:ahLst/>
            <a:cxnLst/>
            <a:rect r="r" b="b" t="t" l="l"/>
            <a:pathLst>
              <a:path h="1326923" w="1633135">
                <a:moveTo>
                  <a:pt x="0" y="0"/>
                </a:moveTo>
                <a:lnTo>
                  <a:pt x="1633135" y="0"/>
                </a:lnTo>
                <a:lnTo>
                  <a:pt x="1633135" y="1326922"/>
                </a:lnTo>
                <a:lnTo>
                  <a:pt x="0" y="132692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FB1A5"/>
        </a:solidFill>
      </p:bgPr>
    </p:bg>
    <p:spTree>
      <p:nvGrpSpPr>
        <p:cNvPr id="1" name=""/>
        <p:cNvGrpSpPr/>
        <p:nvPr/>
      </p:nvGrpSpPr>
      <p:grpSpPr>
        <a:xfrm>
          <a:off x="0" y="0"/>
          <a:ext cx="0" cy="0"/>
          <a:chOff x="0" y="0"/>
          <a:chExt cx="0" cy="0"/>
        </a:xfrm>
      </p:grpSpPr>
      <p:grpSp>
        <p:nvGrpSpPr>
          <p:cNvPr name="Group 2" id="2"/>
          <p:cNvGrpSpPr/>
          <p:nvPr/>
        </p:nvGrpSpPr>
        <p:grpSpPr>
          <a:xfrm rot="0">
            <a:off x="10157094" y="3397299"/>
            <a:ext cx="7941330" cy="6497228"/>
            <a:chOff x="0" y="0"/>
            <a:chExt cx="1826885" cy="1494672"/>
          </a:xfrm>
        </p:grpSpPr>
        <p:sp>
          <p:nvSpPr>
            <p:cNvPr name="Freeform 3" id="3"/>
            <p:cNvSpPr/>
            <p:nvPr/>
          </p:nvSpPr>
          <p:spPr>
            <a:xfrm flipH="false" flipV="false" rot="0">
              <a:off x="0" y="0"/>
              <a:ext cx="1826885" cy="1494672"/>
            </a:xfrm>
            <a:custGeom>
              <a:avLst/>
              <a:gdLst/>
              <a:ahLst/>
              <a:cxnLst/>
              <a:rect r="r" b="b" t="t" l="l"/>
              <a:pathLst>
                <a:path h="1494672" w="1826885">
                  <a:moveTo>
                    <a:pt x="0" y="0"/>
                  </a:moveTo>
                  <a:lnTo>
                    <a:pt x="1826885" y="0"/>
                  </a:lnTo>
                  <a:lnTo>
                    <a:pt x="1826885" y="1494672"/>
                  </a:lnTo>
                  <a:lnTo>
                    <a:pt x="0" y="1494672"/>
                  </a:lnTo>
                  <a:close/>
                </a:path>
              </a:pathLst>
            </a:custGeom>
            <a:solidFill>
              <a:srgbClr val="F0DFC8"/>
            </a:solidFill>
          </p:spPr>
        </p:sp>
      </p:grpSp>
      <p:grpSp>
        <p:nvGrpSpPr>
          <p:cNvPr name="Group 4" id="4"/>
          <p:cNvGrpSpPr/>
          <p:nvPr/>
        </p:nvGrpSpPr>
        <p:grpSpPr>
          <a:xfrm rot="0">
            <a:off x="1751483" y="3397299"/>
            <a:ext cx="8000169" cy="6497228"/>
            <a:chOff x="0" y="0"/>
            <a:chExt cx="2706230" cy="2197828"/>
          </a:xfrm>
        </p:grpSpPr>
        <p:sp>
          <p:nvSpPr>
            <p:cNvPr name="Freeform 5" id="5"/>
            <p:cNvSpPr/>
            <p:nvPr/>
          </p:nvSpPr>
          <p:spPr>
            <a:xfrm flipH="false" flipV="false" rot="0">
              <a:off x="0" y="0"/>
              <a:ext cx="2706230" cy="2197827"/>
            </a:xfrm>
            <a:custGeom>
              <a:avLst/>
              <a:gdLst/>
              <a:ahLst/>
              <a:cxnLst/>
              <a:rect r="r" b="b" t="t" l="l"/>
              <a:pathLst>
                <a:path h="2197827" w="2706230">
                  <a:moveTo>
                    <a:pt x="0" y="0"/>
                  </a:moveTo>
                  <a:lnTo>
                    <a:pt x="2706230" y="0"/>
                  </a:lnTo>
                  <a:lnTo>
                    <a:pt x="2706230" y="2197827"/>
                  </a:lnTo>
                  <a:lnTo>
                    <a:pt x="0" y="2197827"/>
                  </a:lnTo>
                  <a:close/>
                </a:path>
              </a:pathLst>
            </a:custGeom>
            <a:solidFill>
              <a:srgbClr val="F0DFC8"/>
            </a:solidFill>
          </p:spPr>
        </p:sp>
      </p:grpSp>
      <p:grpSp>
        <p:nvGrpSpPr>
          <p:cNvPr name="Group 6" id="6"/>
          <p:cNvGrpSpPr/>
          <p:nvPr/>
        </p:nvGrpSpPr>
        <p:grpSpPr>
          <a:xfrm rot="0">
            <a:off x="1108343" y="-190157"/>
            <a:ext cx="1845389" cy="2032367"/>
            <a:chOff x="0" y="0"/>
            <a:chExt cx="5765800" cy="6350000"/>
          </a:xfrm>
        </p:grpSpPr>
        <p:sp>
          <p:nvSpPr>
            <p:cNvPr name="Freeform 7" id="7"/>
            <p:cNvSpPr/>
            <p:nvPr/>
          </p:nvSpPr>
          <p:spPr>
            <a:xfrm flipH="false" flipV="false" rot="0">
              <a:off x="0" y="0"/>
              <a:ext cx="5765800" cy="6350000"/>
            </a:xfrm>
            <a:custGeom>
              <a:avLst/>
              <a:gdLst/>
              <a:ahLst/>
              <a:cxnLst/>
              <a:rect r="r" b="b" t="t" l="l"/>
              <a:pathLst>
                <a:path h="6350000" w="5765800">
                  <a:moveTo>
                    <a:pt x="5765800" y="0"/>
                  </a:moveTo>
                  <a:lnTo>
                    <a:pt x="5765800" y="6350000"/>
                  </a:lnTo>
                  <a:lnTo>
                    <a:pt x="2881630" y="5361940"/>
                  </a:lnTo>
                  <a:lnTo>
                    <a:pt x="0" y="6350000"/>
                  </a:lnTo>
                  <a:lnTo>
                    <a:pt x="3810" y="4268470"/>
                  </a:lnTo>
                  <a:lnTo>
                    <a:pt x="8890" y="814070"/>
                  </a:lnTo>
                  <a:lnTo>
                    <a:pt x="10160" y="0"/>
                  </a:lnTo>
                  <a:lnTo>
                    <a:pt x="5765800" y="0"/>
                  </a:lnTo>
                  <a:close/>
                </a:path>
              </a:pathLst>
            </a:custGeom>
            <a:solidFill>
              <a:srgbClr val="1B1B1B"/>
            </a:solidFill>
          </p:spPr>
        </p:sp>
      </p:grpSp>
      <p:sp>
        <p:nvSpPr>
          <p:cNvPr name="Freeform 8" id="8"/>
          <p:cNvSpPr/>
          <p:nvPr/>
        </p:nvSpPr>
        <p:spPr>
          <a:xfrm flipH="false" flipV="false" rot="0">
            <a:off x="4518008" y="1842210"/>
            <a:ext cx="1633135" cy="1326923"/>
          </a:xfrm>
          <a:custGeom>
            <a:avLst/>
            <a:gdLst/>
            <a:ahLst/>
            <a:cxnLst/>
            <a:rect r="r" b="b" t="t" l="l"/>
            <a:pathLst>
              <a:path h="1326923" w="1633135">
                <a:moveTo>
                  <a:pt x="0" y="0"/>
                </a:moveTo>
                <a:lnTo>
                  <a:pt x="1633135" y="0"/>
                </a:lnTo>
                <a:lnTo>
                  <a:pt x="1633135" y="1326923"/>
                </a:lnTo>
                <a:lnTo>
                  <a:pt x="0" y="132692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9" id="9"/>
          <p:cNvSpPr txBox="true"/>
          <p:nvPr/>
        </p:nvSpPr>
        <p:spPr>
          <a:xfrm rot="0">
            <a:off x="3543641" y="50138"/>
            <a:ext cx="10257159" cy="946117"/>
          </a:xfrm>
          <a:prstGeom prst="rect">
            <a:avLst/>
          </a:prstGeom>
        </p:spPr>
        <p:txBody>
          <a:bodyPr anchor="t" rtlCol="false" tIns="0" lIns="0" bIns="0" rIns="0">
            <a:spAutoFit/>
          </a:bodyPr>
          <a:lstStyle/>
          <a:p>
            <a:pPr algn="ctr">
              <a:lnSpc>
                <a:spcPts val="7699"/>
              </a:lnSpc>
              <a:spcBef>
                <a:spcPct val="0"/>
              </a:spcBef>
            </a:pPr>
            <a:r>
              <a:rPr lang="en-US" sz="5499">
                <a:solidFill>
                  <a:srgbClr val="303030"/>
                </a:solidFill>
                <a:latin typeface="Raleway Bold"/>
              </a:rPr>
              <a:t>Scenarios (40 minutes)</a:t>
            </a:r>
          </a:p>
        </p:txBody>
      </p:sp>
      <p:sp>
        <p:nvSpPr>
          <p:cNvPr name="TextBox 10" id="10"/>
          <p:cNvSpPr txBox="true"/>
          <p:nvPr/>
        </p:nvSpPr>
        <p:spPr>
          <a:xfrm rot="0">
            <a:off x="2567101" y="5076825"/>
            <a:ext cx="6576899" cy="4537367"/>
          </a:xfrm>
          <a:prstGeom prst="rect">
            <a:avLst/>
          </a:prstGeom>
        </p:spPr>
        <p:txBody>
          <a:bodyPr anchor="t" rtlCol="false" tIns="0" lIns="0" bIns="0" rIns="0">
            <a:spAutoFit/>
          </a:bodyPr>
          <a:lstStyle/>
          <a:p>
            <a:pPr algn="ctr">
              <a:lnSpc>
                <a:spcPts val="3984"/>
              </a:lnSpc>
              <a:spcBef>
                <a:spcPct val="0"/>
              </a:spcBef>
            </a:pPr>
            <a:r>
              <a:rPr lang="en-US" sz="2845">
                <a:solidFill>
                  <a:srgbClr val="303030"/>
                </a:solidFill>
                <a:latin typeface="Raleway"/>
              </a:rPr>
              <a:t>There are particular difficulties in adjusting to a fast-paced, crowded, and polluted metropolitan existence. Think about strategies for adjusting to the rigors of city living, tackling problems like waste management, environmentally friendly transportation, and preserving mental health in a metropolitan environment.</a:t>
            </a:r>
          </a:p>
        </p:txBody>
      </p:sp>
      <p:sp>
        <p:nvSpPr>
          <p:cNvPr name="TextBox 11" id="11"/>
          <p:cNvSpPr txBox="true"/>
          <p:nvPr/>
        </p:nvSpPr>
        <p:spPr>
          <a:xfrm rot="0">
            <a:off x="3267557" y="3516881"/>
            <a:ext cx="5767172" cy="1384168"/>
          </a:xfrm>
          <a:prstGeom prst="rect">
            <a:avLst/>
          </a:prstGeom>
        </p:spPr>
        <p:txBody>
          <a:bodyPr anchor="t" rtlCol="false" tIns="0" lIns="0" bIns="0" rIns="0">
            <a:spAutoFit/>
          </a:bodyPr>
          <a:lstStyle/>
          <a:p>
            <a:pPr algn="ctr">
              <a:lnSpc>
                <a:spcPts val="5599"/>
              </a:lnSpc>
              <a:spcBef>
                <a:spcPct val="0"/>
              </a:spcBef>
            </a:pPr>
            <a:r>
              <a:rPr lang="en-US" sz="3999">
                <a:solidFill>
                  <a:srgbClr val="303030"/>
                </a:solidFill>
                <a:latin typeface="Raleway Bold"/>
              </a:rPr>
              <a:t>URBAN CITY RESILIENCE CENTER</a:t>
            </a:r>
          </a:p>
        </p:txBody>
      </p:sp>
      <p:sp>
        <p:nvSpPr>
          <p:cNvPr name="TextBox 12" id="12"/>
          <p:cNvSpPr txBox="true"/>
          <p:nvPr/>
        </p:nvSpPr>
        <p:spPr>
          <a:xfrm rot="0">
            <a:off x="10692319" y="5329674"/>
            <a:ext cx="6870880" cy="4452248"/>
          </a:xfrm>
          <a:prstGeom prst="rect">
            <a:avLst/>
          </a:prstGeom>
        </p:spPr>
        <p:txBody>
          <a:bodyPr anchor="t" rtlCol="false" tIns="0" lIns="0" bIns="0" rIns="0">
            <a:spAutoFit/>
          </a:bodyPr>
          <a:lstStyle/>
          <a:p>
            <a:pPr algn="ctr">
              <a:lnSpc>
                <a:spcPts val="3959"/>
              </a:lnSpc>
              <a:spcBef>
                <a:spcPct val="0"/>
              </a:spcBef>
            </a:pPr>
            <a:r>
              <a:rPr lang="en-US" sz="2827">
                <a:solidFill>
                  <a:srgbClr val="303030"/>
                </a:solidFill>
                <a:latin typeface="Raleway"/>
              </a:rPr>
              <a:t>You experience solitude, scarce supplies, and microgravity as a member of a space station crew. Your task is to come up with ideas for adjusting to living in space, taking into account things like producing artificial gravity, building closed-loop life support systems, and dealing with the psychological effects of prolonged space flight.</a:t>
            </a:r>
          </a:p>
        </p:txBody>
      </p:sp>
      <p:sp>
        <p:nvSpPr>
          <p:cNvPr name="TextBox 13" id="13"/>
          <p:cNvSpPr txBox="true"/>
          <p:nvPr/>
        </p:nvSpPr>
        <p:spPr>
          <a:xfrm rot="0">
            <a:off x="11646849" y="3516881"/>
            <a:ext cx="5349519" cy="1384168"/>
          </a:xfrm>
          <a:prstGeom prst="rect">
            <a:avLst/>
          </a:prstGeom>
        </p:spPr>
        <p:txBody>
          <a:bodyPr anchor="t" rtlCol="false" tIns="0" lIns="0" bIns="0" rIns="0">
            <a:spAutoFit/>
          </a:bodyPr>
          <a:lstStyle/>
          <a:p>
            <a:pPr algn="ctr">
              <a:lnSpc>
                <a:spcPts val="5599"/>
              </a:lnSpc>
              <a:spcBef>
                <a:spcPct val="0"/>
              </a:spcBef>
            </a:pPr>
            <a:r>
              <a:rPr lang="en-US" sz="3999">
                <a:solidFill>
                  <a:srgbClr val="303030"/>
                </a:solidFill>
                <a:latin typeface="Raleway Bold"/>
              </a:rPr>
              <a:t>LIFE ON SPACE STATION</a:t>
            </a:r>
          </a:p>
        </p:txBody>
      </p:sp>
      <p:sp>
        <p:nvSpPr>
          <p:cNvPr name="TextBox 14" id="14"/>
          <p:cNvSpPr txBox="true"/>
          <p:nvPr/>
        </p:nvSpPr>
        <p:spPr>
          <a:xfrm rot="0">
            <a:off x="1028700" y="540326"/>
            <a:ext cx="2004675" cy="514334"/>
          </a:xfrm>
          <a:prstGeom prst="rect">
            <a:avLst/>
          </a:prstGeom>
        </p:spPr>
        <p:txBody>
          <a:bodyPr anchor="t" rtlCol="false" tIns="0" lIns="0" bIns="0" rIns="0">
            <a:spAutoFit/>
          </a:bodyPr>
          <a:lstStyle/>
          <a:p>
            <a:pPr algn="ctr">
              <a:lnSpc>
                <a:spcPts val="4200"/>
              </a:lnSpc>
            </a:pPr>
            <a:r>
              <a:rPr lang="en-US" sz="3000">
                <a:solidFill>
                  <a:srgbClr val="51ABB2"/>
                </a:solidFill>
                <a:latin typeface="Inter"/>
              </a:rPr>
              <a:t>12/18</a:t>
            </a:r>
          </a:p>
        </p:txBody>
      </p:sp>
      <p:sp>
        <p:nvSpPr>
          <p:cNvPr name="Freeform 15" id="15"/>
          <p:cNvSpPr/>
          <p:nvPr/>
        </p:nvSpPr>
        <p:spPr>
          <a:xfrm flipH="false" flipV="false" rot="0">
            <a:off x="13800801" y="578345"/>
            <a:ext cx="4297624" cy="900710"/>
          </a:xfrm>
          <a:custGeom>
            <a:avLst/>
            <a:gdLst/>
            <a:ahLst/>
            <a:cxnLst/>
            <a:rect r="r" b="b" t="t" l="l"/>
            <a:pathLst>
              <a:path h="900710" w="4297624">
                <a:moveTo>
                  <a:pt x="0" y="0"/>
                </a:moveTo>
                <a:lnTo>
                  <a:pt x="4297623" y="0"/>
                </a:lnTo>
                <a:lnTo>
                  <a:pt x="4297623" y="900710"/>
                </a:lnTo>
                <a:lnTo>
                  <a:pt x="0" y="900710"/>
                </a:lnTo>
                <a:lnTo>
                  <a:pt x="0" y="0"/>
                </a:lnTo>
                <a:close/>
              </a:path>
            </a:pathLst>
          </a:custGeom>
          <a:blipFill>
            <a:blip r:embed="rId4"/>
            <a:stretch>
              <a:fillRect l="0" t="0" r="0" b="0"/>
            </a:stretch>
          </a:blipFill>
        </p:spPr>
      </p:sp>
      <p:sp>
        <p:nvSpPr>
          <p:cNvPr name="Freeform 16" id="16"/>
          <p:cNvSpPr/>
          <p:nvPr/>
        </p:nvSpPr>
        <p:spPr>
          <a:xfrm flipH="false" flipV="false" rot="0">
            <a:off x="13800801" y="1774716"/>
            <a:ext cx="1633135" cy="1326923"/>
          </a:xfrm>
          <a:custGeom>
            <a:avLst/>
            <a:gdLst/>
            <a:ahLst/>
            <a:cxnLst/>
            <a:rect r="r" b="b" t="t" l="l"/>
            <a:pathLst>
              <a:path h="1326923" w="1633135">
                <a:moveTo>
                  <a:pt x="0" y="0"/>
                </a:moveTo>
                <a:lnTo>
                  <a:pt x="1633135" y="0"/>
                </a:lnTo>
                <a:lnTo>
                  <a:pt x="1633135" y="1326922"/>
                </a:lnTo>
                <a:lnTo>
                  <a:pt x="0" y="132692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51ABB2"/>
        </a:solidFill>
      </p:bgPr>
    </p:bg>
    <p:spTree>
      <p:nvGrpSpPr>
        <p:cNvPr id="1" name=""/>
        <p:cNvGrpSpPr/>
        <p:nvPr/>
      </p:nvGrpSpPr>
      <p:grpSpPr>
        <a:xfrm>
          <a:off x="0" y="0"/>
          <a:ext cx="0" cy="0"/>
          <a:chOff x="0" y="0"/>
          <a:chExt cx="0" cy="0"/>
        </a:xfrm>
      </p:grpSpPr>
      <p:sp>
        <p:nvSpPr>
          <p:cNvPr name="AutoShape 2" id="2"/>
          <p:cNvSpPr/>
          <p:nvPr/>
        </p:nvSpPr>
        <p:spPr>
          <a:xfrm>
            <a:off x="57766" y="9977540"/>
            <a:ext cx="17642218" cy="38100"/>
          </a:xfrm>
          <a:prstGeom prst="line">
            <a:avLst/>
          </a:prstGeom>
          <a:ln cap="rnd" w="76200">
            <a:solidFill>
              <a:srgbClr val="303030"/>
            </a:solidFill>
            <a:prstDash val="sysDot"/>
            <a:headEnd type="oval" len="lg" w="lg"/>
            <a:tailEnd type="oval" len="lg" w="lg"/>
          </a:ln>
        </p:spPr>
      </p:sp>
      <p:grpSp>
        <p:nvGrpSpPr>
          <p:cNvPr name="Group 3" id="3"/>
          <p:cNvGrpSpPr/>
          <p:nvPr/>
        </p:nvGrpSpPr>
        <p:grpSpPr>
          <a:xfrm rot="0">
            <a:off x="15774952" y="-360045"/>
            <a:ext cx="1845389" cy="2032367"/>
            <a:chOff x="0" y="0"/>
            <a:chExt cx="5765800" cy="6350000"/>
          </a:xfrm>
        </p:grpSpPr>
        <p:sp>
          <p:nvSpPr>
            <p:cNvPr name="Freeform 4" id="4"/>
            <p:cNvSpPr/>
            <p:nvPr/>
          </p:nvSpPr>
          <p:spPr>
            <a:xfrm flipH="false" flipV="false" rot="0">
              <a:off x="0" y="0"/>
              <a:ext cx="5765800" cy="6350000"/>
            </a:xfrm>
            <a:custGeom>
              <a:avLst/>
              <a:gdLst/>
              <a:ahLst/>
              <a:cxnLst/>
              <a:rect r="r" b="b" t="t" l="l"/>
              <a:pathLst>
                <a:path h="6350000" w="5765800">
                  <a:moveTo>
                    <a:pt x="5765800" y="0"/>
                  </a:moveTo>
                  <a:lnTo>
                    <a:pt x="5765800" y="6350000"/>
                  </a:lnTo>
                  <a:lnTo>
                    <a:pt x="2881630" y="5361940"/>
                  </a:lnTo>
                  <a:lnTo>
                    <a:pt x="0" y="6350000"/>
                  </a:lnTo>
                  <a:lnTo>
                    <a:pt x="3810" y="4268470"/>
                  </a:lnTo>
                  <a:lnTo>
                    <a:pt x="8890" y="814070"/>
                  </a:lnTo>
                  <a:lnTo>
                    <a:pt x="10160" y="0"/>
                  </a:lnTo>
                  <a:lnTo>
                    <a:pt x="5765800" y="0"/>
                  </a:lnTo>
                  <a:close/>
                </a:path>
              </a:pathLst>
            </a:custGeom>
            <a:solidFill>
              <a:srgbClr val="303030"/>
            </a:solidFill>
          </p:spPr>
        </p:sp>
      </p:grpSp>
      <p:sp>
        <p:nvSpPr>
          <p:cNvPr name="Freeform 5" id="5"/>
          <p:cNvSpPr/>
          <p:nvPr/>
        </p:nvSpPr>
        <p:spPr>
          <a:xfrm flipH="false" flipV="false" rot="0">
            <a:off x="479963" y="415326"/>
            <a:ext cx="4297624" cy="900710"/>
          </a:xfrm>
          <a:custGeom>
            <a:avLst/>
            <a:gdLst/>
            <a:ahLst/>
            <a:cxnLst/>
            <a:rect r="r" b="b" t="t" l="l"/>
            <a:pathLst>
              <a:path h="900710" w="4297624">
                <a:moveTo>
                  <a:pt x="0" y="0"/>
                </a:moveTo>
                <a:lnTo>
                  <a:pt x="4297624" y="0"/>
                </a:lnTo>
                <a:lnTo>
                  <a:pt x="4297624" y="900710"/>
                </a:lnTo>
                <a:lnTo>
                  <a:pt x="0" y="900710"/>
                </a:lnTo>
                <a:lnTo>
                  <a:pt x="0" y="0"/>
                </a:lnTo>
                <a:close/>
              </a:path>
            </a:pathLst>
          </a:custGeom>
          <a:blipFill>
            <a:blip r:embed="rId2"/>
            <a:stretch>
              <a:fillRect l="0" t="0" r="0" b="0"/>
            </a:stretch>
          </a:blipFill>
        </p:spPr>
      </p:sp>
      <p:sp>
        <p:nvSpPr>
          <p:cNvPr name="Freeform 6" id="6"/>
          <p:cNvSpPr/>
          <p:nvPr/>
        </p:nvSpPr>
        <p:spPr>
          <a:xfrm flipH="false" flipV="false" rot="0">
            <a:off x="337264" y="5781662"/>
            <a:ext cx="3984062" cy="2826194"/>
          </a:xfrm>
          <a:custGeom>
            <a:avLst/>
            <a:gdLst/>
            <a:ahLst/>
            <a:cxnLst/>
            <a:rect r="r" b="b" t="t" l="l"/>
            <a:pathLst>
              <a:path h="2826194" w="3984062">
                <a:moveTo>
                  <a:pt x="0" y="0"/>
                </a:moveTo>
                <a:lnTo>
                  <a:pt x="3984062" y="0"/>
                </a:lnTo>
                <a:lnTo>
                  <a:pt x="3984062" y="2826194"/>
                </a:lnTo>
                <a:lnTo>
                  <a:pt x="0" y="2826194"/>
                </a:lnTo>
                <a:lnTo>
                  <a:pt x="0" y="0"/>
                </a:lnTo>
                <a:close/>
              </a:path>
            </a:pathLst>
          </a:custGeom>
          <a:blipFill>
            <a:blip r:embed="rId3"/>
            <a:stretch>
              <a:fillRect l="0" t="0" r="0" b="0"/>
            </a:stretch>
          </a:blipFill>
        </p:spPr>
      </p:sp>
      <p:sp>
        <p:nvSpPr>
          <p:cNvPr name="Freeform 7" id="7"/>
          <p:cNvSpPr/>
          <p:nvPr/>
        </p:nvSpPr>
        <p:spPr>
          <a:xfrm flipH="false" flipV="false" rot="0">
            <a:off x="4724632" y="5781662"/>
            <a:ext cx="4240948" cy="2826194"/>
          </a:xfrm>
          <a:custGeom>
            <a:avLst/>
            <a:gdLst/>
            <a:ahLst/>
            <a:cxnLst/>
            <a:rect r="r" b="b" t="t" l="l"/>
            <a:pathLst>
              <a:path h="2826194" w="4240948">
                <a:moveTo>
                  <a:pt x="0" y="0"/>
                </a:moveTo>
                <a:lnTo>
                  <a:pt x="4240948" y="0"/>
                </a:lnTo>
                <a:lnTo>
                  <a:pt x="4240948" y="2826194"/>
                </a:lnTo>
                <a:lnTo>
                  <a:pt x="0" y="2826194"/>
                </a:lnTo>
                <a:lnTo>
                  <a:pt x="0" y="0"/>
                </a:lnTo>
                <a:close/>
              </a:path>
            </a:pathLst>
          </a:custGeom>
          <a:blipFill>
            <a:blip r:embed="rId4"/>
            <a:stretch>
              <a:fillRect l="0" t="0" r="0" b="0"/>
            </a:stretch>
          </a:blipFill>
        </p:spPr>
      </p:sp>
      <p:sp>
        <p:nvSpPr>
          <p:cNvPr name="Freeform 8" id="8"/>
          <p:cNvSpPr/>
          <p:nvPr/>
        </p:nvSpPr>
        <p:spPr>
          <a:xfrm flipH="false" flipV="false" rot="0">
            <a:off x="9260203" y="5781662"/>
            <a:ext cx="4240948" cy="2826194"/>
          </a:xfrm>
          <a:custGeom>
            <a:avLst/>
            <a:gdLst/>
            <a:ahLst/>
            <a:cxnLst/>
            <a:rect r="r" b="b" t="t" l="l"/>
            <a:pathLst>
              <a:path h="2826194" w="4240948">
                <a:moveTo>
                  <a:pt x="0" y="0"/>
                </a:moveTo>
                <a:lnTo>
                  <a:pt x="4240947" y="0"/>
                </a:lnTo>
                <a:lnTo>
                  <a:pt x="4240947" y="2826194"/>
                </a:lnTo>
                <a:lnTo>
                  <a:pt x="0" y="2826194"/>
                </a:lnTo>
                <a:lnTo>
                  <a:pt x="0" y="0"/>
                </a:lnTo>
                <a:close/>
              </a:path>
            </a:pathLst>
          </a:custGeom>
          <a:blipFill>
            <a:blip r:embed="rId5"/>
            <a:stretch>
              <a:fillRect l="0" t="0" r="0" b="0"/>
            </a:stretch>
          </a:blipFill>
        </p:spPr>
      </p:sp>
      <p:sp>
        <p:nvSpPr>
          <p:cNvPr name="Freeform 9" id="9"/>
          <p:cNvSpPr/>
          <p:nvPr/>
        </p:nvSpPr>
        <p:spPr>
          <a:xfrm flipH="false" flipV="false" rot="0">
            <a:off x="13795773" y="5781662"/>
            <a:ext cx="4335506" cy="2891241"/>
          </a:xfrm>
          <a:custGeom>
            <a:avLst/>
            <a:gdLst/>
            <a:ahLst/>
            <a:cxnLst/>
            <a:rect r="r" b="b" t="t" l="l"/>
            <a:pathLst>
              <a:path h="2891241" w="4335506">
                <a:moveTo>
                  <a:pt x="0" y="0"/>
                </a:moveTo>
                <a:lnTo>
                  <a:pt x="4335506" y="0"/>
                </a:lnTo>
                <a:lnTo>
                  <a:pt x="4335506" y="2891240"/>
                </a:lnTo>
                <a:lnTo>
                  <a:pt x="0" y="2891240"/>
                </a:lnTo>
                <a:lnTo>
                  <a:pt x="0" y="0"/>
                </a:lnTo>
                <a:close/>
              </a:path>
            </a:pathLst>
          </a:custGeom>
          <a:blipFill>
            <a:blip r:embed="rId6"/>
            <a:stretch>
              <a:fillRect l="0" t="0" r="0" b="0"/>
            </a:stretch>
          </a:blipFill>
        </p:spPr>
      </p:sp>
      <p:sp>
        <p:nvSpPr>
          <p:cNvPr name="TextBox 10" id="10"/>
          <p:cNvSpPr txBox="true"/>
          <p:nvPr/>
        </p:nvSpPr>
        <p:spPr>
          <a:xfrm rot="0">
            <a:off x="5654140" y="301026"/>
            <a:ext cx="8174471" cy="1882139"/>
          </a:xfrm>
          <a:prstGeom prst="rect">
            <a:avLst/>
          </a:prstGeom>
        </p:spPr>
        <p:txBody>
          <a:bodyPr anchor="t" rtlCol="false" tIns="0" lIns="0" bIns="0" rIns="0">
            <a:spAutoFit/>
          </a:bodyPr>
          <a:lstStyle/>
          <a:p>
            <a:pPr algn="ctr">
              <a:lnSpc>
                <a:spcPts val="7560"/>
              </a:lnSpc>
              <a:spcBef>
                <a:spcPct val="0"/>
              </a:spcBef>
            </a:pPr>
            <a:r>
              <a:rPr lang="en-US" sz="5400">
                <a:solidFill>
                  <a:srgbClr val="303030"/>
                </a:solidFill>
                <a:latin typeface="Raleway Bold"/>
              </a:rPr>
              <a:t>Adaptation in Nature and Science</a:t>
            </a:r>
          </a:p>
        </p:txBody>
      </p:sp>
      <p:sp>
        <p:nvSpPr>
          <p:cNvPr name="TextBox 11" id="11"/>
          <p:cNvSpPr txBox="true"/>
          <p:nvPr/>
        </p:nvSpPr>
        <p:spPr>
          <a:xfrm rot="0">
            <a:off x="479963" y="2116490"/>
            <a:ext cx="15930853" cy="2657392"/>
          </a:xfrm>
          <a:prstGeom prst="rect">
            <a:avLst/>
          </a:prstGeom>
        </p:spPr>
        <p:txBody>
          <a:bodyPr anchor="t" rtlCol="false" tIns="0" lIns="0" bIns="0" rIns="0">
            <a:spAutoFit/>
          </a:bodyPr>
          <a:lstStyle/>
          <a:p>
            <a:pPr>
              <a:lnSpc>
                <a:spcPts val="4200"/>
              </a:lnSpc>
            </a:pPr>
            <a:r>
              <a:rPr lang="en-US" sz="3000">
                <a:solidFill>
                  <a:srgbClr val="303030"/>
                </a:solidFill>
                <a:latin typeface="Raleway Bold"/>
              </a:rPr>
              <a:t>ADAPTATION IN NATURE</a:t>
            </a:r>
          </a:p>
          <a:p>
            <a:pPr algn="just">
              <a:lnSpc>
                <a:spcPts val="4200"/>
              </a:lnSpc>
            </a:pPr>
            <a:r>
              <a:rPr lang="en-US" sz="3000">
                <a:solidFill>
                  <a:srgbClr val="303030"/>
                </a:solidFill>
                <a:latin typeface="Raleway"/>
              </a:rPr>
              <a:t>Take a look on the pictures and try to answer the questions:</a:t>
            </a:r>
          </a:p>
          <a:p>
            <a:pPr algn="just" marL="647703" indent="-323852" lvl="1">
              <a:lnSpc>
                <a:spcPts val="4200"/>
              </a:lnSpc>
              <a:buFont typeface="Arial"/>
              <a:buChar char="•"/>
            </a:pPr>
            <a:r>
              <a:rPr lang="en-US" sz="3000">
                <a:solidFill>
                  <a:srgbClr val="303030"/>
                </a:solidFill>
                <a:latin typeface="Raleway"/>
              </a:rPr>
              <a:t>What specific adaptations have you noticed in these examples?</a:t>
            </a:r>
          </a:p>
          <a:p>
            <a:pPr algn="just" marL="647703" indent="-323852" lvl="1">
              <a:lnSpc>
                <a:spcPts val="4200"/>
              </a:lnSpc>
              <a:buFont typeface="Arial"/>
              <a:buChar char="•"/>
            </a:pPr>
            <a:r>
              <a:rPr lang="en-US" sz="3000">
                <a:solidFill>
                  <a:srgbClr val="303030"/>
                </a:solidFill>
                <a:latin typeface="Raleway"/>
              </a:rPr>
              <a:t>How do these adaptations help organisms or systems thrive?</a:t>
            </a:r>
          </a:p>
          <a:p>
            <a:pPr algn="just" marL="647703" indent="-323852" lvl="1">
              <a:lnSpc>
                <a:spcPts val="4200"/>
              </a:lnSpc>
              <a:buFont typeface="Arial"/>
              <a:buChar char="•"/>
            </a:pPr>
            <a:r>
              <a:rPr lang="en-US" sz="3000">
                <a:solidFill>
                  <a:srgbClr val="303030"/>
                </a:solidFill>
                <a:latin typeface="Raleway"/>
              </a:rPr>
              <a:t>Can you think of any other examples of adaptation in nature or science?</a:t>
            </a:r>
          </a:p>
        </p:txBody>
      </p:sp>
      <p:sp>
        <p:nvSpPr>
          <p:cNvPr name="TextBox 12" id="12"/>
          <p:cNvSpPr txBox="true"/>
          <p:nvPr/>
        </p:nvSpPr>
        <p:spPr>
          <a:xfrm rot="0">
            <a:off x="15695309" y="370438"/>
            <a:ext cx="2004675" cy="514334"/>
          </a:xfrm>
          <a:prstGeom prst="rect">
            <a:avLst/>
          </a:prstGeom>
        </p:spPr>
        <p:txBody>
          <a:bodyPr anchor="t" rtlCol="false" tIns="0" lIns="0" bIns="0" rIns="0">
            <a:spAutoFit/>
          </a:bodyPr>
          <a:lstStyle/>
          <a:p>
            <a:pPr algn="ctr">
              <a:lnSpc>
                <a:spcPts val="4200"/>
              </a:lnSpc>
            </a:pPr>
            <a:r>
              <a:rPr lang="en-US" sz="3000">
                <a:solidFill>
                  <a:srgbClr val="F0DFC8"/>
                </a:solidFill>
                <a:latin typeface="Inter"/>
              </a:rPr>
              <a:t>13/18</a:t>
            </a:r>
          </a:p>
        </p:txBody>
      </p:sp>
      <p:sp>
        <p:nvSpPr>
          <p:cNvPr name="TextBox 13" id="13"/>
          <p:cNvSpPr txBox="true"/>
          <p:nvPr/>
        </p:nvSpPr>
        <p:spPr>
          <a:xfrm rot="0">
            <a:off x="622663" y="8964623"/>
            <a:ext cx="3698663" cy="435588"/>
          </a:xfrm>
          <a:prstGeom prst="rect">
            <a:avLst/>
          </a:prstGeom>
        </p:spPr>
        <p:txBody>
          <a:bodyPr anchor="t" rtlCol="false" tIns="0" lIns="0" bIns="0" rIns="0">
            <a:spAutoFit/>
          </a:bodyPr>
          <a:lstStyle/>
          <a:p>
            <a:pPr algn="ctr">
              <a:lnSpc>
                <a:spcPts val="3420"/>
              </a:lnSpc>
              <a:spcBef>
                <a:spcPct val="0"/>
              </a:spcBef>
            </a:pPr>
            <a:r>
              <a:rPr lang="en-US" sz="2443">
                <a:solidFill>
                  <a:srgbClr val="303030"/>
                </a:solidFill>
                <a:latin typeface="Raleway Bold"/>
              </a:rPr>
              <a:t>Arctic hare</a:t>
            </a:r>
          </a:p>
        </p:txBody>
      </p:sp>
      <p:sp>
        <p:nvSpPr>
          <p:cNvPr name="TextBox 14" id="14"/>
          <p:cNvSpPr txBox="true"/>
          <p:nvPr/>
        </p:nvSpPr>
        <p:spPr>
          <a:xfrm rot="0">
            <a:off x="5382998" y="9007169"/>
            <a:ext cx="3698663" cy="435588"/>
          </a:xfrm>
          <a:prstGeom prst="rect">
            <a:avLst/>
          </a:prstGeom>
        </p:spPr>
        <p:txBody>
          <a:bodyPr anchor="t" rtlCol="false" tIns="0" lIns="0" bIns="0" rIns="0">
            <a:spAutoFit/>
          </a:bodyPr>
          <a:lstStyle/>
          <a:p>
            <a:pPr algn="ctr">
              <a:lnSpc>
                <a:spcPts val="3420"/>
              </a:lnSpc>
              <a:spcBef>
                <a:spcPct val="0"/>
              </a:spcBef>
            </a:pPr>
            <a:r>
              <a:rPr lang="en-US" sz="2443">
                <a:solidFill>
                  <a:srgbClr val="303030"/>
                </a:solidFill>
                <a:latin typeface="Raleway Bold"/>
              </a:rPr>
              <a:t>Anglerfish</a:t>
            </a:r>
          </a:p>
        </p:txBody>
      </p:sp>
      <p:sp>
        <p:nvSpPr>
          <p:cNvPr name="TextBox 15" id="15"/>
          <p:cNvSpPr txBox="true"/>
          <p:nvPr/>
        </p:nvSpPr>
        <p:spPr>
          <a:xfrm rot="0">
            <a:off x="9911170" y="8718106"/>
            <a:ext cx="3698663" cy="1297534"/>
          </a:xfrm>
          <a:prstGeom prst="rect">
            <a:avLst/>
          </a:prstGeom>
        </p:spPr>
        <p:txBody>
          <a:bodyPr anchor="t" rtlCol="false" tIns="0" lIns="0" bIns="0" rIns="0">
            <a:spAutoFit/>
          </a:bodyPr>
          <a:lstStyle/>
          <a:p>
            <a:pPr algn="ctr">
              <a:lnSpc>
                <a:spcPts val="3420"/>
              </a:lnSpc>
            </a:pPr>
            <a:r>
              <a:rPr lang="en-US" sz="2443">
                <a:solidFill>
                  <a:srgbClr val="303030"/>
                </a:solidFill>
                <a:latin typeface="Raleway Bold"/>
              </a:rPr>
              <a:t>Viceroy ( Limenitis archippus )</a:t>
            </a:r>
          </a:p>
          <a:p>
            <a:pPr algn="ctr">
              <a:lnSpc>
                <a:spcPts val="3420"/>
              </a:lnSpc>
              <a:spcBef>
                <a:spcPct val="0"/>
              </a:spcBef>
            </a:pPr>
          </a:p>
        </p:txBody>
      </p:sp>
      <p:sp>
        <p:nvSpPr>
          <p:cNvPr name="TextBox 16" id="16"/>
          <p:cNvSpPr txBox="true"/>
          <p:nvPr/>
        </p:nvSpPr>
        <p:spPr>
          <a:xfrm rot="0">
            <a:off x="14292594" y="8718106"/>
            <a:ext cx="3698663" cy="1297534"/>
          </a:xfrm>
          <a:prstGeom prst="rect">
            <a:avLst/>
          </a:prstGeom>
        </p:spPr>
        <p:txBody>
          <a:bodyPr anchor="t" rtlCol="false" tIns="0" lIns="0" bIns="0" rIns="0">
            <a:spAutoFit/>
          </a:bodyPr>
          <a:lstStyle/>
          <a:p>
            <a:pPr algn="ctr">
              <a:lnSpc>
                <a:spcPts val="3420"/>
              </a:lnSpc>
            </a:pPr>
            <a:r>
              <a:rPr lang="en-US" sz="2443">
                <a:solidFill>
                  <a:srgbClr val="303030"/>
                </a:solidFill>
                <a:latin typeface="Raleway Bold"/>
              </a:rPr>
              <a:t>Peppered </a:t>
            </a:r>
          </a:p>
          <a:p>
            <a:pPr algn="ctr">
              <a:lnSpc>
                <a:spcPts val="3420"/>
              </a:lnSpc>
            </a:pPr>
            <a:r>
              <a:rPr lang="en-US" sz="2443">
                <a:solidFill>
                  <a:srgbClr val="303030"/>
                </a:solidFill>
                <a:latin typeface="Raleway Bold"/>
              </a:rPr>
              <a:t>moth</a:t>
            </a:r>
          </a:p>
          <a:p>
            <a:pPr algn="ctr">
              <a:lnSpc>
                <a:spcPts val="3420"/>
              </a:lnSpc>
              <a:spcBef>
                <a:spcPct val="0"/>
              </a:spcBef>
            </a:pP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51ABB2"/>
        </a:solidFill>
      </p:bgPr>
    </p:bg>
    <p:spTree>
      <p:nvGrpSpPr>
        <p:cNvPr id="1" name=""/>
        <p:cNvGrpSpPr/>
        <p:nvPr/>
      </p:nvGrpSpPr>
      <p:grpSpPr>
        <a:xfrm>
          <a:off x="0" y="0"/>
          <a:ext cx="0" cy="0"/>
          <a:chOff x="0" y="0"/>
          <a:chExt cx="0" cy="0"/>
        </a:xfrm>
      </p:grpSpPr>
      <p:sp>
        <p:nvSpPr>
          <p:cNvPr name="AutoShape 2" id="2"/>
          <p:cNvSpPr/>
          <p:nvPr/>
        </p:nvSpPr>
        <p:spPr>
          <a:xfrm>
            <a:off x="57766" y="9977540"/>
            <a:ext cx="17642218" cy="38100"/>
          </a:xfrm>
          <a:prstGeom prst="line">
            <a:avLst/>
          </a:prstGeom>
          <a:ln cap="rnd" w="76200">
            <a:solidFill>
              <a:srgbClr val="303030"/>
            </a:solidFill>
            <a:prstDash val="sysDot"/>
            <a:headEnd type="oval" len="lg" w="lg"/>
            <a:tailEnd type="oval" len="lg" w="lg"/>
          </a:ln>
        </p:spPr>
      </p:sp>
      <p:grpSp>
        <p:nvGrpSpPr>
          <p:cNvPr name="Group 3" id="3"/>
          <p:cNvGrpSpPr/>
          <p:nvPr/>
        </p:nvGrpSpPr>
        <p:grpSpPr>
          <a:xfrm rot="0">
            <a:off x="15774952" y="-360045"/>
            <a:ext cx="1845389" cy="2032367"/>
            <a:chOff x="0" y="0"/>
            <a:chExt cx="5765800" cy="6350000"/>
          </a:xfrm>
        </p:grpSpPr>
        <p:sp>
          <p:nvSpPr>
            <p:cNvPr name="Freeform 4" id="4"/>
            <p:cNvSpPr/>
            <p:nvPr/>
          </p:nvSpPr>
          <p:spPr>
            <a:xfrm flipH="false" flipV="false" rot="0">
              <a:off x="0" y="0"/>
              <a:ext cx="5765800" cy="6350000"/>
            </a:xfrm>
            <a:custGeom>
              <a:avLst/>
              <a:gdLst/>
              <a:ahLst/>
              <a:cxnLst/>
              <a:rect r="r" b="b" t="t" l="l"/>
              <a:pathLst>
                <a:path h="6350000" w="5765800">
                  <a:moveTo>
                    <a:pt x="5765800" y="0"/>
                  </a:moveTo>
                  <a:lnTo>
                    <a:pt x="5765800" y="6350000"/>
                  </a:lnTo>
                  <a:lnTo>
                    <a:pt x="2881630" y="5361940"/>
                  </a:lnTo>
                  <a:lnTo>
                    <a:pt x="0" y="6350000"/>
                  </a:lnTo>
                  <a:lnTo>
                    <a:pt x="3810" y="4268470"/>
                  </a:lnTo>
                  <a:lnTo>
                    <a:pt x="8890" y="814070"/>
                  </a:lnTo>
                  <a:lnTo>
                    <a:pt x="10160" y="0"/>
                  </a:lnTo>
                  <a:lnTo>
                    <a:pt x="5765800" y="0"/>
                  </a:lnTo>
                  <a:close/>
                </a:path>
              </a:pathLst>
            </a:custGeom>
            <a:solidFill>
              <a:srgbClr val="303030"/>
            </a:solidFill>
          </p:spPr>
        </p:sp>
      </p:grpSp>
      <p:sp>
        <p:nvSpPr>
          <p:cNvPr name="Freeform 5" id="5"/>
          <p:cNvSpPr/>
          <p:nvPr/>
        </p:nvSpPr>
        <p:spPr>
          <a:xfrm flipH="false" flipV="false" rot="0">
            <a:off x="479963" y="415326"/>
            <a:ext cx="4297624" cy="900710"/>
          </a:xfrm>
          <a:custGeom>
            <a:avLst/>
            <a:gdLst/>
            <a:ahLst/>
            <a:cxnLst/>
            <a:rect r="r" b="b" t="t" l="l"/>
            <a:pathLst>
              <a:path h="900710" w="4297624">
                <a:moveTo>
                  <a:pt x="0" y="0"/>
                </a:moveTo>
                <a:lnTo>
                  <a:pt x="4297624" y="0"/>
                </a:lnTo>
                <a:lnTo>
                  <a:pt x="4297624" y="900710"/>
                </a:lnTo>
                <a:lnTo>
                  <a:pt x="0" y="900710"/>
                </a:lnTo>
                <a:lnTo>
                  <a:pt x="0" y="0"/>
                </a:lnTo>
                <a:close/>
              </a:path>
            </a:pathLst>
          </a:custGeom>
          <a:blipFill>
            <a:blip r:embed="rId2"/>
            <a:stretch>
              <a:fillRect l="0" t="0" r="0" b="0"/>
            </a:stretch>
          </a:blipFill>
        </p:spPr>
      </p:sp>
      <p:sp>
        <p:nvSpPr>
          <p:cNvPr name="Freeform 6" id="6"/>
          <p:cNvSpPr/>
          <p:nvPr/>
        </p:nvSpPr>
        <p:spPr>
          <a:xfrm flipH="false" flipV="false" rot="0">
            <a:off x="337264" y="5781662"/>
            <a:ext cx="3984062" cy="2826194"/>
          </a:xfrm>
          <a:custGeom>
            <a:avLst/>
            <a:gdLst/>
            <a:ahLst/>
            <a:cxnLst/>
            <a:rect r="r" b="b" t="t" l="l"/>
            <a:pathLst>
              <a:path h="2826194" w="3984062">
                <a:moveTo>
                  <a:pt x="0" y="0"/>
                </a:moveTo>
                <a:lnTo>
                  <a:pt x="3984062" y="0"/>
                </a:lnTo>
                <a:lnTo>
                  <a:pt x="3984062" y="2826194"/>
                </a:lnTo>
                <a:lnTo>
                  <a:pt x="0" y="2826194"/>
                </a:lnTo>
                <a:lnTo>
                  <a:pt x="0" y="0"/>
                </a:lnTo>
                <a:close/>
              </a:path>
            </a:pathLst>
          </a:custGeom>
          <a:blipFill>
            <a:blip r:embed="rId3"/>
            <a:stretch>
              <a:fillRect l="-13055" t="0" r="-13055" b="0"/>
            </a:stretch>
          </a:blipFill>
        </p:spPr>
      </p:sp>
      <p:sp>
        <p:nvSpPr>
          <p:cNvPr name="Freeform 7" id="7"/>
          <p:cNvSpPr/>
          <p:nvPr/>
        </p:nvSpPr>
        <p:spPr>
          <a:xfrm flipH="false" flipV="false" rot="0">
            <a:off x="4724632" y="5781662"/>
            <a:ext cx="4240948" cy="2826194"/>
          </a:xfrm>
          <a:custGeom>
            <a:avLst/>
            <a:gdLst/>
            <a:ahLst/>
            <a:cxnLst/>
            <a:rect r="r" b="b" t="t" l="l"/>
            <a:pathLst>
              <a:path h="2826194" w="4240948">
                <a:moveTo>
                  <a:pt x="0" y="0"/>
                </a:moveTo>
                <a:lnTo>
                  <a:pt x="4240948" y="0"/>
                </a:lnTo>
                <a:lnTo>
                  <a:pt x="4240948" y="2826194"/>
                </a:lnTo>
                <a:lnTo>
                  <a:pt x="0" y="2826194"/>
                </a:lnTo>
                <a:lnTo>
                  <a:pt x="0" y="0"/>
                </a:lnTo>
                <a:close/>
              </a:path>
            </a:pathLst>
          </a:custGeom>
          <a:blipFill>
            <a:blip r:embed="rId4"/>
            <a:stretch>
              <a:fillRect l="-31104" t="0" r="-31104" b="0"/>
            </a:stretch>
          </a:blipFill>
        </p:spPr>
      </p:sp>
      <p:sp>
        <p:nvSpPr>
          <p:cNvPr name="Freeform 8" id="8"/>
          <p:cNvSpPr/>
          <p:nvPr/>
        </p:nvSpPr>
        <p:spPr>
          <a:xfrm flipH="false" flipV="false" rot="0">
            <a:off x="9260203" y="5781662"/>
            <a:ext cx="4240948" cy="2826194"/>
          </a:xfrm>
          <a:custGeom>
            <a:avLst/>
            <a:gdLst/>
            <a:ahLst/>
            <a:cxnLst/>
            <a:rect r="r" b="b" t="t" l="l"/>
            <a:pathLst>
              <a:path h="2826194" w="4240948">
                <a:moveTo>
                  <a:pt x="0" y="0"/>
                </a:moveTo>
                <a:lnTo>
                  <a:pt x="4240947" y="0"/>
                </a:lnTo>
                <a:lnTo>
                  <a:pt x="4240947" y="2826194"/>
                </a:lnTo>
                <a:lnTo>
                  <a:pt x="0" y="2826194"/>
                </a:lnTo>
                <a:lnTo>
                  <a:pt x="0" y="0"/>
                </a:lnTo>
                <a:close/>
              </a:path>
            </a:pathLst>
          </a:custGeom>
          <a:blipFill>
            <a:blip r:embed="rId5"/>
            <a:stretch>
              <a:fillRect l="-3312" t="0" r="-3312" b="0"/>
            </a:stretch>
          </a:blipFill>
        </p:spPr>
      </p:sp>
      <p:sp>
        <p:nvSpPr>
          <p:cNvPr name="Freeform 9" id="9"/>
          <p:cNvSpPr/>
          <p:nvPr/>
        </p:nvSpPr>
        <p:spPr>
          <a:xfrm flipH="false" flipV="false" rot="0">
            <a:off x="13795773" y="5781662"/>
            <a:ext cx="4335506" cy="2891241"/>
          </a:xfrm>
          <a:custGeom>
            <a:avLst/>
            <a:gdLst/>
            <a:ahLst/>
            <a:cxnLst/>
            <a:rect r="r" b="b" t="t" l="l"/>
            <a:pathLst>
              <a:path h="2891241" w="4335506">
                <a:moveTo>
                  <a:pt x="0" y="0"/>
                </a:moveTo>
                <a:lnTo>
                  <a:pt x="4335506" y="0"/>
                </a:lnTo>
                <a:lnTo>
                  <a:pt x="4335506" y="2891240"/>
                </a:lnTo>
                <a:lnTo>
                  <a:pt x="0" y="2891240"/>
                </a:lnTo>
                <a:lnTo>
                  <a:pt x="0" y="0"/>
                </a:lnTo>
                <a:close/>
              </a:path>
            </a:pathLst>
          </a:custGeom>
          <a:blipFill>
            <a:blip r:embed="rId6"/>
            <a:stretch>
              <a:fillRect l="-15" t="0" r="-15" b="0"/>
            </a:stretch>
          </a:blipFill>
        </p:spPr>
      </p:sp>
      <p:sp>
        <p:nvSpPr>
          <p:cNvPr name="TextBox 10" id="10"/>
          <p:cNvSpPr txBox="true"/>
          <p:nvPr/>
        </p:nvSpPr>
        <p:spPr>
          <a:xfrm rot="0">
            <a:off x="5654140" y="301026"/>
            <a:ext cx="8174471" cy="1882139"/>
          </a:xfrm>
          <a:prstGeom prst="rect">
            <a:avLst/>
          </a:prstGeom>
        </p:spPr>
        <p:txBody>
          <a:bodyPr anchor="t" rtlCol="false" tIns="0" lIns="0" bIns="0" rIns="0">
            <a:spAutoFit/>
          </a:bodyPr>
          <a:lstStyle/>
          <a:p>
            <a:pPr algn="ctr">
              <a:lnSpc>
                <a:spcPts val="7560"/>
              </a:lnSpc>
            </a:pPr>
            <a:r>
              <a:rPr lang="en-US" sz="5400">
                <a:solidFill>
                  <a:srgbClr val="303030"/>
                </a:solidFill>
                <a:latin typeface="Raleway Bold"/>
              </a:rPr>
              <a:t>Scientific Breakthroughs</a:t>
            </a:r>
          </a:p>
          <a:p>
            <a:pPr algn="ctr">
              <a:lnSpc>
                <a:spcPts val="7560"/>
              </a:lnSpc>
              <a:spcBef>
                <a:spcPct val="0"/>
              </a:spcBef>
            </a:pPr>
          </a:p>
        </p:txBody>
      </p:sp>
      <p:sp>
        <p:nvSpPr>
          <p:cNvPr name="TextBox 11" id="11"/>
          <p:cNvSpPr txBox="true"/>
          <p:nvPr/>
        </p:nvSpPr>
        <p:spPr>
          <a:xfrm rot="0">
            <a:off x="479963" y="2116490"/>
            <a:ext cx="15930853" cy="2657392"/>
          </a:xfrm>
          <a:prstGeom prst="rect">
            <a:avLst/>
          </a:prstGeom>
        </p:spPr>
        <p:txBody>
          <a:bodyPr anchor="t" rtlCol="false" tIns="0" lIns="0" bIns="0" rIns="0">
            <a:spAutoFit/>
          </a:bodyPr>
          <a:lstStyle/>
          <a:p>
            <a:pPr>
              <a:lnSpc>
                <a:spcPts val="4200"/>
              </a:lnSpc>
            </a:pPr>
            <a:r>
              <a:rPr lang="en-US" sz="3000">
                <a:solidFill>
                  <a:srgbClr val="303030"/>
                </a:solidFill>
                <a:latin typeface="Raleway Bold"/>
              </a:rPr>
              <a:t>SCIENTIFIC BREAKTHROUGHS</a:t>
            </a:r>
          </a:p>
          <a:p>
            <a:pPr algn="just">
              <a:lnSpc>
                <a:spcPts val="4200"/>
              </a:lnSpc>
            </a:pPr>
            <a:r>
              <a:rPr lang="en-US" sz="3000">
                <a:solidFill>
                  <a:srgbClr val="303030"/>
                </a:solidFill>
                <a:latin typeface="Raleway"/>
              </a:rPr>
              <a:t>Take a look on the pictures and try to answer the questions:</a:t>
            </a:r>
          </a:p>
          <a:p>
            <a:pPr algn="just" marL="647703" indent="-323852" lvl="1">
              <a:lnSpc>
                <a:spcPts val="4200"/>
              </a:lnSpc>
              <a:buFont typeface="Arial"/>
              <a:buChar char="•"/>
            </a:pPr>
            <a:r>
              <a:rPr lang="en-US" sz="3000">
                <a:solidFill>
                  <a:srgbClr val="303030"/>
                </a:solidFill>
                <a:latin typeface="Raleway"/>
              </a:rPr>
              <a:t>What specific adaptations have you noticed in these examples?</a:t>
            </a:r>
          </a:p>
          <a:p>
            <a:pPr algn="just" marL="647703" indent="-323852" lvl="1">
              <a:lnSpc>
                <a:spcPts val="4200"/>
              </a:lnSpc>
              <a:buFont typeface="Arial"/>
              <a:buChar char="•"/>
            </a:pPr>
            <a:r>
              <a:rPr lang="en-US" sz="3000">
                <a:solidFill>
                  <a:srgbClr val="303030"/>
                </a:solidFill>
                <a:latin typeface="Raleway"/>
              </a:rPr>
              <a:t>How do these adaptations help organisms or systems thrive?</a:t>
            </a:r>
          </a:p>
          <a:p>
            <a:pPr algn="just" marL="647703" indent="-323852" lvl="1">
              <a:lnSpc>
                <a:spcPts val="4200"/>
              </a:lnSpc>
              <a:buFont typeface="Arial"/>
              <a:buChar char="•"/>
            </a:pPr>
            <a:r>
              <a:rPr lang="en-US" sz="3000">
                <a:solidFill>
                  <a:srgbClr val="303030"/>
                </a:solidFill>
                <a:latin typeface="Raleway"/>
              </a:rPr>
              <a:t>Can you think of any other examples of adaptation in nature or science?</a:t>
            </a:r>
          </a:p>
        </p:txBody>
      </p:sp>
      <p:sp>
        <p:nvSpPr>
          <p:cNvPr name="TextBox 12" id="12"/>
          <p:cNvSpPr txBox="true"/>
          <p:nvPr/>
        </p:nvSpPr>
        <p:spPr>
          <a:xfrm rot="0">
            <a:off x="15695309" y="370438"/>
            <a:ext cx="2004675" cy="514334"/>
          </a:xfrm>
          <a:prstGeom prst="rect">
            <a:avLst/>
          </a:prstGeom>
        </p:spPr>
        <p:txBody>
          <a:bodyPr anchor="t" rtlCol="false" tIns="0" lIns="0" bIns="0" rIns="0">
            <a:spAutoFit/>
          </a:bodyPr>
          <a:lstStyle/>
          <a:p>
            <a:pPr algn="ctr">
              <a:lnSpc>
                <a:spcPts val="4200"/>
              </a:lnSpc>
            </a:pPr>
            <a:r>
              <a:rPr lang="en-US" sz="3000">
                <a:solidFill>
                  <a:srgbClr val="F0DFC8"/>
                </a:solidFill>
                <a:latin typeface="Inter"/>
              </a:rPr>
              <a:t>14/18</a:t>
            </a:r>
          </a:p>
        </p:txBody>
      </p:sp>
      <p:sp>
        <p:nvSpPr>
          <p:cNvPr name="TextBox 13" id="13"/>
          <p:cNvSpPr txBox="true"/>
          <p:nvPr/>
        </p:nvSpPr>
        <p:spPr>
          <a:xfrm rot="0">
            <a:off x="622663" y="8964623"/>
            <a:ext cx="3698663" cy="435588"/>
          </a:xfrm>
          <a:prstGeom prst="rect">
            <a:avLst/>
          </a:prstGeom>
        </p:spPr>
        <p:txBody>
          <a:bodyPr anchor="t" rtlCol="false" tIns="0" lIns="0" bIns="0" rIns="0">
            <a:spAutoFit/>
          </a:bodyPr>
          <a:lstStyle/>
          <a:p>
            <a:pPr algn="ctr">
              <a:lnSpc>
                <a:spcPts val="3420"/>
              </a:lnSpc>
              <a:spcBef>
                <a:spcPct val="0"/>
              </a:spcBef>
            </a:pPr>
            <a:r>
              <a:rPr lang="en-US" sz="2443">
                <a:solidFill>
                  <a:srgbClr val="303030"/>
                </a:solidFill>
                <a:latin typeface="Raleway Bold"/>
              </a:rPr>
              <a:t>CRISPR-Cas9</a:t>
            </a:r>
          </a:p>
        </p:txBody>
      </p:sp>
      <p:sp>
        <p:nvSpPr>
          <p:cNvPr name="TextBox 14" id="14"/>
          <p:cNvSpPr txBox="true"/>
          <p:nvPr/>
        </p:nvSpPr>
        <p:spPr>
          <a:xfrm rot="0">
            <a:off x="5382998" y="9007169"/>
            <a:ext cx="3698663" cy="435588"/>
          </a:xfrm>
          <a:prstGeom prst="rect">
            <a:avLst/>
          </a:prstGeom>
        </p:spPr>
        <p:txBody>
          <a:bodyPr anchor="t" rtlCol="false" tIns="0" lIns="0" bIns="0" rIns="0">
            <a:spAutoFit/>
          </a:bodyPr>
          <a:lstStyle/>
          <a:p>
            <a:pPr algn="ctr">
              <a:lnSpc>
                <a:spcPts val="3420"/>
              </a:lnSpc>
              <a:spcBef>
                <a:spcPct val="0"/>
              </a:spcBef>
            </a:pPr>
            <a:r>
              <a:rPr lang="en-US" sz="2443">
                <a:solidFill>
                  <a:srgbClr val="303030"/>
                </a:solidFill>
                <a:latin typeface="Raleway Bold"/>
              </a:rPr>
              <a:t>Quantum technology</a:t>
            </a:r>
          </a:p>
        </p:txBody>
      </p:sp>
      <p:sp>
        <p:nvSpPr>
          <p:cNvPr name="TextBox 15" id="15"/>
          <p:cNvSpPr txBox="true"/>
          <p:nvPr/>
        </p:nvSpPr>
        <p:spPr>
          <a:xfrm rot="0">
            <a:off x="9911170" y="8718106"/>
            <a:ext cx="3698663" cy="1297534"/>
          </a:xfrm>
          <a:prstGeom prst="rect">
            <a:avLst/>
          </a:prstGeom>
        </p:spPr>
        <p:txBody>
          <a:bodyPr anchor="t" rtlCol="false" tIns="0" lIns="0" bIns="0" rIns="0">
            <a:spAutoFit/>
          </a:bodyPr>
          <a:lstStyle/>
          <a:p>
            <a:pPr algn="ctr">
              <a:lnSpc>
                <a:spcPts val="3420"/>
              </a:lnSpc>
            </a:pPr>
            <a:r>
              <a:rPr lang="en-US" sz="2443">
                <a:solidFill>
                  <a:srgbClr val="303030"/>
                </a:solidFill>
                <a:latin typeface="Raleway Bold"/>
              </a:rPr>
              <a:t>Mars Rover Perseverance</a:t>
            </a:r>
          </a:p>
          <a:p>
            <a:pPr algn="ctr">
              <a:lnSpc>
                <a:spcPts val="3420"/>
              </a:lnSpc>
              <a:spcBef>
                <a:spcPct val="0"/>
              </a:spcBef>
            </a:pPr>
          </a:p>
        </p:txBody>
      </p:sp>
      <p:sp>
        <p:nvSpPr>
          <p:cNvPr name="TextBox 16" id="16"/>
          <p:cNvSpPr txBox="true"/>
          <p:nvPr/>
        </p:nvSpPr>
        <p:spPr>
          <a:xfrm rot="0">
            <a:off x="14292594" y="8718106"/>
            <a:ext cx="3698663" cy="866561"/>
          </a:xfrm>
          <a:prstGeom prst="rect">
            <a:avLst/>
          </a:prstGeom>
        </p:spPr>
        <p:txBody>
          <a:bodyPr anchor="t" rtlCol="false" tIns="0" lIns="0" bIns="0" rIns="0">
            <a:spAutoFit/>
          </a:bodyPr>
          <a:lstStyle/>
          <a:p>
            <a:pPr algn="ctr">
              <a:lnSpc>
                <a:spcPts val="3420"/>
              </a:lnSpc>
            </a:pPr>
            <a:r>
              <a:rPr lang="en-US" sz="2443">
                <a:solidFill>
                  <a:srgbClr val="303030"/>
                </a:solidFill>
                <a:latin typeface="Raleway Bold"/>
              </a:rPr>
              <a:t>Liposomal drug deliver</a:t>
            </a:r>
          </a:p>
          <a:p>
            <a:pPr algn="ctr">
              <a:lnSpc>
                <a:spcPts val="3420"/>
              </a:lnSpc>
              <a:spcBef>
                <a:spcPct val="0"/>
              </a:spcBef>
            </a:pP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303030"/>
        </a:solidFill>
      </p:bgPr>
    </p:bg>
    <p:spTree>
      <p:nvGrpSpPr>
        <p:cNvPr id="1" name=""/>
        <p:cNvGrpSpPr/>
        <p:nvPr/>
      </p:nvGrpSpPr>
      <p:grpSpPr>
        <a:xfrm>
          <a:off x="0" y="0"/>
          <a:ext cx="0" cy="0"/>
          <a:chOff x="0" y="0"/>
          <a:chExt cx="0" cy="0"/>
        </a:xfrm>
      </p:grpSpPr>
      <p:grpSp>
        <p:nvGrpSpPr>
          <p:cNvPr name="Group 2" id="2"/>
          <p:cNvGrpSpPr/>
          <p:nvPr/>
        </p:nvGrpSpPr>
        <p:grpSpPr>
          <a:xfrm rot="0">
            <a:off x="5072878" y="884772"/>
            <a:ext cx="9691458" cy="2296312"/>
            <a:chOff x="0" y="0"/>
            <a:chExt cx="12921944" cy="3061750"/>
          </a:xfrm>
        </p:grpSpPr>
        <p:grpSp>
          <p:nvGrpSpPr>
            <p:cNvPr name="Group 3" id="3"/>
            <p:cNvGrpSpPr/>
            <p:nvPr/>
          </p:nvGrpSpPr>
          <p:grpSpPr>
            <a:xfrm rot="0">
              <a:off x="0" y="0"/>
              <a:ext cx="12583741" cy="3061750"/>
              <a:chOff x="0" y="0"/>
              <a:chExt cx="5219934" cy="1270062"/>
            </a:xfrm>
          </p:grpSpPr>
          <p:sp>
            <p:nvSpPr>
              <p:cNvPr name="Freeform 4" id="4"/>
              <p:cNvSpPr/>
              <p:nvPr/>
            </p:nvSpPr>
            <p:spPr>
              <a:xfrm flipH="false" flipV="false" rot="0">
                <a:off x="48260" y="48260"/>
                <a:ext cx="5171674" cy="1221802"/>
              </a:xfrm>
              <a:custGeom>
                <a:avLst/>
                <a:gdLst/>
                <a:ahLst/>
                <a:cxnLst/>
                <a:rect r="r" b="b" t="t" l="l"/>
                <a:pathLst>
                  <a:path h="1221802" w="5171674">
                    <a:moveTo>
                      <a:pt x="0" y="0"/>
                    </a:moveTo>
                    <a:lnTo>
                      <a:pt x="5171674" y="0"/>
                    </a:lnTo>
                    <a:lnTo>
                      <a:pt x="5171674" y="1221802"/>
                    </a:lnTo>
                    <a:lnTo>
                      <a:pt x="0" y="1221802"/>
                    </a:lnTo>
                    <a:close/>
                  </a:path>
                </a:pathLst>
              </a:custGeom>
              <a:solidFill>
                <a:srgbClr val="F0DFC8"/>
              </a:solidFill>
            </p:spPr>
          </p:sp>
          <p:sp>
            <p:nvSpPr>
              <p:cNvPr name="Freeform 5" id="5"/>
              <p:cNvSpPr/>
              <p:nvPr/>
            </p:nvSpPr>
            <p:spPr>
              <a:xfrm flipH="false" flipV="false" rot="0">
                <a:off x="6350" y="6350"/>
                <a:ext cx="5171674" cy="1221802"/>
              </a:xfrm>
              <a:custGeom>
                <a:avLst/>
                <a:gdLst/>
                <a:ahLst/>
                <a:cxnLst/>
                <a:rect r="r" b="b" t="t" l="l"/>
                <a:pathLst>
                  <a:path h="1221802" w="5171674">
                    <a:moveTo>
                      <a:pt x="0" y="0"/>
                    </a:moveTo>
                    <a:lnTo>
                      <a:pt x="5171674" y="0"/>
                    </a:lnTo>
                    <a:lnTo>
                      <a:pt x="5171674" y="1221802"/>
                    </a:lnTo>
                    <a:lnTo>
                      <a:pt x="0" y="1221802"/>
                    </a:lnTo>
                    <a:close/>
                  </a:path>
                </a:pathLst>
              </a:custGeom>
              <a:solidFill>
                <a:srgbClr val="FFB1A5"/>
              </a:solidFill>
            </p:spPr>
          </p:sp>
          <p:sp>
            <p:nvSpPr>
              <p:cNvPr name="Freeform 6" id="6"/>
              <p:cNvSpPr/>
              <p:nvPr/>
            </p:nvSpPr>
            <p:spPr>
              <a:xfrm flipH="false" flipV="false" rot="0">
                <a:off x="0" y="0"/>
                <a:ext cx="5184374" cy="1234502"/>
              </a:xfrm>
              <a:custGeom>
                <a:avLst/>
                <a:gdLst/>
                <a:ahLst/>
                <a:cxnLst/>
                <a:rect r="r" b="b" t="t" l="l"/>
                <a:pathLst>
                  <a:path h="1234502" w="5184374">
                    <a:moveTo>
                      <a:pt x="5184374" y="1234502"/>
                    </a:moveTo>
                    <a:lnTo>
                      <a:pt x="0" y="1234502"/>
                    </a:lnTo>
                    <a:lnTo>
                      <a:pt x="0" y="0"/>
                    </a:lnTo>
                    <a:lnTo>
                      <a:pt x="5184374" y="0"/>
                    </a:lnTo>
                    <a:lnTo>
                      <a:pt x="5184374" y="1234502"/>
                    </a:lnTo>
                    <a:close/>
                    <a:moveTo>
                      <a:pt x="12700" y="1221802"/>
                    </a:moveTo>
                    <a:lnTo>
                      <a:pt x="5171674" y="1221802"/>
                    </a:lnTo>
                    <a:lnTo>
                      <a:pt x="5171674" y="12700"/>
                    </a:lnTo>
                    <a:lnTo>
                      <a:pt x="12700" y="12700"/>
                    </a:lnTo>
                    <a:lnTo>
                      <a:pt x="12700" y="1221802"/>
                    </a:lnTo>
                    <a:close/>
                  </a:path>
                </a:pathLst>
              </a:custGeom>
              <a:solidFill>
                <a:srgbClr val="1B1B1B"/>
              </a:solidFill>
            </p:spPr>
          </p:sp>
        </p:grpSp>
        <p:sp>
          <p:nvSpPr>
            <p:cNvPr name="TextBox 7" id="7"/>
            <p:cNvSpPr txBox="true"/>
            <p:nvPr/>
          </p:nvSpPr>
          <p:spPr>
            <a:xfrm rot="0">
              <a:off x="0" y="564752"/>
              <a:ext cx="12921944" cy="2076258"/>
            </a:xfrm>
            <a:prstGeom prst="rect">
              <a:avLst/>
            </a:prstGeom>
          </p:spPr>
          <p:txBody>
            <a:bodyPr anchor="t" rtlCol="false" tIns="0" lIns="0" bIns="0" rIns="0">
              <a:spAutoFit/>
            </a:bodyPr>
            <a:lstStyle/>
            <a:p>
              <a:pPr algn="ctr">
                <a:lnSpc>
                  <a:spcPts val="6300"/>
                </a:lnSpc>
              </a:pPr>
              <a:r>
                <a:rPr lang="en-US" sz="4500">
                  <a:solidFill>
                    <a:srgbClr val="795833"/>
                  </a:solidFill>
                  <a:latin typeface="Raleway Bold"/>
                </a:rPr>
                <a:t>Personal Adaptation</a:t>
              </a:r>
            </a:p>
            <a:p>
              <a:pPr algn="ctr">
                <a:lnSpc>
                  <a:spcPts val="6300"/>
                </a:lnSpc>
                <a:spcBef>
                  <a:spcPct val="0"/>
                </a:spcBef>
              </a:pPr>
              <a:r>
                <a:rPr lang="en-US" sz="4500">
                  <a:solidFill>
                    <a:srgbClr val="795833"/>
                  </a:solidFill>
                  <a:latin typeface="Raleway Bold"/>
                </a:rPr>
                <a:t> Stories </a:t>
              </a:r>
            </a:p>
          </p:txBody>
        </p:sp>
      </p:grpSp>
      <p:grpSp>
        <p:nvGrpSpPr>
          <p:cNvPr name="Group 8" id="8"/>
          <p:cNvGrpSpPr/>
          <p:nvPr/>
        </p:nvGrpSpPr>
        <p:grpSpPr>
          <a:xfrm rot="0">
            <a:off x="15774952" y="-360045"/>
            <a:ext cx="1845389" cy="2032367"/>
            <a:chOff x="0" y="0"/>
            <a:chExt cx="5765800" cy="6350000"/>
          </a:xfrm>
        </p:grpSpPr>
        <p:sp>
          <p:nvSpPr>
            <p:cNvPr name="Freeform 9" id="9"/>
            <p:cNvSpPr/>
            <p:nvPr/>
          </p:nvSpPr>
          <p:spPr>
            <a:xfrm flipH="false" flipV="false" rot="0">
              <a:off x="0" y="0"/>
              <a:ext cx="5765800" cy="6350000"/>
            </a:xfrm>
            <a:custGeom>
              <a:avLst/>
              <a:gdLst/>
              <a:ahLst/>
              <a:cxnLst/>
              <a:rect r="r" b="b" t="t" l="l"/>
              <a:pathLst>
                <a:path h="6350000" w="5765800">
                  <a:moveTo>
                    <a:pt x="5765800" y="0"/>
                  </a:moveTo>
                  <a:lnTo>
                    <a:pt x="5765800" y="6350000"/>
                  </a:lnTo>
                  <a:lnTo>
                    <a:pt x="2881630" y="5361940"/>
                  </a:lnTo>
                  <a:lnTo>
                    <a:pt x="0" y="6350000"/>
                  </a:lnTo>
                  <a:lnTo>
                    <a:pt x="3810" y="4268470"/>
                  </a:lnTo>
                  <a:lnTo>
                    <a:pt x="8890" y="814070"/>
                  </a:lnTo>
                  <a:lnTo>
                    <a:pt x="10160" y="0"/>
                  </a:lnTo>
                  <a:lnTo>
                    <a:pt x="5765800" y="0"/>
                  </a:lnTo>
                  <a:close/>
                </a:path>
              </a:pathLst>
            </a:custGeom>
            <a:solidFill>
              <a:srgbClr val="795833"/>
            </a:solidFill>
          </p:spPr>
        </p:sp>
      </p:grpSp>
      <p:grpSp>
        <p:nvGrpSpPr>
          <p:cNvPr name="Group 10" id="10"/>
          <p:cNvGrpSpPr/>
          <p:nvPr/>
        </p:nvGrpSpPr>
        <p:grpSpPr>
          <a:xfrm rot="0">
            <a:off x="9918607" y="9258300"/>
            <a:ext cx="8090631" cy="849292"/>
            <a:chOff x="0" y="0"/>
            <a:chExt cx="10787508" cy="1132389"/>
          </a:xfrm>
        </p:grpSpPr>
        <p:sp>
          <p:nvSpPr>
            <p:cNvPr name="AutoShape 11" id="11"/>
            <p:cNvSpPr/>
            <p:nvPr/>
          </p:nvSpPr>
          <p:spPr>
            <a:xfrm rot="0">
              <a:off x="0" y="848543"/>
              <a:ext cx="7100310" cy="0"/>
            </a:xfrm>
            <a:prstGeom prst="line">
              <a:avLst/>
            </a:prstGeom>
            <a:ln cap="rnd" w="101600">
              <a:solidFill>
                <a:srgbClr val="F0DFC8"/>
              </a:solidFill>
              <a:prstDash val="sysDot"/>
              <a:headEnd type="oval" len="lg" w="lg"/>
              <a:tailEnd type="oval" len="lg" w="lg"/>
            </a:ln>
          </p:spPr>
        </p:sp>
        <p:grpSp>
          <p:nvGrpSpPr>
            <p:cNvPr name="Group 12" id="12"/>
            <p:cNvGrpSpPr/>
            <p:nvPr/>
          </p:nvGrpSpPr>
          <p:grpSpPr>
            <a:xfrm rot="0">
              <a:off x="7388716" y="420607"/>
              <a:ext cx="711782" cy="711782"/>
              <a:chOff x="0" y="0"/>
              <a:chExt cx="6350000" cy="6350000"/>
            </a:xfrm>
          </p:grpSpPr>
          <p:sp>
            <p:nvSpPr>
              <p:cNvPr name="Freeform 13" id="1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0DFC8"/>
              </a:solidFill>
            </p:spPr>
          </p:sp>
        </p:grpSp>
        <p:grpSp>
          <p:nvGrpSpPr>
            <p:cNvPr name="Group 14" id="14"/>
            <p:cNvGrpSpPr/>
            <p:nvPr/>
          </p:nvGrpSpPr>
          <p:grpSpPr>
            <a:xfrm rot="0">
              <a:off x="8425368" y="176709"/>
              <a:ext cx="947644" cy="947644"/>
              <a:chOff x="0" y="0"/>
              <a:chExt cx="6350000" cy="6350000"/>
            </a:xfrm>
          </p:grpSpPr>
          <p:sp>
            <p:nvSpPr>
              <p:cNvPr name="Freeform 15" id="15"/>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0DFC8"/>
              </a:solidFill>
            </p:spPr>
          </p:sp>
        </p:grpSp>
        <p:grpSp>
          <p:nvGrpSpPr>
            <p:cNvPr name="Group 16" id="16"/>
            <p:cNvGrpSpPr/>
            <p:nvPr/>
          </p:nvGrpSpPr>
          <p:grpSpPr>
            <a:xfrm rot="0">
              <a:off x="9663155" y="0"/>
              <a:ext cx="1124353" cy="1124353"/>
              <a:chOff x="0" y="0"/>
              <a:chExt cx="6350000" cy="6350000"/>
            </a:xfrm>
          </p:grpSpPr>
          <p:sp>
            <p:nvSpPr>
              <p:cNvPr name="Freeform 17" id="17"/>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0DFC8"/>
              </a:solidFill>
            </p:spPr>
          </p:sp>
        </p:grpSp>
      </p:grpSp>
      <p:sp>
        <p:nvSpPr>
          <p:cNvPr name="Freeform 18" id="18"/>
          <p:cNvSpPr/>
          <p:nvPr/>
        </p:nvSpPr>
        <p:spPr>
          <a:xfrm flipH="false" flipV="false" rot="0">
            <a:off x="479963" y="415326"/>
            <a:ext cx="4297624" cy="900710"/>
          </a:xfrm>
          <a:custGeom>
            <a:avLst/>
            <a:gdLst/>
            <a:ahLst/>
            <a:cxnLst/>
            <a:rect r="r" b="b" t="t" l="l"/>
            <a:pathLst>
              <a:path h="900710" w="4297624">
                <a:moveTo>
                  <a:pt x="0" y="0"/>
                </a:moveTo>
                <a:lnTo>
                  <a:pt x="4297624" y="0"/>
                </a:lnTo>
                <a:lnTo>
                  <a:pt x="4297624" y="900710"/>
                </a:lnTo>
                <a:lnTo>
                  <a:pt x="0" y="900710"/>
                </a:lnTo>
                <a:lnTo>
                  <a:pt x="0" y="0"/>
                </a:lnTo>
                <a:close/>
              </a:path>
            </a:pathLst>
          </a:custGeom>
          <a:blipFill>
            <a:blip r:embed="rId2"/>
            <a:stretch>
              <a:fillRect l="0" t="0" r="0" b="0"/>
            </a:stretch>
          </a:blipFill>
        </p:spPr>
      </p:sp>
      <p:sp>
        <p:nvSpPr>
          <p:cNvPr name="Freeform 19" id="19"/>
          <p:cNvSpPr/>
          <p:nvPr/>
        </p:nvSpPr>
        <p:spPr>
          <a:xfrm flipH="false" flipV="false" rot="0">
            <a:off x="12361513" y="4162292"/>
            <a:ext cx="3842194" cy="4114800"/>
          </a:xfrm>
          <a:custGeom>
            <a:avLst/>
            <a:gdLst/>
            <a:ahLst/>
            <a:cxnLst/>
            <a:rect r="r" b="b" t="t" l="l"/>
            <a:pathLst>
              <a:path h="4114800" w="3842194">
                <a:moveTo>
                  <a:pt x="0" y="0"/>
                </a:moveTo>
                <a:lnTo>
                  <a:pt x="3842194" y="0"/>
                </a:lnTo>
                <a:lnTo>
                  <a:pt x="384219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20" id="20"/>
          <p:cNvSpPr txBox="true"/>
          <p:nvPr/>
        </p:nvSpPr>
        <p:spPr>
          <a:xfrm rot="0">
            <a:off x="616762" y="3749143"/>
            <a:ext cx="8719432" cy="6178551"/>
          </a:xfrm>
          <a:prstGeom prst="rect">
            <a:avLst/>
          </a:prstGeom>
        </p:spPr>
        <p:txBody>
          <a:bodyPr anchor="t" rtlCol="false" tIns="0" lIns="0" bIns="0" rIns="0">
            <a:spAutoFit/>
          </a:bodyPr>
          <a:lstStyle/>
          <a:p>
            <a:pPr marL="755651" indent="-377825" lvl="1">
              <a:lnSpc>
                <a:spcPts val="4900"/>
              </a:lnSpc>
              <a:buFont typeface="Arial"/>
              <a:buChar char="•"/>
            </a:pPr>
            <a:r>
              <a:rPr lang="en-US" sz="3500">
                <a:solidFill>
                  <a:srgbClr val="F0DFC8"/>
                </a:solidFill>
                <a:latin typeface="Inter"/>
              </a:rPr>
              <a:t>h</a:t>
            </a:r>
            <a:r>
              <a:rPr lang="en-US" sz="3500">
                <a:solidFill>
                  <a:srgbClr val="F0DFC8"/>
                </a:solidFill>
                <a:latin typeface="Inter"/>
              </a:rPr>
              <a:t>and out sticky notes and colored pens/markers </a:t>
            </a:r>
          </a:p>
          <a:p>
            <a:pPr marL="755651" indent="-377825" lvl="1">
              <a:lnSpc>
                <a:spcPts val="4900"/>
              </a:lnSpc>
              <a:buFont typeface="Arial"/>
              <a:buChar char="•"/>
            </a:pPr>
            <a:r>
              <a:rPr lang="en-US" sz="3500">
                <a:solidFill>
                  <a:srgbClr val="F0DFC8"/>
                </a:solidFill>
                <a:latin typeface="Inter"/>
              </a:rPr>
              <a:t>reflect on personal experiences of adaptation and write down a brief story or example on the sticky notes.</a:t>
            </a:r>
          </a:p>
          <a:p>
            <a:pPr marL="755651" indent="-377825" lvl="1">
              <a:lnSpc>
                <a:spcPts val="4900"/>
              </a:lnSpc>
              <a:buFont typeface="Arial"/>
              <a:buChar char="•"/>
            </a:pPr>
            <a:r>
              <a:rPr lang="en-US" sz="3500">
                <a:solidFill>
                  <a:srgbClr val="F0DFC8"/>
                </a:solidFill>
                <a:latin typeface="Inter"/>
              </a:rPr>
              <a:t>collect the sticky notes</a:t>
            </a:r>
          </a:p>
          <a:p>
            <a:pPr marL="755651" indent="-377825" lvl="1">
              <a:lnSpc>
                <a:spcPts val="4900"/>
              </a:lnSpc>
              <a:buFont typeface="Arial"/>
              <a:buChar char="•"/>
            </a:pPr>
            <a:r>
              <a:rPr lang="en-US" sz="3500">
                <a:solidFill>
                  <a:srgbClr val="F0DFC8"/>
                </a:solidFill>
                <a:latin typeface="Inter"/>
              </a:rPr>
              <a:t>think if you would choose different solutions to adapt better</a:t>
            </a:r>
          </a:p>
          <a:p>
            <a:pPr algn="ctr">
              <a:lnSpc>
                <a:spcPts val="4900"/>
              </a:lnSpc>
            </a:pPr>
          </a:p>
          <a:p>
            <a:pPr algn="ctr">
              <a:lnSpc>
                <a:spcPts val="4900"/>
              </a:lnSpc>
              <a:spcBef>
                <a:spcPct val="0"/>
              </a:spcBef>
            </a:pPr>
            <a:r>
              <a:rPr lang="en-US" sz="3500">
                <a:solidFill>
                  <a:srgbClr val="F0DFC8"/>
                </a:solidFill>
                <a:latin typeface="Inter"/>
              </a:rPr>
              <a:t>.</a:t>
            </a:r>
          </a:p>
        </p:txBody>
      </p:sp>
      <p:sp>
        <p:nvSpPr>
          <p:cNvPr name="TextBox 21" id="21"/>
          <p:cNvSpPr txBox="true"/>
          <p:nvPr/>
        </p:nvSpPr>
        <p:spPr>
          <a:xfrm rot="0">
            <a:off x="15695309" y="370438"/>
            <a:ext cx="2004675" cy="514334"/>
          </a:xfrm>
          <a:prstGeom prst="rect">
            <a:avLst/>
          </a:prstGeom>
        </p:spPr>
        <p:txBody>
          <a:bodyPr anchor="t" rtlCol="false" tIns="0" lIns="0" bIns="0" rIns="0">
            <a:spAutoFit/>
          </a:bodyPr>
          <a:lstStyle/>
          <a:p>
            <a:pPr algn="ctr">
              <a:lnSpc>
                <a:spcPts val="4200"/>
              </a:lnSpc>
            </a:pPr>
            <a:r>
              <a:rPr lang="en-US" sz="3000">
                <a:solidFill>
                  <a:srgbClr val="F0DFC8"/>
                </a:solidFill>
                <a:latin typeface="Inter"/>
              </a:rPr>
              <a:t>15/18</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0DFC8"/>
        </a:solidFill>
      </p:bgPr>
    </p:bg>
    <p:spTree>
      <p:nvGrpSpPr>
        <p:cNvPr id="1" name=""/>
        <p:cNvGrpSpPr/>
        <p:nvPr/>
      </p:nvGrpSpPr>
      <p:grpSpPr>
        <a:xfrm>
          <a:off x="0" y="0"/>
          <a:ext cx="0" cy="0"/>
          <a:chOff x="0" y="0"/>
          <a:chExt cx="0" cy="0"/>
        </a:xfrm>
      </p:grpSpPr>
      <p:grpSp>
        <p:nvGrpSpPr>
          <p:cNvPr name="Group 2" id="2"/>
          <p:cNvGrpSpPr/>
          <p:nvPr/>
        </p:nvGrpSpPr>
        <p:grpSpPr>
          <a:xfrm rot="0">
            <a:off x="2398772" y="3716671"/>
            <a:ext cx="12655355" cy="4418557"/>
            <a:chOff x="0" y="0"/>
            <a:chExt cx="4280947" cy="1494672"/>
          </a:xfrm>
        </p:grpSpPr>
        <p:sp>
          <p:nvSpPr>
            <p:cNvPr name="Freeform 3" id="3"/>
            <p:cNvSpPr/>
            <p:nvPr/>
          </p:nvSpPr>
          <p:spPr>
            <a:xfrm flipH="false" flipV="false" rot="0">
              <a:off x="0" y="0"/>
              <a:ext cx="4280947" cy="1494672"/>
            </a:xfrm>
            <a:custGeom>
              <a:avLst/>
              <a:gdLst/>
              <a:ahLst/>
              <a:cxnLst/>
              <a:rect r="r" b="b" t="t" l="l"/>
              <a:pathLst>
                <a:path h="1494672" w="4280947">
                  <a:moveTo>
                    <a:pt x="0" y="0"/>
                  </a:moveTo>
                  <a:lnTo>
                    <a:pt x="4280947" y="0"/>
                  </a:lnTo>
                  <a:lnTo>
                    <a:pt x="4280947" y="1494672"/>
                  </a:lnTo>
                  <a:lnTo>
                    <a:pt x="0" y="1494672"/>
                  </a:lnTo>
                  <a:close/>
                </a:path>
              </a:pathLst>
            </a:custGeom>
            <a:solidFill>
              <a:srgbClr val="51ABB2"/>
            </a:solidFill>
          </p:spPr>
        </p:sp>
      </p:grpSp>
      <p:grpSp>
        <p:nvGrpSpPr>
          <p:cNvPr name="Group 4" id="4"/>
          <p:cNvGrpSpPr/>
          <p:nvPr/>
        </p:nvGrpSpPr>
        <p:grpSpPr>
          <a:xfrm rot="0">
            <a:off x="1108343" y="-190157"/>
            <a:ext cx="1845389" cy="2032367"/>
            <a:chOff x="0" y="0"/>
            <a:chExt cx="5765800" cy="6350000"/>
          </a:xfrm>
        </p:grpSpPr>
        <p:sp>
          <p:nvSpPr>
            <p:cNvPr name="Freeform 5" id="5"/>
            <p:cNvSpPr/>
            <p:nvPr/>
          </p:nvSpPr>
          <p:spPr>
            <a:xfrm flipH="false" flipV="false" rot="0">
              <a:off x="0" y="0"/>
              <a:ext cx="5765800" cy="6350000"/>
            </a:xfrm>
            <a:custGeom>
              <a:avLst/>
              <a:gdLst/>
              <a:ahLst/>
              <a:cxnLst/>
              <a:rect r="r" b="b" t="t" l="l"/>
              <a:pathLst>
                <a:path h="6350000" w="5765800">
                  <a:moveTo>
                    <a:pt x="5765800" y="0"/>
                  </a:moveTo>
                  <a:lnTo>
                    <a:pt x="5765800" y="6350000"/>
                  </a:lnTo>
                  <a:lnTo>
                    <a:pt x="2881630" y="5361940"/>
                  </a:lnTo>
                  <a:lnTo>
                    <a:pt x="0" y="6350000"/>
                  </a:lnTo>
                  <a:lnTo>
                    <a:pt x="3810" y="4268470"/>
                  </a:lnTo>
                  <a:lnTo>
                    <a:pt x="8890" y="814070"/>
                  </a:lnTo>
                  <a:lnTo>
                    <a:pt x="10160" y="0"/>
                  </a:lnTo>
                  <a:lnTo>
                    <a:pt x="5765800" y="0"/>
                  </a:lnTo>
                  <a:close/>
                </a:path>
              </a:pathLst>
            </a:custGeom>
            <a:solidFill>
              <a:srgbClr val="303030"/>
            </a:solidFill>
          </p:spPr>
        </p:sp>
      </p:grpSp>
      <p:sp>
        <p:nvSpPr>
          <p:cNvPr name="TextBox 6" id="6"/>
          <p:cNvSpPr txBox="true"/>
          <p:nvPr/>
        </p:nvSpPr>
        <p:spPr>
          <a:xfrm rot="0">
            <a:off x="3489627" y="483176"/>
            <a:ext cx="9951541" cy="1917634"/>
          </a:xfrm>
          <a:prstGeom prst="rect">
            <a:avLst/>
          </a:prstGeom>
        </p:spPr>
        <p:txBody>
          <a:bodyPr anchor="t" rtlCol="false" tIns="0" lIns="0" bIns="0" rIns="0">
            <a:spAutoFit/>
          </a:bodyPr>
          <a:lstStyle/>
          <a:p>
            <a:pPr algn="ctr">
              <a:lnSpc>
                <a:spcPts val="7699"/>
              </a:lnSpc>
            </a:pPr>
            <a:r>
              <a:rPr lang="en-US" sz="5499">
                <a:solidFill>
                  <a:srgbClr val="303030"/>
                </a:solidFill>
                <a:latin typeface="Raleway Bold"/>
              </a:rPr>
              <a:t>CONCLUSION AND WRAP UP </a:t>
            </a:r>
          </a:p>
          <a:p>
            <a:pPr algn="ctr">
              <a:lnSpc>
                <a:spcPts val="7699"/>
              </a:lnSpc>
              <a:spcBef>
                <a:spcPct val="0"/>
              </a:spcBef>
            </a:pPr>
            <a:r>
              <a:rPr lang="en-US" sz="5499">
                <a:solidFill>
                  <a:srgbClr val="303030"/>
                </a:solidFill>
                <a:latin typeface="Raleway Bold"/>
              </a:rPr>
              <a:t>(10 MINUTES)</a:t>
            </a:r>
          </a:p>
        </p:txBody>
      </p:sp>
      <p:sp>
        <p:nvSpPr>
          <p:cNvPr name="TextBox 7" id="7"/>
          <p:cNvSpPr txBox="true"/>
          <p:nvPr/>
        </p:nvSpPr>
        <p:spPr>
          <a:xfrm rot="0">
            <a:off x="1028700" y="540326"/>
            <a:ext cx="2004675" cy="514334"/>
          </a:xfrm>
          <a:prstGeom prst="rect">
            <a:avLst/>
          </a:prstGeom>
        </p:spPr>
        <p:txBody>
          <a:bodyPr anchor="t" rtlCol="false" tIns="0" lIns="0" bIns="0" rIns="0">
            <a:spAutoFit/>
          </a:bodyPr>
          <a:lstStyle/>
          <a:p>
            <a:pPr algn="ctr">
              <a:lnSpc>
                <a:spcPts val="4200"/>
              </a:lnSpc>
            </a:pPr>
            <a:r>
              <a:rPr lang="en-US" sz="3000">
                <a:solidFill>
                  <a:srgbClr val="FFB1A5"/>
                </a:solidFill>
                <a:latin typeface="Inter"/>
              </a:rPr>
              <a:t>16/18</a:t>
            </a:r>
          </a:p>
        </p:txBody>
      </p:sp>
      <p:sp>
        <p:nvSpPr>
          <p:cNvPr name="TextBox 8" id="8"/>
          <p:cNvSpPr txBox="true"/>
          <p:nvPr/>
        </p:nvSpPr>
        <p:spPr>
          <a:xfrm rot="0">
            <a:off x="3508731" y="4677798"/>
            <a:ext cx="10388688" cy="2124009"/>
          </a:xfrm>
          <a:prstGeom prst="rect">
            <a:avLst/>
          </a:prstGeom>
        </p:spPr>
        <p:txBody>
          <a:bodyPr anchor="t" rtlCol="false" tIns="0" lIns="0" bIns="0" rIns="0">
            <a:spAutoFit/>
          </a:bodyPr>
          <a:lstStyle/>
          <a:p>
            <a:pPr algn="ctr">
              <a:lnSpc>
                <a:spcPts val="4200"/>
              </a:lnSpc>
              <a:spcBef>
                <a:spcPct val="0"/>
              </a:spcBef>
            </a:pPr>
          </a:p>
          <a:p>
            <a:pPr algn="ctr">
              <a:lnSpc>
                <a:spcPts val="4200"/>
              </a:lnSpc>
              <a:spcBef>
                <a:spcPct val="0"/>
              </a:spcBef>
            </a:pPr>
            <a:r>
              <a:rPr lang="en-US" sz="3000">
                <a:solidFill>
                  <a:srgbClr val="1B1B1B"/>
                </a:solidFill>
                <a:latin typeface="Raleway"/>
              </a:rPr>
              <a:t>Summarize the key takeaways from the training.</a:t>
            </a:r>
          </a:p>
          <a:p>
            <a:pPr algn="ctr">
              <a:lnSpc>
                <a:spcPts val="4200"/>
              </a:lnSpc>
              <a:spcBef>
                <a:spcPct val="0"/>
              </a:spcBef>
            </a:pPr>
          </a:p>
          <a:p>
            <a:pPr algn="ctr">
              <a:lnSpc>
                <a:spcPts val="4200"/>
              </a:lnSpc>
              <a:spcBef>
                <a:spcPct val="0"/>
              </a:spcBef>
            </a:pPr>
            <a:r>
              <a:rPr lang="en-US" sz="3000">
                <a:solidFill>
                  <a:srgbClr val="1B1B1B"/>
                </a:solidFill>
                <a:latin typeface="Raleway"/>
              </a:rPr>
              <a:t>Emphasizing the value of adaptation</a:t>
            </a:r>
          </a:p>
        </p:txBody>
      </p:sp>
      <p:sp>
        <p:nvSpPr>
          <p:cNvPr name="Freeform 9" id="9"/>
          <p:cNvSpPr/>
          <p:nvPr/>
        </p:nvSpPr>
        <p:spPr>
          <a:xfrm flipH="false" flipV="false" rot="0">
            <a:off x="13897420" y="578345"/>
            <a:ext cx="4297624" cy="900710"/>
          </a:xfrm>
          <a:custGeom>
            <a:avLst/>
            <a:gdLst/>
            <a:ahLst/>
            <a:cxnLst/>
            <a:rect r="r" b="b" t="t" l="l"/>
            <a:pathLst>
              <a:path h="900710" w="4297624">
                <a:moveTo>
                  <a:pt x="0" y="0"/>
                </a:moveTo>
                <a:lnTo>
                  <a:pt x="4297623" y="0"/>
                </a:lnTo>
                <a:lnTo>
                  <a:pt x="4297623" y="900710"/>
                </a:lnTo>
                <a:lnTo>
                  <a:pt x="0" y="900710"/>
                </a:lnTo>
                <a:lnTo>
                  <a:pt x="0" y="0"/>
                </a:lnTo>
                <a:close/>
              </a:path>
            </a:pathLst>
          </a:custGeom>
          <a:blipFill>
            <a:blip r:embed="rId2"/>
            <a:stretch>
              <a:fillRect l="0" t="0" r="0" b="0"/>
            </a:stretch>
          </a:blipFill>
        </p:spPr>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DDEBA"/>
        </a:solidFill>
      </p:bgPr>
    </p:bg>
    <p:spTree>
      <p:nvGrpSpPr>
        <p:cNvPr id="1" name=""/>
        <p:cNvGrpSpPr/>
        <p:nvPr/>
      </p:nvGrpSpPr>
      <p:grpSpPr>
        <a:xfrm>
          <a:off x="0" y="0"/>
          <a:ext cx="0" cy="0"/>
          <a:chOff x="0" y="0"/>
          <a:chExt cx="0" cy="0"/>
        </a:xfrm>
      </p:grpSpPr>
      <p:grpSp>
        <p:nvGrpSpPr>
          <p:cNvPr name="Group 2" id="2"/>
          <p:cNvGrpSpPr/>
          <p:nvPr/>
        </p:nvGrpSpPr>
        <p:grpSpPr>
          <a:xfrm rot="0">
            <a:off x="1108343" y="-190157"/>
            <a:ext cx="1845389" cy="2032367"/>
            <a:chOff x="0" y="0"/>
            <a:chExt cx="5765800" cy="6350000"/>
          </a:xfrm>
        </p:grpSpPr>
        <p:sp>
          <p:nvSpPr>
            <p:cNvPr name="Freeform 3" id="3"/>
            <p:cNvSpPr/>
            <p:nvPr/>
          </p:nvSpPr>
          <p:spPr>
            <a:xfrm flipH="false" flipV="false" rot="0">
              <a:off x="0" y="0"/>
              <a:ext cx="5765800" cy="6350000"/>
            </a:xfrm>
            <a:custGeom>
              <a:avLst/>
              <a:gdLst/>
              <a:ahLst/>
              <a:cxnLst/>
              <a:rect r="r" b="b" t="t" l="l"/>
              <a:pathLst>
                <a:path h="6350000" w="5765800">
                  <a:moveTo>
                    <a:pt x="5765800" y="0"/>
                  </a:moveTo>
                  <a:lnTo>
                    <a:pt x="5765800" y="6350000"/>
                  </a:lnTo>
                  <a:lnTo>
                    <a:pt x="2881630" y="5361940"/>
                  </a:lnTo>
                  <a:lnTo>
                    <a:pt x="0" y="6350000"/>
                  </a:lnTo>
                  <a:lnTo>
                    <a:pt x="3810" y="4268470"/>
                  </a:lnTo>
                  <a:lnTo>
                    <a:pt x="8890" y="814070"/>
                  </a:lnTo>
                  <a:lnTo>
                    <a:pt x="10160" y="0"/>
                  </a:lnTo>
                  <a:lnTo>
                    <a:pt x="5765800" y="0"/>
                  </a:lnTo>
                  <a:close/>
                </a:path>
              </a:pathLst>
            </a:custGeom>
            <a:solidFill>
              <a:srgbClr val="868ACD"/>
            </a:solidFill>
          </p:spPr>
        </p:sp>
      </p:grpSp>
      <p:grpSp>
        <p:nvGrpSpPr>
          <p:cNvPr name="Group 4" id="4"/>
          <p:cNvGrpSpPr/>
          <p:nvPr/>
        </p:nvGrpSpPr>
        <p:grpSpPr>
          <a:xfrm rot="0">
            <a:off x="14145497" y="8925116"/>
            <a:ext cx="3900863" cy="1130320"/>
            <a:chOff x="0" y="0"/>
            <a:chExt cx="5201151" cy="1507094"/>
          </a:xfrm>
        </p:grpSpPr>
        <p:grpSp>
          <p:nvGrpSpPr>
            <p:cNvPr name="Group 5" id="5"/>
            <p:cNvGrpSpPr/>
            <p:nvPr/>
          </p:nvGrpSpPr>
          <p:grpSpPr>
            <a:xfrm rot="0">
              <a:off x="0" y="795312"/>
              <a:ext cx="711782" cy="711782"/>
              <a:chOff x="0" y="0"/>
              <a:chExt cx="6350000" cy="6350000"/>
            </a:xfrm>
          </p:grpSpPr>
          <p:sp>
            <p:nvSpPr>
              <p:cNvPr name="Freeform 6" id="6"/>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2AB8F"/>
              </a:solidFill>
            </p:spPr>
          </p:sp>
        </p:grpSp>
        <p:grpSp>
          <p:nvGrpSpPr>
            <p:cNvPr name="Group 7" id="7"/>
            <p:cNvGrpSpPr/>
            <p:nvPr/>
          </p:nvGrpSpPr>
          <p:grpSpPr>
            <a:xfrm rot="0">
              <a:off x="1036652" y="551413"/>
              <a:ext cx="947644" cy="947644"/>
              <a:chOff x="0" y="0"/>
              <a:chExt cx="6350000" cy="6350000"/>
            </a:xfrm>
          </p:grpSpPr>
          <p:sp>
            <p:nvSpPr>
              <p:cNvPr name="Freeform 8" id="8"/>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2AB8F"/>
              </a:solidFill>
            </p:spPr>
          </p:sp>
        </p:grpSp>
        <p:grpSp>
          <p:nvGrpSpPr>
            <p:cNvPr name="Group 9" id="9"/>
            <p:cNvGrpSpPr/>
            <p:nvPr/>
          </p:nvGrpSpPr>
          <p:grpSpPr>
            <a:xfrm rot="0">
              <a:off x="2274439" y="374704"/>
              <a:ext cx="1124353" cy="1124353"/>
              <a:chOff x="0" y="0"/>
              <a:chExt cx="6350000" cy="6350000"/>
            </a:xfrm>
          </p:grpSpPr>
          <p:sp>
            <p:nvSpPr>
              <p:cNvPr name="Freeform 10" id="10"/>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2AB8F"/>
              </a:solidFill>
            </p:spPr>
          </p:sp>
        </p:grpSp>
        <p:grpSp>
          <p:nvGrpSpPr>
            <p:cNvPr name="Group 11" id="11"/>
            <p:cNvGrpSpPr/>
            <p:nvPr/>
          </p:nvGrpSpPr>
          <p:grpSpPr>
            <a:xfrm rot="0">
              <a:off x="3694057" y="0"/>
              <a:ext cx="1507094" cy="1507094"/>
              <a:chOff x="0" y="0"/>
              <a:chExt cx="6350000" cy="6350000"/>
            </a:xfrm>
          </p:grpSpPr>
          <p:sp>
            <p:nvSpPr>
              <p:cNvPr name="Freeform 12" id="12"/>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2AB8F"/>
              </a:solidFill>
            </p:spPr>
          </p:sp>
        </p:grpSp>
      </p:grpSp>
      <p:sp>
        <p:nvSpPr>
          <p:cNvPr name="TextBox 13" id="13"/>
          <p:cNvSpPr txBox="true"/>
          <p:nvPr/>
        </p:nvSpPr>
        <p:spPr>
          <a:xfrm rot="0">
            <a:off x="702254" y="2123462"/>
            <a:ext cx="16557046" cy="7727091"/>
          </a:xfrm>
          <a:prstGeom prst="rect">
            <a:avLst/>
          </a:prstGeom>
        </p:spPr>
        <p:txBody>
          <a:bodyPr anchor="t" rtlCol="false" tIns="0" lIns="0" bIns="0" rIns="0">
            <a:spAutoFit/>
          </a:bodyPr>
          <a:lstStyle/>
          <a:p>
            <a:pPr>
              <a:lnSpc>
                <a:spcPts val="3639"/>
              </a:lnSpc>
            </a:pPr>
            <a:r>
              <a:rPr lang="en-US" sz="2599" u="sng">
                <a:solidFill>
                  <a:srgbClr val="253C4C"/>
                </a:solidFill>
                <a:latin typeface="Raleway Bold"/>
                <a:hlinkClick r:id="rId2" tooltip="http://www.econ.ucla.edu/sboard/teaching/tech/swot.pdf"/>
              </a:rPr>
              <a:t>How to Demonstrate Adaptability in the Workplace</a:t>
            </a:r>
            <a:r>
              <a:rPr lang="en-US" sz="2599">
                <a:solidFill>
                  <a:srgbClr val="253C4C"/>
                </a:solidFill>
                <a:latin typeface="Raleway Bold"/>
              </a:rPr>
              <a:t> - </a:t>
            </a:r>
            <a:r>
              <a:rPr lang="en-US" sz="2599">
                <a:solidFill>
                  <a:srgbClr val="253C4C"/>
                </a:solidFill>
                <a:latin typeface="Raleway"/>
              </a:rPr>
              <a:t>https://peopledynamics.co/how-to-demonstrate-your-adaptability-at-work/ </a:t>
            </a:r>
          </a:p>
          <a:p>
            <a:pPr>
              <a:lnSpc>
                <a:spcPts val="3639"/>
              </a:lnSpc>
            </a:pPr>
          </a:p>
          <a:p>
            <a:pPr>
              <a:lnSpc>
                <a:spcPts val="3639"/>
              </a:lnSpc>
            </a:pPr>
            <a:r>
              <a:rPr lang="en-US" sz="2599" u="sng">
                <a:solidFill>
                  <a:srgbClr val="253C4C"/>
                </a:solidFill>
                <a:latin typeface="Raleway Bold"/>
              </a:rPr>
              <a:t>Coping with Ambiguity: The Key to Success in Today’s Workplace - </a:t>
            </a:r>
            <a:r>
              <a:rPr lang="en-US" sz="2599" u="sng">
                <a:solidFill>
                  <a:srgbClr val="253C4C"/>
                </a:solidFill>
                <a:latin typeface="Raleway"/>
              </a:rPr>
              <a:t>https://www.indeed.com/career-advice/career-development/dealing-with-ambiguity </a:t>
            </a:r>
          </a:p>
          <a:p>
            <a:pPr>
              <a:lnSpc>
                <a:spcPts val="3639"/>
              </a:lnSpc>
            </a:pPr>
          </a:p>
          <a:p>
            <a:pPr>
              <a:lnSpc>
                <a:spcPts val="3639"/>
              </a:lnSpc>
            </a:pPr>
            <a:r>
              <a:rPr lang="en-US" sz="2599" u="sng">
                <a:solidFill>
                  <a:srgbClr val="253C4C"/>
                </a:solidFill>
                <a:latin typeface="Raleway Bold"/>
              </a:rPr>
              <a:t>The Importance of Adaptability in the Workplace - </a:t>
            </a:r>
            <a:r>
              <a:rPr lang="en-US" sz="2599" u="sng">
                <a:solidFill>
                  <a:srgbClr val="253C4C"/>
                </a:solidFill>
                <a:latin typeface="Raleway"/>
              </a:rPr>
              <a:t>https://www.linkedin.com/pulse/importance-adaptability-workplace-ejamjobs </a:t>
            </a:r>
          </a:p>
          <a:p>
            <a:pPr>
              <a:lnSpc>
                <a:spcPts val="3639"/>
              </a:lnSpc>
            </a:pPr>
          </a:p>
          <a:p>
            <a:pPr>
              <a:lnSpc>
                <a:spcPts val="3639"/>
              </a:lnSpc>
            </a:pPr>
            <a:r>
              <a:rPr lang="en-US" sz="2599" u="sng">
                <a:solidFill>
                  <a:srgbClr val="253C4C"/>
                </a:solidFill>
                <a:latin typeface="Raleway Bold"/>
              </a:rPr>
              <a:t>How to Demonstrate Adaptability on the Job</a:t>
            </a:r>
            <a:r>
              <a:rPr lang="en-US" sz="2599" u="sng">
                <a:solidFill>
                  <a:srgbClr val="253C4C"/>
                </a:solidFill>
                <a:latin typeface="Raleway"/>
              </a:rPr>
              <a:t> - https://your.yale.edu/learn-and-grow-what-adaptability-workplace</a:t>
            </a:r>
          </a:p>
          <a:p>
            <a:pPr>
              <a:lnSpc>
                <a:spcPts val="3639"/>
              </a:lnSpc>
            </a:pPr>
          </a:p>
          <a:p>
            <a:pPr>
              <a:lnSpc>
                <a:spcPts val="3639"/>
              </a:lnSpc>
            </a:pPr>
            <a:r>
              <a:rPr lang="en-US" sz="2599" u="sng">
                <a:solidFill>
                  <a:srgbClr val="253C4C"/>
                </a:solidFill>
                <a:latin typeface="Raleway Bold"/>
              </a:rPr>
              <a:t>How to Develop Adaptability Skills in Uncertain Times</a:t>
            </a:r>
          </a:p>
          <a:p>
            <a:pPr>
              <a:lnSpc>
                <a:spcPts val="3639"/>
              </a:lnSpc>
            </a:pPr>
            <a:r>
              <a:rPr lang="en-US" sz="2599" u="sng">
                <a:solidFill>
                  <a:srgbClr val="253C4C"/>
                </a:solidFill>
                <a:latin typeface="Raleway"/>
              </a:rPr>
              <a:t>https://asana.com/pl/resources/workplace-adaptability-skills</a:t>
            </a:r>
          </a:p>
          <a:p>
            <a:pPr>
              <a:lnSpc>
                <a:spcPts val="3639"/>
              </a:lnSpc>
            </a:pPr>
          </a:p>
          <a:p>
            <a:pPr>
              <a:lnSpc>
                <a:spcPts val="3639"/>
              </a:lnSpc>
            </a:pPr>
            <a:r>
              <a:rPr lang="en-US" sz="2599" u="sng">
                <a:solidFill>
                  <a:srgbClr val="253C4C"/>
                </a:solidFill>
                <a:latin typeface="Raleway Bold"/>
              </a:rPr>
              <a:t>How to Adapt to Remote Work: The Ultimate Guide</a:t>
            </a:r>
            <a:r>
              <a:rPr lang="en-US" sz="2599" u="sng">
                <a:solidFill>
                  <a:srgbClr val="253C4C"/>
                </a:solidFill>
                <a:latin typeface="Raleway"/>
              </a:rPr>
              <a:t> - https://zapier.com/resources/guides/remote-work</a:t>
            </a:r>
          </a:p>
          <a:p>
            <a:pPr>
              <a:lnSpc>
                <a:spcPts val="3359"/>
              </a:lnSpc>
              <a:spcBef>
                <a:spcPct val="0"/>
              </a:spcBef>
            </a:pPr>
          </a:p>
        </p:txBody>
      </p:sp>
      <p:sp>
        <p:nvSpPr>
          <p:cNvPr name="TextBox 14" id="14"/>
          <p:cNvSpPr txBox="true"/>
          <p:nvPr/>
        </p:nvSpPr>
        <p:spPr>
          <a:xfrm rot="0">
            <a:off x="4620392" y="134124"/>
            <a:ext cx="6297864" cy="1794507"/>
          </a:xfrm>
          <a:prstGeom prst="rect">
            <a:avLst/>
          </a:prstGeom>
        </p:spPr>
        <p:txBody>
          <a:bodyPr anchor="t" rtlCol="false" tIns="0" lIns="0" bIns="0" rIns="0">
            <a:spAutoFit/>
          </a:bodyPr>
          <a:lstStyle/>
          <a:p>
            <a:pPr algn="ctr">
              <a:lnSpc>
                <a:spcPts val="7140"/>
              </a:lnSpc>
              <a:spcBef>
                <a:spcPct val="0"/>
              </a:spcBef>
            </a:pPr>
            <a:r>
              <a:rPr lang="en-US" sz="5100">
                <a:solidFill>
                  <a:srgbClr val="253C4C"/>
                </a:solidFill>
                <a:latin typeface="Raleway Bold"/>
              </a:rPr>
              <a:t>ADAPTATION - USEFULL LINKS</a:t>
            </a:r>
          </a:p>
        </p:txBody>
      </p:sp>
      <p:sp>
        <p:nvSpPr>
          <p:cNvPr name="TextBox 15" id="15"/>
          <p:cNvSpPr txBox="true"/>
          <p:nvPr/>
        </p:nvSpPr>
        <p:spPr>
          <a:xfrm rot="0">
            <a:off x="1028700" y="530801"/>
            <a:ext cx="2004675" cy="523859"/>
          </a:xfrm>
          <a:prstGeom prst="rect">
            <a:avLst/>
          </a:prstGeom>
        </p:spPr>
        <p:txBody>
          <a:bodyPr anchor="t" rtlCol="false" tIns="0" lIns="0" bIns="0" rIns="0">
            <a:spAutoFit/>
          </a:bodyPr>
          <a:lstStyle/>
          <a:p>
            <a:pPr algn="ctr">
              <a:lnSpc>
                <a:spcPts val="4200"/>
              </a:lnSpc>
            </a:pPr>
            <a:r>
              <a:rPr lang="en-US" sz="3000">
                <a:solidFill>
                  <a:srgbClr val="FFFFFF"/>
                </a:solidFill>
                <a:latin typeface="Raleway"/>
              </a:rPr>
              <a:t>17/18</a:t>
            </a:r>
          </a:p>
        </p:txBody>
      </p:sp>
      <p:sp>
        <p:nvSpPr>
          <p:cNvPr name="Freeform 16" id="16"/>
          <p:cNvSpPr/>
          <p:nvPr/>
        </p:nvSpPr>
        <p:spPr>
          <a:xfrm flipH="false" flipV="false" rot="0">
            <a:off x="13392323" y="578345"/>
            <a:ext cx="4297624" cy="900710"/>
          </a:xfrm>
          <a:custGeom>
            <a:avLst/>
            <a:gdLst/>
            <a:ahLst/>
            <a:cxnLst/>
            <a:rect r="r" b="b" t="t" l="l"/>
            <a:pathLst>
              <a:path h="900710" w="4297624">
                <a:moveTo>
                  <a:pt x="0" y="0"/>
                </a:moveTo>
                <a:lnTo>
                  <a:pt x="4297624" y="0"/>
                </a:lnTo>
                <a:lnTo>
                  <a:pt x="4297624" y="900710"/>
                </a:lnTo>
                <a:lnTo>
                  <a:pt x="0" y="900710"/>
                </a:lnTo>
                <a:lnTo>
                  <a:pt x="0" y="0"/>
                </a:lnTo>
                <a:close/>
              </a:path>
            </a:pathLst>
          </a:custGeom>
          <a:blipFill>
            <a:blip r:embed="rId3"/>
            <a:stretch>
              <a:fillRect l="0" t="0" r="0" b="0"/>
            </a:stretch>
          </a:blipFill>
        </p:spPr>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CBEDDD"/>
        </a:solidFill>
      </p:bgPr>
    </p:bg>
    <p:spTree>
      <p:nvGrpSpPr>
        <p:cNvPr id="1" name=""/>
        <p:cNvGrpSpPr/>
        <p:nvPr/>
      </p:nvGrpSpPr>
      <p:grpSpPr>
        <a:xfrm>
          <a:off x="0" y="0"/>
          <a:ext cx="0" cy="0"/>
          <a:chOff x="0" y="0"/>
          <a:chExt cx="0" cy="0"/>
        </a:xfrm>
      </p:grpSpPr>
      <p:sp>
        <p:nvSpPr>
          <p:cNvPr name="TextBox 2" id="2"/>
          <p:cNvSpPr txBox="true"/>
          <p:nvPr/>
        </p:nvSpPr>
        <p:spPr>
          <a:xfrm rot="0">
            <a:off x="539944" y="2059266"/>
            <a:ext cx="16230600" cy="7199034"/>
          </a:xfrm>
          <a:prstGeom prst="rect">
            <a:avLst/>
          </a:prstGeom>
        </p:spPr>
        <p:txBody>
          <a:bodyPr anchor="t" rtlCol="false" tIns="0" lIns="0" bIns="0" rIns="0">
            <a:spAutoFit/>
          </a:bodyPr>
          <a:lstStyle/>
          <a:p>
            <a:pPr algn="just" marL="496577" indent="-248289" lvl="1">
              <a:lnSpc>
                <a:spcPts val="3220"/>
              </a:lnSpc>
              <a:buFont typeface="Arial"/>
              <a:buChar char="•"/>
            </a:pPr>
            <a:r>
              <a:rPr lang="en-US" sz="2300">
                <a:solidFill>
                  <a:srgbClr val="253C4C"/>
                </a:solidFill>
                <a:latin typeface="Raleway"/>
              </a:rPr>
              <a:t>Etemad-Sajadi, R., &amp; Etemad, H. (2018). Soft Skills as Key Drivers of Economic Development. Journal of the Knowledge Economy, 9(1), 54-71.</a:t>
            </a:r>
          </a:p>
          <a:p>
            <a:pPr algn="just" marL="496577" indent="-248289" lvl="1">
              <a:lnSpc>
                <a:spcPts val="3220"/>
              </a:lnSpc>
              <a:buFont typeface="Arial"/>
              <a:buChar char="•"/>
            </a:pPr>
            <a:r>
              <a:rPr lang="en-US" sz="2300">
                <a:solidFill>
                  <a:srgbClr val="253C4C"/>
                </a:solidFill>
                <a:latin typeface="Raleway"/>
              </a:rPr>
              <a:t>Graves, L. M., &amp; Cawthon, T. W. (2019). Adaptability: An Important Skill for the 21st Century Workforce. Delta Kappa Gamma Bulletin, 85(1), 13-19.</a:t>
            </a:r>
          </a:p>
          <a:p>
            <a:pPr algn="just" marL="496577" indent="-248289" lvl="1">
              <a:lnSpc>
                <a:spcPts val="3220"/>
              </a:lnSpc>
              <a:buFont typeface="Arial"/>
              <a:buChar char="•"/>
            </a:pPr>
            <a:r>
              <a:rPr lang="en-US" sz="2300">
                <a:solidFill>
                  <a:srgbClr val="253C4C"/>
                </a:solidFill>
                <a:latin typeface="Raleway"/>
              </a:rPr>
              <a:t>Feldman, S. P., Tarba, S., et al. (2019). The Role of Adaptability in Expatriate Performance: A Cross-Cultural Study. Journal of World Business, 54(1), 1-12. </a:t>
            </a:r>
          </a:p>
          <a:p>
            <a:pPr algn="just" marL="496577" indent="-248289" lvl="1">
              <a:lnSpc>
                <a:spcPts val="3220"/>
              </a:lnSpc>
              <a:buFont typeface="Arial"/>
              <a:buChar char="•"/>
            </a:pPr>
            <a:r>
              <a:rPr lang="en-US" sz="2300">
                <a:solidFill>
                  <a:srgbClr val="253C4C"/>
                </a:solidFill>
                <a:latin typeface="Raleway"/>
              </a:rPr>
              <a:t>Stimpson, C., &amp; Câmara, G. (2019). Employability Skills in the 21st Century. Geospatial World, 32(4), 38-41. </a:t>
            </a:r>
          </a:p>
          <a:p>
            <a:pPr algn="just" marL="496577" indent="-248289" lvl="1">
              <a:lnSpc>
                <a:spcPts val="3220"/>
              </a:lnSpc>
              <a:buFont typeface="Arial"/>
              <a:buChar char="•"/>
            </a:pPr>
            <a:r>
              <a:rPr lang="en-US" sz="2300">
                <a:solidFill>
                  <a:srgbClr val="253C4C"/>
                </a:solidFill>
                <a:latin typeface="Raleway"/>
              </a:rPr>
              <a:t>Motyl, M., &amp; Kashdan, T. (2019). Developing the Adaptive Workforce: Training and Education for the Future Workplace. Current Opinion in Behavioral Sciences, 34, 80-85. </a:t>
            </a:r>
          </a:p>
          <a:p>
            <a:pPr algn="just" marL="496577" indent="-248289" lvl="1">
              <a:lnSpc>
                <a:spcPts val="3220"/>
              </a:lnSpc>
              <a:buFont typeface="Arial"/>
              <a:buChar char="•"/>
            </a:pPr>
            <a:r>
              <a:rPr lang="en-US" sz="2300">
                <a:solidFill>
                  <a:srgbClr val="253C4C"/>
                </a:solidFill>
                <a:latin typeface="Raleway"/>
              </a:rPr>
              <a:t>Adams, S. (2015). Embrace change and thrive: Strategies for developing adaptability. Forbes. </a:t>
            </a:r>
          </a:p>
          <a:p>
            <a:pPr algn="just" marL="496577" indent="-248289" lvl="1">
              <a:lnSpc>
                <a:spcPts val="3220"/>
              </a:lnSpc>
              <a:buFont typeface="Arial"/>
              <a:buChar char="•"/>
            </a:pPr>
            <a:r>
              <a:rPr lang="en-US" sz="2300">
                <a:solidFill>
                  <a:srgbClr val="253C4C"/>
                </a:solidFill>
                <a:latin typeface="Raleway"/>
              </a:rPr>
              <a:t>Cappelli, P. (2015). Why we love to hate HR... and what HR can do about it. Harvard Business Review, 93(7-8), 54-61. </a:t>
            </a:r>
          </a:p>
          <a:p>
            <a:pPr algn="just" marL="496577" indent="-248289" lvl="1">
              <a:lnSpc>
                <a:spcPts val="3220"/>
              </a:lnSpc>
              <a:buFont typeface="Arial"/>
              <a:buChar char="•"/>
            </a:pPr>
            <a:r>
              <a:rPr lang="en-US" sz="2300">
                <a:solidFill>
                  <a:srgbClr val="253C4C"/>
                </a:solidFill>
                <a:latin typeface="Raleway"/>
              </a:rPr>
              <a:t>Pulakos, E. D., Arad, S., Donovan, M. A., &amp; Plamondon, K. E. (2000). Adaptability in the workplace: Development of a taxonomy of adaptive performance. Journal of Applied Psychology, 85(4), 612-624. </a:t>
            </a:r>
          </a:p>
          <a:p>
            <a:pPr algn="just" marL="496577" indent="-248289" lvl="1">
              <a:lnSpc>
                <a:spcPts val="3220"/>
              </a:lnSpc>
              <a:buFont typeface="Arial"/>
              <a:buChar char="•"/>
            </a:pPr>
            <a:r>
              <a:rPr lang="en-US" sz="2300">
                <a:solidFill>
                  <a:srgbClr val="253C4C"/>
                </a:solidFill>
                <a:latin typeface="Raleway"/>
              </a:rPr>
              <a:t>HBR Ascend. (2019). The 5 skills you need to adapt to change at work. Harvard Business Review. </a:t>
            </a:r>
          </a:p>
          <a:p>
            <a:pPr algn="just" marL="496577" indent="-248289" lvl="1">
              <a:lnSpc>
                <a:spcPts val="3220"/>
              </a:lnSpc>
              <a:buFont typeface="Arial"/>
              <a:buChar char="•"/>
            </a:pPr>
            <a:r>
              <a:rPr lang="en-US" sz="2300">
                <a:solidFill>
                  <a:srgbClr val="253C4C"/>
                </a:solidFill>
                <a:latin typeface="Raleway"/>
              </a:rPr>
              <a:t>Tannenbaum, S. I., Mathieu, J. E., Salas, E., &amp; Cannon-Bowers, J. A. (1991). Meeting trainees' expectations: The influence of training fulfillment on the development of commitment, self-efficacy, and motivation. Journal of Applied Psychology, 76(6), 759-769. </a:t>
            </a:r>
          </a:p>
          <a:p>
            <a:pPr algn="just">
              <a:lnSpc>
                <a:spcPts val="3220"/>
              </a:lnSpc>
            </a:pPr>
          </a:p>
        </p:txBody>
      </p:sp>
      <p:sp>
        <p:nvSpPr>
          <p:cNvPr name="AutoShape 3" id="3"/>
          <p:cNvSpPr/>
          <p:nvPr/>
        </p:nvSpPr>
        <p:spPr>
          <a:xfrm>
            <a:off x="12374751" y="9681852"/>
            <a:ext cx="5325233" cy="0"/>
          </a:xfrm>
          <a:prstGeom prst="line">
            <a:avLst/>
          </a:prstGeom>
          <a:ln cap="rnd" w="76200">
            <a:solidFill>
              <a:srgbClr val="F25044"/>
            </a:solidFill>
            <a:prstDash val="sysDot"/>
            <a:headEnd type="oval" len="lg" w="lg"/>
            <a:tailEnd type="oval" len="lg" w="lg"/>
          </a:ln>
        </p:spPr>
      </p:sp>
      <p:grpSp>
        <p:nvGrpSpPr>
          <p:cNvPr name="Group 4" id="4"/>
          <p:cNvGrpSpPr/>
          <p:nvPr/>
        </p:nvGrpSpPr>
        <p:grpSpPr>
          <a:xfrm rot="0">
            <a:off x="15774952" y="-360045"/>
            <a:ext cx="1845389" cy="2032367"/>
            <a:chOff x="0" y="0"/>
            <a:chExt cx="5765800" cy="6350000"/>
          </a:xfrm>
        </p:grpSpPr>
        <p:sp>
          <p:nvSpPr>
            <p:cNvPr name="Freeform 5" id="5"/>
            <p:cNvSpPr/>
            <p:nvPr/>
          </p:nvSpPr>
          <p:spPr>
            <a:xfrm flipH="false" flipV="false" rot="0">
              <a:off x="0" y="0"/>
              <a:ext cx="5765800" cy="6350000"/>
            </a:xfrm>
            <a:custGeom>
              <a:avLst/>
              <a:gdLst/>
              <a:ahLst/>
              <a:cxnLst/>
              <a:rect r="r" b="b" t="t" l="l"/>
              <a:pathLst>
                <a:path h="6350000" w="5765800">
                  <a:moveTo>
                    <a:pt x="5765800" y="0"/>
                  </a:moveTo>
                  <a:lnTo>
                    <a:pt x="5765800" y="6350000"/>
                  </a:lnTo>
                  <a:lnTo>
                    <a:pt x="2881630" y="5361940"/>
                  </a:lnTo>
                  <a:lnTo>
                    <a:pt x="0" y="6350000"/>
                  </a:lnTo>
                  <a:lnTo>
                    <a:pt x="3810" y="4268470"/>
                  </a:lnTo>
                  <a:lnTo>
                    <a:pt x="8890" y="814070"/>
                  </a:lnTo>
                  <a:lnTo>
                    <a:pt x="10160" y="0"/>
                  </a:lnTo>
                  <a:lnTo>
                    <a:pt x="5765800" y="0"/>
                  </a:lnTo>
                  <a:close/>
                </a:path>
              </a:pathLst>
            </a:custGeom>
            <a:solidFill>
              <a:srgbClr val="F25044"/>
            </a:solidFill>
          </p:spPr>
        </p:sp>
      </p:grpSp>
      <p:sp>
        <p:nvSpPr>
          <p:cNvPr name="Freeform 6" id="6"/>
          <p:cNvSpPr/>
          <p:nvPr/>
        </p:nvSpPr>
        <p:spPr>
          <a:xfrm flipH="false" flipV="false" rot="0">
            <a:off x="8655244" y="434417"/>
            <a:ext cx="4297624" cy="900710"/>
          </a:xfrm>
          <a:custGeom>
            <a:avLst/>
            <a:gdLst/>
            <a:ahLst/>
            <a:cxnLst/>
            <a:rect r="r" b="b" t="t" l="l"/>
            <a:pathLst>
              <a:path h="900710" w="4297624">
                <a:moveTo>
                  <a:pt x="0" y="0"/>
                </a:moveTo>
                <a:lnTo>
                  <a:pt x="4297624" y="0"/>
                </a:lnTo>
                <a:lnTo>
                  <a:pt x="4297624" y="900710"/>
                </a:lnTo>
                <a:lnTo>
                  <a:pt x="0" y="900710"/>
                </a:lnTo>
                <a:lnTo>
                  <a:pt x="0" y="0"/>
                </a:lnTo>
                <a:close/>
              </a:path>
            </a:pathLst>
          </a:custGeom>
          <a:blipFill>
            <a:blip r:embed="rId2"/>
            <a:stretch>
              <a:fillRect l="0" t="0" r="0" b="0"/>
            </a:stretch>
          </a:blipFill>
        </p:spPr>
      </p:sp>
      <p:sp>
        <p:nvSpPr>
          <p:cNvPr name="TextBox 7" id="7"/>
          <p:cNvSpPr txBox="true"/>
          <p:nvPr/>
        </p:nvSpPr>
        <p:spPr>
          <a:xfrm rot="0">
            <a:off x="471498" y="355600"/>
            <a:ext cx="6147431" cy="1203325"/>
          </a:xfrm>
          <a:prstGeom prst="rect">
            <a:avLst/>
          </a:prstGeom>
        </p:spPr>
        <p:txBody>
          <a:bodyPr anchor="t" rtlCol="false" tIns="0" lIns="0" bIns="0" rIns="0">
            <a:spAutoFit/>
          </a:bodyPr>
          <a:lstStyle/>
          <a:p>
            <a:pPr algn="r">
              <a:lnSpc>
                <a:spcPts val="9799"/>
              </a:lnSpc>
              <a:spcBef>
                <a:spcPct val="0"/>
              </a:spcBef>
            </a:pPr>
            <a:r>
              <a:rPr lang="en-US" sz="6999">
                <a:solidFill>
                  <a:srgbClr val="30526A"/>
                </a:solidFill>
                <a:latin typeface="Raleway Bold"/>
              </a:rPr>
              <a:t>REFERENCES</a:t>
            </a:r>
          </a:p>
        </p:txBody>
      </p:sp>
      <p:sp>
        <p:nvSpPr>
          <p:cNvPr name="TextBox 8" id="8"/>
          <p:cNvSpPr txBox="true"/>
          <p:nvPr/>
        </p:nvSpPr>
        <p:spPr>
          <a:xfrm rot="0">
            <a:off x="15695309" y="360913"/>
            <a:ext cx="2004675" cy="523859"/>
          </a:xfrm>
          <a:prstGeom prst="rect">
            <a:avLst/>
          </a:prstGeom>
        </p:spPr>
        <p:txBody>
          <a:bodyPr anchor="t" rtlCol="false" tIns="0" lIns="0" bIns="0" rIns="0">
            <a:spAutoFit/>
          </a:bodyPr>
          <a:lstStyle/>
          <a:p>
            <a:pPr algn="ctr">
              <a:lnSpc>
                <a:spcPts val="4200"/>
              </a:lnSpc>
            </a:pPr>
            <a:r>
              <a:rPr lang="en-US" sz="3000">
                <a:solidFill>
                  <a:srgbClr val="000000"/>
                </a:solidFill>
                <a:latin typeface="Raleway"/>
              </a:rPr>
              <a:t>18/18</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CBEDDD"/>
        </a:solidFill>
      </p:bgPr>
    </p:bg>
    <p:spTree>
      <p:nvGrpSpPr>
        <p:cNvPr id="1" name=""/>
        <p:cNvGrpSpPr/>
        <p:nvPr/>
      </p:nvGrpSpPr>
      <p:grpSpPr>
        <a:xfrm>
          <a:off x="0" y="0"/>
          <a:ext cx="0" cy="0"/>
          <a:chOff x="0" y="0"/>
          <a:chExt cx="0" cy="0"/>
        </a:xfrm>
      </p:grpSpPr>
      <p:sp>
        <p:nvSpPr>
          <p:cNvPr name="AutoShape 2" id="2"/>
          <p:cNvSpPr/>
          <p:nvPr/>
        </p:nvSpPr>
        <p:spPr>
          <a:xfrm>
            <a:off x="12374751" y="9681852"/>
            <a:ext cx="5325233" cy="0"/>
          </a:xfrm>
          <a:prstGeom prst="line">
            <a:avLst/>
          </a:prstGeom>
          <a:ln cap="rnd" w="76200">
            <a:solidFill>
              <a:srgbClr val="F25044"/>
            </a:solidFill>
            <a:prstDash val="sysDot"/>
            <a:headEnd type="oval" len="lg" w="lg"/>
            <a:tailEnd type="oval" len="lg" w="lg"/>
          </a:ln>
        </p:spPr>
      </p:sp>
      <p:grpSp>
        <p:nvGrpSpPr>
          <p:cNvPr name="Group 3" id="3"/>
          <p:cNvGrpSpPr/>
          <p:nvPr/>
        </p:nvGrpSpPr>
        <p:grpSpPr>
          <a:xfrm rot="0">
            <a:off x="2977889" y="766692"/>
            <a:ext cx="12973511" cy="8150998"/>
            <a:chOff x="0" y="0"/>
            <a:chExt cx="17298015" cy="10867997"/>
          </a:xfrm>
        </p:grpSpPr>
        <p:sp>
          <p:nvSpPr>
            <p:cNvPr name="Freeform 4" id="4"/>
            <p:cNvSpPr/>
            <p:nvPr/>
          </p:nvSpPr>
          <p:spPr>
            <a:xfrm flipH="false" flipV="false" rot="0">
              <a:off x="5356399" y="9667050"/>
              <a:ext cx="5730165" cy="1200947"/>
            </a:xfrm>
            <a:custGeom>
              <a:avLst/>
              <a:gdLst/>
              <a:ahLst/>
              <a:cxnLst/>
              <a:rect r="r" b="b" t="t" l="l"/>
              <a:pathLst>
                <a:path h="1200947" w="5730165">
                  <a:moveTo>
                    <a:pt x="0" y="0"/>
                  </a:moveTo>
                  <a:lnTo>
                    <a:pt x="5730164" y="0"/>
                  </a:lnTo>
                  <a:lnTo>
                    <a:pt x="5730164" y="1200947"/>
                  </a:lnTo>
                  <a:lnTo>
                    <a:pt x="0" y="1200947"/>
                  </a:lnTo>
                  <a:lnTo>
                    <a:pt x="0" y="0"/>
                  </a:lnTo>
                  <a:close/>
                </a:path>
              </a:pathLst>
            </a:custGeom>
            <a:blipFill>
              <a:blip r:embed="rId2"/>
              <a:stretch>
                <a:fillRect l="0" t="0" r="0" b="0"/>
              </a:stretch>
            </a:blipFill>
          </p:spPr>
        </p:sp>
        <p:sp>
          <p:nvSpPr>
            <p:cNvPr name="Freeform 5" id="5"/>
            <p:cNvSpPr/>
            <p:nvPr/>
          </p:nvSpPr>
          <p:spPr>
            <a:xfrm flipH="false" flipV="false" rot="0">
              <a:off x="5331200" y="0"/>
              <a:ext cx="4928552" cy="4928552"/>
            </a:xfrm>
            <a:custGeom>
              <a:avLst/>
              <a:gdLst/>
              <a:ahLst/>
              <a:cxnLst/>
              <a:rect r="r" b="b" t="t" l="l"/>
              <a:pathLst>
                <a:path h="4928552" w="4928552">
                  <a:moveTo>
                    <a:pt x="0" y="0"/>
                  </a:moveTo>
                  <a:lnTo>
                    <a:pt x="4928552" y="0"/>
                  </a:lnTo>
                  <a:lnTo>
                    <a:pt x="4928552" y="4928552"/>
                  </a:lnTo>
                  <a:lnTo>
                    <a:pt x="0" y="4928552"/>
                  </a:lnTo>
                  <a:lnTo>
                    <a:pt x="0" y="0"/>
                  </a:lnTo>
                  <a:close/>
                </a:path>
              </a:pathLst>
            </a:custGeom>
            <a:blipFill>
              <a:blip r:embed="rId3"/>
              <a:stretch>
                <a:fillRect l="0" t="0" r="0" b="0"/>
              </a:stretch>
            </a:blipFill>
          </p:spPr>
        </p:sp>
        <p:sp>
          <p:nvSpPr>
            <p:cNvPr name="TextBox 6" id="6"/>
            <p:cNvSpPr txBox="true"/>
            <p:nvPr/>
          </p:nvSpPr>
          <p:spPr>
            <a:xfrm rot="0">
              <a:off x="0" y="5769069"/>
              <a:ext cx="17298015" cy="2368130"/>
            </a:xfrm>
            <a:prstGeom prst="rect">
              <a:avLst/>
            </a:prstGeom>
          </p:spPr>
          <p:txBody>
            <a:bodyPr anchor="t" rtlCol="false" tIns="0" lIns="0" bIns="0" rIns="0">
              <a:spAutoFit/>
            </a:bodyPr>
            <a:lstStyle/>
            <a:p>
              <a:pPr algn="just">
                <a:lnSpc>
                  <a:spcPts val="3553"/>
                </a:lnSpc>
              </a:pPr>
              <a:r>
                <a:rPr lang="en-US" sz="2538">
                  <a:solidFill>
                    <a:srgbClr val="253C4C"/>
                  </a:solidFill>
                  <a:latin typeface="Raleway"/>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795833"/>
        </a:solidFill>
      </p:bgPr>
    </p:bg>
    <p:spTree>
      <p:nvGrpSpPr>
        <p:cNvPr id="1" name=""/>
        <p:cNvGrpSpPr/>
        <p:nvPr/>
      </p:nvGrpSpPr>
      <p:grpSpPr>
        <a:xfrm>
          <a:off x="0" y="0"/>
          <a:ext cx="0" cy="0"/>
          <a:chOff x="0" y="0"/>
          <a:chExt cx="0" cy="0"/>
        </a:xfrm>
      </p:grpSpPr>
      <p:grpSp>
        <p:nvGrpSpPr>
          <p:cNvPr name="Group 2" id="2"/>
          <p:cNvGrpSpPr/>
          <p:nvPr/>
        </p:nvGrpSpPr>
        <p:grpSpPr>
          <a:xfrm rot="0">
            <a:off x="15774952" y="-360045"/>
            <a:ext cx="1845389" cy="2032367"/>
            <a:chOff x="0" y="0"/>
            <a:chExt cx="5765800" cy="6350000"/>
          </a:xfrm>
        </p:grpSpPr>
        <p:sp>
          <p:nvSpPr>
            <p:cNvPr name="Freeform 3" id="3"/>
            <p:cNvSpPr/>
            <p:nvPr/>
          </p:nvSpPr>
          <p:spPr>
            <a:xfrm flipH="false" flipV="false" rot="0">
              <a:off x="0" y="0"/>
              <a:ext cx="5765800" cy="6350000"/>
            </a:xfrm>
            <a:custGeom>
              <a:avLst/>
              <a:gdLst/>
              <a:ahLst/>
              <a:cxnLst/>
              <a:rect r="r" b="b" t="t" l="l"/>
              <a:pathLst>
                <a:path h="6350000" w="5765800">
                  <a:moveTo>
                    <a:pt x="5765800" y="0"/>
                  </a:moveTo>
                  <a:lnTo>
                    <a:pt x="5765800" y="6350000"/>
                  </a:lnTo>
                  <a:lnTo>
                    <a:pt x="2881630" y="5361940"/>
                  </a:lnTo>
                  <a:lnTo>
                    <a:pt x="0" y="6350000"/>
                  </a:lnTo>
                  <a:lnTo>
                    <a:pt x="3810" y="4268470"/>
                  </a:lnTo>
                  <a:lnTo>
                    <a:pt x="8890" y="814070"/>
                  </a:lnTo>
                  <a:lnTo>
                    <a:pt x="10160" y="0"/>
                  </a:lnTo>
                  <a:lnTo>
                    <a:pt x="5765800" y="0"/>
                  </a:lnTo>
                  <a:close/>
                </a:path>
              </a:pathLst>
            </a:custGeom>
            <a:solidFill>
              <a:srgbClr val="303030"/>
            </a:solidFill>
          </p:spPr>
        </p:sp>
      </p:grpSp>
      <p:grpSp>
        <p:nvGrpSpPr>
          <p:cNvPr name="Group 4" id="4"/>
          <p:cNvGrpSpPr/>
          <p:nvPr/>
        </p:nvGrpSpPr>
        <p:grpSpPr>
          <a:xfrm rot="0">
            <a:off x="14221092" y="8920494"/>
            <a:ext cx="3107719" cy="1035412"/>
            <a:chOff x="0" y="0"/>
            <a:chExt cx="4143626" cy="1380549"/>
          </a:xfrm>
        </p:grpSpPr>
        <p:grpSp>
          <p:nvGrpSpPr>
            <p:cNvPr name="Group 5" id="5"/>
            <p:cNvGrpSpPr/>
            <p:nvPr/>
          </p:nvGrpSpPr>
          <p:grpSpPr>
            <a:xfrm rot="0">
              <a:off x="0" y="512782"/>
              <a:ext cx="867767" cy="867767"/>
              <a:chOff x="0" y="0"/>
              <a:chExt cx="6350000" cy="6350000"/>
            </a:xfrm>
          </p:grpSpPr>
          <p:sp>
            <p:nvSpPr>
              <p:cNvPr name="Freeform 6" id="6"/>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03030"/>
              </a:solidFill>
            </p:spPr>
          </p:sp>
        </p:grpSp>
        <p:grpSp>
          <p:nvGrpSpPr>
            <p:cNvPr name="Group 7" id="7"/>
            <p:cNvGrpSpPr/>
            <p:nvPr/>
          </p:nvGrpSpPr>
          <p:grpSpPr>
            <a:xfrm rot="0">
              <a:off x="1263831" y="215434"/>
              <a:ext cx="1155317" cy="1155317"/>
              <a:chOff x="0" y="0"/>
              <a:chExt cx="6350000" cy="6350000"/>
            </a:xfrm>
          </p:grpSpPr>
          <p:sp>
            <p:nvSpPr>
              <p:cNvPr name="Freeform 8" id="8"/>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03030"/>
              </a:solidFill>
            </p:spPr>
          </p:sp>
        </p:grpSp>
        <p:grpSp>
          <p:nvGrpSpPr>
            <p:cNvPr name="Group 9" id="9"/>
            <p:cNvGrpSpPr/>
            <p:nvPr/>
          </p:nvGrpSpPr>
          <p:grpSpPr>
            <a:xfrm rot="0">
              <a:off x="2772874" y="0"/>
              <a:ext cx="1370752" cy="1370752"/>
              <a:chOff x="0" y="0"/>
              <a:chExt cx="6350000" cy="6350000"/>
            </a:xfrm>
          </p:grpSpPr>
          <p:sp>
            <p:nvSpPr>
              <p:cNvPr name="Freeform 10" id="10"/>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03030"/>
              </a:solidFill>
            </p:spPr>
          </p:sp>
        </p:grpSp>
      </p:grpSp>
      <p:sp>
        <p:nvSpPr>
          <p:cNvPr name="Freeform 11" id="11"/>
          <p:cNvSpPr/>
          <p:nvPr/>
        </p:nvSpPr>
        <p:spPr>
          <a:xfrm flipH="false" flipV="false" rot="0">
            <a:off x="2144657" y="2697517"/>
            <a:ext cx="1878206" cy="2131298"/>
          </a:xfrm>
          <a:custGeom>
            <a:avLst/>
            <a:gdLst/>
            <a:ahLst/>
            <a:cxnLst/>
            <a:rect r="r" b="b" t="t" l="l"/>
            <a:pathLst>
              <a:path h="2131298" w="1878206">
                <a:moveTo>
                  <a:pt x="0" y="0"/>
                </a:moveTo>
                <a:lnTo>
                  <a:pt x="1878206" y="0"/>
                </a:lnTo>
                <a:lnTo>
                  <a:pt x="1878206" y="2131298"/>
                </a:lnTo>
                <a:lnTo>
                  <a:pt x="0" y="2131298"/>
                </a:lnTo>
                <a:lnTo>
                  <a:pt x="0" y="0"/>
                </a:lnTo>
                <a:close/>
              </a:path>
            </a:pathLst>
          </a:custGeom>
          <a:blipFill>
            <a:blip r:embed="rId2"/>
            <a:stretch>
              <a:fillRect l="0" t="0" r="0" b="0"/>
            </a:stretch>
          </a:blipFill>
        </p:spPr>
      </p:sp>
      <p:sp>
        <p:nvSpPr>
          <p:cNvPr name="Freeform 12" id="12"/>
          <p:cNvSpPr/>
          <p:nvPr/>
        </p:nvSpPr>
        <p:spPr>
          <a:xfrm flipH="false" flipV="false" rot="0">
            <a:off x="8998461" y="2939177"/>
            <a:ext cx="1623259" cy="1647979"/>
          </a:xfrm>
          <a:custGeom>
            <a:avLst/>
            <a:gdLst/>
            <a:ahLst/>
            <a:cxnLst/>
            <a:rect r="r" b="b" t="t" l="l"/>
            <a:pathLst>
              <a:path h="1647979" w="1623259">
                <a:moveTo>
                  <a:pt x="0" y="0"/>
                </a:moveTo>
                <a:lnTo>
                  <a:pt x="1623259" y="0"/>
                </a:lnTo>
                <a:lnTo>
                  <a:pt x="1623259" y="1647979"/>
                </a:lnTo>
                <a:lnTo>
                  <a:pt x="0" y="164797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3" id="13"/>
          <p:cNvSpPr/>
          <p:nvPr/>
        </p:nvSpPr>
        <p:spPr>
          <a:xfrm flipH="false" flipV="false" rot="0">
            <a:off x="1028700" y="6507544"/>
            <a:ext cx="1361616" cy="1325874"/>
          </a:xfrm>
          <a:custGeom>
            <a:avLst/>
            <a:gdLst/>
            <a:ahLst/>
            <a:cxnLst/>
            <a:rect r="r" b="b" t="t" l="l"/>
            <a:pathLst>
              <a:path h="1325874" w="1361616">
                <a:moveTo>
                  <a:pt x="0" y="0"/>
                </a:moveTo>
                <a:lnTo>
                  <a:pt x="1361616" y="0"/>
                </a:lnTo>
                <a:lnTo>
                  <a:pt x="1361616" y="1325874"/>
                </a:lnTo>
                <a:lnTo>
                  <a:pt x="0" y="1325874"/>
                </a:lnTo>
                <a:lnTo>
                  <a:pt x="0" y="0"/>
                </a:lnTo>
                <a:close/>
              </a:path>
            </a:pathLst>
          </a:custGeom>
          <a:blipFill>
            <a:blip r:embed="rId5"/>
            <a:stretch>
              <a:fillRect l="0" t="0" r="0" b="0"/>
            </a:stretch>
          </a:blipFill>
        </p:spPr>
      </p:sp>
      <p:sp>
        <p:nvSpPr>
          <p:cNvPr name="TextBox 14" id="14"/>
          <p:cNvSpPr txBox="true"/>
          <p:nvPr/>
        </p:nvSpPr>
        <p:spPr>
          <a:xfrm rot="0">
            <a:off x="6279891" y="741897"/>
            <a:ext cx="6073332" cy="1057242"/>
          </a:xfrm>
          <a:prstGeom prst="rect">
            <a:avLst/>
          </a:prstGeom>
        </p:spPr>
        <p:txBody>
          <a:bodyPr anchor="t" rtlCol="false" tIns="0" lIns="0" bIns="0" rIns="0">
            <a:spAutoFit/>
          </a:bodyPr>
          <a:lstStyle/>
          <a:p>
            <a:pPr>
              <a:lnSpc>
                <a:spcPts val="8400"/>
              </a:lnSpc>
            </a:pPr>
            <a:r>
              <a:rPr lang="en-US" sz="6000">
                <a:solidFill>
                  <a:srgbClr val="F0DFC8"/>
                </a:solidFill>
                <a:latin typeface="Arimo"/>
              </a:rPr>
              <a:t>Adaptation</a:t>
            </a:r>
          </a:p>
        </p:txBody>
      </p:sp>
      <p:sp>
        <p:nvSpPr>
          <p:cNvPr name="TextBox 15" id="15"/>
          <p:cNvSpPr txBox="true"/>
          <p:nvPr/>
        </p:nvSpPr>
        <p:spPr>
          <a:xfrm rot="0">
            <a:off x="15695309" y="370438"/>
            <a:ext cx="2004675" cy="514334"/>
          </a:xfrm>
          <a:prstGeom prst="rect">
            <a:avLst/>
          </a:prstGeom>
        </p:spPr>
        <p:txBody>
          <a:bodyPr anchor="t" rtlCol="false" tIns="0" lIns="0" bIns="0" rIns="0">
            <a:spAutoFit/>
          </a:bodyPr>
          <a:lstStyle/>
          <a:p>
            <a:pPr algn="ctr">
              <a:lnSpc>
                <a:spcPts val="4200"/>
              </a:lnSpc>
            </a:pPr>
            <a:r>
              <a:rPr lang="en-US" sz="3000">
                <a:solidFill>
                  <a:srgbClr val="F0DFC8"/>
                </a:solidFill>
                <a:latin typeface="Inter"/>
              </a:rPr>
              <a:t>2/18</a:t>
            </a:r>
          </a:p>
        </p:txBody>
      </p:sp>
      <p:sp>
        <p:nvSpPr>
          <p:cNvPr name="TextBox 16" id="16"/>
          <p:cNvSpPr txBox="true"/>
          <p:nvPr/>
        </p:nvSpPr>
        <p:spPr>
          <a:xfrm rot="0">
            <a:off x="4453894" y="3166266"/>
            <a:ext cx="1995041" cy="596900"/>
          </a:xfrm>
          <a:prstGeom prst="rect">
            <a:avLst/>
          </a:prstGeom>
        </p:spPr>
        <p:txBody>
          <a:bodyPr anchor="t" rtlCol="false" tIns="0" lIns="0" bIns="0" rIns="0">
            <a:spAutoFit/>
          </a:bodyPr>
          <a:lstStyle/>
          <a:p>
            <a:pPr algn="ctr">
              <a:lnSpc>
                <a:spcPts val="4899"/>
              </a:lnSpc>
              <a:spcBef>
                <a:spcPct val="0"/>
              </a:spcBef>
            </a:pPr>
            <a:r>
              <a:rPr lang="en-US" sz="3499">
                <a:solidFill>
                  <a:srgbClr val="F0DFC8"/>
                </a:solidFill>
                <a:latin typeface="Inter"/>
              </a:rPr>
              <a:t>1.5 HOUR</a:t>
            </a:r>
          </a:p>
        </p:txBody>
      </p:sp>
      <p:sp>
        <p:nvSpPr>
          <p:cNvPr name="TextBox 17" id="17"/>
          <p:cNvSpPr txBox="true"/>
          <p:nvPr/>
        </p:nvSpPr>
        <p:spPr>
          <a:xfrm rot="0">
            <a:off x="10841374" y="3431379"/>
            <a:ext cx="4625661" cy="596900"/>
          </a:xfrm>
          <a:prstGeom prst="rect">
            <a:avLst/>
          </a:prstGeom>
        </p:spPr>
        <p:txBody>
          <a:bodyPr anchor="t" rtlCol="false" tIns="0" lIns="0" bIns="0" rIns="0">
            <a:spAutoFit/>
          </a:bodyPr>
          <a:lstStyle/>
          <a:p>
            <a:pPr algn="ctr">
              <a:lnSpc>
                <a:spcPts val="4899"/>
              </a:lnSpc>
              <a:spcBef>
                <a:spcPct val="0"/>
              </a:spcBef>
            </a:pPr>
            <a:r>
              <a:rPr lang="en-US" sz="3499">
                <a:solidFill>
                  <a:srgbClr val="F0DFC8"/>
                </a:solidFill>
                <a:latin typeface="Inter"/>
              </a:rPr>
              <a:t>25-30 PARTICIPANTS</a:t>
            </a:r>
          </a:p>
        </p:txBody>
      </p:sp>
      <p:sp>
        <p:nvSpPr>
          <p:cNvPr name="TextBox 18" id="18"/>
          <p:cNvSpPr txBox="true"/>
          <p:nvPr/>
        </p:nvSpPr>
        <p:spPr>
          <a:xfrm rot="0">
            <a:off x="3032584" y="5634730"/>
            <a:ext cx="13369727" cy="3733684"/>
          </a:xfrm>
          <a:prstGeom prst="rect">
            <a:avLst/>
          </a:prstGeom>
        </p:spPr>
        <p:txBody>
          <a:bodyPr anchor="t" rtlCol="false" tIns="0" lIns="0" bIns="0" rIns="0">
            <a:spAutoFit/>
          </a:bodyPr>
          <a:lstStyle/>
          <a:p>
            <a:pPr marL="647700" indent="-323850" lvl="1">
              <a:lnSpc>
                <a:spcPts val="4200"/>
              </a:lnSpc>
              <a:buFont typeface="Arial"/>
              <a:buChar char="•"/>
            </a:pPr>
            <a:r>
              <a:rPr lang="en-US" sz="3000">
                <a:solidFill>
                  <a:srgbClr val="F0DFC8"/>
                </a:solidFill>
                <a:latin typeface="Arimo"/>
              </a:rPr>
              <a:t>FLIPCHART PAPER AND MARKERS.</a:t>
            </a:r>
          </a:p>
          <a:p>
            <a:pPr marL="647700" indent="-323850" lvl="1">
              <a:lnSpc>
                <a:spcPts val="4200"/>
              </a:lnSpc>
              <a:buFont typeface="Arial"/>
              <a:buChar char="•"/>
            </a:pPr>
            <a:r>
              <a:rPr lang="en-US" sz="3000">
                <a:solidFill>
                  <a:srgbClr val="F0DFC8"/>
                </a:solidFill>
                <a:latin typeface="Arimo"/>
              </a:rPr>
              <a:t>STICKY NOTES.</a:t>
            </a:r>
          </a:p>
          <a:p>
            <a:pPr marL="647700" indent="-323850" lvl="1">
              <a:lnSpc>
                <a:spcPts val="4200"/>
              </a:lnSpc>
              <a:buFont typeface="Arial"/>
              <a:buChar char="•"/>
            </a:pPr>
            <a:r>
              <a:rPr lang="en-US" sz="3000">
                <a:solidFill>
                  <a:srgbClr val="F0DFC8"/>
                </a:solidFill>
                <a:latin typeface="Arimo"/>
              </a:rPr>
              <a:t>COLOURED PENS OR MARKERS.</a:t>
            </a:r>
          </a:p>
          <a:p>
            <a:pPr marL="647700" indent="-323850" lvl="1">
              <a:lnSpc>
                <a:spcPts val="4200"/>
              </a:lnSpc>
              <a:buFont typeface="Arial"/>
              <a:buChar char="•"/>
            </a:pPr>
            <a:r>
              <a:rPr lang="en-US" sz="3000">
                <a:solidFill>
                  <a:srgbClr val="F0DFC8"/>
                </a:solidFill>
                <a:latin typeface="Arimo"/>
              </a:rPr>
              <a:t>INDEX CARDS.</a:t>
            </a:r>
          </a:p>
          <a:p>
            <a:pPr marL="647700" indent="-323850" lvl="1">
              <a:lnSpc>
                <a:spcPts val="4200"/>
              </a:lnSpc>
              <a:buFont typeface="Arial"/>
              <a:buChar char="•"/>
            </a:pPr>
            <a:r>
              <a:rPr lang="en-US" sz="3000">
                <a:solidFill>
                  <a:srgbClr val="F0DFC8"/>
                </a:solidFill>
                <a:latin typeface="Arimo"/>
              </a:rPr>
              <a:t>PRINTOUTS OF DIFFERENT SCENARIOS (RELATED TO ADAPTATION)</a:t>
            </a:r>
          </a:p>
          <a:p>
            <a:pPr>
              <a:lnSpc>
                <a:spcPts val="4200"/>
              </a:lnSpc>
            </a:pPr>
            <a:r>
              <a:rPr lang="en-US" sz="3000">
                <a:solidFill>
                  <a:srgbClr val="F0DFC8"/>
                </a:solidFill>
                <a:latin typeface="Arimo"/>
              </a:rPr>
              <a:t>      FOR A GROUP ACTIVITY OR INDIVIDUAL WORK.</a:t>
            </a:r>
          </a:p>
          <a:p>
            <a:pPr marL="647700" indent="-323850" lvl="1">
              <a:lnSpc>
                <a:spcPts val="4200"/>
              </a:lnSpc>
              <a:buFont typeface="Arial"/>
              <a:buChar char="•"/>
            </a:pPr>
            <a:r>
              <a:rPr lang="en-US" sz="3000">
                <a:solidFill>
                  <a:srgbClr val="F0DFC8"/>
                </a:solidFill>
                <a:latin typeface="Arimo"/>
              </a:rPr>
              <a:t>SMALL PRIZES OR REWARDS FOR THE WINNING TEAM.</a:t>
            </a:r>
          </a:p>
        </p:txBody>
      </p:sp>
      <p:sp>
        <p:nvSpPr>
          <p:cNvPr name="Freeform 19" id="19"/>
          <p:cNvSpPr/>
          <p:nvPr/>
        </p:nvSpPr>
        <p:spPr>
          <a:xfrm flipH="false" flipV="false" rot="0">
            <a:off x="479963" y="415326"/>
            <a:ext cx="4297624" cy="900710"/>
          </a:xfrm>
          <a:custGeom>
            <a:avLst/>
            <a:gdLst/>
            <a:ahLst/>
            <a:cxnLst/>
            <a:rect r="r" b="b" t="t" l="l"/>
            <a:pathLst>
              <a:path h="900710" w="4297624">
                <a:moveTo>
                  <a:pt x="0" y="0"/>
                </a:moveTo>
                <a:lnTo>
                  <a:pt x="4297624" y="0"/>
                </a:lnTo>
                <a:lnTo>
                  <a:pt x="4297624" y="900710"/>
                </a:lnTo>
                <a:lnTo>
                  <a:pt x="0" y="900710"/>
                </a:lnTo>
                <a:lnTo>
                  <a:pt x="0" y="0"/>
                </a:lnTo>
                <a:close/>
              </a:path>
            </a:pathLst>
          </a:custGeom>
          <a:blipFill>
            <a:blip r:embed="rId6"/>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51ABB2"/>
        </a:solidFill>
      </p:bgPr>
    </p:bg>
    <p:spTree>
      <p:nvGrpSpPr>
        <p:cNvPr id="1" name=""/>
        <p:cNvGrpSpPr/>
        <p:nvPr/>
      </p:nvGrpSpPr>
      <p:grpSpPr>
        <a:xfrm>
          <a:off x="0" y="0"/>
          <a:ext cx="0" cy="0"/>
          <a:chOff x="0" y="0"/>
          <a:chExt cx="0" cy="0"/>
        </a:xfrm>
      </p:grpSpPr>
      <p:grpSp>
        <p:nvGrpSpPr>
          <p:cNvPr name="Group 2" id="2"/>
          <p:cNvGrpSpPr/>
          <p:nvPr/>
        </p:nvGrpSpPr>
        <p:grpSpPr>
          <a:xfrm rot="0">
            <a:off x="5233529" y="4288258"/>
            <a:ext cx="12025771" cy="5774396"/>
            <a:chOff x="0" y="0"/>
            <a:chExt cx="2781970" cy="1335814"/>
          </a:xfrm>
        </p:grpSpPr>
        <p:sp>
          <p:nvSpPr>
            <p:cNvPr name="Freeform 3" id="3"/>
            <p:cNvSpPr/>
            <p:nvPr/>
          </p:nvSpPr>
          <p:spPr>
            <a:xfrm flipH="false" flipV="false" rot="0">
              <a:off x="0" y="0"/>
              <a:ext cx="2781971" cy="1335814"/>
            </a:xfrm>
            <a:custGeom>
              <a:avLst/>
              <a:gdLst/>
              <a:ahLst/>
              <a:cxnLst/>
              <a:rect r="r" b="b" t="t" l="l"/>
              <a:pathLst>
                <a:path h="1335814" w="2781971">
                  <a:moveTo>
                    <a:pt x="0" y="0"/>
                  </a:moveTo>
                  <a:lnTo>
                    <a:pt x="2781971" y="0"/>
                  </a:lnTo>
                  <a:lnTo>
                    <a:pt x="2781971" y="1335814"/>
                  </a:lnTo>
                  <a:lnTo>
                    <a:pt x="0" y="1335814"/>
                  </a:lnTo>
                  <a:close/>
                </a:path>
              </a:pathLst>
            </a:custGeom>
            <a:solidFill>
              <a:srgbClr val="F0DFC8"/>
            </a:solidFill>
          </p:spPr>
        </p:sp>
      </p:grpSp>
      <p:sp>
        <p:nvSpPr>
          <p:cNvPr name="AutoShape 4" id="4"/>
          <p:cNvSpPr/>
          <p:nvPr/>
        </p:nvSpPr>
        <p:spPr>
          <a:xfrm rot="5400000">
            <a:off x="13966530" y="2505561"/>
            <a:ext cx="7370534" cy="0"/>
          </a:xfrm>
          <a:prstGeom prst="line">
            <a:avLst/>
          </a:prstGeom>
          <a:ln cap="rnd" w="95250">
            <a:solidFill>
              <a:srgbClr val="303030"/>
            </a:solidFill>
            <a:prstDash val="sysDot"/>
            <a:headEnd type="oval" len="lg" w="lg"/>
            <a:tailEnd type="oval" len="lg" w="lg"/>
          </a:ln>
        </p:spPr>
      </p:sp>
      <p:grpSp>
        <p:nvGrpSpPr>
          <p:cNvPr name="Group 5" id="5"/>
          <p:cNvGrpSpPr/>
          <p:nvPr/>
        </p:nvGrpSpPr>
        <p:grpSpPr>
          <a:xfrm rot="0">
            <a:off x="9617384" y="826027"/>
            <a:ext cx="9187729" cy="2548195"/>
            <a:chOff x="0" y="0"/>
            <a:chExt cx="2637734" cy="731569"/>
          </a:xfrm>
        </p:grpSpPr>
        <p:sp>
          <p:nvSpPr>
            <p:cNvPr name="Freeform 6" id="6"/>
            <p:cNvSpPr/>
            <p:nvPr/>
          </p:nvSpPr>
          <p:spPr>
            <a:xfrm flipH="false" flipV="false" rot="0">
              <a:off x="48260" y="48260"/>
              <a:ext cx="2589474" cy="683309"/>
            </a:xfrm>
            <a:custGeom>
              <a:avLst/>
              <a:gdLst/>
              <a:ahLst/>
              <a:cxnLst/>
              <a:rect r="r" b="b" t="t" l="l"/>
              <a:pathLst>
                <a:path h="683309" w="2589474">
                  <a:moveTo>
                    <a:pt x="0" y="0"/>
                  </a:moveTo>
                  <a:lnTo>
                    <a:pt x="2589474" y="0"/>
                  </a:lnTo>
                  <a:lnTo>
                    <a:pt x="2589474" y="683309"/>
                  </a:lnTo>
                  <a:lnTo>
                    <a:pt x="0" y="683309"/>
                  </a:lnTo>
                  <a:close/>
                </a:path>
              </a:pathLst>
            </a:custGeom>
            <a:solidFill>
              <a:srgbClr val="FFB1A5"/>
            </a:solidFill>
          </p:spPr>
        </p:sp>
        <p:sp>
          <p:nvSpPr>
            <p:cNvPr name="Freeform 7" id="7"/>
            <p:cNvSpPr/>
            <p:nvPr/>
          </p:nvSpPr>
          <p:spPr>
            <a:xfrm flipH="false" flipV="false" rot="0">
              <a:off x="6350" y="6350"/>
              <a:ext cx="2589474" cy="683309"/>
            </a:xfrm>
            <a:custGeom>
              <a:avLst/>
              <a:gdLst/>
              <a:ahLst/>
              <a:cxnLst/>
              <a:rect r="r" b="b" t="t" l="l"/>
              <a:pathLst>
                <a:path h="683309" w="2589474">
                  <a:moveTo>
                    <a:pt x="0" y="0"/>
                  </a:moveTo>
                  <a:lnTo>
                    <a:pt x="2589474" y="0"/>
                  </a:lnTo>
                  <a:lnTo>
                    <a:pt x="2589474" y="683309"/>
                  </a:lnTo>
                  <a:lnTo>
                    <a:pt x="0" y="683309"/>
                  </a:lnTo>
                  <a:close/>
                </a:path>
              </a:pathLst>
            </a:custGeom>
            <a:solidFill>
              <a:srgbClr val="F0DFC8"/>
            </a:solidFill>
          </p:spPr>
        </p:sp>
        <p:sp>
          <p:nvSpPr>
            <p:cNvPr name="Freeform 8" id="8"/>
            <p:cNvSpPr/>
            <p:nvPr/>
          </p:nvSpPr>
          <p:spPr>
            <a:xfrm flipH="false" flipV="false" rot="0">
              <a:off x="0" y="0"/>
              <a:ext cx="2602174" cy="696009"/>
            </a:xfrm>
            <a:custGeom>
              <a:avLst/>
              <a:gdLst/>
              <a:ahLst/>
              <a:cxnLst/>
              <a:rect r="r" b="b" t="t" l="l"/>
              <a:pathLst>
                <a:path h="696009" w="2602174">
                  <a:moveTo>
                    <a:pt x="2602174" y="696009"/>
                  </a:moveTo>
                  <a:lnTo>
                    <a:pt x="0" y="696009"/>
                  </a:lnTo>
                  <a:lnTo>
                    <a:pt x="0" y="0"/>
                  </a:lnTo>
                  <a:lnTo>
                    <a:pt x="2602174" y="0"/>
                  </a:lnTo>
                  <a:lnTo>
                    <a:pt x="2602174" y="696009"/>
                  </a:lnTo>
                  <a:close/>
                  <a:moveTo>
                    <a:pt x="12700" y="683309"/>
                  </a:moveTo>
                  <a:lnTo>
                    <a:pt x="2589474" y="683309"/>
                  </a:lnTo>
                  <a:lnTo>
                    <a:pt x="2589474" y="12700"/>
                  </a:lnTo>
                  <a:lnTo>
                    <a:pt x="12700" y="12700"/>
                  </a:lnTo>
                  <a:lnTo>
                    <a:pt x="12700" y="683309"/>
                  </a:lnTo>
                  <a:close/>
                </a:path>
              </a:pathLst>
            </a:custGeom>
            <a:solidFill>
              <a:srgbClr val="51ABB2"/>
            </a:solidFill>
          </p:spPr>
        </p:sp>
      </p:grpSp>
      <p:grpSp>
        <p:nvGrpSpPr>
          <p:cNvPr name="Group 9" id="9"/>
          <p:cNvGrpSpPr/>
          <p:nvPr/>
        </p:nvGrpSpPr>
        <p:grpSpPr>
          <a:xfrm rot="0">
            <a:off x="17235488" y="6342837"/>
            <a:ext cx="832619" cy="832619"/>
            <a:chOff x="0" y="0"/>
            <a:chExt cx="6350000" cy="6350000"/>
          </a:xfrm>
        </p:grpSpPr>
        <p:sp>
          <p:nvSpPr>
            <p:cNvPr name="Freeform 10" id="10"/>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03030"/>
            </a:solidFill>
          </p:spPr>
        </p:sp>
      </p:grpSp>
      <p:grpSp>
        <p:nvGrpSpPr>
          <p:cNvPr name="Group 11" id="11"/>
          <p:cNvGrpSpPr/>
          <p:nvPr/>
        </p:nvGrpSpPr>
        <p:grpSpPr>
          <a:xfrm rot="0">
            <a:off x="1108343" y="-190157"/>
            <a:ext cx="1845389" cy="2032367"/>
            <a:chOff x="0" y="0"/>
            <a:chExt cx="5765800" cy="6350000"/>
          </a:xfrm>
        </p:grpSpPr>
        <p:sp>
          <p:nvSpPr>
            <p:cNvPr name="Freeform 12" id="12"/>
            <p:cNvSpPr/>
            <p:nvPr/>
          </p:nvSpPr>
          <p:spPr>
            <a:xfrm flipH="false" flipV="false" rot="0">
              <a:off x="0" y="0"/>
              <a:ext cx="5765800" cy="6350000"/>
            </a:xfrm>
            <a:custGeom>
              <a:avLst/>
              <a:gdLst/>
              <a:ahLst/>
              <a:cxnLst/>
              <a:rect r="r" b="b" t="t" l="l"/>
              <a:pathLst>
                <a:path h="6350000" w="5765800">
                  <a:moveTo>
                    <a:pt x="5765800" y="0"/>
                  </a:moveTo>
                  <a:lnTo>
                    <a:pt x="5765800" y="6350000"/>
                  </a:lnTo>
                  <a:lnTo>
                    <a:pt x="2881630" y="5361940"/>
                  </a:lnTo>
                  <a:lnTo>
                    <a:pt x="0" y="6350000"/>
                  </a:lnTo>
                  <a:lnTo>
                    <a:pt x="3810" y="4268470"/>
                  </a:lnTo>
                  <a:lnTo>
                    <a:pt x="8890" y="814070"/>
                  </a:lnTo>
                  <a:lnTo>
                    <a:pt x="10160" y="0"/>
                  </a:lnTo>
                  <a:lnTo>
                    <a:pt x="5765800" y="0"/>
                  </a:lnTo>
                  <a:close/>
                </a:path>
              </a:pathLst>
            </a:custGeom>
            <a:solidFill>
              <a:srgbClr val="F0DFC8"/>
            </a:solidFill>
          </p:spPr>
        </p:sp>
      </p:grpSp>
      <p:sp>
        <p:nvSpPr>
          <p:cNvPr name="Freeform 13" id="13"/>
          <p:cNvSpPr/>
          <p:nvPr/>
        </p:nvSpPr>
        <p:spPr>
          <a:xfrm flipH="false" flipV="false" rot="0">
            <a:off x="3531827" y="153949"/>
            <a:ext cx="4297624" cy="900710"/>
          </a:xfrm>
          <a:custGeom>
            <a:avLst/>
            <a:gdLst/>
            <a:ahLst/>
            <a:cxnLst/>
            <a:rect r="r" b="b" t="t" l="l"/>
            <a:pathLst>
              <a:path h="900710" w="4297624">
                <a:moveTo>
                  <a:pt x="0" y="0"/>
                </a:moveTo>
                <a:lnTo>
                  <a:pt x="4297623" y="0"/>
                </a:lnTo>
                <a:lnTo>
                  <a:pt x="4297623" y="900711"/>
                </a:lnTo>
                <a:lnTo>
                  <a:pt x="0" y="900711"/>
                </a:lnTo>
                <a:lnTo>
                  <a:pt x="0" y="0"/>
                </a:lnTo>
                <a:close/>
              </a:path>
            </a:pathLst>
          </a:custGeom>
          <a:blipFill>
            <a:blip r:embed="rId2"/>
            <a:stretch>
              <a:fillRect l="0" t="0" r="0" b="0"/>
            </a:stretch>
          </a:blipFill>
        </p:spPr>
      </p:sp>
      <p:sp>
        <p:nvSpPr>
          <p:cNvPr name="Freeform 14" id="14"/>
          <p:cNvSpPr/>
          <p:nvPr/>
        </p:nvSpPr>
        <p:spPr>
          <a:xfrm flipH="false" flipV="false" rot="0">
            <a:off x="558243" y="4821463"/>
            <a:ext cx="4218085" cy="3875366"/>
          </a:xfrm>
          <a:custGeom>
            <a:avLst/>
            <a:gdLst/>
            <a:ahLst/>
            <a:cxnLst/>
            <a:rect r="r" b="b" t="t" l="l"/>
            <a:pathLst>
              <a:path h="3875366" w="4218085">
                <a:moveTo>
                  <a:pt x="0" y="0"/>
                </a:moveTo>
                <a:lnTo>
                  <a:pt x="4218086" y="0"/>
                </a:lnTo>
                <a:lnTo>
                  <a:pt x="4218086" y="3875366"/>
                </a:lnTo>
                <a:lnTo>
                  <a:pt x="0" y="3875366"/>
                </a:lnTo>
                <a:lnTo>
                  <a:pt x="0" y="0"/>
                </a:lnTo>
                <a:close/>
              </a:path>
            </a:pathLst>
          </a:custGeom>
          <a:blipFill>
            <a:blip r:embed="rId3"/>
            <a:stretch>
              <a:fillRect l="0" t="0" r="0" b="0"/>
            </a:stretch>
          </a:blipFill>
        </p:spPr>
      </p:sp>
      <p:sp>
        <p:nvSpPr>
          <p:cNvPr name="TextBox 15" id="15"/>
          <p:cNvSpPr txBox="true"/>
          <p:nvPr/>
        </p:nvSpPr>
        <p:spPr>
          <a:xfrm rot="0">
            <a:off x="10061580" y="1746960"/>
            <a:ext cx="8006527" cy="698433"/>
          </a:xfrm>
          <a:prstGeom prst="rect">
            <a:avLst/>
          </a:prstGeom>
        </p:spPr>
        <p:txBody>
          <a:bodyPr anchor="t" rtlCol="false" tIns="0" lIns="0" bIns="0" rIns="0">
            <a:spAutoFit/>
          </a:bodyPr>
          <a:lstStyle/>
          <a:p>
            <a:pPr algn="ctr">
              <a:lnSpc>
                <a:spcPts val="5600"/>
              </a:lnSpc>
              <a:spcBef>
                <a:spcPct val="0"/>
              </a:spcBef>
            </a:pPr>
            <a:r>
              <a:rPr lang="en-US" sz="4000">
                <a:solidFill>
                  <a:srgbClr val="303030"/>
                </a:solidFill>
                <a:latin typeface="Arimo"/>
              </a:rPr>
              <a:t>AIM of the training</a:t>
            </a:r>
          </a:p>
        </p:txBody>
      </p:sp>
      <p:sp>
        <p:nvSpPr>
          <p:cNvPr name="TextBox 16" id="16"/>
          <p:cNvSpPr txBox="true"/>
          <p:nvPr/>
        </p:nvSpPr>
        <p:spPr>
          <a:xfrm rot="0">
            <a:off x="5680638" y="4639460"/>
            <a:ext cx="11100120" cy="4958152"/>
          </a:xfrm>
          <a:prstGeom prst="rect">
            <a:avLst/>
          </a:prstGeom>
        </p:spPr>
        <p:txBody>
          <a:bodyPr anchor="t" rtlCol="false" tIns="0" lIns="0" bIns="0" rIns="0">
            <a:spAutoFit/>
          </a:bodyPr>
          <a:lstStyle/>
          <a:p>
            <a:pPr marL="681073" indent="-340536" lvl="1">
              <a:lnSpc>
                <a:spcPts val="4416"/>
              </a:lnSpc>
              <a:buFont typeface="Arial"/>
              <a:buChar char="•"/>
            </a:pPr>
            <a:r>
              <a:rPr lang="en-US" sz="3154">
                <a:solidFill>
                  <a:srgbClr val="303030"/>
                </a:solidFill>
                <a:latin typeface="Inter"/>
              </a:rPr>
              <a:t>UNDERSTAND THE CONCEPT OF ADAPTATION AND ITS IMPORTANCE.</a:t>
            </a:r>
          </a:p>
          <a:p>
            <a:pPr marL="681073" indent="-340536" lvl="1">
              <a:lnSpc>
                <a:spcPts val="4416"/>
              </a:lnSpc>
              <a:buFont typeface="Arial"/>
              <a:buChar char="•"/>
            </a:pPr>
            <a:r>
              <a:rPr lang="en-US" sz="3154">
                <a:solidFill>
                  <a:srgbClr val="303030"/>
                </a:solidFill>
                <a:latin typeface="Inter"/>
              </a:rPr>
              <a:t>Explore different examples of adaptation in various fields.</a:t>
            </a:r>
          </a:p>
          <a:p>
            <a:pPr marL="681073" indent="-340536" lvl="1">
              <a:lnSpc>
                <a:spcPts val="4416"/>
              </a:lnSpc>
              <a:buFont typeface="Arial"/>
              <a:buChar char="•"/>
            </a:pPr>
            <a:r>
              <a:rPr lang="en-US" sz="3154">
                <a:solidFill>
                  <a:srgbClr val="303030"/>
                </a:solidFill>
                <a:latin typeface="Inter"/>
              </a:rPr>
              <a:t>Foster creative thinking and problem-solving skills.</a:t>
            </a:r>
          </a:p>
          <a:p>
            <a:pPr marL="681073" indent="-340536" lvl="1">
              <a:lnSpc>
                <a:spcPts val="4416"/>
              </a:lnSpc>
              <a:buFont typeface="Arial"/>
              <a:buChar char="•"/>
            </a:pPr>
            <a:r>
              <a:rPr lang="en-US" sz="3154">
                <a:solidFill>
                  <a:srgbClr val="303030"/>
                </a:solidFill>
                <a:latin typeface="Inter"/>
              </a:rPr>
              <a:t>Encourage participants to reflect on personal experiences of adaptation.</a:t>
            </a:r>
          </a:p>
          <a:p>
            <a:pPr marL="681073" indent="-340536" lvl="1">
              <a:lnSpc>
                <a:spcPts val="4416"/>
              </a:lnSpc>
              <a:buFont typeface="Arial"/>
              <a:buChar char="•"/>
            </a:pPr>
            <a:r>
              <a:rPr lang="en-US" sz="3154">
                <a:solidFill>
                  <a:srgbClr val="303030"/>
                </a:solidFill>
                <a:latin typeface="Inter"/>
              </a:rPr>
              <a:t>Promote teamwork and collaboration.</a:t>
            </a:r>
          </a:p>
        </p:txBody>
      </p:sp>
      <p:sp>
        <p:nvSpPr>
          <p:cNvPr name="TextBox 17" id="17"/>
          <p:cNvSpPr txBox="true"/>
          <p:nvPr/>
        </p:nvSpPr>
        <p:spPr>
          <a:xfrm rot="0">
            <a:off x="1028700" y="540326"/>
            <a:ext cx="2004675" cy="514334"/>
          </a:xfrm>
          <a:prstGeom prst="rect">
            <a:avLst/>
          </a:prstGeom>
        </p:spPr>
        <p:txBody>
          <a:bodyPr anchor="t" rtlCol="false" tIns="0" lIns="0" bIns="0" rIns="0">
            <a:spAutoFit/>
          </a:bodyPr>
          <a:lstStyle/>
          <a:p>
            <a:pPr algn="ctr">
              <a:lnSpc>
                <a:spcPts val="4200"/>
              </a:lnSpc>
            </a:pPr>
            <a:r>
              <a:rPr lang="en-US" sz="3000">
                <a:solidFill>
                  <a:srgbClr val="303030"/>
                </a:solidFill>
                <a:latin typeface="Inter"/>
              </a:rPr>
              <a:t>3/18</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2AB8F"/>
        </a:solidFill>
      </p:bgPr>
    </p:bg>
    <p:spTree>
      <p:nvGrpSpPr>
        <p:cNvPr id="1" name=""/>
        <p:cNvGrpSpPr/>
        <p:nvPr/>
      </p:nvGrpSpPr>
      <p:grpSpPr>
        <a:xfrm>
          <a:off x="0" y="0"/>
          <a:ext cx="0" cy="0"/>
          <a:chOff x="0" y="0"/>
          <a:chExt cx="0" cy="0"/>
        </a:xfrm>
      </p:grpSpPr>
      <p:grpSp>
        <p:nvGrpSpPr>
          <p:cNvPr name="Group 2" id="2"/>
          <p:cNvGrpSpPr/>
          <p:nvPr/>
        </p:nvGrpSpPr>
        <p:grpSpPr>
          <a:xfrm rot="0">
            <a:off x="901874" y="2294506"/>
            <a:ext cx="9437806" cy="1674129"/>
            <a:chOff x="0" y="0"/>
            <a:chExt cx="5219934" cy="925940"/>
          </a:xfrm>
        </p:grpSpPr>
        <p:sp>
          <p:nvSpPr>
            <p:cNvPr name="Freeform 3" id="3"/>
            <p:cNvSpPr/>
            <p:nvPr/>
          </p:nvSpPr>
          <p:spPr>
            <a:xfrm flipH="false" flipV="false" rot="0">
              <a:off x="48260" y="48260"/>
              <a:ext cx="5171674" cy="877680"/>
            </a:xfrm>
            <a:custGeom>
              <a:avLst/>
              <a:gdLst/>
              <a:ahLst/>
              <a:cxnLst/>
              <a:rect r="r" b="b" t="t" l="l"/>
              <a:pathLst>
                <a:path h="877680" w="5171674">
                  <a:moveTo>
                    <a:pt x="0" y="0"/>
                  </a:moveTo>
                  <a:lnTo>
                    <a:pt x="5171674" y="0"/>
                  </a:lnTo>
                  <a:lnTo>
                    <a:pt x="5171674" y="877680"/>
                  </a:lnTo>
                  <a:lnTo>
                    <a:pt x="0" y="877680"/>
                  </a:lnTo>
                  <a:close/>
                </a:path>
              </a:pathLst>
            </a:custGeom>
            <a:solidFill>
              <a:srgbClr val="795833"/>
            </a:solidFill>
          </p:spPr>
        </p:sp>
        <p:sp>
          <p:nvSpPr>
            <p:cNvPr name="Freeform 4" id="4"/>
            <p:cNvSpPr/>
            <p:nvPr/>
          </p:nvSpPr>
          <p:spPr>
            <a:xfrm flipH="false" flipV="false" rot="0">
              <a:off x="6350" y="6350"/>
              <a:ext cx="5171674" cy="877680"/>
            </a:xfrm>
            <a:custGeom>
              <a:avLst/>
              <a:gdLst/>
              <a:ahLst/>
              <a:cxnLst/>
              <a:rect r="r" b="b" t="t" l="l"/>
              <a:pathLst>
                <a:path h="877680" w="5171674">
                  <a:moveTo>
                    <a:pt x="0" y="0"/>
                  </a:moveTo>
                  <a:lnTo>
                    <a:pt x="5171674" y="0"/>
                  </a:lnTo>
                  <a:lnTo>
                    <a:pt x="5171674" y="877680"/>
                  </a:lnTo>
                  <a:lnTo>
                    <a:pt x="0" y="877680"/>
                  </a:lnTo>
                  <a:close/>
                </a:path>
              </a:pathLst>
            </a:custGeom>
            <a:solidFill>
              <a:srgbClr val="51ABB2"/>
            </a:solidFill>
          </p:spPr>
        </p:sp>
        <p:sp>
          <p:nvSpPr>
            <p:cNvPr name="Freeform 5" id="5"/>
            <p:cNvSpPr/>
            <p:nvPr/>
          </p:nvSpPr>
          <p:spPr>
            <a:xfrm flipH="false" flipV="false" rot="0">
              <a:off x="0" y="0"/>
              <a:ext cx="5184374" cy="890380"/>
            </a:xfrm>
            <a:custGeom>
              <a:avLst/>
              <a:gdLst/>
              <a:ahLst/>
              <a:cxnLst/>
              <a:rect r="r" b="b" t="t" l="l"/>
              <a:pathLst>
                <a:path h="890380" w="5184374">
                  <a:moveTo>
                    <a:pt x="5184374" y="890380"/>
                  </a:moveTo>
                  <a:lnTo>
                    <a:pt x="0" y="890380"/>
                  </a:lnTo>
                  <a:lnTo>
                    <a:pt x="0" y="0"/>
                  </a:lnTo>
                  <a:lnTo>
                    <a:pt x="5184374" y="0"/>
                  </a:lnTo>
                  <a:lnTo>
                    <a:pt x="5184374" y="890380"/>
                  </a:lnTo>
                  <a:close/>
                  <a:moveTo>
                    <a:pt x="12700" y="877680"/>
                  </a:moveTo>
                  <a:lnTo>
                    <a:pt x="5171674" y="877680"/>
                  </a:lnTo>
                  <a:lnTo>
                    <a:pt x="5171674" y="12700"/>
                  </a:lnTo>
                  <a:lnTo>
                    <a:pt x="12700" y="12700"/>
                  </a:lnTo>
                  <a:lnTo>
                    <a:pt x="12700" y="877680"/>
                  </a:lnTo>
                  <a:close/>
                </a:path>
              </a:pathLst>
            </a:custGeom>
            <a:solidFill>
              <a:srgbClr val="303030"/>
            </a:solidFill>
          </p:spPr>
        </p:sp>
      </p:grpSp>
      <p:grpSp>
        <p:nvGrpSpPr>
          <p:cNvPr name="Group 6" id="6"/>
          <p:cNvGrpSpPr/>
          <p:nvPr/>
        </p:nvGrpSpPr>
        <p:grpSpPr>
          <a:xfrm rot="0">
            <a:off x="15774952" y="-360045"/>
            <a:ext cx="1845389" cy="2032367"/>
            <a:chOff x="0" y="0"/>
            <a:chExt cx="5765800" cy="6350000"/>
          </a:xfrm>
        </p:grpSpPr>
        <p:sp>
          <p:nvSpPr>
            <p:cNvPr name="Freeform 7" id="7"/>
            <p:cNvSpPr/>
            <p:nvPr/>
          </p:nvSpPr>
          <p:spPr>
            <a:xfrm flipH="false" flipV="false" rot="0">
              <a:off x="0" y="0"/>
              <a:ext cx="5765800" cy="6350000"/>
            </a:xfrm>
            <a:custGeom>
              <a:avLst/>
              <a:gdLst/>
              <a:ahLst/>
              <a:cxnLst/>
              <a:rect r="r" b="b" t="t" l="l"/>
              <a:pathLst>
                <a:path h="6350000" w="5765800">
                  <a:moveTo>
                    <a:pt x="5765800" y="0"/>
                  </a:moveTo>
                  <a:lnTo>
                    <a:pt x="5765800" y="6350000"/>
                  </a:lnTo>
                  <a:lnTo>
                    <a:pt x="2881630" y="5361940"/>
                  </a:lnTo>
                  <a:lnTo>
                    <a:pt x="0" y="6350000"/>
                  </a:lnTo>
                  <a:lnTo>
                    <a:pt x="3810" y="4268470"/>
                  </a:lnTo>
                  <a:lnTo>
                    <a:pt x="8890" y="814070"/>
                  </a:lnTo>
                  <a:lnTo>
                    <a:pt x="10160" y="0"/>
                  </a:lnTo>
                  <a:lnTo>
                    <a:pt x="5765800" y="0"/>
                  </a:lnTo>
                  <a:close/>
                </a:path>
              </a:pathLst>
            </a:custGeom>
            <a:solidFill>
              <a:srgbClr val="303030"/>
            </a:solidFill>
          </p:spPr>
        </p:sp>
      </p:grpSp>
      <p:grpSp>
        <p:nvGrpSpPr>
          <p:cNvPr name="Group 8" id="8"/>
          <p:cNvGrpSpPr/>
          <p:nvPr/>
        </p:nvGrpSpPr>
        <p:grpSpPr>
          <a:xfrm rot="0">
            <a:off x="1195884" y="9078402"/>
            <a:ext cx="8090631" cy="849292"/>
            <a:chOff x="0" y="0"/>
            <a:chExt cx="10787508" cy="1132389"/>
          </a:xfrm>
        </p:grpSpPr>
        <p:sp>
          <p:nvSpPr>
            <p:cNvPr name="AutoShape 9" id="9"/>
            <p:cNvSpPr/>
            <p:nvPr/>
          </p:nvSpPr>
          <p:spPr>
            <a:xfrm rot="0">
              <a:off x="0" y="848543"/>
              <a:ext cx="7100310" cy="0"/>
            </a:xfrm>
            <a:prstGeom prst="line">
              <a:avLst/>
            </a:prstGeom>
            <a:ln cap="rnd" w="101600">
              <a:solidFill>
                <a:srgbClr val="303030"/>
              </a:solidFill>
              <a:prstDash val="sysDot"/>
              <a:headEnd type="oval" len="lg" w="lg"/>
              <a:tailEnd type="oval" len="lg" w="lg"/>
            </a:ln>
          </p:spPr>
        </p:sp>
        <p:grpSp>
          <p:nvGrpSpPr>
            <p:cNvPr name="Group 10" id="10"/>
            <p:cNvGrpSpPr/>
            <p:nvPr/>
          </p:nvGrpSpPr>
          <p:grpSpPr>
            <a:xfrm rot="0">
              <a:off x="7388716" y="420607"/>
              <a:ext cx="711782" cy="711782"/>
              <a:chOff x="0" y="0"/>
              <a:chExt cx="6350000" cy="6350000"/>
            </a:xfrm>
          </p:grpSpPr>
          <p:sp>
            <p:nvSpPr>
              <p:cNvPr name="Freeform 11" id="11"/>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03030"/>
              </a:solidFill>
            </p:spPr>
          </p:sp>
        </p:grpSp>
        <p:grpSp>
          <p:nvGrpSpPr>
            <p:cNvPr name="Group 12" id="12"/>
            <p:cNvGrpSpPr/>
            <p:nvPr/>
          </p:nvGrpSpPr>
          <p:grpSpPr>
            <a:xfrm rot="0">
              <a:off x="8425368" y="176709"/>
              <a:ext cx="947644" cy="947644"/>
              <a:chOff x="0" y="0"/>
              <a:chExt cx="6350000" cy="6350000"/>
            </a:xfrm>
          </p:grpSpPr>
          <p:sp>
            <p:nvSpPr>
              <p:cNvPr name="Freeform 13" id="1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03030"/>
              </a:solidFill>
            </p:spPr>
          </p:sp>
        </p:grpSp>
        <p:grpSp>
          <p:nvGrpSpPr>
            <p:cNvPr name="Group 14" id="14"/>
            <p:cNvGrpSpPr/>
            <p:nvPr/>
          </p:nvGrpSpPr>
          <p:grpSpPr>
            <a:xfrm rot="0">
              <a:off x="9663155" y="0"/>
              <a:ext cx="1124353" cy="1124353"/>
              <a:chOff x="0" y="0"/>
              <a:chExt cx="6350000" cy="6350000"/>
            </a:xfrm>
          </p:grpSpPr>
          <p:sp>
            <p:nvSpPr>
              <p:cNvPr name="Freeform 15" id="15"/>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03030"/>
              </a:solidFill>
            </p:spPr>
          </p:sp>
        </p:grpSp>
      </p:grpSp>
      <p:sp>
        <p:nvSpPr>
          <p:cNvPr name="Freeform 16" id="16"/>
          <p:cNvSpPr/>
          <p:nvPr/>
        </p:nvSpPr>
        <p:spPr>
          <a:xfrm flipH="false" flipV="false" rot="0">
            <a:off x="10616293" y="288853"/>
            <a:ext cx="4297624" cy="900710"/>
          </a:xfrm>
          <a:custGeom>
            <a:avLst/>
            <a:gdLst/>
            <a:ahLst/>
            <a:cxnLst/>
            <a:rect r="r" b="b" t="t" l="l"/>
            <a:pathLst>
              <a:path h="900710" w="4297624">
                <a:moveTo>
                  <a:pt x="0" y="0"/>
                </a:moveTo>
                <a:lnTo>
                  <a:pt x="4297624" y="0"/>
                </a:lnTo>
                <a:lnTo>
                  <a:pt x="4297624" y="900711"/>
                </a:lnTo>
                <a:lnTo>
                  <a:pt x="0" y="900711"/>
                </a:lnTo>
                <a:lnTo>
                  <a:pt x="0" y="0"/>
                </a:lnTo>
                <a:close/>
              </a:path>
            </a:pathLst>
          </a:custGeom>
          <a:blipFill>
            <a:blip r:embed="rId2"/>
            <a:stretch>
              <a:fillRect l="0" t="0" r="0" b="0"/>
            </a:stretch>
          </a:blipFill>
        </p:spPr>
      </p:sp>
      <p:sp>
        <p:nvSpPr>
          <p:cNvPr name="Freeform 17" id="17"/>
          <p:cNvSpPr/>
          <p:nvPr/>
        </p:nvSpPr>
        <p:spPr>
          <a:xfrm flipH="false" flipV="false" rot="0">
            <a:off x="12603420" y="3661790"/>
            <a:ext cx="4094226" cy="4114800"/>
          </a:xfrm>
          <a:custGeom>
            <a:avLst/>
            <a:gdLst/>
            <a:ahLst/>
            <a:cxnLst/>
            <a:rect r="r" b="b" t="t" l="l"/>
            <a:pathLst>
              <a:path h="4114800" w="4094226">
                <a:moveTo>
                  <a:pt x="0" y="0"/>
                </a:moveTo>
                <a:lnTo>
                  <a:pt x="4094226" y="0"/>
                </a:lnTo>
                <a:lnTo>
                  <a:pt x="4094226"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8" id="18"/>
          <p:cNvSpPr txBox="true"/>
          <p:nvPr/>
        </p:nvSpPr>
        <p:spPr>
          <a:xfrm rot="0">
            <a:off x="1028700" y="2429900"/>
            <a:ext cx="9112532" cy="1231890"/>
          </a:xfrm>
          <a:prstGeom prst="rect">
            <a:avLst/>
          </a:prstGeom>
        </p:spPr>
        <p:txBody>
          <a:bodyPr anchor="t" rtlCol="false" tIns="0" lIns="0" bIns="0" rIns="0">
            <a:spAutoFit/>
          </a:bodyPr>
          <a:lstStyle/>
          <a:p>
            <a:pPr algn="ctr">
              <a:lnSpc>
                <a:spcPts val="9800"/>
              </a:lnSpc>
              <a:spcBef>
                <a:spcPct val="0"/>
              </a:spcBef>
            </a:pPr>
            <a:r>
              <a:rPr lang="en-US" sz="7000">
                <a:solidFill>
                  <a:srgbClr val="F0DFC8"/>
                </a:solidFill>
                <a:latin typeface="Arimo"/>
              </a:rPr>
              <a:t>Adaptation</a:t>
            </a:r>
          </a:p>
        </p:txBody>
      </p:sp>
      <p:sp>
        <p:nvSpPr>
          <p:cNvPr name="TextBox 19" id="19"/>
          <p:cNvSpPr txBox="true"/>
          <p:nvPr/>
        </p:nvSpPr>
        <p:spPr>
          <a:xfrm rot="0">
            <a:off x="901874" y="4139702"/>
            <a:ext cx="9437806" cy="4443432"/>
          </a:xfrm>
          <a:prstGeom prst="rect">
            <a:avLst/>
          </a:prstGeom>
        </p:spPr>
        <p:txBody>
          <a:bodyPr anchor="t" rtlCol="false" tIns="0" lIns="0" bIns="0" rIns="0">
            <a:spAutoFit/>
          </a:bodyPr>
          <a:lstStyle/>
          <a:p>
            <a:pPr algn="ctr">
              <a:lnSpc>
                <a:spcPts val="3920"/>
              </a:lnSpc>
              <a:spcBef>
                <a:spcPct val="0"/>
              </a:spcBef>
            </a:pPr>
            <a:r>
              <a:rPr lang="en-US" sz="2800">
                <a:solidFill>
                  <a:srgbClr val="F0DFC8"/>
                </a:solidFill>
                <a:latin typeface="Inter"/>
              </a:rPr>
              <a:t>Adaptability is a soft skill that describes a person's capacity to change with their surroundings and still succeed in novel scenarios. It entails learning from experiences, staying open to new concepts, and handling ambiguity skillfully. A highly adaptive individual is resilient and resourceful in a variety of professional and personal contexts because they can quickly adjust their approach, techniques, or perspectives to meet the demands of changing circumstances.</a:t>
            </a:r>
          </a:p>
        </p:txBody>
      </p:sp>
      <p:sp>
        <p:nvSpPr>
          <p:cNvPr name="TextBox 20" id="20"/>
          <p:cNvSpPr txBox="true"/>
          <p:nvPr/>
        </p:nvSpPr>
        <p:spPr>
          <a:xfrm rot="0">
            <a:off x="15695309" y="370438"/>
            <a:ext cx="2004675" cy="514334"/>
          </a:xfrm>
          <a:prstGeom prst="rect">
            <a:avLst/>
          </a:prstGeom>
        </p:spPr>
        <p:txBody>
          <a:bodyPr anchor="t" rtlCol="false" tIns="0" lIns="0" bIns="0" rIns="0">
            <a:spAutoFit/>
          </a:bodyPr>
          <a:lstStyle/>
          <a:p>
            <a:pPr algn="ctr">
              <a:lnSpc>
                <a:spcPts val="4200"/>
              </a:lnSpc>
            </a:pPr>
            <a:r>
              <a:rPr lang="en-US" sz="3000">
                <a:solidFill>
                  <a:srgbClr val="F0DFC8"/>
                </a:solidFill>
                <a:latin typeface="Inter"/>
              </a:rPr>
              <a:t>4</a:t>
            </a:r>
            <a:r>
              <a:rPr lang="en-US" sz="3000">
                <a:solidFill>
                  <a:srgbClr val="F0DFC8"/>
                </a:solidFill>
                <a:latin typeface="Inter"/>
              </a:rPr>
              <a:t>/18</a:t>
            </a:r>
          </a:p>
        </p:txBody>
      </p:sp>
      <p:sp>
        <p:nvSpPr>
          <p:cNvPr name="TextBox 21" id="21"/>
          <p:cNvSpPr txBox="true"/>
          <p:nvPr/>
        </p:nvSpPr>
        <p:spPr>
          <a:xfrm rot="0">
            <a:off x="1028700" y="103747"/>
            <a:ext cx="8257815" cy="870585"/>
          </a:xfrm>
          <a:prstGeom prst="rect">
            <a:avLst/>
          </a:prstGeom>
        </p:spPr>
        <p:txBody>
          <a:bodyPr anchor="t" rtlCol="false" tIns="0" lIns="0" bIns="0" rIns="0">
            <a:spAutoFit/>
          </a:bodyPr>
          <a:lstStyle/>
          <a:p>
            <a:pPr>
              <a:lnSpc>
                <a:spcPts val="7140"/>
              </a:lnSpc>
              <a:spcBef>
                <a:spcPct val="0"/>
              </a:spcBef>
            </a:pPr>
            <a:r>
              <a:rPr lang="en-US" sz="5100">
                <a:solidFill>
                  <a:srgbClr val="F0DFC8"/>
                </a:solidFill>
                <a:latin typeface="Inter"/>
              </a:rPr>
              <a:t>DEFINITION (20 MINUTES)</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795833"/>
        </a:solidFill>
      </p:bgPr>
    </p:bg>
    <p:spTree>
      <p:nvGrpSpPr>
        <p:cNvPr id="1" name=""/>
        <p:cNvGrpSpPr/>
        <p:nvPr/>
      </p:nvGrpSpPr>
      <p:grpSpPr>
        <a:xfrm>
          <a:off x="0" y="0"/>
          <a:ext cx="0" cy="0"/>
          <a:chOff x="0" y="0"/>
          <a:chExt cx="0" cy="0"/>
        </a:xfrm>
      </p:grpSpPr>
      <p:grpSp>
        <p:nvGrpSpPr>
          <p:cNvPr name="Group 2" id="2"/>
          <p:cNvGrpSpPr/>
          <p:nvPr/>
        </p:nvGrpSpPr>
        <p:grpSpPr>
          <a:xfrm rot="0">
            <a:off x="5546866" y="2698787"/>
            <a:ext cx="11712434" cy="7288099"/>
            <a:chOff x="0" y="0"/>
            <a:chExt cx="2953768" cy="1837991"/>
          </a:xfrm>
        </p:grpSpPr>
        <p:sp>
          <p:nvSpPr>
            <p:cNvPr name="Freeform 3" id="3"/>
            <p:cNvSpPr/>
            <p:nvPr/>
          </p:nvSpPr>
          <p:spPr>
            <a:xfrm flipH="false" flipV="false" rot="0">
              <a:off x="0" y="0"/>
              <a:ext cx="2953768" cy="1837991"/>
            </a:xfrm>
            <a:custGeom>
              <a:avLst/>
              <a:gdLst/>
              <a:ahLst/>
              <a:cxnLst/>
              <a:rect r="r" b="b" t="t" l="l"/>
              <a:pathLst>
                <a:path h="1837991" w="2953768">
                  <a:moveTo>
                    <a:pt x="0" y="0"/>
                  </a:moveTo>
                  <a:lnTo>
                    <a:pt x="2953768" y="0"/>
                  </a:lnTo>
                  <a:lnTo>
                    <a:pt x="2953768" y="1837991"/>
                  </a:lnTo>
                  <a:lnTo>
                    <a:pt x="0" y="1837991"/>
                  </a:lnTo>
                  <a:close/>
                </a:path>
              </a:pathLst>
            </a:custGeom>
            <a:solidFill>
              <a:srgbClr val="F0DFC8"/>
            </a:solidFill>
          </p:spPr>
        </p:sp>
      </p:grpSp>
      <p:grpSp>
        <p:nvGrpSpPr>
          <p:cNvPr name="Group 4" id="4"/>
          <p:cNvGrpSpPr/>
          <p:nvPr/>
        </p:nvGrpSpPr>
        <p:grpSpPr>
          <a:xfrm rot="0">
            <a:off x="9617384" y="826027"/>
            <a:ext cx="9187729" cy="1342959"/>
            <a:chOff x="0" y="0"/>
            <a:chExt cx="2637734" cy="385554"/>
          </a:xfrm>
        </p:grpSpPr>
        <p:sp>
          <p:nvSpPr>
            <p:cNvPr name="Freeform 5" id="5"/>
            <p:cNvSpPr/>
            <p:nvPr/>
          </p:nvSpPr>
          <p:spPr>
            <a:xfrm flipH="false" flipV="false" rot="0">
              <a:off x="48260" y="48260"/>
              <a:ext cx="2589474" cy="337294"/>
            </a:xfrm>
            <a:custGeom>
              <a:avLst/>
              <a:gdLst/>
              <a:ahLst/>
              <a:cxnLst/>
              <a:rect r="r" b="b" t="t" l="l"/>
              <a:pathLst>
                <a:path h="337294" w="2589474">
                  <a:moveTo>
                    <a:pt x="0" y="0"/>
                  </a:moveTo>
                  <a:lnTo>
                    <a:pt x="2589474" y="0"/>
                  </a:lnTo>
                  <a:lnTo>
                    <a:pt x="2589474" y="337294"/>
                  </a:lnTo>
                  <a:lnTo>
                    <a:pt x="0" y="337294"/>
                  </a:lnTo>
                  <a:close/>
                </a:path>
              </a:pathLst>
            </a:custGeom>
            <a:solidFill>
              <a:srgbClr val="303030"/>
            </a:solidFill>
          </p:spPr>
        </p:sp>
        <p:sp>
          <p:nvSpPr>
            <p:cNvPr name="Freeform 6" id="6"/>
            <p:cNvSpPr/>
            <p:nvPr/>
          </p:nvSpPr>
          <p:spPr>
            <a:xfrm flipH="false" flipV="false" rot="0">
              <a:off x="6350" y="6350"/>
              <a:ext cx="2589474" cy="337294"/>
            </a:xfrm>
            <a:custGeom>
              <a:avLst/>
              <a:gdLst/>
              <a:ahLst/>
              <a:cxnLst/>
              <a:rect r="r" b="b" t="t" l="l"/>
              <a:pathLst>
                <a:path h="337294" w="2589474">
                  <a:moveTo>
                    <a:pt x="0" y="0"/>
                  </a:moveTo>
                  <a:lnTo>
                    <a:pt x="2589474" y="0"/>
                  </a:lnTo>
                  <a:lnTo>
                    <a:pt x="2589474" y="337294"/>
                  </a:lnTo>
                  <a:lnTo>
                    <a:pt x="0" y="337294"/>
                  </a:lnTo>
                  <a:close/>
                </a:path>
              </a:pathLst>
            </a:custGeom>
            <a:solidFill>
              <a:srgbClr val="F0DFC8"/>
            </a:solidFill>
          </p:spPr>
        </p:sp>
        <p:sp>
          <p:nvSpPr>
            <p:cNvPr name="Freeform 7" id="7"/>
            <p:cNvSpPr/>
            <p:nvPr/>
          </p:nvSpPr>
          <p:spPr>
            <a:xfrm flipH="false" flipV="false" rot="0">
              <a:off x="0" y="0"/>
              <a:ext cx="2602174" cy="349994"/>
            </a:xfrm>
            <a:custGeom>
              <a:avLst/>
              <a:gdLst/>
              <a:ahLst/>
              <a:cxnLst/>
              <a:rect r="r" b="b" t="t" l="l"/>
              <a:pathLst>
                <a:path h="349994" w="2602174">
                  <a:moveTo>
                    <a:pt x="2602174" y="349994"/>
                  </a:moveTo>
                  <a:lnTo>
                    <a:pt x="0" y="349994"/>
                  </a:lnTo>
                  <a:lnTo>
                    <a:pt x="0" y="0"/>
                  </a:lnTo>
                  <a:lnTo>
                    <a:pt x="2602174" y="0"/>
                  </a:lnTo>
                  <a:lnTo>
                    <a:pt x="2602174" y="349994"/>
                  </a:lnTo>
                  <a:close/>
                  <a:moveTo>
                    <a:pt x="12700" y="337294"/>
                  </a:moveTo>
                  <a:lnTo>
                    <a:pt x="2589474" y="337294"/>
                  </a:lnTo>
                  <a:lnTo>
                    <a:pt x="2589474" y="12700"/>
                  </a:lnTo>
                  <a:lnTo>
                    <a:pt x="12700" y="12700"/>
                  </a:lnTo>
                  <a:lnTo>
                    <a:pt x="12700" y="337294"/>
                  </a:lnTo>
                  <a:close/>
                </a:path>
              </a:pathLst>
            </a:custGeom>
            <a:solidFill>
              <a:srgbClr val="795833"/>
            </a:solidFill>
          </p:spPr>
        </p:sp>
      </p:grpSp>
      <p:grpSp>
        <p:nvGrpSpPr>
          <p:cNvPr name="Group 8" id="8"/>
          <p:cNvGrpSpPr/>
          <p:nvPr/>
        </p:nvGrpSpPr>
        <p:grpSpPr>
          <a:xfrm rot="0">
            <a:off x="17455381" y="-1132082"/>
            <a:ext cx="832619" cy="8307537"/>
            <a:chOff x="0" y="0"/>
            <a:chExt cx="1110159" cy="11076717"/>
          </a:xfrm>
        </p:grpSpPr>
        <p:sp>
          <p:nvSpPr>
            <p:cNvPr name="AutoShape 9" id="9"/>
            <p:cNvSpPr/>
            <p:nvPr/>
          </p:nvSpPr>
          <p:spPr>
            <a:xfrm rot="5400000">
              <a:off x="-4358610" y="4850190"/>
              <a:ext cx="9827379" cy="0"/>
            </a:xfrm>
            <a:prstGeom prst="line">
              <a:avLst/>
            </a:prstGeom>
            <a:ln cap="rnd" w="127000">
              <a:solidFill>
                <a:srgbClr val="FFB1A5"/>
              </a:solidFill>
              <a:prstDash val="sysDot"/>
              <a:headEnd type="oval" len="lg" w="lg"/>
              <a:tailEnd type="oval" len="lg" w="lg"/>
            </a:ln>
          </p:spPr>
        </p:sp>
        <p:grpSp>
          <p:nvGrpSpPr>
            <p:cNvPr name="Group 10" id="10"/>
            <p:cNvGrpSpPr/>
            <p:nvPr/>
          </p:nvGrpSpPr>
          <p:grpSpPr>
            <a:xfrm rot="0">
              <a:off x="0" y="9966558"/>
              <a:ext cx="1110159" cy="1110159"/>
              <a:chOff x="0" y="0"/>
              <a:chExt cx="6350000" cy="6350000"/>
            </a:xfrm>
          </p:grpSpPr>
          <p:sp>
            <p:nvSpPr>
              <p:cNvPr name="Freeform 11" id="11"/>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B1A5"/>
              </a:solidFill>
            </p:spPr>
          </p:sp>
        </p:grpSp>
      </p:grpSp>
      <p:grpSp>
        <p:nvGrpSpPr>
          <p:cNvPr name="Group 12" id="12"/>
          <p:cNvGrpSpPr/>
          <p:nvPr/>
        </p:nvGrpSpPr>
        <p:grpSpPr>
          <a:xfrm rot="0">
            <a:off x="1108343" y="-190157"/>
            <a:ext cx="1845389" cy="2032367"/>
            <a:chOff x="0" y="0"/>
            <a:chExt cx="5765800" cy="6350000"/>
          </a:xfrm>
        </p:grpSpPr>
        <p:sp>
          <p:nvSpPr>
            <p:cNvPr name="Freeform 13" id="13"/>
            <p:cNvSpPr/>
            <p:nvPr/>
          </p:nvSpPr>
          <p:spPr>
            <a:xfrm flipH="false" flipV="false" rot="0">
              <a:off x="0" y="0"/>
              <a:ext cx="5765800" cy="6350000"/>
            </a:xfrm>
            <a:custGeom>
              <a:avLst/>
              <a:gdLst/>
              <a:ahLst/>
              <a:cxnLst/>
              <a:rect r="r" b="b" t="t" l="l"/>
              <a:pathLst>
                <a:path h="6350000" w="5765800">
                  <a:moveTo>
                    <a:pt x="5765800" y="0"/>
                  </a:moveTo>
                  <a:lnTo>
                    <a:pt x="5765800" y="6350000"/>
                  </a:lnTo>
                  <a:lnTo>
                    <a:pt x="2881630" y="5361940"/>
                  </a:lnTo>
                  <a:lnTo>
                    <a:pt x="0" y="6350000"/>
                  </a:lnTo>
                  <a:lnTo>
                    <a:pt x="3810" y="4268470"/>
                  </a:lnTo>
                  <a:lnTo>
                    <a:pt x="8890" y="814070"/>
                  </a:lnTo>
                  <a:lnTo>
                    <a:pt x="10160" y="0"/>
                  </a:lnTo>
                  <a:lnTo>
                    <a:pt x="5765800" y="0"/>
                  </a:lnTo>
                  <a:close/>
                </a:path>
              </a:pathLst>
            </a:custGeom>
            <a:solidFill>
              <a:srgbClr val="F0DFC8"/>
            </a:solidFill>
          </p:spPr>
        </p:sp>
      </p:grpSp>
      <p:sp>
        <p:nvSpPr>
          <p:cNvPr name="TextBox 14" id="14"/>
          <p:cNvSpPr txBox="true"/>
          <p:nvPr/>
        </p:nvSpPr>
        <p:spPr>
          <a:xfrm rot="0">
            <a:off x="5818460" y="2964537"/>
            <a:ext cx="11169246" cy="6787538"/>
          </a:xfrm>
          <a:prstGeom prst="rect">
            <a:avLst/>
          </a:prstGeom>
        </p:spPr>
        <p:txBody>
          <a:bodyPr anchor="t" rtlCol="false" tIns="0" lIns="0" bIns="0" rIns="0">
            <a:spAutoFit/>
          </a:bodyPr>
          <a:lstStyle/>
          <a:p>
            <a:pPr algn="ctr">
              <a:lnSpc>
                <a:spcPts val="3870"/>
              </a:lnSpc>
            </a:pPr>
            <a:r>
              <a:rPr lang="en-US" sz="2764">
                <a:solidFill>
                  <a:srgbClr val="303030"/>
                </a:solidFill>
                <a:latin typeface="Inter Bold"/>
              </a:rPr>
              <a:t>ADAPTABILITY AND COPING MECHANISMS</a:t>
            </a:r>
          </a:p>
          <a:p>
            <a:pPr marL="596958" indent="-298479" lvl="1">
              <a:lnSpc>
                <a:spcPts val="3870"/>
              </a:lnSpc>
              <a:buFont typeface="Arial"/>
              <a:buChar char="•"/>
            </a:pPr>
            <a:r>
              <a:rPr lang="en-US" sz="2764">
                <a:solidFill>
                  <a:srgbClr val="303030"/>
                </a:solidFill>
                <a:latin typeface="Inter"/>
              </a:rPr>
              <a:t>Aspect of Adaptability - coping strategies and resilience are necessary while dealing with personal obstacles like relationship or life scenario changes.</a:t>
            </a:r>
          </a:p>
          <a:p>
            <a:pPr marL="596958" indent="-298479" lvl="1">
              <a:lnSpc>
                <a:spcPts val="3870"/>
              </a:lnSpc>
              <a:buFont typeface="Arial"/>
              <a:buChar char="•"/>
            </a:pPr>
            <a:r>
              <a:rPr lang="en-US" sz="2764">
                <a:solidFill>
                  <a:srgbClr val="303030"/>
                </a:solidFill>
                <a:latin typeface="Inter"/>
              </a:rPr>
              <a:t>Importance - being adaptable enables people to deal with the ups and downs of life, overcome obstacles, and come out stronger.</a:t>
            </a:r>
          </a:p>
          <a:p>
            <a:pPr algn="ctr">
              <a:lnSpc>
                <a:spcPts val="3870"/>
              </a:lnSpc>
            </a:pPr>
          </a:p>
          <a:p>
            <a:pPr algn="ctr">
              <a:lnSpc>
                <a:spcPts val="3870"/>
              </a:lnSpc>
            </a:pPr>
            <a:r>
              <a:rPr lang="en-US" sz="2764">
                <a:solidFill>
                  <a:srgbClr val="303030"/>
                </a:solidFill>
                <a:latin typeface="Inter Bold"/>
              </a:rPr>
              <a:t>ACQUIRING KNOWLEDGE AND DEVELOPING SKILLS</a:t>
            </a:r>
          </a:p>
          <a:p>
            <a:pPr marL="596958" indent="-298479" lvl="1">
              <a:lnSpc>
                <a:spcPts val="3870"/>
              </a:lnSpc>
              <a:buFont typeface="Arial"/>
              <a:buChar char="•"/>
            </a:pPr>
            <a:r>
              <a:rPr lang="en-US" sz="2764">
                <a:solidFill>
                  <a:srgbClr val="303030"/>
                </a:solidFill>
                <a:latin typeface="Inter"/>
              </a:rPr>
              <a:t>Flexibility Aspect - taking up new interests, learning new skills, and embracing hobbies all require adjusting to novel situations.</a:t>
            </a:r>
          </a:p>
          <a:p>
            <a:pPr marL="596958" indent="-298479" lvl="1">
              <a:lnSpc>
                <a:spcPts val="3870"/>
              </a:lnSpc>
              <a:buFont typeface="Arial"/>
              <a:buChar char="•"/>
            </a:pPr>
            <a:r>
              <a:rPr lang="en-US" sz="2764">
                <a:solidFill>
                  <a:srgbClr val="303030"/>
                </a:solidFill>
                <a:latin typeface="Inter"/>
              </a:rPr>
              <a:t>The acquisition of varied skills and knowledge through adaptation fosters a continual learning mentality and personal growth. Therefore, adaptability is deemed important.</a:t>
            </a:r>
          </a:p>
        </p:txBody>
      </p:sp>
      <p:sp>
        <p:nvSpPr>
          <p:cNvPr name="Freeform 15" id="15"/>
          <p:cNvSpPr/>
          <p:nvPr/>
        </p:nvSpPr>
        <p:spPr>
          <a:xfrm flipH="false" flipV="false" rot="0">
            <a:off x="4370873" y="375671"/>
            <a:ext cx="4297624" cy="900710"/>
          </a:xfrm>
          <a:custGeom>
            <a:avLst/>
            <a:gdLst/>
            <a:ahLst/>
            <a:cxnLst/>
            <a:rect r="r" b="b" t="t" l="l"/>
            <a:pathLst>
              <a:path h="900710" w="4297624">
                <a:moveTo>
                  <a:pt x="0" y="0"/>
                </a:moveTo>
                <a:lnTo>
                  <a:pt x="4297624" y="0"/>
                </a:lnTo>
                <a:lnTo>
                  <a:pt x="4297624" y="900711"/>
                </a:lnTo>
                <a:lnTo>
                  <a:pt x="0" y="900711"/>
                </a:lnTo>
                <a:lnTo>
                  <a:pt x="0" y="0"/>
                </a:lnTo>
                <a:close/>
              </a:path>
            </a:pathLst>
          </a:custGeom>
          <a:blipFill>
            <a:blip r:embed="rId2"/>
            <a:stretch>
              <a:fillRect l="0" t="0" r="0" b="0"/>
            </a:stretch>
          </a:blipFill>
        </p:spPr>
      </p:sp>
      <p:sp>
        <p:nvSpPr>
          <p:cNvPr name="Freeform 16" id="16"/>
          <p:cNvSpPr/>
          <p:nvPr/>
        </p:nvSpPr>
        <p:spPr>
          <a:xfrm flipH="false" flipV="false" rot="0">
            <a:off x="667487" y="4008415"/>
            <a:ext cx="4412654" cy="4114800"/>
          </a:xfrm>
          <a:custGeom>
            <a:avLst/>
            <a:gdLst/>
            <a:ahLst/>
            <a:cxnLst/>
            <a:rect r="r" b="b" t="t" l="l"/>
            <a:pathLst>
              <a:path h="4114800" w="4412654">
                <a:moveTo>
                  <a:pt x="0" y="0"/>
                </a:moveTo>
                <a:lnTo>
                  <a:pt x="4412654" y="0"/>
                </a:lnTo>
                <a:lnTo>
                  <a:pt x="441265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7" id="17"/>
          <p:cNvSpPr txBox="true"/>
          <p:nvPr/>
        </p:nvSpPr>
        <p:spPr>
          <a:xfrm rot="0">
            <a:off x="9252773" y="1023832"/>
            <a:ext cx="8006527" cy="688908"/>
          </a:xfrm>
          <a:prstGeom prst="rect">
            <a:avLst/>
          </a:prstGeom>
        </p:spPr>
        <p:txBody>
          <a:bodyPr anchor="t" rtlCol="false" tIns="0" lIns="0" bIns="0" rIns="0">
            <a:spAutoFit/>
          </a:bodyPr>
          <a:lstStyle/>
          <a:p>
            <a:pPr algn="ctr">
              <a:lnSpc>
                <a:spcPts val="5600"/>
              </a:lnSpc>
              <a:spcBef>
                <a:spcPct val="0"/>
              </a:spcBef>
            </a:pPr>
            <a:r>
              <a:rPr lang="en-US" sz="4000">
                <a:solidFill>
                  <a:srgbClr val="51ABB2"/>
                </a:solidFill>
                <a:latin typeface="Raleway Bold"/>
              </a:rPr>
              <a:t>Personal Growth:</a:t>
            </a:r>
          </a:p>
        </p:txBody>
      </p:sp>
      <p:sp>
        <p:nvSpPr>
          <p:cNvPr name="TextBox 18" id="18"/>
          <p:cNvSpPr txBox="true"/>
          <p:nvPr/>
        </p:nvSpPr>
        <p:spPr>
          <a:xfrm rot="0">
            <a:off x="1028700" y="540326"/>
            <a:ext cx="2004675" cy="514334"/>
          </a:xfrm>
          <a:prstGeom prst="rect">
            <a:avLst/>
          </a:prstGeom>
        </p:spPr>
        <p:txBody>
          <a:bodyPr anchor="t" rtlCol="false" tIns="0" lIns="0" bIns="0" rIns="0">
            <a:spAutoFit/>
          </a:bodyPr>
          <a:lstStyle/>
          <a:p>
            <a:pPr algn="ctr">
              <a:lnSpc>
                <a:spcPts val="4200"/>
              </a:lnSpc>
            </a:pPr>
            <a:r>
              <a:rPr lang="en-US" sz="3000">
                <a:solidFill>
                  <a:srgbClr val="303030"/>
                </a:solidFill>
                <a:latin typeface="Inter"/>
              </a:rPr>
              <a:t>5</a:t>
            </a:r>
            <a:r>
              <a:rPr lang="en-US" sz="3000">
                <a:solidFill>
                  <a:srgbClr val="303030"/>
                </a:solidFill>
                <a:latin typeface="Inter"/>
              </a:rPr>
              <a:t>/18</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51ABB2"/>
        </a:solidFill>
      </p:bgPr>
    </p:bg>
    <p:spTree>
      <p:nvGrpSpPr>
        <p:cNvPr id="1" name=""/>
        <p:cNvGrpSpPr/>
        <p:nvPr/>
      </p:nvGrpSpPr>
      <p:grpSpPr>
        <a:xfrm>
          <a:off x="0" y="0"/>
          <a:ext cx="0" cy="0"/>
          <a:chOff x="0" y="0"/>
          <a:chExt cx="0" cy="0"/>
        </a:xfrm>
      </p:grpSpPr>
      <p:grpSp>
        <p:nvGrpSpPr>
          <p:cNvPr name="Group 2" id="2"/>
          <p:cNvGrpSpPr/>
          <p:nvPr/>
        </p:nvGrpSpPr>
        <p:grpSpPr>
          <a:xfrm rot="0">
            <a:off x="5546866" y="2698787"/>
            <a:ext cx="11712434" cy="7288099"/>
            <a:chOff x="0" y="0"/>
            <a:chExt cx="2953768" cy="1837991"/>
          </a:xfrm>
        </p:grpSpPr>
        <p:sp>
          <p:nvSpPr>
            <p:cNvPr name="Freeform 3" id="3"/>
            <p:cNvSpPr/>
            <p:nvPr/>
          </p:nvSpPr>
          <p:spPr>
            <a:xfrm flipH="false" flipV="false" rot="0">
              <a:off x="0" y="0"/>
              <a:ext cx="2953768" cy="1837991"/>
            </a:xfrm>
            <a:custGeom>
              <a:avLst/>
              <a:gdLst/>
              <a:ahLst/>
              <a:cxnLst/>
              <a:rect r="r" b="b" t="t" l="l"/>
              <a:pathLst>
                <a:path h="1837991" w="2953768">
                  <a:moveTo>
                    <a:pt x="0" y="0"/>
                  </a:moveTo>
                  <a:lnTo>
                    <a:pt x="2953768" y="0"/>
                  </a:lnTo>
                  <a:lnTo>
                    <a:pt x="2953768" y="1837991"/>
                  </a:lnTo>
                  <a:lnTo>
                    <a:pt x="0" y="1837991"/>
                  </a:lnTo>
                  <a:close/>
                </a:path>
              </a:pathLst>
            </a:custGeom>
            <a:solidFill>
              <a:srgbClr val="F0DFC8"/>
            </a:solidFill>
          </p:spPr>
        </p:sp>
      </p:grpSp>
      <p:grpSp>
        <p:nvGrpSpPr>
          <p:cNvPr name="Group 4" id="4"/>
          <p:cNvGrpSpPr/>
          <p:nvPr/>
        </p:nvGrpSpPr>
        <p:grpSpPr>
          <a:xfrm rot="0">
            <a:off x="9617384" y="826027"/>
            <a:ext cx="9187729" cy="1342959"/>
            <a:chOff x="0" y="0"/>
            <a:chExt cx="2637734" cy="385554"/>
          </a:xfrm>
        </p:grpSpPr>
        <p:sp>
          <p:nvSpPr>
            <p:cNvPr name="Freeform 5" id="5"/>
            <p:cNvSpPr/>
            <p:nvPr/>
          </p:nvSpPr>
          <p:spPr>
            <a:xfrm flipH="false" flipV="false" rot="0">
              <a:off x="48260" y="48260"/>
              <a:ext cx="2589474" cy="337294"/>
            </a:xfrm>
            <a:custGeom>
              <a:avLst/>
              <a:gdLst/>
              <a:ahLst/>
              <a:cxnLst/>
              <a:rect r="r" b="b" t="t" l="l"/>
              <a:pathLst>
                <a:path h="337294" w="2589474">
                  <a:moveTo>
                    <a:pt x="0" y="0"/>
                  </a:moveTo>
                  <a:lnTo>
                    <a:pt x="2589474" y="0"/>
                  </a:lnTo>
                  <a:lnTo>
                    <a:pt x="2589474" y="337294"/>
                  </a:lnTo>
                  <a:lnTo>
                    <a:pt x="0" y="337294"/>
                  </a:lnTo>
                  <a:close/>
                </a:path>
              </a:pathLst>
            </a:custGeom>
            <a:solidFill>
              <a:srgbClr val="FFB1A5"/>
            </a:solidFill>
          </p:spPr>
        </p:sp>
        <p:sp>
          <p:nvSpPr>
            <p:cNvPr name="Freeform 6" id="6"/>
            <p:cNvSpPr/>
            <p:nvPr/>
          </p:nvSpPr>
          <p:spPr>
            <a:xfrm flipH="false" flipV="false" rot="0">
              <a:off x="6350" y="6350"/>
              <a:ext cx="2589474" cy="337294"/>
            </a:xfrm>
            <a:custGeom>
              <a:avLst/>
              <a:gdLst/>
              <a:ahLst/>
              <a:cxnLst/>
              <a:rect r="r" b="b" t="t" l="l"/>
              <a:pathLst>
                <a:path h="337294" w="2589474">
                  <a:moveTo>
                    <a:pt x="0" y="0"/>
                  </a:moveTo>
                  <a:lnTo>
                    <a:pt x="2589474" y="0"/>
                  </a:lnTo>
                  <a:lnTo>
                    <a:pt x="2589474" y="337294"/>
                  </a:lnTo>
                  <a:lnTo>
                    <a:pt x="0" y="337294"/>
                  </a:lnTo>
                  <a:close/>
                </a:path>
              </a:pathLst>
            </a:custGeom>
            <a:solidFill>
              <a:srgbClr val="F0DFC8"/>
            </a:solidFill>
          </p:spPr>
        </p:sp>
        <p:sp>
          <p:nvSpPr>
            <p:cNvPr name="Freeform 7" id="7"/>
            <p:cNvSpPr/>
            <p:nvPr/>
          </p:nvSpPr>
          <p:spPr>
            <a:xfrm flipH="false" flipV="false" rot="0">
              <a:off x="0" y="0"/>
              <a:ext cx="2602174" cy="349994"/>
            </a:xfrm>
            <a:custGeom>
              <a:avLst/>
              <a:gdLst/>
              <a:ahLst/>
              <a:cxnLst/>
              <a:rect r="r" b="b" t="t" l="l"/>
              <a:pathLst>
                <a:path h="349994" w="2602174">
                  <a:moveTo>
                    <a:pt x="2602174" y="349994"/>
                  </a:moveTo>
                  <a:lnTo>
                    <a:pt x="0" y="349994"/>
                  </a:lnTo>
                  <a:lnTo>
                    <a:pt x="0" y="0"/>
                  </a:lnTo>
                  <a:lnTo>
                    <a:pt x="2602174" y="0"/>
                  </a:lnTo>
                  <a:lnTo>
                    <a:pt x="2602174" y="349994"/>
                  </a:lnTo>
                  <a:close/>
                  <a:moveTo>
                    <a:pt x="12700" y="337294"/>
                  </a:moveTo>
                  <a:lnTo>
                    <a:pt x="2589474" y="337294"/>
                  </a:lnTo>
                  <a:lnTo>
                    <a:pt x="2589474" y="12700"/>
                  </a:lnTo>
                  <a:lnTo>
                    <a:pt x="12700" y="12700"/>
                  </a:lnTo>
                  <a:lnTo>
                    <a:pt x="12700" y="337294"/>
                  </a:lnTo>
                  <a:close/>
                </a:path>
              </a:pathLst>
            </a:custGeom>
            <a:solidFill>
              <a:srgbClr val="E16539"/>
            </a:solidFill>
          </p:spPr>
        </p:sp>
      </p:grpSp>
      <p:grpSp>
        <p:nvGrpSpPr>
          <p:cNvPr name="Group 8" id="8"/>
          <p:cNvGrpSpPr/>
          <p:nvPr/>
        </p:nvGrpSpPr>
        <p:grpSpPr>
          <a:xfrm rot="0">
            <a:off x="17455381" y="-1132082"/>
            <a:ext cx="832619" cy="8307537"/>
            <a:chOff x="0" y="0"/>
            <a:chExt cx="1110159" cy="11076717"/>
          </a:xfrm>
        </p:grpSpPr>
        <p:sp>
          <p:nvSpPr>
            <p:cNvPr name="AutoShape 9" id="9"/>
            <p:cNvSpPr/>
            <p:nvPr/>
          </p:nvSpPr>
          <p:spPr>
            <a:xfrm rot="5400000">
              <a:off x="-4358610" y="4850190"/>
              <a:ext cx="9827379" cy="0"/>
            </a:xfrm>
            <a:prstGeom prst="line">
              <a:avLst/>
            </a:prstGeom>
            <a:ln cap="rnd" w="127000">
              <a:solidFill>
                <a:srgbClr val="303030"/>
              </a:solidFill>
              <a:prstDash val="sysDot"/>
              <a:headEnd type="oval" len="lg" w="lg"/>
              <a:tailEnd type="oval" len="lg" w="lg"/>
            </a:ln>
          </p:spPr>
        </p:sp>
        <p:grpSp>
          <p:nvGrpSpPr>
            <p:cNvPr name="Group 10" id="10"/>
            <p:cNvGrpSpPr/>
            <p:nvPr/>
          </p:nvGrpSpPr>
          <p:grpSpPr>
            <a:xfrm rot="0">
              <a:off x="0" y="9966558"/>
              <a:ext cx="1110159" cy="1110159"/>
              <a:chOff x="0" y="0"/>
              <a:chExt cx="6350000" cy="6350000"/>
            </a:xfrm>
          </p:grpSpPr>
          <p:sp>
            <p:nvSpPr>
              <p:cNvPr name="Freeform 11" id="11"/>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03030"/>
              </a:solidFill>
            </p:spPr>
          </p:sp>
        </p:grpSp>
      </p:grpSp>
      <p:grpSp>
        <p:nvGrpSpPr>
          <p:cNvPr name="Group 12" id="12"/>
          <p:cNvGrpSpPr/>
          <p:nvPr/>
        </p:nvGrpSpPr>
        <p:grpSpPr>
          <a:xfrm rot="0">
            <a:off x="1108343" y="-190157"/>
            <a:ext cx="1845389" cy="2032367"/>
            <a:chOff x="0" y="0"/>
            <a:chExt cx="5765800" cy="6350000"/>
          </a:xfrm>
        </p:grpSpPr>
        <p:sp>
          <p:nvSpPr>
            <p:cNvPr name="Freeform 13" id="13"/>
            <p:cNvSpPr/>
            <p:nvPr/>
          </p:nvSpPr>
          <p:spPr>
            <a:xfrm flipH="false" flipV="false" rot="0">
              <a:off x="0" y="0"/>
              <a:ext cx="5765800" cy="6350000"/>
            </a:xfrm>
            <a:custGeom>
              <a:avLst/>
              <a:gdLst/>
              <a:ahLst/>
              <a:cxnLst/>
              <a:rect r="r" b="b" t="t" l="l"/>
              <a:pathLst>
                <a:path h="6350000" w="5765800">
                  <a:moveTo>
                    <a:pt x="5765800" y="0"/>
                  </a:moveTo>
                  <a:lnTo>
                    <a:pt x="5765800" y="6350000"/>
                  </a:lnTo>
                  <a:lnTo>
                    <a:pt x="2881630" y="5361940"/>
                  </a:lnTo>
                  <a:lnTo>
                    <a:pt x="0" y="6350000"/>
                  </a:lnTo>
                  <a:lnTo>
                    <a:pt x="3810" y="4268470"/>
                  </a:lnTo>
                  <a:lnTo>
                    <a:pt x="8890" y="814070"/>
                  </a:lnTo>
                  <a:lnTo>
                    <a:pt x="10160" y="0"/>
                  </a:lnTo>
                  <a:lnTo>
                    <a:pt x="5765800" y="0"/>
                  </a:lnTo>
                  <a:close/>
                </a:path>
              </a:pathLst>
            </a:custGeom>
            <a:solidFill>
              <a:srgbClr val="F0DFC8"/>
            </a:solidFill>
          </p:spPr>
        </p:sp>
      </p:grpSp>
      <p:sp>
        <p:nvSpPr>
          <p:cNvPr name="TextBox 14" id="14"/>
          <p:cNvSpPr txBox="true"/>
          <p:nvPr/>
        </p:nvSpPr>
        <p:spPr>
          <a:xfrm rot="0">
            <a:off x="9252773" y="1023832"/>
            <a:ext cx="8006527" cy="688908"/>
          </a:xfrm>
          <a:prstGeom prst="rect">
            <a:avLst/>
          </a:prstGeom>
        </p:spPr>
        <p:txBody>
          <a:bodyPr anchor="t" rtlCol="false" tIns="0" lIns="0" bIns="0" rIns="0">
            <a:spAutoFit/>
          </a:bodyPr>
          <a:lstStyle/>
          <a:p>
            <a:pPr algn="ctr">
              <a:lnSpc>
                <a:spcPts val="5600"/>
              </a:lnSpc>
              <a:spcBef>
                <a:spcPct val="0"/>
              </a:spcBef>
            </a:pPr>
            <a:r>
              <a:rPr lang="en-US" sz="4000">
                <a:solidFill>
                  <a:srgbClr val="1B1B1B"/>
                </a:solidFill>
                <a:latin typeface="Raleway Bold"/>
              </a:rPr>
              <a:t>Personal Growth:</a:t>
            </a:r>
          </a:p>
        </p:txBody>
      </p:sp>
      <p:sp>
        <p:nvSpPr>
          <p:cNvPr name="TextBox 15" id="15"/>
          <p:cNvSpPr txBox="true"/>
          <p:nvPr/>
        </p:nvSpPr>
        <p:spPr>
          <a:xfrm rot="0">
            <a:off x="5818460" y="2964537"/>
            <a:ext cx="11169246" cy="6787538"/>
          </a:xfrm>
          <a:prstGeom prst="rect">
            <a:avLst/>
          </a:prstGeom>
        </p:spPr>
        <p:txBody>
          <a:bodyPr anchor="t" rtlCol="false" tIns="0" lIns="0" bIns="0" rIns="0">
            <a:spAutoFit/>
          </a:bodyPr>
          <a:lstStyle/>
          <a:p>
            <a:pPr algn="ctr">
              <a:lnSpc>
                <a:spcPts val="3870"/>
              </a:lnSpc>
            </a:pPr>
            <a:r>
              <a:rPr lang="en-US" sz="2764">
                <a:solidFill>
                  <a:srgbClr val="303030"/>
                </a:solidFill>
                <a:latin typeface="Inter Bold"/>
              </a:rPr>
              <a:t>ADAPTABILITY IN INTERPERSONAL RELATIONSHIPS</a:t>
            </a:r>
          </a:p>
          <a:p>
            <a:pPr marL="596958" indent="-298479" lvl="1">
              <a:lnSpc>
                <a:spcPts val="3870"/>
              </a:lnSpc>
              <a:buFont typeface="Arial"/>
              <a:buChar char="•"/>
            </a:pPr>
            <a:r>
              <a:rPr lang="en-US" sz="2764">
                <a:solidFill>
                  <a:srgbClr val="303030"/>
                </a:solidFill>
                <a:latin typeface="Inter"/>
              </a:rPr>
              <a:t>ADAPTABILITY IS NECESSARY TO RECOGNIZE AND TAKE INTO ACCOUNT DIVERSE POINTS OF VIEW IN INTERPERSONAL RELATIONSHIPS. </a:t>
            </a:r>
          </a:p>
          <a:p>
            <a:pPr marL="596958" indent="-298479" lvl="1">
              <a:lnSpc>
                <a:spcPts val="3870"/>
              </a:lnSpc>
              <a:buFont typeface="Arial"/>
              <a:buChar char="•"/>
            </a:pPr>
            <a:r>
              <a:rPr lang="en-US" sz="2764">
                <a:solidFill>
                  <a:srgbClr val="303030"/>
                </a:solidFill>
                <a:latin typeface="Inter"/>
              </a:rPr>
              <a:t>IMPORTANCE - HAVING THE ABILITY TO ADAPT IMPROVES EMPATHY, COMMUNICATION, AND CONFLICT RESOLUTION, ALL OF WHICH LEAD TO HAPPIER AND MORE SATISFYING RELATIONSHIPS. </a:t>
            </a:r>
          </a:p>
          <a:p>
            <a:pPr>
              <a:lnSpc>
                <a:spcPts val="3870"/>
              </a:lnSpc>
            </a:pPr>
          </a:p>
          <a:p>
            <a:pPr algn="ctr">
              <a:lnSpc>
                <a:spcPts val="3870"/>
              </a:lnSpc>
            </a:pPr>
            <a:r>
              <a:rPr lang="en-US" sz="2764">
                <a:solidFill>
                  <a:srgbClr val="303030"/>
                </a:solidFill>
                <a:latin typeface="Inter Bold"/>
              </a:rPr>
              <a:t>ACCEPTING SHIFTS IN BELIEFS AND VALUES</a:t>
            </a:r>
          </a:p>
          <a:p>
            <a:pPr marL="596958" indent="-298479" lvl="1">
              <a:lnSpc>
                <a:spcPts val="3870"/>
              </a:lnSpc>
              <a:buFont typeface="Arial"/>
              <a:buChar char="•"/>
            </a:pPr>
            <a:r>
              <a:rPr lang="en-US" sz="2764">
                <a:solidFill>
                  <a:srgbClr val="303030"/>
                </a:solidFill>
                <a:latin typeface="Inter"/>
              </a:rPr>
              <a:t> FLEXIBILITY ASPECT - PEOPLE MAY NEED TO MODIFY THEIR VALUES AND IDEAS AS THEY MATURE AND CHANGE IN ORDER TO ACCOMMODATE NEW VIEWPOINTS.</a:t>
            </a:r>
          </a:p>
          <a:p>
            <a:pPr marL="596958" indent="-298479" lvl="1">
              <a:lnSpc>
                <a:spcPts val="3870"/>
              </a:lnSpc>
              <a:buFont typeface="Arial"/>
              <a:buChar char="•"/>
            </a:pPr>
            <a:r>
              <a:rPr lang="en-US" sz="2764">
                <a:solidFill>
                  <a:srgbClr val="303030"/>
                </a:solidFill>
                <a:latin typeface="Inter"/>
              </a:rPr>
              <a:t>IMPORTANCE - BY MAKING IT EASIER TO ACCEPT AND INCORPORATE CHANGING VALUES AND IDEAS, A FLEXIBLE MENTALITY PROMOTES HUMAN DEVELOPMENT.</a:t>
            </a:r>
          </a:p>
        </p:txBody>
      </p:sp>
      <p:sp>
        <p:nvSpPr>
          <p:cNvPr name="TextBox 16" id="16"/>
          <p:cNvSpPr txBox="true"/>
          <p:nvPr/>
        </p:nvSpPr>
        <p:spPr>
          <a:xfrm rot="0">
            <a:off x="1028700" y="540326"/>
            <a:ext cx="2004675" cy="514334"/>
          </a:xfrm>
          <a:prstGeom prst="rect">
            <a:avLst/>
          </a:prstGeom>
        </p:spPr>
        <p:txBody>
          <a:bodyPr anchor="t" rtlCol="false" tIns="0" lIns="0" bIns="0" rIns="0">
            <a:spAutoFit/>
          </a:bodyPr>
          <a:lstStyle/>
          <a:p>
            <a:pPr algn="ctr">
              <a:lnSpc>
                <a:spcPts val="4200"/>
              </a:lnSpc>
            </a:pPr>
            <a:r>
              <a:rPr lang="en-US" sz="3000">
                <a:solidFill>
                  <a:srgbClr val="303030"/>
                </a:solidFill>
                <a:latin typeface="Inter"/>
              </a:rPr>
              <a:t>6/18</a:t>
            </a:r>
          </a:p>
        </p:txBody>
      </p:sp>
      <p:sp>
        <p:nvSpPr>
          <p:cNvPr name="Freeform 17" id="17"/>
          <p:cNvSpPr/>
          <p:nvPr/>
        </p:nvSpPr>
        <p:spPr>
          <a:xfrm flipH="false" flipV="false" rot="0">
            <a:off x="4370873" y="375671"/>
            <a:ext cx="4297624" cy="900710"/>
          </a:xfrm>
          <a:custGeom>
            <a:avLst/>
            <a:gdLst/>
            <a:ahLst/>
            <a:cxnLst/>
            <a:rect r="r" b="b" t="t" l="l"/>
            <a:pathLst>
              <a:path h="900710" w="4297624">
                <a:moveTo>
                  <a:pt x="0" y="0"/>
                </a:moveTo>
                <a:lnTo>
                  <a:pt x="4297624" y="0"/>
                </a:lnTo>
                <a:lnTo>
                  <a:pt x="4297624" y="900711"/>
                </a:lnTo>
                <a:lnTo>
                  <a:pt x="0" y="900711"/>
                </a:lnTo>
                <a:lnTo>
                  <a:pt x="0" y="0"/>
                </a:lnTo>
                <a:close/>
              </a:path>
            </a:pathLst>
          </a:custGeom>
          <a:blipFill>
            <a:blip r:embed="rId2"/>
            <a:stretch>
              <a:fillRect l="0" t="0" r="0" b="0"/>
            </a:stretch>
          </a:blipFill>
        </p:spPr>
      </p:sp>
      <p:sp>
        <p:nvSpPr>
          <p:cNvPr name="Freeform 18" id="18"/>
          <p:cNvSpPr/>
          <p:nvPr/>
        </p:nvSpPr>
        <p:spPr>
          <a:xfrm flipH="false" flipV="false" rot="0">
            <a:off x="684655" y="4285437"/>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2AB8F"/>
        </a:solidFill>
      </p:bgPr>
    </p:bg>
    <p:spTree>
      <p:nvGrpSpPr>
        <p:cNvPr id="1" name=""/>
        <p:cNvGrpSpPr/>
        <p:nvPr/>
      </p:nvGrpSpPr>
      <p:grpSpPr>
        <a:xfrm>
          <a:off x="0" y="0"/>
          <a:ext cx="0" cy="0"/>
          <a:chOff x="0" y="0"/>
          <a:chExt cx="0" cy="0"/>
        </a:xfrm>
      </p:grpSpPr>
      <p:grpSp>
        <p:nvGrpSpPr>
          <p:cNvPr name="Group 2" id="2"/>
          <p:cNvGrpSpPr/>
          <p:nvPr/>
        </p:nvGrpSpPr>
        <p:grpSpPr>
          <a:xfrm rot="0">
            <a:off x="5546866" y="2698787"/>
            <a:ext cx="11712434" cy="7288099"/>
            <a:chOff x="0" y="0"/>
            <a:chExt cx="2953768" cy="1837991"/>
          </a:xfrm>
        </p:grpSpPr>
        <p:sp>
          <p:nvSpPr>
            <p:cNvPr name="Freeform 3" id="3"/>
            <p:cNvSpPr/>
            <p:nvPr/>
          </p:nvSpPr>
          <p:spPr>
            <a:xfrm flipH="false" flipV="false" rot="0">
              <a:off x="0" y="0"/>
              <a:ext cx="2953768" cy="1837991"/>
            </a:xfrm>
            <a:custGeom>
              <a:avLst/>
              <a:gdLst/>
              <a:ahLst/>
              <a:cxnLst/>
              <a:rect r="r" b="b" t="t" l="l"/>
              <a:pathLst>
                <a:path h="1837991" w="2953768">
                  <a:moveTo>
                    <a:pt x="0" y="0"/>
                  </a:moveTo>
                  <a:lnTo>
                    <a:pt x="2953768" y="0"/>
                  </a:lnTo>
                  <a:lnTo>
                    <a:pt x="2953768" y="1837991"/>
                  </a:lnTo>
                  <a:lnTo>
                    <a:pt x="0" y="1837991"/>
                  </a:lnTo>
                  <a:close/>
                </a:path>
              </a:pathLst>
            </a:custGeom>
            <a:solidFill>
              <a:srgbClr val="F0DFC8"/>
            </a:solidFill>
          </p:spPr>
        </p:sp>
      </p:grpSp>
      <p:grpSp>
        <p:nvGrpSpPr>
          <p:cNvPr name="Group 4" id="4"/>
          <p:cNvGrpSpPr/>
          <p:nvPr/>
        </p:nvGrpSpPr>
        <p:grpSpPr>
          <a:xfrm rot="0">
            <a:off x="9617384" y="826027"/>
            <a:ext cx="9187729" cy="1342959"/>
            <a:chOff x="0" y="0"/>
            <a:chExt cx="2637734" cy="385554"/>
          </a:xfrm>
        </p:grpSpPr>
        <p:sp>
          <p:nvSpPr>
            <p:cNvPr name="Freeform 5" id="5"/>
            <p:cNvSpPr/>
            <p:nvPr/>
          </p:nvSpPr>
          <p:spPr>
            <a:xfrm flipH="false" flipV="false" rot="0">
              <a:off x="48260" y="48260"/>
              <a:ext cx="2589474" cy="337294"/>
            </a:xfrm>
            <a:custGeom>
              <a:avLst/>
              <a:gdLst/>
              <a:ahLst/>
              <a:cxnLst/>
              <a:rect r="r" b="b" t="t" l="l"/>
              <a:pathLst>
                <a:path h="337294" w="2589474">
                  <a:moveTo>
                    <a:pt x="0" y="0"/>
                  </a:moveTo>
                  <a:lnTo>
                    <a:pt x="2589474" y="0"/>
                  </a:lnTo>
                  <a:lnTo>
                    <a:pt x="2589474" y="337294"/>
                  </a:lnTo>
                  <a:lnTo>
                    <a:pt x="0" y="337294"/>
                  </a:lnTo>
                  <a:close/>
                </a:path>
              </a:pathLst>
            </a:custGeom>
            <a:solidFill>
              <a:srgbClr val="FFB1A5"/>
            </a:solidFill>
          </p:spPr>
        </p:sp>
        <p:sp>
          <p:nvSpPr>
            <p:cNvPr name="Freeform 6" id="6"/>
            <p:cNvSpPr/>
            <p:nvPr/>
          </p:nvSpPr>
          <p:spPr>
            <a:xfrm flipH="false" flipV="false" rot="0">
              <a:off x="6350" y="6350"/>
              <a:ext cx="2589474" cy="337294"/>
            </a:xfrm>
            <a:custGeom>
              <a:avLst/>
              <a:gdLst/>
              <a:ahLst/>
              <a:cxnLst/>
              <a:rect r="r" b="b" t="t" l="l"/>
              <a:pathLst>
                <a:path h="337294" w="2589474">
                  <a:moveTo>
                    <a:pt x="0" y="0"/>
                  </a:moveTo>
                  <a:lnTo>
                    <a:pt x="2589474" y="0"/>
                  </a:lnTo>
                  <a:lnTo>
                    <a:pt x="2589474" y="337294"/>
                  </a:lnTo>
                  <a:lnTo>
                    <a:pt x="0" y="337294"/>
                  </a:lnTo>
                  <a:close/>
                </a:path>
              </a:pathLst>
            </a:custGeom>
            <a:solidFill>
              <a:srgbClr val="F0DFC8"/>
            </a:solidFill>
          </p:spPr>
        </p:sp>
        <p:sp>
          <p:nvSpPr>
            <p:cNvPr name="Freeform 7" id="7"/>
            <p:cNvSpPr/>
            <p:nvPr/>
          </p:nvSpPr>
          <p:spPr>
            <a:xfrm flipH="false" flipV="false" rot="0">
              <a:off x="0" y="0"/>
              <a:ext cx="2602174" cy="349994"/>
            </a:xfrm>
            <a:custGeom>
              <a:avLst/>
              <a:gdLst/>
              <a:ahLst/>
              <a:cxnLst/>
              <a:rect r="r" b="b" t="t" l="l"/>
              <a:pathLst>
                <a:path h="349994" w="2602174">
                  <a:moveTo>
                    <a:pt x="2602174" y="349994"/>
                  </a:moveTo>
                  <a:lnTo>
                    <a:pt x="0" y="349994"/>
                  </a:lnTo>
                  <a:lnTo>
                    <a:pt x="0" y="0"/>
                  </a:lnTo>
                  <a:lnTo>
                    <a:pt x="2602174" y="0"/>
                  </a:lnTo>
                  <a:lnTo>
                    <a:pt x="2602174" y="349994"/>
                  </a:lnTo>
                  <a:close/>
                  <a:moveTo>
                    <a:pt x="12700" y="337294"/>
                  </a:moveTo>
                  <a:lnTo>
                    <a:pt x="2589474" y="337294"/>
                  </a:lnTo>
                  <a:lnTo>
                    <a:pt x="2589474" y="12700"/>
                  </a:lnTo>
                  <a:lnTo>
                    <a:pt x="12700" y="12700"/>
                  </a:lnTo>
                  <a:lnTo>
                    <a:pt x="12700" y="337294"/>
                  </a:lnTo>
                  <a:close/>
                </a:path>
              </a:pathLst>
            </a:custGeom>
            <a:solidFill>
              <a:srgbClr val="E16539"/>
            </a:solidFill>
          </p:spPr>
        </p:sp>
      </p:grpSp>
      <p:grpSp>
        <p:nvGrpSpPr>
          <p:cNvPr name="Group 8" id="8"/>
          <p:cNvGrpSpPr/>
          <p:nvPr/>
        </p:nvGrpSpPr>
        <p:grpSpPr>
          <a:xfrm rot="0">
            <a:off x="17455381" y="-1132082"/>
            <a:ext cx="832619" cy="8307537"/>
            <a:chOff x="0" y="0"/>
            <a:chExt cx="1110159" cy="11076717"/>
          </a:xfrm>
        </p:grpSpPr>
        <p:sp>
          <p:nvSpPr>
            <p:cNvPr name="AutoShape 9" id="9"/>
            <p:cNvSpPr/>
            <p:nvPr/>
          </p:nvSpPr>
          <p:spPr>
            <a:xfrm rot="5400000">
              <a:off x="-4358610" y="4850190"/>
              <a:ext cx="9827379" cy="0"/>
            </a:xfrm>
            <a:prstGeom prst="line">
              <a:avLst/>
            </a:prstGeom>
            <a:ln cap="rnd" w="127000">
              <a:solidFill>
                <a:srgbClr val="303030"/>
              </a:solidFill>
              <a:prstDash val="sysDot"/>
              <a:headEnd type="oval" len="lg" w="lg"/>
              <a:tailEnd type="oval" len="lg" w="lg"/>
            </a:ln>
          </p:spPr>
        </p:sp>
        <p:grpSp>
          <p:nvGrpSpPr>
            <p:cNvPr name="Group 10" id="10"/>
            <p:cNvGrpSpPr/>
            <p:nvPr/>
          </p:nvGrpSpPr>
          <p:grpSpPr>
            <a:xfrm rot="0">
              <a:off x="0" y="9966558"/>
              <a:ext cx="1110159" cy="1110159"/>
              <a:chOff x="0" y="0"/>
              <a:chExt cx="6350000" cy="6350000"/>
            </a:xfrm>
          </p:grpSpPr>
          <p:sp>
            <p:nvSpPr>
              <p:cNvPr name="Freeform 11" id="11"/>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03030"/>
              </a:solidFill>
            </p:spPr>
          </p:sp>
        </p:grpSp>
      </p:grpSp>
      <p:grpSp>
        <p:nvGrpSpPr>
          <p:cNvPr name="Group 12" id="12"/>
          <p:cNvGrpSpPr/>
          <p:nvPr/>
        </p:nvGrpSpPr>
        <p:grpSpPr>
          <a:xfrm rot="0">
            <a:off x="1108343" y="-190157"/>
            <a:ext cx="1845389" cy="2032367"/>
            <a:chOff x="0" y="0"/>
            <a:chExt cx="5765800" cy="6350000"/>
          </a:xfrm>
        </p:grpSpPr>
        <p:sp>
          <p:nvSpPr>
            <p:cNvPr name="Freeform 13" id="13"/>
            <p:cNvSpPr/>
            <p:nvPr/>
          </p:nvSpPr>
          <p:spPr>
            <a:xfrm flipH="false" flipV="false" rot="0">
              <a:off x="0" y="0"/>
              <a:ext cx="5765800" cy="6350000"/>
            </a:xfrm>
            <a:custGeom>
              <a:avLst/>
              <a:gdLst/>
              <a:ahLst/>
              <a:cxnLst/>
              <a:rect r="r" b="b" t="t" l="l"/>
              <a:pathLst>
                <a:path h="6350000" w="5765800">
                  <a:moveTo>
                    <a:pt x="5765800" y="0"/>
                  </a:moveTo>
                  <a:lnTo>
                    <a:pt x="5765800" y="6350000"/>
                  </a:lnTo>
                  <a:lnTo>
                    <a:pt x="2881630" y="5361940"/>
                  </a:lnTo>
                  <a:lnTo>
                    <a:pt x="0" y="6350000"/>
                  </a:lnTo>
                  <a:lnTo>
                    <a:pt x="3810" y="4268470"/>
                  </a:lnTo>
                  <a:lnTo>
                    <a:pt x="8890" y="814070"/>
                  </a:lnTo>
                  <a:lnTo>
                    <a:pt x="10160" y="0"/>
                  </a:lnTo>
                  <a:lnTo>
                    <a:pt x="5765800" y="0"/>
                  </a:lnTo>
                  <a:close/>
                </a:path>
              </a:pathLst>
            </a:custGeom>
            <a:solidFill>
              <a:srgbClr val="F0DFC8"/>
            </a:solidFill>
          </p:spPr>
        </p:sp>
      </p:grpSp>
      <p:sp>
        <p:nvSpPr>
          <p:cNvPr name="TextBox 14" id="14"/>
          <p:cNvSpPr txBox="true"/>
          <p:nvPr/>
        </p:nvSpPr>
        <p:spPr>
          <a:xfrm rot="0">
            <a:off x="5818460" y="2955012"/>
            <a:ext cx="11169246" cy="6311305"/>
          </a:xfrm>
          <a:prstGeom prst="rect">
            <a:avLst/>
          </a:prstGeom>
        </p:spPr>
        <p:txBody>
          <a:bodyPr anchor="t" rtlCol="false" tIns="0" lIns="0" bIns="0" rIns="0">
            <a:spAutoFit/>
          </a:bodyPr>
          <a:lstStyle/>
          <a:p>
            <a:pPr algn="ctr">
              <a:lnSpc>
                <a:spcPts val="3870"/>
              </a:lnSpc>
            </a:pPr>
            <a:r>
              <a:rPr lang="en-US" sz="2764">
                <a:solidFill>
                  <a:srgbClr val="303030"/>
                </a:solidFill>
                <a:latin typeface="Raleway Bold"/>
              </a:rPr>
              <a:t>PROMOTION IN CAREERS</a:t>
            </a:r>
          </a:p>
          <a:p>
            <a:pPr marL="596958" indent="-298479" lvl="1">
              <a:lnSpc>
                <a:spcPts val="3870"/>
              </a:lnSpc>
              <a:buFont typeface="Arial"/>
              <a:buChar char="•"/>
            </a:pPr>
            <a:r>
              <a:rPr lang="en-US" sz="2764">
                <a:solidFill>
                  <a:srgbClr val="303030"/>
                </a:solidFill>
                <a:latin typeface="Raleway"/>
              </a:rPr>
              <a:t> Adaptability - since the workplace is always changing, people who can keep up with the latest technological advancements and business trends tend to succeed in their jobs.</a:t>
            </a:r>
          </a:p>
          <a:p>
            <a:pPr marL="596958" indent="-298479" lvl="1">
              <a:lnSpc>
                <a:spcPts val="3870"/>
              </a:lnSpc>
              <a:buFont typeface="Arial"/>
              <a:buChar char="•"/>
            </a:pPr>
            <a:r>
              <a:rPr lang="en-US" sz="2764">
                <a:solidFill>
                  <a:srgbClr val="303030"/>
                </a:solidFill>
                <a:latin typeface="Raleway"/>
              </a:rPr>
              <a:t>Importance - taking on new tasks, advancing in your profession, and being relevant all depend on your capacity to adapt.</a:t>
            </a:r>
          </a:p>
          <a:p>
            <a:pPr>
              <a:lnSpc>
                <a:spcPts val="3870"/>
              </a:lnSpc>
            </a:pPr>
          </a:p>
          <a:p>
            <a:pPr algn="ctr">
              <a:lnSpc>
                <a:spcPts val="3870"/>
              </a:lnSpc>
            </a:pPr>
            <a:r>
              <a:rPr lang="en-US" sz="2764">
                <a:solidFill>
                  <a:srgbClr val="303030"/>
                </a:solidFill>
                <a:latin typeface="Raleway Bold"/>
              </a:rPr>
              <a:t>INNOVATION AND PROBLEM-SOLVING</a:t>
            </a:r>
          </a:p>
          <a:p>
            <a:pPr marL="596958" indent="-298479" lvl="1">
              <a:lnSpc>
                <a:spcPts val="3870"/>
              </a:lnSpc>
              <a:buFont typeface="Arial"/>
              <a:buChar char="•"/>
            </a:pPr>
            <a:r>
              <a:rPr lang="en-US" sz="2764">
                <a:solidFill>
                  <a:srgbClr val="303030"/>
                </a:solidFill>
                <a:latin typeface="Raleway"/>
              </a:rPr>
              <a:t>The capacity to adjust tactics and approaches is a necessary skill for overcoming obstacles in the business.</a:t>
            </a:r>
          </a:p>
          <a:p>
            <a:pPr marL="596958" indent="-298479" lvl="1">
              <a:lnSpc>
                <a:spcPts val="3870"/>
              </a:lnSpc>
              <a:buFont typeface="Arial"/>
              <a:buChar char="•"/>
            </a:pPr>
            <a:r>
              <a:rPr lang="en-US" sz="2764">
                <a:solidFill>
                  <a:srgbClr val="303030"/>
                </a:solidFill>
                <a:latin typeface="Raleway"/>
              </a:rPr>
              <a:t>Relevance: Flexible workers are excellent at coming up with new ideas and addressing problems, which helps their companies develop and succeed.</a:t>
            </a:r>
          </a:p>
        </p:txBody>
      </p:sp>
      <p:sp>
        <p:nvSpPr>
          <p:cNvPr name="Freeform 15" id="15"/>
          <p:cNvSpPr/>
          <p:nvPr/>
        </p:nvSpPr>
        <p:spPr>
          <a:xfrm flipH="false" flipV="false" rot="0">
            <a:off x="4370873" y="375671"/>
            <a:ext cx="4297624" cy="900710"/>
          </a:xfrm>
          <a:custGeom>
            <a:avLst/>
            <a:gdLst/>
            <a:ahLst/>
            <a:cxnLst/>
            <a:rect r="r" b="b" t="t" l="l"/>
            <a:pathLst>
              <a:path h="900710" w="4297624">
                <a:moveTo>
                  <a:pt x="0" y="0"/>
                </a:moveTo>
                <a:lnTo>
                  <a:pt x="4297624" y="0"/>
                </a:lnTo>
                <a:lnTo>
                  <a:pt x="4297624" y="900711"/>
                </a:lnTo>
                <a:lnTo>
                  <a:pt x="0" y="900711"/>
                </a:lnTo>
                <a:lnTo>
                  <a:pt x="0" y="0"/>
                </a:lnTo>
                <a:close/>
              </a:path>
            </a:pathLst>
          </a:custGeom>
          <a:blipFill>
            <a:blip r:embed="rId2"/>
            <a:stretch>
              <a:fillRect l="0" t="0" r="0" b="0"/>
            </a:stretch>
          </a:blipFill>
        </p:spPr>
      </p:sp>
      <p:sp>
        <p:nvSpPr>
          <p:cNvPr name="Freeform 16" id="16"/>
          <p:cNvSpPr/>
          <p:nvPr/>
        </p:nvSpPr>
        <p:spPr>
          <a:xfrm flipH="false" flipV="false" rot="0">
            <a:off x="312652" y="3270563"/>
            <a:ext cx="5034189" cy="5104374"/>
          </a:xfrm>
          <a:custGeom>
            <a:avLst/>
            <a:gdLst/>
            <a:ahLst/>
            <a:cxnLst/>
            <a:rect r="r" b="b" t="t" l="l"/>
            <a:pathLst>
              <a:path h="5104374" w="5034189">
                <a:moveTo>
                  <a:pt x="0" y="0"/>
                </a:moveTo>
                <a:lnTo>
                  <a:pt x="5034189" y="0"/>
                </a:lnTo>
                <a:lnTo>
                  <a:pt x="5034189" y="5104374"/>
                </a:lnTo>
                <a:lnTo>
                  <a:pt x="0" y="510437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7" id="17"/>
          <p:cNvSpPr txBox="true"/>
          <p:nvPr/>
        </p:nvSpPr>
        <p:spPr>
          <a:xfrm rot="0">
            <a:off x="9252773" y="1023832"/>
            <a:ext cx="8006527" cy="688908"/>
          </a:xfrm>
          <a:prstGeom prst="rect">
            <a:avLst/>
          </a:prstGeom>
        </p:spPr>
        <p:txBody>
          <a:bodyPr anchor="t" rtlCol="false" tIns="0" lIns="0" bIns="0" rIns="0">
            <a:spAutoFit/>
          </a:bodyPr>
          <a:lstStyle/>
          <a:p>
            <a:pPr algn="ctr">
              <a:lnSpc>
                <a:spcPts val="5600"/>
              </a:lnSpc>
              <a:spcBef>
                <a:spcPct val="0"/>
              </a:spcBef>
            </a:pPr>
            <a:r>
              <a:rPr lang="en-US" sz="4000">
                <a:solidFill>
                  <a:srgbClr val="1B1B1B"/>
                </a:solidFill>
                <a:latin typeface="Raleway Bold"/>
              </a:rPr>
              <a:t>Professional Growth:</a:t>
            </a:r>
          </a:p>
        </p:txBody>
      </p:sp>
      <p:sp>
        <p:nvSpPr>
          <p:cNvPr name="TextBox 18" id="18"/>
          <p:cNvSpPr txBox="true"/>
          <p:nvPr/>
        </p:nvSpPr>
        <p:spPr>
          <a:xfrm rot="0">
            <a:off x="1028700" y="540326"/>
            <a:ext cx="2004675" cy="514334"/>
          </a:xfrm>
          <a:prstGeom prst="rect">
            <a:avLst/>
          </a:prstGeom>
        </p:spPr>
        <p:txBody>
          <a:bodyPr anchor="t" rtlCol="false" tIns="0" lIns="0" bIns="0" rIns="0">
            <a:spAutoFit/>
          </a:bodyPr>
          <a:lstStyle/>
          <a:p>
            <a:pPr algn="ctr">
              <a:lnSpc>
                <a:spcPts val="4200"/>
              </a:lnSpc>
            </a:pPr>
            <a:r>
              <a:rPr lang="en-US" sz="3000">
                <a:solidFill>
                  <a:srgbClr val="303030"/>
                </a:solidFill>
                <a:latin typeface="Inter"/>
              </a:rPr>
              <a:t>7</a:t>
            </a:r>
            <a:r>
              <a:rPr lang="en-US" sz="3000">
                <a:solidFill>
                  <a:srgbClr val="303030"/>
                </a:solidFill>
                <a:latin typeface="Inter"/>
              </a:rPr>
              <a:t>/18</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EFC7A4"/>
        </a:solidFill>
      </p:bgPr>
    </p:bg>
    <p:spTree>
      <p:nvGrpSpPr>
        <p:cNvPr id="1" name=""/>
        <p:cNvGrpSpPr/>
        <p:nvPr/>
      </p:nvGrpSpPr>
      <p:grpSpPr>
        <a:xfrm>
          <a:off x="0" y="0"/>
          <a:ext cx="0" cy="0"/>
          <a:chOff x="0" y="0"/>
          <a:chExt cx="0" cy="0"/>
        </a:xfrm>
      </p:grpSpPr>
      <p:grpSp>
        <p:nvGrpSpPr>
          <p:cNvPr name="Group 2" id="2"/>
          <p:cNvGrpSpPr/>
          <p:nvPr/>
        </p:nvGrpSpPr>
        <p:grpSpPr>
          <a:xfrm rot="0">
            <a:off x="5399573" y="1473431"/>
            <a:ext cx="12888427" cy="8813569"/>
            <a:chOff x="0" y="0"/>
            <a:chExt cx="3250342" cy="2222701"/>
          </a:xfrm>
        </p:grpSpPr>
        <p:sp>
          <p:nvSpPr>
            <p:cNvPr name="Freeform 3" id="3"/>
            <p:cNvSpPr/>
            <p:nvPr/>
          </p:nvSpPr>
          <p:spPr>
            <a:xfrm flipH="false" flipV="false" rot="0">
              <a:off x="0" y="0"/>
              <a:ext cx="3250342" cy="2222701"/>
            </a:xfrm>
            <a:custGeom>
              <a:avLst/>
              <a:gdLst/>
              <a:ahLst/>
              <a:cxnLst/>
              <a:rect r="r" b="b" t="t" l="l"/>
              <a:pathLst>
                <a:path h="2222701" w="3250342">
                  <a:moveTo>
                    <a:pt x="0" y="0"/>
                  </a:moveTo>
                  <a:lnTo>
                    <a:pt x="3250342" y="0"/>
                  </a:lnTo>
                  <a:lnTo>
                    <a:pt x="3250342" y="2222701"/>
                  </a:lnTo>
                  <a:lnTo>
                    <a:pt x="0" y="2222701"/>
                  </a:lnTo>
                  <a:close/>
                </a:path>
              </a:pathLst>
            </a:custGeom>
            <a:solidFill>
              <a:srgbClr val="303030"/>
            </a:solidFill>
          </p:spPr>
        </p:sp>
      </p:grpSp>
      <p:grpSp>
        <p:nvGrpSpPr>
          <p:cNvPr name="Group 4" id="4"/>
          <p:cNvGrpSpPr/>
          <p:nvPr/>
        </p:nvGrpSpPr>
        <p:grpSpPr>
          <a:xfrm rot="0">
            <a:off x="1108343" y="-190157"/>
            <a:ext cx="1845389" cy="2032367"/>
            <a:chOff x="0" y="0"/>
            <a:chExt cx="5765800" cy="6350000"/>
          </a:xfrm>
        </p:grpSpPr>
        <p:sp>
          <p:nvSpPr>
            <p:cNvPr name="Freeform 5" id="5"/>
            <p:cNvSpPr/>
            <p:nvPr/>
          </p:nvSpPr>
          <p:spPr>
            <a:xfrm flipH="false" flipV="false" rot="0">
              <a:off x="0" y="0"/>
              <a:ext cx="5765800" cy="6350000"/>
            </a:xfrm>
            <a:custGeom>
              <a:avLst/>
              <a:gdLst/>
              <a:ahLst/>
              <a:cxnLst/>
              <a:rect r="r" b="b" t="t" l="l"/>
              <a:pathLst>
                <a:path h="6350000" w="5765800">
                  <a:moveTo>
                    <a:pt x="5765800" y="0"/>
                  </a:moveTo>
                  <a:lnTo>
                    <a:pt x="5765800" y="6350000"/>
                  </a:lnTo>
                  <a:lnTo>
                    <a:pt x="2881630" y="5361940"/>
                  </a:lnTo>
                  <a:lnTo>
                    <a:pt x="0" y="6350000"/>
                  </a:lnTo>
                  <a:lnTo>
                    <a:pt x="3810" y="4268470"/>
                  </a:lnTo>
                  <a:lnTo>
                    <a:pt x="8890" y="814070"/>
                  </a:lnTo>
                  <a:lnTo>
                    <a:pt x="10160" y="0"/>
                  </a:lnTo>
                  <a:lnTo>
                    <a:pt x="5765800" y="0"/>
                  </a:lnTo>
                  <a:close/>
                </a:path>
              </a:pathLst>
            </a:custGeom>
            <a:solidFill>
              <a:srgbClr val="303030"/>
            </a:solidFill>
          </p:spPr>
        </p:sp>
      </p:grpSp>
      <p:grpSp>
        <p:nvGrpSpPr>
          <p:cNvPr name="Group 6" id="6"/>
          <p:cNvGrpSpPr/>
          <p:nvPr/>
        </p:nvGrpSpPr>
        <p:grpSpPr>
          <a:xfrm rot="0">
            <a:off x="8885596" y="0"/>
            <a:ext cx="9552340" cy="1342959"/>
            <a:chOff x="0" y="0"/>
            <a:chExt cx="12736454" cy="1790612"/>
          </a:xfrm>
        </p:grpSpPr>
        <p:grpSp>
          <p:nvGrpSpPr>
            <p:cNvPr name="Group 7" id="7"/>
            <p:cNvGrpSpPr/>
            <p:nvPr/>
          </p:nvGrpSpPr>
          <p:grpSpPr>
            <a:xfrm rot="0">
              <a:off x="486148" y="0"/>
              <a:ext cx="12250305" cy="1790612"/>
              <a:chOff x="0" y="0"/>
              <a:chExt cx="2637734" cy="385554"/>
            </a:xfrm>
          </p:grpSpPr>
          <p:sp>
            <p:nvSpPr>
              <p:cNvPr name="Freeform 8" id="8"/>
              <p:cNvSpPr/>
              <p:nvPr/>
            </p:nvSpPr>
            <p:spPr>
              <a:xfrm flipH="false" flipV="false" rot="0">
                <a:off x="48260" y="48260"/>
                <a:ext cx="2589474" cy="337294"/>
              </a:xfrm>
              <a:custGeom>
                <a:avLst/>
                <a:gdLst/>
                <a:ahLst/>
                <a:cxnLst/>
                <a:rect r="r" b="b" t="t" l="l"/>
                <a:pathLst>
                  <a:path h="337294" w="2589474">
                    <a:moveTo>
                      <a:pt x="0" y="0"/>
                    </a:moveTo>
                    <a:lnTo>
                      <a:pt x="2589474" y="0"/>
                    </a:lnTo>
                    <a:lnTo>
                      <a:pt x="2589474" y="337294"/>
                    </a:lnTo>
                    <a:lnTo>
                      <a:pt x="0" y="337294"/>
                    </a:lnTo>
                    <a:close/>
                  </a:path>
                </a:pathLst>
              </a:custGeom>
              <a:solidFill>
                <a:srgbClr val="F0DFC8"/>
              </a:solidFill>
            </p:spPr>
          </p:sp>
          <p:sp>
            <p:nvSpPr>
              <p:cNvPr name="Freeform 9" id="9"/>
              <p:cNvSpPr/>
              <p:nvPr/>
            </p:nvSpPr>
            <p:spPr>
              <a:xfrm flipH="false" flipV="false" rot="0">
                <a:off x="6350" y="6350"/>
                <a:ext cx="2589474" cy="337294"/>
              </a:xfrm>
              <a:custGeom>
                <a:avLst/>
                <a:gdLst/>
                <a:ahLst/>
                <a:cxnLst/>
                <a:rect r="r" b="b" t="t" l="l"/>
                <a:pathLst>
                  <a:path h="337294" w="2589474">
                    <a:moveTo>
                      <a:pt x="0" y="0"/>
                    </a:moveTo>
                    <a:lnTo>
                      <a:pt x="2589474" y="0"/>
                    </a:lnTo>
                    <a:lnTo>
                      <a:pt x="2589474" y="337294"/>
                    </a:lnTo>
                    <a:lnTo>
                      <a:pt x="0" y="337294"/>
                    </a:lnTo>
                    <a:close/>
                  </a:path>
                </a:pathLst>
              </a:custGeom>
              <a:solidFill>
                <a:srgbClr val="303030"/>
              </a:solidFill>
            </p:spPr>
          </p:sp>
          <p:sp>
            <p:nvSpPr>
              <p:cNvPr name="Freeform 10" id="10"/>
              <p:cNvSpPr/>
              <p:nvPr/>
            </p:nvSpPr>
            <p:spPr>
              <a:xfrm flipH="false" flipV="false" rot="0">
                <a:off x="0" y="0"/>
                <a:ext cx="2602174" cy="349994"/>
              </a:xfrm>
              <a:custGeom>
                <a:avLst/>
                <a:gdLst/>
                <a:ahLst/>
                <a:cxnLst/>
                <a:rect r="r" b="b" t="t" l="l"/>
                <a:pathLst>
                  <a:path h="349994" w="2602174">
                    <a:moveTo>
                      <a:pt x="2602174" y="349994"/>
                    </a:moveTo>
                    <a:lnTo>
                      <a:pt x="0" y="349994"/>
                    </a:lnTo>
                    <a:lnTo>
                      <a:pt x="0" y="0"/>
                    </a:lnTo>
                    <a:lnTo>
                      <a:pt x="2602174" y="0"/>
                    </a:lnTo>
                    <a:lnTo>
                      <a:pt x="2602174" y="349994"/>
                    </a:lnTo>
                    <a:close/>
                    <a:moveTo>
                      <a:pt x="12700" y="337294"/>
                    </a:moveTo>
                    <a:lnTo>
                      <a:pt x="2589474" y="337294"/>
                    </a:lnTo>
                    <a:lnTo>
                      <a:pt x="2589474" y="12700"/>
                    </a:lnTo>
                    <a:lnTo>
                      <a:pt x="12700" y="12700"/>
                    </a:lnTo>
                    <a:lnTo>
                      <a:pt x="12700" y="337294"/>
                    </a:lnTo>
                    <a:close/>
                  </a:path>
                </a:pathLst>
              </a:custGeom>
              <a:solidFill>
                <a:srgbClr val="E16539"/>
              </a:solidFill>
            </p:spPr>
          </p:sp>
        </p:grpSp>
        <p:sp>
          <p:nvSpPr>
            <p:cNvPr name="TextBox 11" id="11"/>
            <p:cNvSpPr txBox="true"/>
            <p:nvPr/>
          </p:nvSpPr>
          <p:spPr>
            <a:xfrm rot="0">
              <a:off x="0" y="292315"/>
              <a:ext cx="10675369" cy="889968"/>
            </a:xfrm>
            <a:prstGeom prst="rect">
              <a:avLst/>
            </a:prstGeom>
          </p:spPr>
          <p:txBody>
            <a:bodyPr anchor="t" rtlCol="false" tIns="0" lIns="0" bIns="0" rIns="0">
              <a:spAutoFit/>
            </a:bodyPr>
            <a:lstStyle/>
            <a:p>
              <a:pPr algn="ctr">
                <a:lnSpc>
                  <a:spcPts val="5600"/>
                </a:lnSpc>
                <a:spcBef>
                  <a:spcPct val="0"/>
                </a:spcBef>
              </a:pPr>
              <a:r>
                <a:rPr lang="en-US" sz="4000">
                  <a:solidFill>
                    <a:srgbClr val="E0CA27"/>
                  </a:solidFill>
                  <a:latin typeface="Raleway Bold"/>
                </a:rPr>
                <a:t>Professional Growth:</a:t>
              </a:r>
            </a:p>
          </p:txBody>
        </p:sp>
      </p:grpSp>
      <p:sp>
        <p:nvSpPr>
          <p:cNvPr name="TextBox 12" id="12"/>
          <p:cNvSpPr txBox="true"/>
          <p:nvPr/>
        </p:nvSpPr>
        <p:spPr>
          <a:xfrm rot="0">
            <a:off x="5729996" y="1416281"/>
            <a:ext cx="12227581" cy="8676968"/>
          </a:xfrm>
          <a:prstGeom prst="rect">
            <a:avLst/>
          </a:prstGeom>
        </p:spPr>
        <p:txBody>
          <a:bodyPr anchor="t" rtlCol="false" tIns="0" lIns="0" bIns="0" rIns="0">
            <a:spAutoFit/>
          </a:bodyPr>
          <a:lstStyle/>
          <a:p>
            <a:pPr algn="ctr">
              <a:lnSpc>
                <a:spcPts val="3639"/>
              </a:lnSpc>
            </a:pPr>
            <a:r>
              <a:rPr lang="en-US" sz="2599">
                <a:solidFill>
                  <a:srgbClr val="E0CA27"/>
                </a:solidFill>
                <a:latin typeface="Raleway Bold"/>
              </a:rPr>
              <a:t>DEVELOPMENT OF LEADERSHIP </a:t>
            </a:r>
          </a:p>
          <a:p>
            <a:pPr marL="561339" indent="-280669" lvl="1">
              <a:lnSpc>
                <a:spcPts val="3639"/>
              </a:lnSpc>
              <a:buFont typeface="Arial"/>
              <a:buChar char="•"/>
            </a:pPr>
            <a:r>
              <a:rPr lang="en-US" sz="2599">
                <a:solidFill>
                  <a:srgbClr val="F0DFC8"/>
                </a:solidFill>
                <a:latin typeface="Raleway"/>
              </a:rPr>
              <a:t>ADAPTABILITY ASPECT: ADAPTABLE LEADERS MUST LEAD THEIR TEAMS THROUGH TIMES OF CHANGE.</a:t>
            </a:r>
          </a:p>
          <a:p>
            <a:pPr marL="561339" indent="-280669" lvl="1">
              <a:lnSpc>
                <a:spcPts val="3639"/>
              </a:lnSpc>
              <a:buFont typeface="Arial"/>
              <a:buChar char="•"/>
            </a:pPr>
            <a:r>
              <a:rPr lang="en-US" sz="2599">
                <a:solidFill>
                  <a:srgbClr val="F0DFC8"/>
                </a:solidFill>
                <a:latin typeface="Raleway"/>
              </a:rPr>
              <a:t>IMPORTANCE: ADAPTABLE LEADERS ENCOURAGE SELF-ASSURANCE, CULTIVATE A POSITIVE WORK ENVIRONMENT, AND AID IN THE TEAM MEMBERS' PROFESSIONAL DEVELOPMENT.</a:t>
            </a:r>
          </a:p>
          <a:p>
            <a:pPr>
              <a:lnSpc>
                <a:spcPts val="3639"/>
              </a:lnSpc>
            </a:pPr>
          </a:p>
          <a:p>
            <a:pPr algn="ctr">
              <a:lnSpc>
                <a:spcPts val="3639"/>
              </a:lnSpc>
            </a:pPr>
            <a:r>
              <a:rPr lang="en-US" sz="2599">
                <a:solidFill>
                  <a:srgbClr val="E0CA27"/>
                </a:solidFill>
                <a:latin typeface="Raleway Bold"/>
              </a:rPr>
              <a:t>ADAPTABILITY IN DUTIES AND POSITIONS</a:t>
            </a:r>
          </a:p>
          <a:p>
            <a:pPr marL="561339" indent="-280669" lvl="1">
              <a:lnSpc>
                <a:spcPts val="3639"/>
              </a:lnSpc>
              <a:buFont typeface="Arial"/>
              <a:buChar char="•"/>
            </a:pPr>
            <a:r>
              <a:rPr lang="en-US" sz="2599">
                <a:solidFill>
                  <a:srgbClr val="F0DFC8"/>
                </a:solidFill>
                <a:latin typeface="Raleway"/>
              </a:rPr>
              <a:t>ASPECT OF ADAPTABILITY: CHANGING POSITIONS AND RESPONSIBILITIES ARE A COMMON PART OF CAREER PATHWAYS.</a:t>
            </a:r>
          </a:p>
          <a:p>
            <a:pPr marL="561339" indent="-280669" lvl="1">
              <a:lnSpc>
                <a:spcPts val="3639"/>
              </a:lnSpc>
              <a:buFont typeface="Arial"/>
              <a:buChar char="•"/>
            </a:pPr>
            <a:r>
              <a:rPr lang="en-US" sz="2599">
                <a:solidFill>
                  <a:srgbClr val="F0DFC8"/>
                </a:solidFill>
                <a:latin typeface="Raleway"/>
              </a:rPr>
              <a:t>RELEVANCE: PROFESSIONALS THAT ARE ADAPTABLE ARE MORE WILLING TO TAKE ON NEW CHALLENGES, DEVELOP NEW SKILL SETS, AND PUT THEMSELVES UP FOR CAREER ADVANCEMENT.</a:t>
            </a:r>
          </a:p>
          <a:p>
            <a:pPr>
              <a:lnSpc>
                <a:spcPts val="3639"/>
              </a:lnSpc>
            </a:pPr>
          </a:p>
          <a:p>
            <a:pPr algn="ctr">
              <a:lnSpc>
                <a:spcPts val="3639"/>
              </a:lnSpc>
            </a:pPr>
            <a:r>
              <a:rPr lang="en-US" sz="2599">
                <a:solidFill>
                  <a:srgbClr val="E0CA27"/>
                </a:solidFill>
                <a:latin typeface="Raleway Bold"/>
              </a:rPr>
              <a:t>SUCCESSFUL COOPERATION</a:t>
            </a:r>
          </a:p>
          <a:p>
            <a:pPr marL="561339" indent="-280669" lvl="1">
              <a:lnSpc>
                <a:spcPts val="3639"/>
              </a:lnSpc>
              <a:buFont typeface="Arial"/>
              <a:buChar char="•"/>
            </a:pPr>
            <a:r>
              <a:rPr lang="en-US" sz="2599">
                <a:solidFill>
                  <a:srgbClr val="F0DFC8"/>
                </a:solidFill>
                <a:latin typeface="Raleway"/>
              </a:rPr>
              <a:t>ADAPTABILITY: THE ABILITY TO ADJUST TO VARIOUS WORKING STYLES AND METHODS IS NECESSARY WHEN WORKING IN DIVERSE TEAMS. </a:t>
            </a:r>
          </a:p>
          <a:p>
            <a:pPr marL="561339" indent="-280669" lvl="1">
              <a:lnSpc>
                <a:spcPts val="3639"/>
              </a:lnSpc>
              <a:buFont typeface="Arial"/>
              <a:buChar char="•"/>
            </a:pPr>
            <a:r>
              <a:rPr lang="en-US" sz="2599">
                <a:solidFill>
                  <a:srgbClr val="F0DFC8"/>
                </a:solidFill>
                <a:latin typeface="Raleway"/>
              </a:rPr>
              <a:t>RELEVANCE: FLEXIBLE WORKERS ARE EXCELLENT AT COLLABORATING WITH OTHERS, BUILDING A LIVELY AND CREATIVE WORK ATMOSPHERE, AND WORKING IN TEAMS.</a:t>
            </a:r>
          </a:p>
        </p:txBody>
      </p:sp>
      <p:sp>
        <p:nvSpPr>
          <p:cNvPr name="Freeform 13" id="13"/>
          <p:cNvSpPr/>
          <p:nvPr/>
        </p:nvSpPr>
        <p:spPr>
          <a:xfrm flipH="false" flipV="false" rot="0">
            <a:off x="4370873" y="375671"/>
            <a:ext cx="4297624" cy="900710"/>
          </a:xfrm>
          <a:custGeom>
            <a:avLst/>
            <a:gdLst/>
            <a:ahLst/>
            <a:cxnLst/>
            <a:rect r="r" b="b" t="t" l="l"/>
            <a:pathLst>
              <a:path h="900710" w="4297624">
                <a:moveTo>
                  <a:pt x="0" y="0"/>
                </a:moveTo>
                <a:lnTo>
                  <a:pt x="4297624" y="0"/>
                </a:lnTo>
                <a:lnTo>
                  <a:pt x="4297624" y="900711"/>
                </a:lnTo>
                <a:lnTo>
                  <a:pt x="0" y="900711"/>
                </a:lnTo>
                <a:lnTo>
                  <a:pt x="0" y="0"/>
                </a:lnTo>
                <a:close/>
              </a:path>
            </a:pathLst>
          </a:custGeom>
          <a:blipFill>
            <a:blip r:embed="rId2"/>
            <a:stretch>
              <a:fillRect l="0" t="0" r="0" b="0"/>
            </a:stretch>
          </a:blipFill>
        </p:spPr>
      </p:sp>
      <p:sp>
        <p:nvSpPr>
          <p:cNvPr name="Freeform 14" id="14"/>
          <p:cNvSpPr/>
          <p:nvPr/>
        </p:nvSpPr>
        <p:spPr>
          <a:xfrm flipH="false" flipV="false" rot="0">
            <a:off x="171281" y="3403906"/>
            <a:ext cx="5228293" cy="4952619"/>
          </a:xfrm>
          <a:custGeom>
            <a:avLst/>
            <a:gdLst/>
            <a:ahLst/>
            <a:cxnLst/>
            <a:rect r="r" b="b" t="t" l="l"/>
            <a:pathLst>
              <a:path h="4952619" w="5228293">
                <a:moveTo>
                  <a:pt x="0" y="0"/>
                </a:moveTo>
                <a:lnTo>
                  <a:pt x="5228292" y="0"/>
                </a:lnTo>
                <a:lnTo>
                  <a:pt x="5228292" y="4952619"/>
                </a:lnTo>
                <a:lnTo>
                  <a:pt x="0" y="495261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5" id="15"/>
          <p:cNvSpPr txBox="true"/>
          <p:nvPr/>
        </p:nvSpPr>
        <p:spPr>
          <a:xfrm rot="0">
            <a:off x="1028700" y="540326"/>
            <a:ext cx="2004675" cy="514334"/>
          </a:xfrm>
          <a:prstGeom prst="rect">
            <a:avLst/>
          </a:prstGeom>
        </p:spPr>
        <p:txBody>
          <a:bodyPr anchor="t" rtlCol="false" tIns="0" lIns="0" bIns="0" rIns="0">
            <a:spAutoFit/>
          </a:bodyPr>
          <a:lstStyle/>
          <a:p>
            <a:pPr algn="ctr">
              <a:lnSpc>
                <a:spcPts val="4200"/>
              </a:lnSpc>
            </a:pPr>
            <a:r>
              <a:rPr lang="en-US" sz="3000">
                <a:solidFill>
                  <a:srgbClr val="F0DFC8"/>
                </a:solidFill>
                <a:latin typeface="Inter"/>
              </a:rPr>
              <a:t>8</a:t>
            </a:r>
            <a:r>
              <a:rPr lang="en-US" sz="3000">
                <a:solidFill>
                  <a:srgbClr val="F0DFC8"/>
                </a:solidFill>
                <a:latin typeface="Inter"/>
              </a:rPr>
              <a:t>/18</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E16539"/>
        </a:solidFill>
      </p:bgPr>
    </p:bg>
    <p:spTree>
      <p:nvGrpSpPr>
        <p:cNvPr id="1" name=""/>
        <p:cNvGrpSpPr/>
        <p:nvPr/>
      </p:nvGrpSpPr>
      <p:grpSpPr>
        <a:xfrm>
          <a:off x="0" y="0"/>
          <a:ext cx="0" cy="0"/>
          <a:chOff x="0" y="0"/>
          <a:chExt cx="0" cy="0"/>
        </a:xfrm>
      </p:grpSpPr>
      <p:grpSp>
        <p:nvGrpSpPr>
          <p:cNvPr name="Group 2" id="2"/>
          <p:cNvGrpSpPr/>
          <p:nvPr/>
        </p:nvGrpSpPr>
        <p:grpSpPr>
          <a:xfrm rot="0">
            <a:off x="0" y="-220342"/>
            <a:ext cx="12540535" cy="10727685"/>
            <a:chOff x="0" y="0"/>
            <a:chExt cx="4242107" cy="3628871"/>
          </a:xfrm>
        </p:grpSpPr>
        <p:sp>
          <p:nvSpPr>
            <p:cNvPr name="Freeform 3" id="3"/>
            <p:cNvSpPr/>
            <p:nvPr/>
          </p:nvSpPr>
          <p:spPr>
            <a:xfrm flipH="false" flipV="false" rot="0">
              <a:off x="0" y="0"/>
              <a:ext cx="4242107" cy="3628871"/>
            </a:xfrm>
            <a:custGeom>
              <a:avLst/>
              <a:gdLst/>
              <a:ahLst/>
              <a:cxnLst/>
              <a:rect r="r" b="b" t="t" l="l"/>
              <a:pathLst>
                <a:path h="3628871" w="4242107">
                  <a:moveTo>
                    <a:pt x="0" y="0"/>
                  </a:moveTo>
                  <a:lnTo>
                    <a:pt x="4242107" y="0"/>
                  </a:lnTo>
                  <a:lnTo>
                    <a:pt x="4242107" y="3628871"/>
                  </a:lnTo>
                  <a:lnTo>
                    <a:pt x="0" y="3628871"/>
                  </a:lnTo>
                  <a:close/>
                </a:path>
              </a:pathLst>
            </a:custGeom>
            <a:solidFill>
              <a:srgbClr val="F0DFC8"/>
            </a:solidFill>
          </p:spPr>
        </p:sp>
      </p:grpSp>
      <p:grpSp>
        <p:nvGrpSpPr>
          <p:cNvPr name="Group 4" id="4"/>
          <p:cNvGrpSpPr/>
          <p:nvPr/>
        </p:nvGrpSpPr>
        <p:grpSpPr>
          <a:xfrm rot="5400000">
            <a:off x="13281964" y="5807718"/>
            <a:ext cx="8115300" cy="843265"/>
            <a:chOff x="0" y="0"/>
            <a:chExt cx="10820400" cy="1124353"/>
          </a:xfrm>
        </p:grpSpPr>
        <p:sp>
          <p:nvSpPr>
            <p:cNvPr name="AutoShape 5" id="5"/>
            <p:cNvSpPr/>
            <p:nvPr/>
          </p:nvSpPr>
          <p:spPr>
            <a:xfrm rot="0">
              <a:off x="0" y="459291"/>
              <a:ext cx="7100310" cy="0"/>
            </a:xfrm>
            <a:prstGeom prst="line">
              <a:avLst/>
            </a:prstGeom>
            <a:ln cap="rnd" w="101600">
              <a:solidFill>
                <a:srgbClr val="303030"/>
              </a:solidFill>
              <a:prstDash val="sysDot"/>
              <a:headEnd type="oval" len="lg" w="lg"/>
              <a:tailEnd type="oval" len="lg" w="lg"/>
            </a:ln>
          </p:spPr>
        </p:sp>
        <p:grpSp>
          <p:nvGrpSpPr>
            <p:cNvPr name="Group 6" id="6"/>
            <p:cNvGrpSpPr/>
            <p:nvPr/>
          </p:nvGrpSpPr>
          <p:grpSpPr>
            <a:xfrm rot="0">
              <a:off x="7359852" y="154200"/>
              <a:ext cx="711782" cy="711782"/>
              <a:chOff x="0" y="0"/>
              <a:chExt cx="6350000" cy="6350000"/>
            </a:xfrm>
          </p:grpSpPr>
          <p:sp>
            <p:nvSpPr>
              <p:cNvPr name="Freeform 7" id="7"/>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03030"/>
              </a:solidFill>
            </p:spPr>
          </p:sp>
        </p:grpSp>
        <p:grpSp>
          <p:nvGrpSpPr>
            <p:cNvPr name="Group 8" id="8"/>
            <p:cNvGrpSpPr/>
            <p:nvPr/>
          </p:nvGrpSpPr>
          <p:grpSpPr>
            <a:xfrm rot="0">
              <a:off x="8367641" y="88354"/>
              <a:ext cx="947644" cy="947644"/>
              <a:chOff x="0" y="0"/>
              <a:chExt cx="6350000" cy="6350000"/>
            </a:xfrm>
          </p:grpSpPr>
          <p:sp>
            <p:nvSpPr>
              <p:cNvPr name="Freeform 9" id="9"/>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03030"/>
              </a:solidFill>
            </p:spPr>
          </p:sp>
        </p:grpSp>
        <p:grpSp>
          <p:nvGrpSpPr>
            <p:cNvPr name="Group 10" id="10"/>
            <p:cNvGrpSpPr/>
            <p:nvPr/>
          </p:nvGrpSpPr>
          <p:grpSpPr>
            <a:xfrm rot="0">
              <a:off x="9696047" y="0"/>
              <a:ext cx="1124353" cy="1124353"/>
              <a:chOff x="0" y="0"/>
              <a:chExt cx="6350000" cy="6350000"/>
            </a:xfrm>
          </p:grpSpPr>
          <p:sp>
            <p:nvSpPr>
              <p:cNvPr name="Freeform 11" id="11"/>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03030"/>
              </a:solidFill>
            </p:spPr>
          </p:sp>
        </p:grpSp>
      </p:grpSp>
      <p:grpSp>
        <p:nvGrpSpPr>
          <p:cNvPr name="Group 12" id="12"/>
          <p:cNvGrpSpPr/>
          <p:nvPr/>
        </p:nvGrpSpPr>
        <p:grpSpPr>
          <a:xfrm rot="0">
            <a:off x="15774952" y="-360045"/>
            <a:ext cx="1845389" cy="2032367"/>
            <a:chOff x="0" y="0"/>
            <a:chExt cx="5765800" cy="6350000"/>
          </a:xfrm>
        </p:grpSpPr>
        <p:sp>
          <p:nvSpPr>
            <p:cNvPr name="Freeform 13" id="13"/>
            <p:cNvSpPr/>
            <p:nvPr/>
          </p:nvSpPr>
          <p:spPr>
            <a:xfrm flipH="false" flipV="false" rot="0">
              <a:off x="0" y="0"/>
              <a:ext cx="5765800" cy="6350000"/>
            </a:xfrm>
            <a:custGeom>
              <a:avLst/>
              <a:gdLst/>
              <a:ahLst/>
              <a:cxnLst/>
              <a:rect r="r" b="b" t="t" l="l"/>
              <a:pathLst>
                <a:path h="6350000" w="5765800">
                  <a:moveTo>
                    <a:pt x="5765800" y="0"/>
                  </a:moveTo>
                  <a:lnTo>
                    <a:pt x="5765800" y="6350000"/>
                  </a:lnTo>
                  <a:lnTo>
                    <a:pt x="2881630" y="5361940"/>
                  </a:lnTo>
                  <a:lnTo>
                    <a:pt x="0" y="6350000"/>
                  </a:lnTo>
                  <a:lnTo>
                    <a:pt x="3810" y="4268470"/>
                  </a:lnTo>
                  <a:lnTo>
                    <a:pt x="8890" y="814070"/>
                  </a:lnTo>
                  <a:lnTo>
                    <a:pt x="10160" y="0"/>
                  </a:lnTo>
                  <a:lnTo>
                    <a:pt x="5765800" y="0"/>
                  </a:lnTo>
                  <a:close/>
                </a:path>
              </a:pathLst>
            </a:custGeom>
            <a:solidFill>
              <a:srgbClr val="1B1B1B"/>
            </a:solidFill>
          </p:spPr>
        </p:sp>
      </p:grpSp>
      <p:sp>
        <p:nvSpPr>
          <p:cNvPr name="TextBox 14" id="14"/>
          <p:cNvSpPr txBox="true"/>
          <p:nvPr/>
        </p:nvSpPr>
        <p:spPr>
          <a:xfrm rot="0">
            <a:off x="1476681" y="904875"/>
            <a:ext cx="11511835" cy="1038192"/>
          </a:xfrm>
          <a:prstGeom prst="rect">
            <a:avLst/>
          </a:prstGeom>
        </p:spPr>
        <p:txBody>
          <a:bodyPr anchor="t" rtlCol="false" tIns="0" lIns="0" bIns="0" rIns="0">
            <a:spAutoFit/>
          </a:bodyPr>
          <a:lstStyle/>
          <a:p>
            <a:pPr>
              <a:lnSpc>
                <a:spcPts val="8400"/>
              </a:lnSpc>
              <a:spcBef>
                <a:spcPct val="0"/>
              </a:spcBef>
            </a:pPr>
            <a:r>
              <a:rPr lang="en-US" sz="6000">
                <a:solidFill>
                  <a:srgbClr val="303030"/>
                </a:solidFill>
                <a:latin typeface="Raleway Bold"/>
              </a:rPr>
              <a:t>Scenarios</a:t>
            </a:r>
          </a:p>
        </p:txBody>
      </p:sp>
      <p:sp>
        <p:nvSpPr>
          <p:cNvPr name="Freeform 15" id="15"/>
          <p:cNvSpPr/>
          <p:nvPr/>
        </p:nvSpPr>
        <p:spPr>
          <a:xfrm flipH="false" flipV="false" rot="0">
            <a:off x="11227529" y="441245"/>
            <a:ext cx="4297624" cy="900710"/>
          </a:xfrm>
          <a:custGeom>
            <a:avLst/>
            <a:gdLst/>
            <a:ahLst/>
            <a:cxnLst/>
            <a:rect r="r" b="b" t="t" l="l"/>
            <a:pathLst>
              <a:path h="900710" w="4297624">
                <a:moveTo>
                  <a:pt x="0" y="0"/>
                </a:moveTo>
                <a:lnTo>
                  <a:pt x="4297624" y="0"/>
                </a:lnTo>
                <a:lnTo>
                  <a:pt x="4297624" y="900710"/>
                </a:lnTo>
                <a:lnTo>
                  <a:pt x="0" y="900710"/>
                </a:lnTo>
                <a:lnTo>
                  <a:pt x="0" y="0"/>
                </a:lnTo>
                <a:close/>
              </a:path>
            </a:pathLst>
          </a:custGeom>
          <a:blipFill>
            <a:blip r:embed="rId2"/>
            <a:stretch>
              <a:fillRect l="0" t="0" r="0" b="0"/>
            </a:stretch>
          </a:blipFill>
        </p:spPr>
      </p:sp>
      <p:sp>
        <p:nvSpPr>
          <p:cNvPr name="TextBox 16" id="16"/>
          <p:cNvSpPr txBox="true"/>
          <p:nvPr/>
        </p:nvSpPr>
        <p:spPr>
          <a:xfrm rot="0">
            <a:off x="1028700" y="3021661"/>
            <a:ext cx="9956731" cy="4640448"/>
          </a:xfrm>
          <a:prstGeom prst="rect">
            <a:avLst/>
          </a:prstGeom>
        </p:spPr>
        <p:txBody>
          <a:bodyPr anchor="t" rtlCol="false" tIns="0" lIns="0" bIns="0" rIns="0">
            <a:spAutoFit/>
          </a:bodyPr>
          <a:lstStyle/>
          <a:p>
            <a:pPr marL="582928" indent="-291464" lvl="1">
              <a:lnSpc>
                <a:spcPts val="3779"/>
              </a:lnSpc>
              <a:buFont typeface="Arial"/>
              <a:buChar char="•"/>
            </a:pPr>
            <a:r>
              <a:rPr lang="en-US" sz="2699">
                <a:solidFill>
                  <a:srgbClr val="303030"/>
                </a:solidFill>
                <a:latin typeface="Raleway"/>
              </a:rPr>
              <a:t>each station, requires brainstorming and coming up with at least three unique adaptations that would help you to survive and thrive in described environment.</a:t>
            </a:r>
          </a:p>
          <a:p>
            <a:pPr marL="582928" indent="-291464" lvl="1">
              <a:lnSpc>
                <a:spcPts val="3779"/>
              </a:lnSpc>
              <a:buFont typeface="Arial"/>
              <a:buChar char="•"/>
            </a:pPr>
            <a:r>
              <a:rPr lang="en-US" sz="2699">
                <a:solidFill>
                  <a:srgbClr val="303030"/>
                </a:solidFill>
                <a:latin typeface="Raleway"/>
              </a:rPr>
              <a:t>brainstorm for</a:t>
            </a:r>
            <a:r>
              <a:rPr lang="en-US" sz="2699">
                <a:solidFill>
                  <a:srgbClr val="303030"/>
                </a:solidFill>
                <a:latin typeface="Raleway"/>
              </a:rPr>
              <a:t> 5-7 minutes  and write down your adaptations on a sheet of paper or sticky notes.</a:t>
            </a:r>
          </a:p>
          <a:p>
            <a:pPr marL="582928" indent="-291464" lvl="1">
              <a:lnSpc>
                <a:spcPts val="3779"/>
              </a:lnSpc>
              <a:buFont typeface="Arial"/>
              <a:buChar char="•"/>
            </a:pPr>
            <a:r>
              <a:rPr lang="en-US" sz="2699">
                <a:solidFill>
                  <a:srgbClr val="303030"/>
                </a:solidFill>
                <a:latin typeface="Raleway"/>
              </a:rPr>
              <a:t>choose another/</a:t>
            </a:r>
            <a:r>
              <a:rPr lang="en-US" sz="2699">
                <a:solidFill>
                  <a:srgbClr val="303030"/>
                </a:solidFill>
                <a:latin typeface="Raleway"/>
              </a:rPr>
              <a:t>next station, and repeat the brainstorming process for that new environment.</a:t>
            </a:r>
          </a:p>
          <a:p>
            <a:pPr marL="582928" indent="-291464" lvl="1">
              <a:lnSpc>
                <a:spcPts val="3779"/>
              </a:lnSpc>
              <a:buFont typeface="Arial"/>
              <a:buChar char="•"/>
            </a:pPr>
            <a:r>
              <a:rPr lang="en-US" sz="2699">
                <a:solidFill>
                  <a:srgbClr val="303030"/>
                </a:solidFill>
                <a:latin typeface="Raleway"/>
              </a:rPr>
              <a:t>c</a:t>
            </a:r>
            <a:r>
              <a:rPr lang="en-US" sz="2699">
                <a:solidFill>
                  <a:srgbClr val="303030"/>
                </a:solidFill>
                <a:latin typeface="Raleway"/>
              </a:rPr>
              <a:t>ontinue until you have visited all the stations.</a:t>
            </a:r>
          </a:p>
          <a:p>
            <a:pPr>
              <a:lnSpc>
                <a:spcPts val="3359"/>
              </a:lnSpc>
            </a:pPr>
          </a:p>
          <a:p>
            <a:pPr>
              <a:lnSpc>
                <a:spcPts val="3359"/>
              </a:lnSpc>
              <a:spcBef>
                <a:spcPct val="0"/>
              </a:spcBef>
            </a:pPr>
            <a:r>
              <a:rPr lang="en-US" sz="2400">
                <a:solidFill>
                  <a:srgbClr val="303030"/>
                </a:solidFill>
                <a:latin typeface="Raleway Bold"/>
              </a:rPr>
              <a:t> </a:t>
            </a:r>
          </a:p>
        </p:txBody>
      </p:sp>
      <p:sp>
        <p:nvSpPr>
          <p:cNvPr name="Freeform 17" id="17"/>
          <p:cNvSpPr/>
          <p:nvPr/>
        </p:nvSpPr>
        <p:spPr>
          <a:xfrm flipH="false" flipV="false" rot="0">
            <a:off x="12698646" y="3078811"/>
            <a:ext cx="4377447" cy="4114800"/>
          </a:xfrm>
          <a:custGeom>
            <a:avLst/>
            <a:gdLst/>
            <a:ahLst/>
            <a:cxnLst/>
            <a:rect r="r" b="b" t="t" l="l"/>
            <a:pathLst>
              <a:path h="4114800" w="4377447">
                <a:moveTo>
                  <a:pt x="0" y="0"/>
                </a:moveTo>
                <a:lnTo>
                  <a:pt x="4377447" y="0"/>
                </a:lnTo>
                <a:lnTo>
                  <a:pt x="4377447"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8" id="18"/>
          <p:cNvSpPr txBox="true"/>
          <p:nvPr/>
        </p:nvSpPr>
        <p:spPr>
          <a:xfrm rot="0">
            <a:off x="15615666" y="384095"/>
            <a:ext cx="2004675" cy="514334"/>
          </a:xfrm>
          <a:prstGeom prst="rect">
            <a:avLst/>
          </a:prstGeom>
        </p:spPr>
        <p:txBody>
          <a:bodyPr anchor="t" rtlCol="false" tIns="0" lIns="0" bIns="0" rIns="0">
            <a:spAutoFit/>
          </a:bodyPr>
          <a:lstStyle/>
          <a:p>
            <a:pPr algn="ctr">
              <a:lnSpc>
                <a:spcPts val="4200"/>
              </a:lnSpc>
            </a:pPr>
            <a:r>
              <a:rPr lang="en-US" sz="3000">
                <a:solidFill>
                  <a:srgbClr val="FFB1A5"/>
                </a:solidFill>
                <a:latin typeface="Inter"/>
              </a:rPr>
              <a:t>9</a:t>
            </a:r>
            <a:r>
              <a:rPr lang="en-US" sz="3000">
                <a:solidFill>
                  <a:srgbClr val="FFB1A5"/>
                </a:solidFill>
                <a:latin typeface="Inter"/>
              </a:rPr>
              <a:t>/18</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DAF5-YWf_go</dc:identifier>
  <dcterms:modified xsi:type="dcterms:W3CDTF">2011-08-01T06:04:30Z</dcterms:modified>
  <cp:revision>1</cp:revision>
  <dc:title>SOFT skills - adaptation TR</dc:title>
</cp:coreProperties>
</file>