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Fira Sans Bold" panose="020B0604020202020204" charset="0"/>
      <p:regular r:id="rId26"/>
    </p:embeddedFont>
    <p:embeddedFont>
      <p:font typeface="Fira Sans Light" panose="020B0403050000020004" pitchFamily="34" charset="0"/>
      <p:regular r:id="rId27"/>
    </p:embeddedFont>
    <p:embeddedFont>
      <p:font typeface="Fira Sans Semi-Bold" panose="020B0604020202020204" charset="0"/>
      <p:regular r:id="rId28"/>
    </p:embeddedFont>
    <p:embeddedFont>
      <p:font typeface="Poppins Bold" panose="020B0604020202020204" charset="-18"/>
      <p:regular r:id="rId29"/>
    </p:embeddedFont>
    <p:embeddedFont>
      <p:font typeface="Raleway" pitchFamily="2" charset="-18"/>
      <p:regular r:id="rId30"/>
      <p:bold r:id="rId31"/>
      <p:italic r:id="rId32"/>
      <p:boldItalic r:id="rId33"/>
    </p:embeddedFont>
    <p:embeddedFont>
      <p:font typeface="Raleway Bold" charset="-18"/>
      <p:regular r:id="rId34"/>
    </p:embeddedFont>
    <p:embeddedFont>
      <p:font typeface="Raleway Heavy" panose="020B0604020202020204" charset="0"/>
      <p:regular r:id="rId35"/>
    </p:embeddedFont>
    <p:embeddedFont>
      <p:font typeface="Voga" panose="020B0604020202020204" charset="-18"/>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1" d="100"/>
          <a:sy n="41" d="100"/>
        </p:scale>
        <p:origin x="52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Ana başlık stilini düzenlemek için tıklayın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Ana metin stillerini düzenlemek için tıklayın</a:t>
            </a:r>
          </a:p>
          <a:p>
            <a:pPr lvl="1"/>
            <a:r>
              <a:rPr lang="en-US"/>
              <a:t>İkinci seviye</a:t>
            </a:r>
          </a:p>
          <a:p>
            <a:pPr lvl="2"/>
            <a:r>
              <a:rPr lang="en-US"/>
              <a:t>Üçüncü seviye</a:t>
            </a:r>
          </a:p>
          <a:p>
            <a:pPr lvl="3"/>
            <a:r>
              <a:rPr lang="en-US"/>
              <a:t>Dördüncü seviye</a:t>
            </a:r>
          </a:p>
          <a:p>
            <a:pPr lvl="4"/>
            <a:r>
              <a:rPr lang="en-US"/>
              <a:t>Beşinci seviye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nimalismmadesimple.com/home/accept-responsibility/" TargetMode="External"/><Relationship Id="rId2" Type="http://schemas.openxmlformats.org/officeDocument/2006/relationships/hyperlink" Target="https://www.goodreads.com/quotes/tag/responsibility"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7D58"/>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6F6E9"/>
            </a:solidFill>
          </p:spPr>
        </p:sp>
      </p:grpSp>
      <p:grpSp>
        <p:nvGrpSpPr>
          <p:cNvPr id="4" name="Group 4"/>
          <p:cNvGrpSpPr/>
          <p:nvPr/>
        </p:nvGrpSpPr>
        <p:grpSpPr>
          <a:xfrm>
            <a:off x="8196126" y="8614823"/>
            <a:ext cx="650825" cy="650825"/>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6" name="Group 6"/>
          <p:cNvGrpSpPr/>
          <p:nvPr/>
        </p:nvGrpSpPr>
        <p:grpSpPr>
          <a:xfrm>
            <a:off x="9144000" y="8391812"/>
            <a:ext cx="866488" cy="86648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8" name="Group 8"/>
          <p:cNvGrpSpPr/>
          <p:nvPr/>
        </p:nvGrpSpPr>
        <p:grpSpPr>
          <a:xfrm>
            <a:off x="10275782" y="8230236"/>
            <a:ext cx="1028064" cy="102806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sp>
        <p:nvSpPr>
          <p:cNvPr id="10" name="Freeform 10"/>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1" name="Freeform 11"/>
          <p:cNvSpPr/>
          <p:nvPr/>
        </p:nvSpPr>
        <p:spPr>
          <a:xfrm>
            <a:off x="11881385" y="2274022"/>
            <a:ext cx="5738956" cy="5738956"/>
          </a:xfrm>
          <a:custGeom>
            <a:avLst/>
            <a:gdLst/>
            <a:ahLst/>
            <a:cxnLst/>
            <a:rect l="l" t="t" r="r" b="b"/>
            <a:pathLst>
              <a:path w="5738956" h="5738956">
                <a:moveTo>
                  <a:pt x="0" y="0"/>
                </a:moveTo>
                <a:lnTo>
                  <a:pt x="5738956" y="0"/>
                </a:lnTo>
                <a:lnTo>
                  <a:pt x="5738956" y="5738956"/>
                </a:lnTo>
                <a:lnTo>
                  <a:pt x="0" y="5738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261220" y="4048798"/>
            <a:ext cx="4566025" cy="4566025"/>
          </a:xfrm>
          <a:custGeom>
            <a:avLst/>
            <a:gdLst/>
            <a:ahLst/>
            <a:cxnLst/>
            <a:rect l="l" t="t" r="r" b="b"/>
            <a:pathLst>
              <a:path w="4566025" h="4566025">
                <a:moveTo>
                  <a:pt x="0" y="0"/>
                </a:moveTo>
                <a:lnTo>
                  <a:pt x="4566025" y="0"/>
                </a:lnTo>
                <a:lnTo>
                  <a:pt x="4566025" y="4566025"/>
                </a:lnTo>
                <a:lnTo>
                  <a:pt x="0" y="4566025"/>
                </a:lnTo>
                <a:lnTo>
                  <a:pt x="0" y="0"/>
                </a:lnTo>
                <a:close/>
              </a:path>
            </a:pathLst>
          </a:custGeom>
          <a:blipFill>
            <a:blip r:embed="rId5"/>
            <a:stretch>
              <a:fillRect/>
            </a:stretch>
          </a:blipFill>
        </p:spPr>
      </p:sp>
      <p:sp>
        <p:nvSpPr>
          <p:cNvPr id="13" name="TextBox 13"/>
          <p:cNvSpPr txBox="1"/>
          <p:nvPr/>
        </p:nvSpPr>
        <p:spPr>
          <a:xfrm>
            <a:off x="6000918" y="5255936"/>
            <a:ext cx="6073332" cy="1038192"/>
          </a:xfrm>
          <a:prstGeom prst="rect">
            <a:avLst/>
          </a:prstGeom>
        </p:spPr>
        <p:txBody>
          <a:bodyPr lIns="0" tIns="0" rIns="0" bIns="0" rtlCol="0" anchor="t">
            <a:spAutoFit/>
          </a:bodyPr>
          <a:lstStyle/>
          <a:p>
            <a:pPr>
              <a:lnSpc>
                <a:spcPts val="8400"/>
              </a:lnSpc>
            </a:pPr>
            <a:r>
              <a:rPr lang="en-US" sz="6000" spc="120" dirty="0">
                <a:solidFill>
                  <a:srgbClr val="F6F6E9"/>
                </a:solidFill>
                <a:latin typeface="Fira Sans Semi-Bold"/>
              </a:rPr>
              <a:t>SORUMLULUK</a:t>
            </a:r>
          </a:p>
        </p:txBody>
      </p:sp>
      <p:sp>
        <p:nvSpPr>
          <p:cNvPr id="14" name="TextBox 14"/>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272727"/>
                </a:solidFill>
                <a:latin typeface="Fira Sans Light"/>
              </a:rPr>
              <a:t>1/19</a:t>
            </a:r>
          </a:p>
        </p:txBody>
      </p:sp>
      <p:sp>
        <p:nvSpPr>
          <p:cNvPr id="15" name="TextBox 15"/>
          <p:cNvSpPr txBox="1"/>
          <p:nvPr/>
        </p:nvSpPr>
        <p:spPr>
          <a:xfrm>
            <a:off x="716906" y="9591762"/>
            <a:ext cx="8427094" cy="431781"/>
          </a:xfrm>
          <a:prstGeom prst="rect">
            <a:avLst/>
          </a:prstGeom>
        </p:spPr>
        <p:txBody>
          <a:bodyPr lIns="0" tIns="0" rIns="0" bIns="0" rtlCol="0" anchor="t">
            <a:spAutoFit/>
          </a:bodyPr>
          <a:lstStyle/>
          <a:p>
            <a:pPr>
              <a:lnSpc>
                <a:spcPts val="3500"/>
              </a:lnSpc>
            </a:pPr>
            <a:r>
              <a:rPr lang="en-US" sz="2500" spc="37">
                <a:solidFill>
                  <a:srgbClr val="F6F6E9"/>
                </a:solidFill>
                <a:latin typeface="Fira Sans Light"/>
              </a:rPr>
              <a:t>Proje numarası: 2022-1-TR01-KA220-YOU-000087078</a:t>
            </a:r>
          </a:p>
        </p:txBody>
      </p:sp>
      <p:grpSp>
        <p:nvGrpSpPr>
          <p:cNvPr id="16" name="Group 16"/>
          <p:cNvGrpSpPr/>
          <p:nvPr/>
        </p:nvGrpSpPr>
        <p:grpSpPr>
          <a:xfrm>
            <a:off x="5849943" y="271713"/>
            <a:ext cx="7484095" cy="4360529"/>
            <a:chOff x="-36345" y="-161925"/>
            <a:chExt cx="9978793" cy="5814037"/>
          </a:xfrm>
        </p:grpSpPr>
        <p:sp>
          <p:nvSpPr>
            <p:cNvPr id="17" name="TextBox 17"/>
            <p:cNvSpPr txBox="1"/>
            <p:nvPr/>
          </p:nvSpPr>
          <p:spPr>
            <a:xfrm>
              <a:off x="500636" y="-161925"/>
              <a:ext cx="9441812" cy="1783203"/>
            </a:xfrm>
            <a:prstGeom prst="rect">
              <a:avLst/>
            </a:prstGeom>
          </p:spPr>
          <p:txBody>
            <a:bodyPr lIns="0" tIns="0" rIns="0" bIns="0" rtlCol="0" anchor="t">
              <a:spAutoFit/>
            </a:bodyPr>
            <a:lstStyle/>
            <a:p>
              <a:pPr>
                <a:lnSpc>
                  <a:spcPts val="11200"/>
                </a:lnSpc>
                <a:spcBef>
                  <a:spcPct val="0"/>
                </a:spcBef>
              </a:pPr>
              <a:r>
                <a:rPr lang="en-US" sz="8000" spc="-200" dirty="0">
                  <a:solidFill>
                    <a:srgbClr val="FFFFFF"/>
                  </a:solidFill>
                  <a:latin typeface="Poppins Bold"/>
                </a:rPr>
                <a:t>YUMUŞAK </a:t>
              </a:r>
              <a:r>
                <a:rPr lang="en-US" sz="8000" spc="-200" dirty="0" err="1">
                  <a:solidFill>
                    <a:srgbClr val="FFFFFF"/>
                  </a:solidFill>
                  <a:latin typeface="Poppins Bold"/>
                </a:rPr>
                <a:t>beceriler</a:t>
              </a:r>
              <a:endParaRPr lang="en-US" sz="8000" spc="-200" dirty="0">
                <a:solidFill>
                  <a:srgbClr val="FFFFFF"/>
                </a:solidFill>
                <a:latin typeface="Poppins Bold"/>
              </a:endParaRPr>
            </a:p>
          </p:txBody>
        </p:sp>
        <p:sp>
          <p:nvSpPr>
            <p:cNvPr id="18" name="TextBox 18"/>
            <p:cNvSpPr txBox="1"/>
            <p:nvPr/>
          </p:nvSpPr>
          <p:spPr>
            <a:xfrm>
              <a:off x="-36345" y="3879282"/>
              <a:ext cx="8097776" cy="1772830"/>
            </a:xfrm>
            <a:prstGeom prst="rect">
              <a:avLst/>
            </a:prstGeom>
          </p:spPr>
          <p:txBody>
            <a:bodyPr lIns="0" tIns="0" rIns="0" bIns="0" rtlCol="0" anchor="t">
              <a:spAutoFit/>
            </a:bodyPr>
            <a:lstStyle/>
            <a:p>
              <a:pPr algn="ctr">
                <a:lnSpc>
                  <a:spcPts val="5460"/>
                </a:lnSpc>
                <a:spcBef>
                  <a:spcPct val="0"/>
                </a:spcBef>
              </a:pPr>
              <a:r>
                <a:rPr lang="en-US" sz="3900" dirty="0" err="1">
                  <a:solidFill>
                    <a:srgbClr val="FFFFFF"/>
                  </a:solidFill>
                  <a:latin typeface="Poppins Bold"/>
                </a:rPr>
                <a:t>Genç</a:t>
              </a:r>
              <a:r>
                <a:rPr lang="en-US" sz="3900" dirty="0">
                  <a:solidFill>
                    <a:srgbClr val="FFFFFF"/>
                  </a:solidFill>
                  <a:latin typeface="Poppins Bold"/>
                </a:rPr>
                <a:t> </a:t>
              </a:r>
              <a:r>
                <a:rPr lang="en-US" sz="3900" dirty="0" err="1">
                  <a:solidFill>
                    <a:srgbClr val="FFFFFF"/>
                  </a:solidFill>
                  <a:latin typeface="Poppins Bold"/>
                </a:rPr>
                <a:t>İstihdamı</a:t>
              </a:r>
              <a:r>
                <a:rPr lang="en-US" sz="3900" dirty="0">
                  <a:solidFill>
                    <a:srgbClr val="FFFFFF"/>
                  </a:solidFill>
                  <a:latin typeface="Poppins Bold"/>
                </a:rPr>
                <a:t> </a:t>
              </a:r>
              <a:r>
                <a:rPr lang="en-US" sz="3900" dirty="0" err="1">
                  <a:solidFill>
                    <a:srgbClr val="FFFFFF"/>
                  </a:solidFill>
                  <a:latin typeface="Poppins Bold"/>
                </a:rPr>
                <a:t>için</a:t>
              </a:r>
              <a:r>
                <a:rPr lang="en-US" sz="3900" dirty="0">
                  <a:solidFill>
                    <a:srgbClr val="FFFFFF"/>
                  </a:solidFill>
                  <a:latin typeface="Poppins Bold"/>
                </a:rPr>
                <a:t> </a:t>
              </a:r>
              <a:r>
                <a:rPr lang="en-US" sz="3900" dirty="0" err="1">
                  <a:solidFill>
                    <a:srgbClr val="FFFFFF"/>
                  </a:solidFill>
                  <a:latin typeface="Poppins Bold"/>
                </a:rPr>
                <a:t>Yumuşak</a:t>
              </a:r>
              <a:r>
                <a:rPr lang="en-US" sz="3900" dirty="0">
                  <a:solidFill>
                    <a:srgbClr val="FFFFFF"/>
                  </a:solidFill>
                  <a:latin typeface="Poppins Bold"/>
                </a:rPr>
                <a:t> </a:t>
              </a:r>
              <a:r>
                <a:rPr lang="en-US" sz="3900" dirty="0" err="1">
                  <a:solidFill>
                    <a:srgbClr val="FFFFFF"/>
                  </a:solidFill>
                  <a:latin typeface="Poppins Bold"/>
                </a:rPr>
                <a:t>Beceriler</a:t>
              </a:r>
              <a:endParaRPr lang="en-US" sz="3900" dirty="0">
                <a:solidFill>
                  <a:srgbClr val="FFFFFF"/>
                </a:solidFill>
                <a:latin typeface="Poppins 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5014"/>
        </a:solidFill>
        <a:effectLst/>
      </p:bgPr>
    </p:bg>
    <p:spTree>
      <p:nvGrpSpPr>
        <p:cNvPr id="1" name=""/>
        <p:cNvGrpSpPr/>
        <p:nvPr/>
      </p:nvGrpSpPr>
      <p:grpSpPr>
        <a:xfrm>
          <a:off x="0" y="0"/>
          <a:ext cx="0" cy="0"/>
          <a:chOff x="0" y="0"/>
          <a:chExt cx="0" cy="0"/>
        </a:xfrm>
      </p:grpSpPr>
      <p:sp>
        <p:nvSpPr>
          <p:cNvPr id="2" name="TextBox 2"/>
          <p:cNvSpPr txBox="1"/>
          <p:nvPr/>
        </p:nvSpPr>
        <p:spPr>
          <a:xfrm>
            <a:off x="347480" y="2318475"/>
            <a:ext cx="12445758" cy="7633500"/>
          </a:xfrm>
          <a:prstGeom prst="rect">
            <a:avLst/>
          </a:prstGeom>
        </p:spPr>
        <p:txBody>
          <a:bodyPr lIns="0" tIns="0" rIns="0" bIns="0" rtlCol="0" anchor="t">
            <a:spAutoFit/>
          </a:bodyPr>
          <a:lstStyle/>
          <a:p>
            <a:pPr>
              <a:lnSpc>
                <a:spcPts val="4623"/>
              </a:lnSpc>
            </a:pPr>
            <a:r>
              <a:rPr lang="en-US" sz="2800" spc="49" dirty="0" err="1">
                <a:solidFill>
                  <a:srgbClr val="F6F6E9"/>
                </a:solidFill>
                <a:latin typeface="Fira Sans Bold"/>
              </a:rPr>
              <a:t>İletişim</a:t>
            </a:r>
            <a:r>
              <a:rPr lang="en-US" sz="2800" spc="49" dirty="0">
                <a:solidFill>
                  <a:srgbClr val="F6F6E9"/>
                </a:solidFill>
                <a:latin typeface="Fira Sans Bold"/>
              </a:rPr>
              <a:t> </a:t>
            </a:r>
            <a:r>
              <a:rPr lang="en-US" sz="2800" spc="49" dirty="0">
                <a:solidFill>
                  <a:srgbClr val="F6F6E9"/>
                </a:solidFill>
                <a:latin typeface="Fira Sans Light"/>
              </a:rPr>
              <a:t>- </a:t>
            </a:r>
            <a:r>
              <a:rPr lang="en-US" sz="2800" spc="49" dirty="0" err="1">
                <a:solidFill>
                  <a:srgbClr val="F6F6E9"/>
                </a:solidFill>
                <a:latin typeface="Fira Sans Light"/>
              </a:rPr>
              <a:t>Etkili</a:t>
            </a:r>
            <a:r>
              <a:rPr lang="en-US" sz="2800" spc="49" dirty="0">
                <a:solidFill>
                  <a:srgbClr val="F6F6E9"/>
                </a:solidFill>
                <a:latin typeface="Fira Sans Light"/>
              </a:rPr>
              <a:t> </a:t>
            </a:r>
            <a:r>
              <a:rPr lang="en-US" sz="2800" spc="49" dirty="0" err="1">
                <a:solidFill>
                  <a:srgbClr val="F6F6E9"/>
                </a:solidFill>
                <a:latin typeface="Fira Sans Light"/>
              </a:rPr>
              <a:t>iletişim</a:t>
            </a:r>
            <a:r>
              <a:rPr lang="en-US" sz="2800" spc="49" dirty="0">
                <a:solidFill>
                  <a:srgbClr val="F6F6E9"/>
                </a:solidFill>
                <a:latin typeface="Fira Sans Light"/>
              </a:rPr>
              <a:t> </a:t>
            </a:r>
            <a:r>
              <a:rPr lang="en-US" sz="2800" spc="49" dirty="0" err="1">
                <a:solidFill>
                  <a:srgbClr val="F6F6E9"/>
                </a:solidFill>
                <a:latin typeface="Fira Sans Light"/>
              </a:rPr>
              <a:t>önemli</a:t>
            </a:r>
            <a:r>
              <a:rPr lang="en-US" sz="2800" spc="49" dirty="0">
                <a:solidFill>
                  <a:srgbClr val="F6F6E9"/>
                </a:solidFill>
                <a:latin typeface="Fira Sans Light"/>
              </a:rPr>
              <a:t> </a:t>
            </a:r>
            <a:r>
              <a:rPr lang="en-US" sz="2800" spc="49" dirty="0" err="1">
                <a:solidFill>
                  <a:srgbClr val="F6F6E9"/>
                </a:solidFill>
                <a:latin typeface="Fira Sans Light"/>
              </a:rPr>
              <a:t>bir</a:t>
            </a:r>
            <a:r>
              <a:rPr lang="en-US" sz="2800" spc="49" dirty="0">
                <a:solidFill>
                  <a:srgbClr val="F6F6E9"/>
                </a:solidFill>
                <a:latin typeface="Fira Sans Light"/>
              </a:rPr>
              <a:t> </a:t>
            </a:r>
            <a:r>
              <a:rPr lang="en-US" sz="2800" spc="49" dirty="0" err="1">
                <a:solidFill>
                  <a:srgbClr val="F6F6E9"/>
                </a:solidFill>
                <a:latin typeface="Fira Sans Light"/>
              </a:rPr>
              <a:t>sosyal</a:t>
            </a:r>
            <a:r>
              <a:rPr lang="en-US" sz="2800" spc="49" dirty="0">
                <a:solidFill>
                  <a:srgbClr val="F6F6E9"/>
                </a:solidFill>
                <a:latin typeface="Fira Sans Light"/>
              </a:rPr>
              <a:t> </a:t>
            </a:r>
            <a:r>
              <a:rPr lang="en-US" sz="2800" spc="49" dirty="0" err="1">
                <a:solidFill>
                  <a:srgbClr val="F6F6E9"/>
                </a:solidFill>
                <a:latin typeface="Fira Sans Light"/>
              </a:rPr>
              <a:t>beceridir</a:t>
            </a:r>
            <a:r>
              <a:rPr lang="en-US" sz="2800" spc="49" dirty="0">
                <a:solidFill>
                  <a:srgbClr val="F6F6E9"/>
                </a:solidFill>
                <a:latin typeface="Fira Sans Light"/>
              </a:rPr>
              <a:t>. </a:t>
            </a:r>
            <a:r>
              <a:rPr lang="en-US" sz="2800" spc="49" dirty="0" err="1">
                <a:solidFill>
                  <a:srgbClr val="F6F6E9"/>
                </a:solidFill>
                <a:latin typeface="Fira Sans Light"/>
              </a:rPr>
              <a:t>Bireyler</a:t>
            </a:r>
            <a:r>
              <a:rPr lang="en-US" sz="2800" spc="49" dirty="0">
                <a:solidFill>
                  <a:srgbClr val="F6F6E9"/>
                </a:solidFill>
                <a:latin typeface="Fira Sans Light"/>
              </a:rPr>
              <a:t>, </a:t>
            </a:r>
            <a:r>
              <a:rPr lang="en-US" sz="2800" spc="49" dirty="0" err="1">
                <a:solidFill>
                  <a:srgbClr val="F6F6E9"/>
                </a:solidFill>
                <a:latin typeface="Fira Sans Light"/>
              </a:rPr>
              <a:t>tıpkı</a:t>
            </a:r>
            <a:r>
              <a:rPr lang="en-US" sz="2800" spc="49" dirty="0">
                <a:solidFill>
                  <a:srgbClr val="F6F6E9"/>
                </a:solidFill>
                <a:latin typeface="Fira Sans Light"/>
              </a:rPr>
              <a:t> </a:t>
            </a:r>
            <a:r>
              <a:rPr lang="en-US" sz="2800" spc="49" dirty="0" err="1">
                <a:solidFill>
                  <a:srgbClr val="F6F6E9"/>
                </a:solidFill>
                <a:latin typeface="Fira Sans Light"/>
              </a:rPr>
              <a:t>niyetlerini</a:t>
            </a:r>
            <a:r>
              <a:rPr lang="en-US" sz="2800" spc="49" dirty="0">
                <a:solidFill>
                  <a:srgbClr val="F6F6E9"/>
                </a:solidFill>
                <a:latin typeface="Fira Sans Light"/>
              </a:rPr>
              <a:t> ve </a:t>
            </a:r>
            <a:r>
              <a:rPr lang="en-US" sz="2800" spc="49" dirty="0" err="1">
                <a:solidFill>
                  <a:srgbClr val="F6F6E9"/>
                </a:solidFill>
                <a:latin typeface="Fira Sans Light"/>
              </a:rPr>
              <a:t>planlarını</a:t>
            </a:r>
            <a:r>
              <a:rPr lang="en-US" sz="2800" spc="49" dirty="0">
                <a:solidFill>
                  <a:srgbClr val="F6F6E9"/>
                </a:solidFill>
                <a:latin typeface="Fira Sans Light"/>
              </a:rPr>
              <a:t> </a:t>
            </a:r>
            <a:r>
              <a:rPr lang="en-US" sz="2800" spc="49" dirty="0" err="1">
                <a:solidFill>
                  <a:srgbClr val="F6F6E9"/>
                </a:solidFill>
                <a:latin typeface="Fira Sans Light"/>
              </a:rPr>
              <a:t>başkalarına</a:t>
            </a:r>
            <a:r>
              <a:rPr lang="en-US" sz="2800" spc="49" dirty="0">
                <a:solidFill>
                  <a:srgbClr val="F6F6E9"/>
                </a:solidFill>
                <a:latin typeface="Fira Sans Light"/>
              </a:rPr>
              <a:t> </a:t>
            </a:r>
            <a:r>
              <a:rPr lang="en-US" sz="2800" spc="49" dirty="0" err="1">
                <a:solidFill>
                  <a:srgbClr val="F6F6E9"/>
                </a:solidFill>
                <a:latin typeface="Fira Sans Light"/>
              </a:rPr>
              <a:t>ileten</a:t>
            </a:r>
            <a:r>
              <a:rPr lang="en-US" sz="2800" spc="49" dirty="0">
                <a:solidFill>
                  <a:srgbClr val="F6F6E9"/>
                </a:solidFill>
                <a:latin typeface="Fira Sans Light"/>
              </a:rPr>
              <a:t> </a:t>
            </a:r>
            <a:r>
              <a:rPr lang="en-US" sz="2800" spc="49" dirty="0" err="1">
                <a:solidFill>
                  <a:srgbClr val="F6F6E9"/>
                </a:solidFill>
                <a:latin typeface="Fira Sans Light"/>
              </a:rPr>
              <a:t>süper</a:t>
            </a:r>
            <a:r>
              <a:rPr lang="en-US" sz="2800" spc="49" dirty="0">
                <a:solidFill>
                  <a:srgbClr val="F6F6E9"/>
                </a:solidFill>
                <a:latin typeface="Fira Sans Light"/>
              </a:rPr>
              <a:t> </a:t>
            </a:r>
            <a:r>
              <a:rPr lang="en-US" sz="2800" spc="49" dirty="0" err="1">
                <a:solidFill>
                  <a:srgbClr val="F6F6E9"/>
                </a:solidFill>
                <a:latin typeface="Fira Sans Light"/>
              </a:rPr>
              <a:t>kahramanlar</a:t>
            </a:r>
            <a:r>
              <a:rPr lang="en-US" sz="2800" spc="49" dirty="0">
                <a:solidFill>
                  <a:srgbClr val="F6F6E9"/>
                </a:solidFill>
                <a:latin typeface="Fira Sans Light"/>
              </a:rPr>
              <a:t> </a:t>
            </a:r>
            <a:r>
              <a:rPr lang="en-US" sz="2800" spc="49" dirty="0" err="1">
                <a:solidFill>
                  <a:srgbClr val="F6F6E9"/>
                </a:solidFill>
                <a:latin typeface="Fira Sans Light"/>
              </a:rPr>
              <a:t>gibi</a:t>
            </a:r>
            <a:r>
              <a:rPr lang="en-US" sz="2800" spc="49" dirty="0">
                <a:solidFill>
                  <a:srgbClr val="F6F6E9"/>
                </a:solidFill>
                <a:latin typeface="Fira Sans Light"/>
              </a:rPr>
              <a:t> </a:t>
            </a:r>
            <a:r>
              <a:rPr lang="en-US" sz="2800" spc="49" dirty="0" err="1">
                <a:solidFill>
                  <a:srgbClr val="F6F6E9"/>
                </a:solidFill>
                <a:latin typeface="Fira Sans Light"/>
              </a:rPr>
              <a:t>açık</a:t>
            </a:r>
            <a:r>
              <a:rPr lang="en-US" sz="2800" spc="49" dirty="0">
                <a:solidFill>
                  <a:srgbClr val="F6F6E9"/>
                </a:solidFill>
                <a:latin typeface="Fira Sans Light"/>
              </a:rPr>
              <a:t> ve </a:t>
            </a:r>
            <a:r>
              <a:rPr lang="en-US" sz="2800" spc="49" dirty="0" err="1">
                <a:solidFill>
                  <a:srgbClr val="F6F6E9"/>
                </a:solidFill>
                <a:latin typeface="Fira Sans Light"/>
              </a:rPr>
              <a:t>kendinden</a:t>
            </a:r>
            <a:r>
              <a:rPr lang="en-US" sz="2800" spc="49" dirty="0">
                <a:solidFill>
                  <a:srgbClr val="F6F6E9"/>
                </a:solidFill>
                <a:latin typeface="Fira Sans Light"/>
              </a:rPr>
              <a:t> </a:t>
            </a:r>
            <a:r>
              <a:rPr lang="en-US" sz="2800" spc="49" dirty="0" err="1">
                <a:solidFill>
                  <a:srgbClr val="F6F6E9"/>
                </a:solidFill>
                <a:latin typeface="Fira Sans Light"/>
              </a:rPr>
              <a:t>emin</a:t>
            </a:r>
            <a:r>
              <a:rPr lang="en-US" sz="2800" spc="49" dirty="0">
                <a:solidFill>
                  <a:srgbClr val="F6F6E9"/>
                </a:solidFill>
                <a:latin typeface="Fira Sans Light"/>
              </a:rPr>
              <a:t> </a:t>
            </a:r>
            <a:r>
              <a:rPr lang="en-US" sz="2800" spc="49" dirty="0" err="1">
                <a:solidFill>
                  <a:srgbClr val="F6F6E9"/>
                </a:solidFill>
                <a:latin typeface="Fira Sans Light"/>
              </a:rPr>
              <a:t>bir</a:t>
            </a:r>
            <a:r>
              <a:rPr lang="en-US" sz="2800" spc="49" dirty="0">
                <a:solidFill>
                  <a:srgbClr val="F6F6E9"/>
                </a:solidFill>
                <a:latin typeface="Fira Sans Light"/>
              </a:rPr>
              <a:t> </a:t>
            </a:r>
            <a:r>
              <a:rPr lang="en-US" sz="2800" spc="49" dirty="0" err="1">
                <a:solidFill>
                  <a:srgbClr val="F6F6E9"/>
                </a:solidFill>
                <a:latin typeface="Fira Sans Light"/>
              </a:rPr>
              <a:t>şekilde</a:t>
            </a:r>
            <a:r>
              <a:rPr lang="en-US" sz="2800" spc="49" dirty="0">
                <a:solidFill>
                  <a:srgbClr val="F6F6E9"/>
                </a:solidFill>
                <a:latin typeface="Fira Sans Light"/>
              </a:rPr>
              <a:t> </a:t>
            </a:r>
            <a:r>
              <a:rPr lang="en-US" sz="2800" spc="49" dirty="0" err="1">
                <a:solidFill>
                  <a:srgbClr val="F6F6E9"/>
                </a:solidFill>
                <a:latin typeface="Fira Sans Light"/>
              </a:rPr>
              <a:t>iletişim</a:t>
            </a:r>
            <a:r>
              <a:rPr lang="en-US" sz="2800" spc="49" dirty="0">
                <a:solidFill>
                  <a:srgbClr val="F6F6E9"/>
                </a:solidFill>
                <a:latin typeface="Fira Sans Light"/>
              </a:rPr>
              <a:t> </a:t>
            </a:r>
            <a:r>
              <a:rPr lang="en-US" sz="2800" spc="49" dirty="0" err="1">
                <a:solidFill>
                  <a:srgbClr val="F6F6E9"/>
                </a:solidFill>
                <a:latin typeface="Fira Sans Light"/>
              </a:rPr>
              <a:t>kurmaya</a:t>
            </a:r>
            <a:r>
              <a:rPr lang="en-US" sz="2800" spc="49" dirty="0">
                <a:solidFill>
                  <a:srgbClr val="F6F6E9"/>
                </a:solidFill>
                <a:latin typeface="Fira Sans Light"/>
              </a:rPr>
              <a:t> </a:t>
            </a:r>
            <a:r>
              <a:rPr lang="en-US" sz="2800" spc="49" dirty="0" err="1">
                <a:solidFill>
                  <a:srgbClr val="F6F6E9"/>
                </a:solidFill>
                <a:latin typeface="Fira Sans Light"/>
              </a:rPr>
              <a:t>teşvik</a:t>
            </a:r>
            <a:r>
              <a:rPr lang="en-US" sz="2800" spc="49" dirty="0">
                <a:solidFill>
                  <a:srgbClr val="F6F6E9"/>
                </a:solidFill>
                <a:latin typeface="Fira Sans Light"/>
              </a:rPr>
              <a:t> </a:t>
            </a:r>
            <a:r>
              <a:rPr lang="en-US" sz="2800" spc="49" dirty="0" err="1">
                <a:solidFill>
                  <a:srgbClr val="F6F6E9"/>
                </a:solidFill>
                <a:latin typeface="Fira Sans Light"/>
              </a:rPr>
              <a:t>edilebilir</a:t>
            </a:r>
            <a:r>
              <a:rPr lang="en-US" sz="2800" spc="49" dirty="0">
                <a:solidFill>
                  <a:srgbClr val="F6F6E9"/>
                </a:solidFill>
                <a:latin typeface="Fira Sans Light"/>
              </a:rPr>
              <a:t>.</a:t>
            </a:r>
          </a:p>
          <a:p>
            <a:pPr>
              <a:lnSpc>
                <a:spcPts val="4623"/>
              </a:lnSpc>
            </a:pPr>
            <a:endParaRPr lang="en-US" sz="2800" spc="49" dirty="0">
              <a:solidFill>
                <a:srgbClr val="F6F6E9"/>
              </a:solidFill>
              <a:latin typeface="Fira Sans Light"/>
            </a:endParaRPr>
          </a:p>
          <a:p>
            <a:pPr>
              <a:lnSpc>
                <a:spcPts val="4623"/>
              </a:lnSpc>
            </a:pPr>
            <a:r>
              <a:rPr lang="en-US" sz="2800" spc="49" dirty="0" err="1">
                <a:solidFill>
                  <a:srgbClr val="F6F6E9"/>
                </a:solidFill>
                <a:latin typeface="Fira Sans Bold"/>
              </a:rPr>
              <a:t>Ekip</a:t>
            </a:r>
            <a:r>
              <a:rPr lang="en-US" sz="2800" spc="49" dirty="0">
                <a:solidFill>
                  <a:srgbClr val="F6F6E9"/>
                </a:solidFill>
                <a:latin typeface="Fira Sans Bold"/>
              </a:rPr>
              <a:t> </a:t>
            </a:r>
            <a:r>
              <a:rPr lang="en-US" sz="2800" spc="49" dirty="0" err="1">
                <a:solidFill>
                  <a:srgbClr val="F6F6E9"/>
                </a:solidFill>
                <a:latin typeface="Fira Sans Bold"/>
              </a:rPr>
              <a:t>çalışması</a:t>
            </a:r>
            <a:r>
              <a:rPr lang="en-US" sz="2800" spc="49" dirty="0">
                <a:solidFill>
                  <a:srgbClr val="F6F6E9"/>
                </a:solidFill>
                <a:latin typeface="Fira Sans Bold"/>
              </a:rPr>
              <a:t> </a:t>
            </a:r>
            <a:r>
              <a:rPr lang="en-US" sz="2800" spc="49" dirty="0">
                <a:solidFill>
                  <a:srgbClr val="F6F6E9"/>
                </a:solidFill>
                <a:latin typeface="Fira Sans Light"/>
              </a:rPr>
              <a:t>- </a:t>
            </a:r>
            <a:r>
              <a:rPr lang="en-US" sz="2800" spc="49" dirty="0" err="1">
                <a:solidFill>
                  <a:srgbClr val="F6F6E9"/>
                </a:solidFill>
                <a:latin typeface="Fira Sans Light"/>
              </a:rPr>
              <a:t>İşbirliği</a:t>
            </a:r>
            <a:r>
              <a:rPr lang="en-US" sz="2800" spc="49" dirty="0">
                <a:solidFill>
                  <a:srgbClr val="F6F6E9"/>
                </a:solidFill>
                <a:latin typeface="Fira Sans Light"/>
              </a:rPr>
              <a:t> </a:t>
            </a:r>
            <a:r>
              <a:rPr lang="en-US" sz="2800" spc="49" dirty="0" err="1">
                <a:solidFill>
                  <a:srgbClr val="F6F6E9"/>
                </a:solidFill>
                <a:latin typeface="Fira Sans Light"/>
              </a:rPr>
              <a:t>bir</a:t>
            </a:r>
            <a:r>
              <a:rPr lang="en-US" sz="2800" spc="49" dirty="0">
                <a:solidFill>
                  <a:srgbClr val="F6F6E9"/>
                </a:solidFill>
                <a:latin typeface="Fira Sans Light"/>
              </a:rPr>
              <a:t> </a:t>
            </a:r>
            <a:r>
              <a:rPr lang="en-US" sz="2800" spc="49" dirty="0" err="1">
                <a:solidFill>
                  <a:srgbClr val="F6F6E9"/>
                </a:solidFill>
                <a:latin typeface="Fira Sans Light"/>
              </a:rPr>
              <a:t>diğer</a:t>
            </a:r>
            <a:r>
              <a:rPr lang="en-US" sz="2800" spc="49" dirty="0">
                <a:solidFill>
                  <a:srgbClr val="F6F6E9"/>
                </a:solidFill>
                <a:latin typeface="Fira Sans Light"/>
              </a:rPr>
              <a:t> </a:t>
            </a:r>
            <a:r>
              <a:rPr lang="en-US" sz="2800" spc="49" dirty="0" err="1">
                <a:solidFill>
                  <a:srgbClr val="F6F6E9"/>
                </a:solidFill>
                <a:latin typeface="Fira Sans Light"/>
              </a:rPr>
              <a:t>önemli</a:t>
            </a:r>
            <a:r>
              <a:rPr lang="en-US" sz="2800" spc="49" dirty="0">
                <a:solidFill>
                  <a:srgbClr val="F6F6E9"/>
                </a:solidFill>
                <a:latin typeface="Fira Sans Light"/>
              </a:rPr>
              <a:t> </a:t>
            </a:r>
            <a:r>
              <a:rPr lang="en-US" sz="2800" spc="49" dirty="0" err="1">
                <a:solidFill>
                  <a:srgbClr val="F6F6E9"/>
                </a:solidFill>
                <a:latin typeface="Fira Sans Light"/>
              </a:rPr>
              <a:t>sosyal</a:t>
            </a:r>
            <a:r>
              <a:rPr lang="en-US" sz="2800" spc="49" dirty="0">
                <a:solidFill>
                  <a:srgbClr val="F6F6E9"/>
                </a:solidFill>
                <a:latin typeface="Fira Sans Light"/>
              </a:rPr>
              <a:t> </a:t>
            </a:r>
            <a:r>
              <a:rPr lang="en-US" sz="2800" spc="49" dirty="0" err="1">
                <a:solidFill>
                  <a:srgbClr val="F6F6E9"/>
                </a:solidFill>
                <a:latin typeface="Fira Sans Light"/>
              </a:rPr>
              <a:t>beceridir</a:t>
            </a:r>
            <a:r>
              <a:rPr lang="en-US" sz="2800" spc="49" dirty="0">
                <a:solidFill>
                  <a:srgbClr val="F6F6E9"/>
                </a:solidFill>
                <a:latin typeface="Fira Sans Light"/>
              </a:rPr>
              <a:t>. </a:t>
            </a:r>
            <a:r>
              <a:rPr lang="en-US" sz="2800" spc="49" dirty="0" err="1">
                <a:solidFill>
                  <a:srgbClr val="F6F6E9"/>
                </a:solidFill>
                <a:latin typeface="Fira Sans Light"/>
              </a:rPr>
              <a:t>Süper</a:t>
            </a:r>
            <a:r>
              <a:rPr lang="en-US" sz="2800" spc="49" dirty="0">
                <a:solidFill>
                  <a:srgbClr val="F6F6E9"/>
                </a:solidFill>
                <a:latin typeface="Fira Sans Light"/>
              </a:rPr>
              <a:t> </a:t>
            </a:r>
            <a:r>
              <a:rPr lang="en-US" sz="2800" spc="49" dirty="0" err="1">
                <a:solidFill>
                  <a:srgbClr val="F6F6E9"/>
                </a:solidFill>
                <a:latin typeface="Fira Sans Light"/>
              </a:rPr>
              <a:t>kahramanlar</a:t>
            </a:r>
            <a:r>
              <a:rPr lang="en-US" sz="2800" spc="49" dirty="0">
                <a:solidFill>
                  <a:srgbClr val="F6F6E9"/>
                </a:solidFill>
                <a:latin typeface="Fira Sans Light"/>
              </a:rPr>
              <a:t> </a:t>
            </a:r>
            <a:r>
              <a:rPr lang="en-US" sz="2800" spc="49" dirty="0" err="1">
                <a:solidFill>
                  <a:srgbClr val="F6F6E9"/>
                </a:solidFill>
                <a:latin typeface="Fira Sans Light"/>
              </a:rPr>
              <a:t>ortak</a:t>
            </a:r>
            <a:r>
              <a:rPr lang="en-US" sz="2800" spc="49" dirty="0">
                <a:solidFill>
                  <a:srgbClr val="F6F6E9"/>
                </a:solidFill>
                <a:latin typeface="Fira Sans Light"/>
              </a:rPr>
              <a:t> </a:t>
            </a:r>
            <a:r>
              <a:rPr lang="en-US" sz="2800" spc="49" dirty="0" err="1">
                <a:solidFill>
                  <a:srgbClr val="F6F6E9"/>
                </a:solidFill>
                <a:latin typeface="Fira Sans Light"/>
              </a:rPr>
              <a:t>hedeflere</a:t>
            </a:r>
            <a:r>
              <a:rPr lang="en-US" sz="2800" spc="49" dirty="0">
                <a:solidFill>
                  <a:srgbClr val="F6F6E9"/>
                </a:solidFill>
                <a:latin typeface="Fira Sans Light"/>
              </a:rPr>
              <a:t> </a:t>
            </a:r>
            <a:r>
              <a:rPr lang="en-US" sz="2800" spc="49" dirty="0" err="1">
                <a:solidFill>
                  <a:srgbClr val="F6F6E9"/>
                </a:solidFill>
                <a:latin typeface="Fira Sans Light"/>
              </a:rPr>
              <a:t>ulaşmak</a:t>
            </a:r>
            <a:r>
              <a:rPr lang="en-US" sz="2800" spc="49" dirty="0">
                <a:solidFill>
                  <a:srgbClr val="F6F6E9"/>
                </a:solidFill>
                <a:latin typeface="Fira Sans Light"/>
              </a:rPr>
              <a:t> </a:t>
            </a:r>
            <a:r>
              <a:rPr lang="en-US" sz="2800" spc="49" dirty="0" err="1">
                <a:solidFill>
                  <a:srgbClr val="F6F6E9"/>
                </a:solidFill>
                <a:latin typeface="Fira Sans Light"/>
              </a:rPr>
              <a:t>için</a:t>
            </a:r>
            <a:r>
              <a:rPr lang="en-US" sz="2800" spc="49" dirty="0">
                <a:solidFill>
                  <a:srgbClr val="F6F6E9"/>
                </a:solidFill>
                <a:latin typeface="Fira Sans Light"/>
              </a:rPr>
              <a:t> </a:t>
            </a:r>
            <a:r>
              <a:rPr lang="en-US" sz="2800" spc="49" dirty="0" err="1">
                <a:solidFill>
                  <a:srgbClr val="F6F6E9"/>
                </a:solidFill>
                <a:latin typeface="Fira Sans Light"/>
              </a:rPr>
              <a:t>genellikle</a:t>
            </a:r>
            <a:r>
              <a:rPr lang="en-US" sz="2800" spc="49" dirty="0">
                <a:solidFill>
                  <a:srgbClr val="F6F6E9"/>
                </a:solidFill>
                <a:latin typeface="Fira Sans Light"/>
              </a:rPr>
              <a:t> </a:t>
            </a:r>
            <a:r>
              <a:rPr lang="en-US" sz="2800" spc="49" dirty="0" err="1">
                <a:solidFill>
                  <a:srgbClr val="F6F6E9"/>
                </a:solidFill>
                <a:latin typeface="Fira Sans Light"/>
              </a:rPr>
              <a:t>ekipler</a:t>
            </a:r>
            <a:r>
              <a:rPr lang="en-US" sz="2800" spc="49" dirty="0">
                <a:solidFill>
                  <a:srgbClr val="F6F6E9"/>
                </a:solidFill>
                <a:latin typeface="Fira Sans Light"/>
              </a:rPr>
              <a:t> </a:t>
            </a:r>
            <a:r>
              <a:rPr lang="en-US" sz="2800" spc="49" dirty="0" err="1">
                <a:solidFill>
                  <a:srgbClr val="F6F6E9"/>
                </a:solidFill>
                <a:latin typeface="Fira Sans Light"/>
              </a:rPr>
              <a:t>halinde</a:t>
            </a:r>
            <a:r>
              <a:rPr lang="en-US" sz="2800" spc="49" dirty="0">
                <a:solidFill>
                  <a:srgbClr val="F6F6E9"/>
                </a:solidFill>
                <a:latin typeface="Fira Sans Light"/>
              </a:rPr>
              <a:t> </a:t>
            </a:r>
            <a:r>
              <a:rPr lang="en-US" sz="2800" spc="49" dirty="0" err="1">
                <a:solidFill>
                  <a:srgbClr val="F6F6E9"/>
                </a:solidFill>
                <a:latin typeface="Fira Sans Light"/>
              </a:rPr>
              <a:t>çalışır</a:t>
            </a:r>
            <a:r>
              <a:rPr lang="en-US" sz="2800" spc="49" dirty="0">
                <a:solidFill>
                  <a:srgbClr val="F6F6E9"/>
                </a:solidFill>
                <a:latin typeface="Fira Sans Light"/>
              </a:rPr>
              <a:t> ve </a:t>
            </a:r>
            <a:r>
              <a:rPr lang="en-US" sz="2800" spc="49" dirty="0" err="1">
                <a:solidFill>
                  <a:srgbClr val="F6F6E9"/>
                </a:solidFill>
                <a:latin typeface="Fira Sans Light"/>
              </a:rPr>
              <a:t>gerçek</a:t>
            </a:r>
            <a:r>
              <a:rPr lang="en-US" sz="2800" spc="49" dirty="0">
                <a:solidFill>
                  <a:srgbClr val="F6F6E9"/>
                </a:solidFill>
                <a:latin typeface="Fira Sans Light"/>
              </a:rPr>
              <a:t> </a:t>
            </a:r>
            <a:r>
              <a:rPr lang="en-US" sz="2800" spc="49" dirty="0" err="1">
                <a:solidFill>
                  <a:srgbClr val="F6F6E9"/>
                </a:solidFill>
                <a:latin typeface="Fira Sans Light"/>
              </a:rPr>
              <a:t>hayattaki</a:t>
            </a:r>
            <a:r>
              <a:rPr lang="en-US" sz="2800" spc="49" dirty="0">
                <a:solidFill>
                  <a:srgbClr val="F6F6E9"/>
                </a:solidFill>
                <a:latin typeface="Fira Sans Light"/>
              </a:rPr>
              <a:t> </a:t>
            </a:r>
            <a:r>
              <a:rPr lang="en-US" sz="2800" spc="49" dirty="0" err="1">
                <a:solidFill>
                  <a:srgbClr val="F6F6E9"/>
                </a:solidFill>
                <a:latin typeface="Fira Sans Light"/>
              </a:rPr>
              <a:t>durumlarda</a:t>
            </a:r>
            <a:r>
              <a:rPr lang="en-US" sz="2800" spc="49" dirty="0">
                <a:solidFill>
                  <a:srgbClr val="F6F6E9"/>
                </a:solidFill>
                <a:latin typeface="Fira Sans Light"/>
              </a:rPr>
              <a:t> </a:t>
            </a:r>
            <a:r>
              <a:rPr lang="en-US" sz="2800" spc="49" dirty="0" err="1">
                <a:solidFill>
                  <a:srgbClr val="F6F6E9"/>
                </a:solidFill>
                <a:latin typeface="Fira Sans Light"/>
              </a:rPr>
              <a:t>ekip</a:t>
            </a:r>
            <a:r>
              <a:rPr lang="en-US" sz="2800" spc="49" dirty="0">
                <a:solidFill>
                  <a:srgbClr val="F6F6E9"/>
                </a:solidFill>
                <a:latin typeface="Fira Sans Light"/>
              </a:rPr>
              <a:t> </a:t>
            </a:r>
            <a:r>
              <a:rPr lang="en-US" sz="2800" spc="49" dirty="0" err="1">
                <a:solidFill>
                  <a:srgbClr val="F6F6E9"/>
                </a:solidFill>
                <a:latin typeface="Fira Sans Light"/>
              </a:rPr>
              <a:t>çalışmasının</a:t>
            </a:r>
            <a:r>
              <a:rPr lang="en-US" sz="2800" spc="49" dirty="0">
                <a:solidFill>
                  <a:srgbClr val="F6F6E9"/>
                </a:solidFill>
                <a:latin typeface="Fira Sans Light"/>
              </a:rPr>
              <a:t> </a:t>
            </a:r>
            <a:r>
              <a:rPr lang="en-US" sz="2800" spc="49" dirty="0" err="1">
                <a:solidFill>
                  <a:srgbClr val="F6F6E9"/>
                </a:solidFill>
                <a:latin typeface="Fira Sans Light"/>
              </a:rPr>
              <a:t>önemini</a:t>
            </a:r>
            <a:r>
              <a:rPr lang="en-US" sz="2800" spc="49" dirty="0">
                <a:solidFill>
                  <a:srgbClr val="F6F6E9"/>
                </a:solidFill>
                <a:latin typeface="Fira Sans Light"/>
              </a:rPr>
              <a:t> </a:t>
            </a:r>
            <a:r>
              <a:rPr lang="en-US" sz="2800" spc="49" dirty="0" err="1">
                <a:solidFill>
                  <a:srgbClr val="F6F6E9"/>
                </a:solidFill>
                <a:latin typeface="Fira Sans Light"/>
              </a:rPr>
              <a:t>vurgular</a:t>
            </a:r>
            <a:r>
              <a:rPr lang="en-US" sz="2800" spc="49" dirty="0">
                <a:solidFill>
                  <a:srgbClr val="F6F6E9"/>
                </a:solidFill>
                <a:latin typeface="Fira Sans Light"/>
              </a:rPr>
              <a:t>.</a:t>
            </a:r>
          </a:p>
          <a:p>
            <a:pPr>
              <a:lnSpc>
                <a:spcPts val="4623"/>
              </a:lnSpc>
            </a:pPr>
            <a:endParaRPr lang="en-US" sz="2800" spc="49" dirty="0">
              <a:solidFill>
                <a:srgbClr val="F6F6E9"/>
              </a:solidFill>
              <a:latin typeface="Fira Sans Light"/>
            </a:endParaRPr>
          </a:p>
          <a:p>
            <a:pPr>
              <a:lnSpc>
                <a:spcPts val="4623"/>
              </a:lnSpc>
            </a:pPr>
            <a:r>
              <a:rPr lang="en-US" sz="2800" spc="49" dirty="0" err="1">
                <a:solidFill>
                  <a:srgbClr val="F6F6E9"/>
                </a:solidFill>
                <a:latin typeface="Fira Sans Bold"/>
              </a:rPr>
              <a:t>Uyarlanabilirlik</a:t>
            </a:r>
            <a:r>
              <a:rPr lang="en-US" sz="2800" spc="49" dirty="0">
                <a:solidFill>
                  <a:srgbClr val="F6F6E9"/>
                </a:solidFill>
                <a:latin typeface="Fira Sans Bold"/>
              </a:rPr>
              <a:t> </a:t>
            </a:r>
            <a:r>
              <a:rPr lang="en-US" sz="2800" spc="49" dirty="0">
                <a:solidFill>
                  <a:srgbClr val="F6F6E9"/>
                </a:solidFill>
                <a:latin typeface="Fira Sans Light"/>
              </a:rPr>
              <a:t>- </a:t>
            </a:r>
            <a:r>
              <a:rPr lang="en-US" sz="2800" spc="49" dirty="0" err="1">
                <a:solidFill>
                  <a:srgbClr val="F6F6E9"/>
                </a:solidFill>
                <a:latin typeface="Fira Sans Light"/>
              </a:rPr>
              <a:t>Süper</a:t>
            </a:r>
            <a:r>
              <a:rPr lang="en-US" sz="2800" spc="49" dirty="0">
                <a:solidFill>
                  <a:srgbClr val="F6F6E9"/>
                </a:solidFill>
                <a:latin typeface="Fira Sans Light"/>
              </a:rPr>
              <a:t> </a:t>
            </a:r>
            <a:r>
              <a:rPr lang="en-US" sz="2800" spc="49" dirty="0" err="1">
                <a:solidFill>
                  <a:srgbClr val="F6F6E9"/>
                </a:solidFill>
                <a:latin typeface="Fira Sans Light"/>
              </a:rPr>
              <a:t>kahramanlar</a:t>
            </a:r>
            <a:r>
              <a:rPr lang="en-US" sz="2800" spc="49" dirty="0">
                <a:solidFill>
                  <a:srgbClr val="F6F6E9"/>
                </a:solidFill>
                <a:latin typeface="Fira Sans Light"/>
              </a:rPr>
              <a:t> </a:t>
            </a:r>
            <a:r>
              <a:rPr lang="en-US" sz="2800" spc="49" dirty="0" err="1">
                <a:solidFill>
                  <a:srgbClr val="F6F6E9"/>
                </a:solidFill>
                <a:latin typeface="Fira Sans Light"/>
              </a:rPr>
              <a:t>sıklıkla</a:t>
            </a:r>
            <a:r>
              <a:rPr lang="en-US" sz="2800" spc="49" dirty="0">
                <a:solidFill>
                  <a:srgbClr val="F6F6E9"/>
                </a:solidFill>
                <a:latin typeface="Fira Sans Light"/>
              </a:rPr>
              <a:t> </a:t>
            </a:r>
            <a:r>
              <a:rPr lang="en-US" sz="2800" spc="49" dirty="0" err="1">
                <a:solidFill>
                  <a:srgbClr val="F6F6E9"/>
                </a:solidFill>
                <a:latin typeface="Fira Sans Light"/>
              </a:rPr>
              <a:t>beklenmedik</a:t>
            </a:r>
            <a:r>
              <a:rPr lang="en-US" sz="2800" spc="49" dirty="0">
                <a:solidFill>
                  <a:srgbClr val="F6F6E9"/>
                </a:solidFill>
                <a:latin typeface="Fira Sans Light"/>
              </a:rPr>
              <a:t> </a:t>
            </a:r>
            <a:r>
              <a:rPr lang="en-US" sz="2800" spc="49" dirty="0" err="1">
                <a:solidFill>
                  <a:srgbClr val="F6F6E9"/>
                </a:solidFill>
                <a:latin typeface="Fira Sans Light"/>
              </a:rPr>
              <a:t>zorluklarla</a:t>
            </a:r>
            <a:r>
              <a:rPr lang="en-US" sz="2800" spc="49" dirty="0">
                <a:solidFill>
                  <a:srgbClr val="F6F6E9"/>
                </a:solidFill>
                <a:latin typeface="Fira Sans Light"/>
              </a:rPr>
              <a:t> </a:t>
            </a:r>
            <a:r>
              <a:rPr lang="en-US" sz="2800" spc="49" dirty="0" err="1">
                <a:solidFill>
                  <a:srgbClr val="F6F6E9"/>
                </a:solidFill>
                <a:latin typeface="Fira Sans Light"/>
              </a:rPr>
              <a:t>karşılaşır</a:t>
            </a:r>
            <a:r>
              <a:rPr lang="en-US" sz="2800" spc="49" dirty="0">
                <a:solidFill>
                  <a:srgbClr val="F6F6E9"/>
                </a:solidFill>
                <a:latin typeface="Fira Sans Light"/>
              </a:rPr>
              <a:t> ve </a:t>
            </a:r>
            <a:r>
              <a:rPr lang="en-US" sz="2800" spc="49" dirty="0" err="1">
                <a:solidFill>
                  <a:srgbClr val="F6F6E9"/>
                </a:solidFill>
                <a:latin typeface="Fira Sans Light"/>
              </a:rPr>
              <a:t>bu</a:t>
            </a:r>
            <a:r>
              <a:rPr lang="en-US" sz="2800" spc="49" dirty="0">
                <a:solidFill>
                  <a:srgbClr val="F6F6E9"/>
                </a:solidFill>
                <a:latin typeface="Fira Sans Light"/>
              </a:rPr>
              <a:t> da </a:t>
            </a:r>
            <a:r>
              <a:rPr lang="en-US" sz="2800" spc="49" dirty="0" err="1">
                <a:solidFill>
                  <a:srgbClr val="F6F6E9"/>
                </a:solidFill>
                <a:latin typeface="Fira Sans Light"/>
              </a:rPr>
              <a:t>hızlı</a:t>
            </a:r>
            <a:r>
              <a:rPr lang="en-US" sz="2800" spc="49" dirty="0">
                <a:solidFill>
                  <a:srgbClr val="F6F6E9"/>
                </a:solidFill>
                <a:latin typeface="Fira Sans Light"/>
              </a:rPr>
              <a:t> </a:t>
            </a:r>
            <a:r>
              <a:rPr lang="en-US" sz="2800" spc="49" dirty="0" err="1">
                <a:solidFill>
                  <a:srgbClr val="F6F6E9"/>
                </a:solidFill>
                <a:latin typeface="Fira Sans Light"/>
              </a:rPr>
              <a:t>bir</a:t>
            </a:r>
            <a:r>
              <a:rPr lang="en-US" sz="2800" spc="49" dirty="0">
                <a:solidFill>
                  <a:srgbClr val="F6F6E9"/>
                </a:solidFill>
                <a:latin typeface="Fira Sans Light"/>
              </a:rPr>
              <a:t> </a:t>
            </a:r>
            <a:r>
              <a:rPr lang="en-US" sz="2800" spc="49" dirty="0" err="1">
                <a:solidFill>
                  <a:srgbClr val="F6F6E9"/>
                </a:solidFill>
                <a:latin typeface="Fira Sans Light"/>
              </a:rPr>
              <a:t>şekilde</a:t>
            </a:r>
            <a:r>
              <a:rPr lang="en-US" sz="2800" spc="49" dirty="0">
                <a:solidFill>
                  <a:srgbClr val="F6F6E9"/>
                </a:solidFill>
                <a:latin typeface="Fira Sans Light"/>
              </a:rPr>
              <a:t> </a:t>
            </a:r>
            <a:r>
              <a:rPr lang="en-US" sz="2800" spc="49" dirty="0" err="1">
                <a:solidFill>
                  <a:srgbClr val="F6F6E9"/>
                </a:solidFill>
                <a:latin typeface="Fira Sans Light"/>
              </a:rPr>
              <a:t>adapte</a:t>
            </a:r>
            <a:r>
              <a:rPr lang="en-US" sz="2800" spc="49" dirty="0">
                <a:solidFill>
                  <a:srgbClr val="F6F6E9"/>
                </a:solidFill>
                <a:latin typeface="Fira Sans Light"/>
              </a:rPr>
              <a:t> </a:t>
            </a:r>
            <a:r>
              <a:rPr lang="en-US" sz="2800" spc="49" dirty="0" err="1">
                <a:solidFill>
                  <a:srgbClr val="F6F6E9"/>
                </a:solidFill>
                <a:latin typeface="Fira Sans Light"/>
              </a:rPr>
              <a:t>olmalarını</a:t>
            </a:r>
            <a:r>
              <a:rPr lang="en-US" sz="2800" spc="49" dirty="0">
                <a:solidFill>
                  <a:srgbClr val="F6F6E9"/>
                </a:solidFill>
                <a:latin typeface="Fira Sans Light"/>
              </a:rPr>
              <a:t> </a:t>
            </a:r>
            <a:r>
              <a:rPr lang="en-US" sz="2800" spc="49" dirty="0" err="1">
                <a:solidFill>
                  <a:srgbClr val="F6F6E9"/>
                </a:solidFill>
                <a:latin typeface="Fira Sans Light"/>
              </a:rPr>
              <a:t>gerektirir</a:t>
            </a:r>
            <a:r>
              <a:rPr lang="en-US" sz="2800" spc="49" dirty="0">
                <a:solidFill>
                  <a:srgbClr val="F6F6E9"/>
                </a:solidFill>
                <a:latin typeface="Fira Sans Light"/>
              </a:rPr>
              <a:t>. </a:t>
            </a:r>
            <a:r>
              <a:rPr lang="en-US" sz="2800" spc="49" dirty="0" err="1">
                <a:solidFill>
                  <a:srgbClr val="F6F6E9"/>
                </a:solidFill>
                <a:latin typeface="Fira Sans Light"/>
              </a:rPr>
              <a:t>Uyum</a:t>
            </a:r>
            <a:r>
              <a:rPr lang="en-US" sz="2800" spc="49" dirty="0">
                <a:solidFill>
                  <a:srgbClr val="F6F6E9"/>
                </a:solidFill>
                <a:latin typeface="Fira Sans Light"/>
              </a:rPr>
              <a:t> </a:t>
            </a:r>
            <a:r>
              <a:rPr lang="en-US" sz="2800" spc="49" dirty="0" err="1">
                <a:solidFill>
                  <a:srgbClr val="F6F6E9"/>
                </a:solidFill>
                <a:latin typeface="Fira Sans Light"/>
              </a:rPr>
              <a:t>yeteneğini</a:t>
            </a:r>
            <a:r>
              <a:rPr lang="en-US" sz="2800" spc="49" dirty="0">
                <a:solidFill>
                  <a:srgbClr val="F6F6E9"/>
                </a:solidFill>
                <a:latin typeface="Fira Sans Light"/>
              </a:rPr>
              <a:t> </a:t>
            </a:r>
            <a:r>
              <a:rPr lang="en-US" sz="2800" spc="49" dirty="0" err="1">
                <a:solidFill>
                  <a:srgbClr val="F6F6E9"/>
                </a:solidFill>
                <a:latin typeface="Fira Sans Light"/>
              </a:rPr>
              <a:t>bir</a:t>
            </a:r>
            <a:r>
              <a:rPr lang="en-US" sz="2800" spc="49" dirty="0">
                <a:solidFill>
                  <a:srgbClr val="F6F6E9"/>
                </a:solidFill>
                <a:latin typeface="Fira Sans Light"/>
              </a:rPr>
              <a:t> </a:t>
            </a:r>
            <a:r>
              <a:rPr lang="en-US" sz="2800" spc="49" dirty="0" err="1">
                <a:solidFill>
                  <a:srgbClr val="F6F6E9"/>
                </a:solidFill>
                <a:latin typeface="Fira Sans Light"/>
              </a:rPr>
              <a:t>sosyal</a:t>
            </a:r>
            <a:r>
              <a:rPr lang="en-US" sz="2800" spc="49" dirty="0">
                <a:solidFill>
                  <a:srgbClr val="F6F6E9"/>
                </a:solidFill>
                <a:latin typeface="Fira Sans Light"/>
              </a:rPr>
              <a:t> </a:t>
            </a:r>
            <a:r>
              <a:rPr lang="en-US" sz="2800" spc="49" dirty="0" err="1">
                <a:solidFill>
                  <a:srgbClr val="F6F6E9"/>
                </a:solidFill>
                <a:latin typeface="Fira Sans Light"/>
              </a:rPr>
              <a:t>beceri</a:t>
            </a:r>
            <a:r>
              <a:rPr lang="en-US" sz="2800" spc="49" dirty="0">
                <a:solidFill>
                  <a:srgbClr val="F6F6E9"/>
                </a:solidFill>
                <a:latin typeface="Fira Sans Light"/>
              </a:rPr>
              <a:t> </a:t>
            </a:r>
            <a:r>
              <a:rPr lang="en-US" sz="2800" spc="49" dirty="0" err="1">
                <a:solidFill>
                  <a:srgbClr val="F6F6E9"/>
                </a:solidFill>
                <a:latin typeface="Fira Sans Light"/>
              </a:rPr>
              <a:t>olarak</a:t>
            </a:r>
            <a:r>
              <a:rPr lang="en-US" sz="2800" spc="49" dirty="0">
                <a:solidFill>
                  <a:srgbClr val="F6F6E9"/>
                </a:solidFill>
                <a:latin typeface="Fira Sans Light"/>
              </a:rPr>
              <a:t> </a:t>
            </a:r>
            <a:r>
              <a:rPr lang="en-US" sz="2800" spc="49" dirty="0" err="1">
                <a:solidFill>
                  <a:srgbClr val="F6F6E9"/>
                </a:solidFill>
                <a:latin typeface="Fira Sans Light"/>
              </a:rPr>
              <a:t>geliştirmek</a:t>
            </a:r>
            <a:r>
              <a:rPr lang="en-US" sz="2800" spc="49" dirty="0">
                <a:solidFill>
                  <a:srgbClr val="F6F6E9"/>
                </a:solidFill>
                <a:latin typeface="Fira Sans Light"/>
              </a:rPr>
              <a:t>, </a:t>
            </a:r>
            <a:r>
              <a:rPr lang="en-US" sz="2800" spc="49" dirty="0" err="1">
                <a:solidFill>
                  <a:srgbClr val="F6F6E9"/>
                </a:solidFill>
                <a:latin typeface="Fira Sans Light"/>
              </a:rPr>
              <a:t>iş</a:t>
            </a:r>
            <a:r>
              <a:rPr lang="en-US" sz="2800" spc="49" dirty="0">
                <a:solidFill>
                  <a:srgbClr val="F6F6E9"/>
                </a:solidFill>
                <a:latin typeface="Fira Sans Light"/>
              </a:rPr>
              <a:t> ve </a:t>
            </a:r>
            <a:r>
              <a:rPr lang="en-US" sz="2800" spc="49" dirty="0" err="1">
                <a:solidFill>
                  <a:srgbClr val="F6F6E9"/>
                </a:solidFill>
                <a:latin typeface="Fira Sans Light"/>
              </a:rPr>
              <a:t>yaşamın</a:t>
            </a:r>
            <a:r>
              <a:rPr lang="en-US" sz="2800" spc="49" dirty="0">
                <a:solidFill>
                  <a:srgbClr val="F6F6E9"/>
                </a:solidFill>
                <a:latin typeface="Fira Sans Light"/>
              </a:rPr>
              <a:t> </a:t>
            </a:r>
            <a:r>
              <a:rPr lang="en-US" sz="2800" spc="49" dirty="0" err="1">
                <a:solidFill>
                  <a:srgbClr val="F6F6E9"/>
                </a:solidFill>
                <a:latin typeface="Fira Sans Light"/>
              </a:rPr>
              <a:t>sürekli</a:t>
            </a:r>
            <a:r>
              <a:rPr lang="en-US" sz="2800" spc="49" dirty="0">
                <a:solidFill>
                  <a:srgbClr val="F6F6E9"/>
                </a:solidFill>
                <a:latin typeface="Fira Sans Light"/>
              </a:rPr>
              <a:t> </a:t>
            </a:r>
            <a:r>
              <a:rPr lang="en-US" sz="2800" spc="49" dirty="0" err="1">
                <a:solidFill>
                  <a:srgbClr val="F6F6E9"/>
                </a:solidFill>
                <a:latin typeface="Fira Sans Light"/>
              </a:rPr>
              <a:t>değişen</a:t>
            </a:r>
            <a:r>
              <a:rPr lang="en-US" sz="2800" spc="49" dirty="0">
                <a:solidFill>
                  <a:srgbClr val="F6F6E9"/>
                </a:solidFill>
                <a:latin typeface="Fira Sans Light"/>
              </a:rPr>
              <a:t> </a:t>
            </a:r>
            <a:r>
              <a:rPr lang="en-US" sz="2800" spc="49" dirty="0" err="1">
                <a:solidFill>
                  <a:srgbClr val="F6F6E9"/>
                </a:solidFill>
                <a:latin typeface="Fira Sans Light"/>
              </a:rPr>
              <a:t>dinamiklerini</a:t>
            </a:r>
            <a:r>
              <a:rPr lang="en-US" sz="2800" spc="49" dirty="0">
                <a:solidFill>
                  <a:srgbClr val="F6F6E9"/>
                </a:solidFill>
                <a:latin typeface="Fira Sans Light"/>
              </a:rPr>
              <a:t> </a:t>
            </a:r>
            <a:r>
              <a:rPr lang="en-US" sz="2800" spc="49" dirty="0" err="1">
                <a:solidFill>
                  <a:srgbClr val="F6F6E9"/>
                </a:solidFill>
                <a:latin typeface="Fira Sans Light"/>
              </a:rPr>
              <a:t>yönlendirmek</a:t>
            </a:r>
            <a:r>
              <a:rPr lang="en-US" sz="2800" spc="49" dirty="0">
                <a:solidFill>
                  <a:srgbClr val="F6F6E9"/>
                </a:solidFill>
                <a:latin typeface="Fira Sans Light"/>
              </a:rPr>
              <a:t> </a:t>
            </a:r>
            <a:r>
              <a:rPr lang="en-US" sz="2800" spc="49" dirty="0" err="1">
                <a:solidFill>
                  <a:srgbClr val="F6F6E9"/>
                </a:solidFill>
                <a:latin typeface="Fira Sans Light"/>
              </a:rPr>
              <a:t>için</a:t>
            </a:r>
            <a:r>
              <a:rPr lang="en-US" sz="2800" spc="49" dirty="0">
                <a:solidFill>
                  <a:srgbClr val="F6F6E9"/>
                </a:solidFill>
                <a:latin typeface="Fira Sans Light"/>
              </a:rPr>
              <a:t> </a:t>
            </a:r>
            <a:r>
              <a:rPr lang="en-US" sz="2800" spc="49" dirty="0" err="1">
                <a:solidFill>
                  <a:srgbClr val="F6F6E9"/>
                </a:solidFill>
                <a:latin typeface="Fira Sans Light"/>
              </a:rPr>
              <a:t>çok</a:t>
            </a:r>
            <a:r>
              <a:rPr lang="en-US" sz="2800" spc="49" dirty="0">
                <a:solidFill>
                  <a:srgbClr val="F6F6E9"/>
                </a:solidFill>
                <a:latin typeface="Fira Sans Light"/>
              </a:rPr>
              <a:t> </a:t>
            </a:r>
            <a:r>
              <a:rPr lang="en-US" sz="2800" spc="49" dirty="0" err="1">
                <a:solidFill>
                  <a:srgbClr val="F6F6E9"/>
                </a:solidFill>
                <a:latin typeface="Fira Sans Light"/>
              </a:rPr>
              <a:t>önemlidir</a:t>
            </a:r>
            <a:r>
              <a:rPr lang="en-US" sz="2800" spc="49" dirty="0">
                <a:solidFill>
                  <a:srgbClr val="F6F6E9"/>
                </a:solidFill>
                <a:latin typeface="Fira Sans Light"/>
              </a:rPr>
              <a:t>.</a:t>
            </a:r>
          </a:p>
          <a:p>
            <a:pPr algn="ctr">
              <a:lnSpc>
                <a:spcPts val="4623"/>
              </a:lnSpc>
              <a:spcBef>
                <a:spcPct val="0"/>
              </a:spcBef>
            </a:pPr>
            <a:endParaRPr lang="en-US" sz="3302" spc="49" dirty="0">
              <a:solidFill>
                <a:srgbClr val="F6F6E9"/>
              </a:solidFill>
              <a:latin typeface="Fira Sans Light"/>
            </a:endParaRP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121212"/>
            </a:solidFill>
          </p:spPr>
        </p:sp>
      </p:grpSp>
      <p:grpSp>
        <p:nvGrpSpPr>
          <p:cNvPr id="5" name="Group 5"/>
          <p:cNvGrpSpPr/>
          <p:nvPr/>
        </p:nvGrpSpPr>
        <p:grpSpPr>
          <a:xfrm>
            <a:off x="9529710" y="9146798"/>
            <a:ext cx="8090631" cy="849292"/>
            <a:chOff x="0" y="0"/>
            <a:chExt cx="10787508" cy="1132389"/>
          </a:xfrm>
        </p:grpSpPr>
        <p:sp>
          <p:nvSpPr>
            <p:cNvPr id="6" name="AutoShape 6"/>
            <p:cNvSpPr/>
            <p:nvPr/>
          </p:nvSpPr>
          <p:spPr>
            <a:xfrm>
              <a:off x="0" y="848543"/>
              <a:ext cx="7100310" cy="0"/>
            </a:xfrm>
            <a:prstGeom prst="line">
              <a:avLst/>
            </a:prstGeom>
            <a:ln w="101600" cap="rnd">
              <a:solidFill>
                <a:srgbClr val="F6F6E9"/>
              </a:solidFill>
              <a:prstDash val="sysDot"/>
              <a:headEnd type="oval" w="lg" len="lg"/>
              <a:tailEnd type="oval" w="lg" len="lg"/>
            </a:ln>
          </p:spPr>
        </p:sp>
        <p:grpSp>
          <p:nvGrpSpPr>
            <p:cNvPr id="7" name="Group 7"/>
            <p:cNvGrpSpPr/>
            <p:nvPr/>
          </p:nvGrpSpPr>
          <p:grpSpPr>
            <a:xfrm>
              <a:off x="7388716" y="420607"/>
              <a:ext cx="711782" cy="71178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9" name="Group 9"/>
            <p:cNvGrpSpPr/>
            <p:nvPr/>
          </p:nvGrpSpPr>
          <p:grpSpPr>
            <a:xfrm>
              <a:off x="8425368" y="176709"/>
              <a:ext cx="947644" cy="94764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11" name="Group 11"/>
            <p:cNvGrpSpPr/>
            <p:nvPr/>
          </p:nvGrpSpPr>
          <p:grpSpPr>
            <a:xfrm>
              <a:off x="9663155" y="0"/>
              <a:ext cx="1124353" cy="112435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sp>
        <p:nvSpPr>
          <p:cNvPr id="13" name="Freeform 13"/>
          <p:cNvSpPr/>
          <p:nvPr/>
        </p:nvSpPr>
        <p:spPr>
          <a:xfrm>
            <a:off x="9825427"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4" name="Freeform 14"/>
          <p:cNvSpPr/>
          <p:nvPr/>
        </p:nvSpPr>
        <p:spPr>
          <a:xfrm>
            <a:off x="13769739" y="2068322"/>
            <a:ext cx="3129620" cy="2537837"/>
          </a:xfrm>
          <a:custGeom>
            <a:avLst/>
            <a:gdLst/>
            <a:ahLst/>
            <a:cxnLst/>
            <a:rect l="l" t="t" r="r" b="b"/>
            <a:pathLst>
              <a:path w="3129620" h="2537837">
                <a:moveTo>
                  <a:pt x="0" y="0"/>
                </a:moveTo>
                <a:lnTo>
                  <a:pt x="3129620" y="0"/>
                </a:lnTo>
                <a:lnTo>
                  <a:pt x="3129620" y="2537838"/>
                </a:lnTo>
                <a:lnTo>
                  <a:pt x="0" y="253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13362909" y="5482460"/>
            <a:ext cx="4337075" cy="4114800"/>
          </a:xfrm>
          <a:custGeom>
            <a:avLst/>
            <a:gdLst/>
            <a:ahLst/>
            <a:cxnLst/>
            <a:rect l="l" t="t" r="r" b="b"/>
            <a:pathLst>
              <a:path w="4337075" h="4114800">
                <a:moveTo>
                  <a:pt x="0" y="0"/>
                </a:moveTo>
                <a:lnTo>
                  <a:pt x="4337075" y="0"/>
                </a:lnTo>
                <a:lnTo>
                  <a:pt x="433707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6"/>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F6F6E9"/>
                </a:solidFill>
                <a:latin typeface="Fira Sans Light"/>
              </a:rPr>
              <a:t>10/19</a:t>
            </a:r>
          </a:p>
        </p:txBody>
      </p:sp>
      <p:sp>
        <p:nvSpPr>
          <p:cNvPr id="17" name="TextBox 17"/>
          <p:cNvSpPr txBox="1"/>
          <p:nvPr/>
        </p:nvSpPr>
        <p:spPr>
          <a:xfrm>
            <a:off x="347480" y="484730"/>
            <a:ext cx="9351143" cy="1337897"/>
          </a:xfrm>
          <a:prstGeom prst="rect">
            <a:avLst/>
          </a:prstGeom>
        </p:spPr>
        <p:txBody>
          <a:bodyPr lIns="0" tIns="0" rIns="0" bIns="0" rtlCol="0" anchor="t">
            <a:spAutoFit/>
          </a:bodyPr>
          <a:lstStyle/>
          <a:p>
            <a:pPr algn="ctr">
              <a:lnSpc>
                <a:spcPts val="10779"/>
              </a:lnSpc>
              <a:spcBef>
                <a:spcPct val="0"/>
              </a:spcBef>
            </a:pPr>
            <a:r>
              <a:rPr lang="en-US" sz="7200" spc="153" dirty="0">
                <a:solidFill>
                  <a:srgbClr val="F6F6E9"/>
                </a:solidFill>
                <a:latin typeface="Voga"/>
              </a:rPr>
              <a:t>BU BECERİ NASIL GELİŞTİRİLİR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57D58"/>
        </a:solidFill>
        <a:effectLst/>
      </p:bgPr>
    </p:bg>
    <p:spTree>
      <p:nvGrpSpPr>
        <p:cNvPr id="1" name=""/>
        <p:cNvGrpSpPr/>
        <p:nvPr/>
      </p:nvGrpSpPr>
      <p:grpSpPr>
        <a:xfrm>
          <a:off x="0" y="0"/>
          <a:ext cx="0" cy="0"/>
          <a:chOff x="0" y="0"/>
          <a:chExt cx="0" cy="0"/>
        </a:xfrm>
      </p:grpSpPr>
      <p:sp>
        <p:nvSpPr>
          <p:cNvPr id="2" name="TextBox 2"/>
          <p:cNvSpPr txBox="1"/>
          <p:nvPr/>
        </p:nvSpPr>
        <p:spPr>
          <a:xfrm>
            <a:off x="190275" y="2581980"/>
            <a:ext cx="12445758" cy="7545419"/>
          </a:xfrm>
          <a:prstGeom prst="rect">
            <a:avLst/>
          </a:prstGeom>
        </p:spPr>
        <p:txBody>
          <a:bodyPr lIns="0" tIns="0" rIns="0" bIns="0" rtlCol="0" anchor="t">
            <a:spAutoFit/>
          </a:bodyPr>
          <a:lstStyle/>
          <a:p>
            <a:pPr marL="713077" lvl="1" indent="-356539">
              <a:lnSpc>
                <a:spcPts val="4623"/>
              </a:lnSpc>
              <a:buFont typeface="Arial"/>
              <a:buChar char="•"/>
            </a:pPr>
            <a:r>
              <a:rPr lang="en-US" sz="3302" spc="49">
                <a:solidFill>
                  <a:srgbClr val="F6F6E9"/>
                </a:solidFill>
                <a:latin typeface="Fira Sans Bold"/>
              </a:rPr>
              <a:t>Empati </a:t>
            </a:r>
            <a:r>
              <a:rPr lang="en-US" sz="3302" spc="49">
                <a:solidFill>
                  <a:srgbClr val="F6F6E9"/>
                </a:solidFill>
                <a:latin typeface="Fira Sans Light"/>
              </a:rPr>
              <a:t>- Birçok süper kahraman başkalarına karşı empati gösterir, farklı bakış açılarını anlar ve onlarla bağlantı kurar. Empati gibi sosyal beceriler güçlü ilişkiler kurmaya ve kişiler arası etkili iletişime katkıda bulunur.</a:t>
            </a:r>
          </a:p>
          <a:p>
            <a:pPr marL="713077" lvl="1" indent="-356539">
              <a:lnSpc>
                <a:spcPts val="4623"/>
              </a:lnSpc>
              <a:buFont typeface="Arial"/>
              <a:buChar char="•"/>
            </a:pPr>
            <a:r>
              <a:rPr lang="en-US" sz="3302" spc="49">
                <a:solidFill>
                  <a:srgbClr val="F6F6E9"/>
                </a:solidFill>
                <a:latin typeface="Fira Sans Bold"/>
              </a:rPr>
              <a:t>Liderlik </a:t>
            </a:r>
            <a:r>
              <a:rPr lang="en-US" sz="3302" spc="49">
                <a:solidFill>
                  <a:srgbClr val="F6F6E9"/>
                </a:solidFill>
                <a:latin typeface="Fira Sans Light"/>
              </a:rPr>
              <a:t>- Süper kahramanların örnek teşkil ederek, zor kararlar vererek ve başkalarına ilham vererek sergilediği liderlik becerileri, çeşitli rollerdeki bireyler için temel sosyal becerilerdir.</a:t>
            </a:r>
          </a:p>
          <a:p>
            <a:pPr marL="713077" lvl="1" indent="-356539" algn="l">
              <a:lnSpc>
                <a:spcPts val="4623"/>
              </a:lnSpc>
              <a:buFont typeface="Arial"/>
              <a:buChar char="•"/>
            </a:pPr>
            <a:r>
              <a:rPr lang="en-US" sz="3302" spc="49">
                <a:solidFill>
                  <a:srgbClr val="F6F6E9"/>
                </a:solidFill>
                <a:latin typeface="Fira Sans Bold"/>
              </a:rPr>
              <a:t>Problem Çözme </a:t>
            </a:r>
            <a:r>
              <a:rPr lang="en-US" sz="3302" spc="49">
                <a:solidFill>
                  <a:srgbClr val="F6F6E9"/>
                </a:solidFill>
                <a:latin typeface="Fira Sans Light"/>
              </a:rPr>
              <a:t>- Süper kahramanlar karmaşık problemleri çözme yetenekleriyle tanınırlar. Benzer şekilde, güçlü problem çözme becerilerine sahip bireyler zorlukların üstesinden etkili bir şekilde gelebilir.</a:t>
            </a: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272727"/>
            </a:solidFill>
          </p:spPr>
        </p:sp>
      </p:grpSp>
      <p:grpSp>
        <p:nvGrpSpPr>
          <p:cNvPr id="5" name="Group 5"/>
          <p:cNvGrpSpPr/>
          <p:nvPr/>
        </p:nvGrpSpPr>
        <p:grpSpPr>
          <a:xfrm>
            <a:off x="9529710" y="9146798"/>
            <a:ext cx="8090631" cy="849292"/>
            <a:chOff x="0" y="0"/>
            <a:chExt cx="10787508" cy="1132389"/>
          </a:xfrm>
        </p:grpSpPr>
        <p:sp>
          <p:nvSpPr>
            <p:cNvPr id="6" name="AutoShape 6"/>
            <p:cNvSpPr/>
            <p:nvPr/>
          </p:nvSpPr>
          <p:spPr>
            <a:xfrm>
              <a:off x="0" y="848543"/>
              <a:ext cx="7100310" cy="0"/>
            </a:xfrm>
            <a:prstGeom prst="line">
              <a:avLst/>
            </a:prstGeom>
            <a:ln w="101600" cap="rnd">
              <a:solidFill>
                <a:srgbClr val="F6F6E9"/>
              </a:solidFill>
              <a:prstDash val="sysDot"/>
              <a:headEnd type="oval" w="lg" len="lg"/>
              <a:tailEnd type="oval" w="lg" len="lg"/>
            </a:ln>
          </p:spPr>
        </p:sp>
        <p:grpSp>
          <p:nvGrpSpPr>
            <p:cNvPr id="7" name="Group 7"/>
            <p:cNvGrpSpPr/>
            <p:nvPr/>
          </p:nvGrpSpPr>
          <p:grpSpPr>
            <a:xfrm>
              <a:off x="7388716" y="420607"/>
              <a:ext cx="711782" cy="71178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9" name="Group 9"/>
            <p:cNvGrpSpPr/>
            <p:nvPr/>
          </p:nvGrpSpPr>
          <p:grpSpPr>
            <a:xfrm>
              <a:off x="8425368" y="176709"/>
              <a:ext cx="947644" cy="94764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11" name="Group 11"/>
            <p:cNvGrpSpPr/>
            <p:nvPr/>
          </p:nvGrpSpPr>
          <p:grpSpPr>
            <a:xfrm>
              <a:off x="9663155" y="0"/>
              <a:ext cx="1124353" cy="112435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sp>
        <p:nvSpPr>
          <p:cNvPr id="13" name="Freeform 13"/>
          <p:cNvSpPr/>
          <p:nvPr/>
        </p:nvSpPr>
        <p:spPr>
          <a:xfrm>
            <a:off x="9825427"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4" name="Freeform 14"/>
          <p:cNvSpPr/>
          <p:nvPr/>
        </p:nvSpPr>
        <p:spPr>
          <a:xfrm>
            <a:off x="14055548" y="1730210"/>
            <a:ext cx="3564793" cy="3413290"/>
          </a:xfrm>
          <a:custGeom>
            <a:avLst/>
            <a:gdLst/>
            <a:ahLst/>
            <a:cxnLst/>
            <a:rect l="l" t="t" r="r" b="b"/>
            <a:pathLst>
              <a:path w="3564793" h="3413290">
                <a:moveTo>
                  <a:pt x="0" y="0"/>
                </a:moveTo>
                <a:lnTo>
                  <a:pt x="3564793" y="0"/>
                </a:lnTo>
                <a:lnTo>
                  <a:pt x="3564793" y="3413290"/>
                </a:lnTo>
                <a:lnTo>
                  <a:pt x="0" y="3413290"/>
                </a:lnTo>
                <a:lnTo>
                  <a:pt x="0" y="0"/>
                </a:lnTo>
                <a:close/>
              </a:path>
            </a:pathLst>
          </a:custGeom>
          <a:blipFill>
            <a:blip r:embed="rId3"/>
            <a:stretch>
              <a:fillRect/>
            </a:stretch>
          </a:blipFill>
        </p:spPr>
      </p:sp>
      <p:sp>
        <p:nvSpPr>
          <p:cNvPr id="15" name="Freeform 15"/>
          <p:cNvSpPr/>
          <p:nvPr/>
        </p:nvSpPr>
        <p:spPr>
          <a:xfrm>
            <a:off x="14586748" y="6000750"/>
            <a:ext cx="3033593" cy="3257550"/>
          </a:xfrm>
          <a:custGeom>
            <a:avLst/>
            <a:gdLst/>
            <a:ahLst/>
            <a:cxnLst/>
            <a:rect l="l" t="t" r="r" b="b"/>
            <a:pathLst>
              <a:path w="3033593" h="3257550">
                <a:moveTo>
                  <a:pt x="0" y="0"/>
                </a:moveTo>
                <a:lnTo>
                  <a:pt x="3033593" y="0"/>
                </a:lnTo>
                <a:lnTo>
                  <a:pt x="3033593" y="3257550"/>
                </a:lnTo>
                <a:lnTo>
                  <a:pt x="0" y="3257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F6F6E9"/>
                </a:solidFill>
                <a:latin typeface="Fira Sans Light"/>
              </a:rPr>
              <a:t>11/19</a:t>
            </a:r>
          </a:p>
        </p:txBody>
      </p:sp>
      <p:sp>
        <p:nvSpPr>
          <p:cNvPr id="17" name="TextBox 17"/>
          <p:cNvSpPr txBox="1"/>
          <p:nvPr/>
        </p:nvSpPr>
        <p:spPr>
          <a:xfrm>
            <a:off x="347480" y="857250"/>
            <a:ext cx="9351143" cy="1337897"/>
          </a:xfrm>
          <a:prstGeom prst="rect">
            <a:avLst/>
          </a:prstGeom>
        </p:spPr>
        <p:txBody>
          <a:bodyPr lIns="0" tIns="0" rIns="0" bIns="0" rtlCol="0" anchor="t">
            <a:spAutoFit/>
          </a:bodyPr>
          <a:lstStyle/>
          <a:p>
            <a:pPr algn="ctr">
              <a:lnSpc>
                <a:spcPts val="10779"/>
              </a:lnSpc>
              <a:spcBef>
                <a:spcPct val="0"/>
              </a:spcBef>
            </a:pPr>
            <a:r>
              <a:rPr lang="en-US" sz="7200" spc="153" dirty="0">
                <a:solidFill>
                  <a:srgbClr val="F6F6E9"/>
                </a:solidFill>
                <a:latin typeface="Voga"/>
              </a:rPr>
              <a:t>BU BECERİ NASIL GELİŞTİRİLİR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6F6E9"/>
            </a:solidFill>
          </p:spPr>
        </p:sp>
      </p:grpSp>
      <p:grpSp>
        <p:nvGrpSpPr>
          <p:cNvPr id="4" name="Group 4"/>
          <p:cNvGrpSpPr/>
          <p:nvPr/>
        </p:nvGrpSpPr>
        <p:grpSpPr>
          <a:xfrm>
            <a:off x="9529710" y="9146798"/>
            <a:ext cx="8090631" cy="849292"/>
            <a:chOff x="0" y="0"/>
            <a:chExt cx="10787508" cy="1132389"/>
          </a:xfrm>
        </p:grpSpPr>
        <p:sp>
          <p:nvSpPr>
            <p:cNvPr id="5" name="AutoShape 5"/>
            <p:cNvSpPr/>
            <p:nvPr/>
          </p:nvSpPr>
          <p:spPr>
            <a:xfrm>
              <a:off x="0" y="848543"/>
              <a:ext cx="7100310" cy="0"/>
            </a:xfrm>
            <a:prstGeom prst="line">
              <a:avLst/>
            </a:prstGeom>
            <a:ln w="101600" cap="rnd">
              <a:solidFill>
                <a:srgbClr val="272727"/>
              </a:solidFill>
              <a:prstDash val="sysDot"/>
              <a:headEnd type="oval" w="lg" len="lg"/>
              <a:tailEnd type="oval" w="lg" len="lg"/>
            </a:ln>
          </p:spPr>
        </p:sp>
        <p:grpSp>
          <p:nvGrpSpPr>
            <p:cNvPr id="6" name="Group 6"/>
            <p:cNvGrpSpPr/>
            <p:nvPr/>
          </p:nvGrpSpPr>
          <p:grpSpPr>
            <a:xfrm>
              <a:off x="7388716" y="420607"/>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8" name="Group 8"/>
            <p:cNvGrpSpPr/>
            <p:nvPr/>
          </p:nvGrpSpPr>
          <p:grpSpPr>
            <a:xfrm>
              <a:off x="8425368" y="176709"/>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10" name="Group 10"/>
            <p:cNvGrpSpPr/>
            <p:nvPr/>
          </p:nvGrpSpPr>
          <p:grpSpPr>
            <a:xfrm>
              <a:off x="9663155"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sp>
        <p:nvSpPr>
          <p:cNvPr id="12" name="Freeform 12"/>
          <p:cNvSpPr/>
          <p:nvPr/>
        </p:nvSpPr>
        <p:spPr>
          <a:xfrm>
            <a:off x="9825427"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3" name="Freeform 13"/>
          <p:cNvSpPr/>
          <p:nvPr/>
        </p:nvSpPr>
        <p:spPr>
          <a:xfrm>
            <a:off x="12429138" y="2798937"/>
            <a:ext cx="5191203" cy="5744070"/>
          </a:xfrm>
          <a:custGeom>
            <a:avLst/>
            <a:gdLst/>
            <a:ahLst/>
            <a:cxnLst/>
            <a:rect l="l" t="t" r="r" b="b"/>
            <a:pathLst>
              <a:path w="5191203" h="5744070">
                <a:moveTo>
                  <a:pt x="0" y="0"/>
                </a:moveTo>
                <a:lnTo>
                  <a:pt x="5191203" y="0"/>
                </a:lnTo>
                <a:lnTo>
                  <a:pt x="5191203" y="5744070"/>
                </a:lnTo>
                <a:lnTo>
                  <a:pt x="0" y="5744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197613" y="3090280"/>
            <a:ext cx="8501010" cy="5089268"/>
          </a:xfrm>
          <a:prstGeom prst="rect">
            <a:avLst/>
          </a:prstGeom>
        </p:spPr>
        <p:txBody>
          <a:bodyPr lIns="0" tIns="0" rIns="0" bIns="0" rtlCol="0" anchor="t">
            <a:spAutoFit/>
          </a:bodyPr>
          <a:lstStyle/>
          <a:p>
            <a:pPr algn="l">
              <a:lnSpc>
                <a:spcPts val="5074"/>
              </a:lnSpc>
            </a:pPr>
            <a:r>
              <a:rPr lang="en-US" sz="3624" spc="54">
                <a:solidFill>
                  <a:srgbClr val="272727"/>
                </a:solidFill>
                <a:latin typeface="Fira Sans Bold"/>
              </a:rPr>
              <a:t>Sorumluluk Haritalama </a:t>
            </a:r>
            <a:r>
              <a:rPr lang="en-US" sz="3624" spc="54">
                <a:solidFill>
                  <a:srgbClr val="272727"/>
                </a:solidFill>
                <a:latin typeface="Fira Sans Light"/>
              </a:rPr>
              <a:t>- bu husus, çeşitli sorumluluklar veya rollerle uyumlu belirli sosyal becerilerin tanımlanmasını içerebilir. Örneğin, iletişim becerilerinin müşteri etkileşimlerindeki sorumluluklarla veya ekip çalışması becerilerinin işbirliğine dayalı projelerle eşleştirilmesi.</a:t>
            </a:r>
          </a:p>
        </p:txBody>
      </p:sp>
      <p:sp>
        <p:nvSpPr>
          <p:cNvPr id="15" name="TextBox 15"/>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272727"/>
                </a:solidFill>
                <a:latin typeface="Fira Sans Light"/>
              </a:rPr>
              <a:t>12/19</a:t>
            </a:r>
          </a:p>
        </p:txBody>
      </p:sp>
      <p:sp>
        <p:nvSpPr>
          <p:cNvPr id="16" name="TextBox 16"/>
          <p:cNvSpPr txBox="1"/>
          <p:nvPr/>
        </p:nvSpPr>
        <p:spPr>
          <a:xfrm>
            <a:off x="347480" y="857250"/>
            <a:ext cx="9351143" cy="1200137"/>
          </a:xfrm>
          <a:prstGeom prst="rect">
            <a:avLst/>
          </a:prstGeom>
        </p:spPr>
        <p:txBody>
          <a:bodyPr lIns="0" tIns="0" rIns="0" bIns="0" rtlCol="0" anchor="t">
            <a:spAutoFit/>
          </a:bodyPr>
          <a:lstStyle/>
          <a:p>
            <a:pPr algn="ctr">
              <a:lnSpc>
                <a:spcPts val="10779"/>
              </a:lnSpc>
              <a:spcBef>
                <a:spcPct val="0"/>
              </a:spcBef>
            </a:pPr>
            <a:r>
              <a:rPr lang="en-US" sz="7200" spc="153" dirty="0">
                <a:solidFill>
                  <a:srgbClr val="272727"/>
                </a:solidFill>
                <a:latin typeface="Voga"/>
              </a:rPr>
              <a:t>BU BECERI NASIL GELIŞTIRILIR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DF1"/>
        </a:solidFill>
        <a:effectLst/>
      </p:bgPr>
    </p:bg>
    <p:spTree>
      <p:nvGrpSpPr>
        <p:cNvPr id="1" name=""/>
        <p:cNvGrpSpPr/>
        <p:nvPr/>
      </p:nvGrpSpPr>
      <p:grpSpPr>
        <a:xfrm>
          <a:off x="0" y="0"/>
          <a:ext cx="0" cy="0"/>
          <a:chOff x="0" y="0"/>
          <a:chExt cx="0" cy="0"/>
        </a:xfrm>
      </p:grpSpPr>
      <p:grpSp>
        <p:nvGrpSpPr>
          <p:cNvPr id="2" name="Group 2"/>
          <p:cNvGrpSpPr/>
          <p:nvPr/>
        </p:nvGrpSpPr>
        <p:grpSpPr>
          <a:xfrm>
            <a:off x="7018063" y="6299571"/>
            <a:ext cx="4090810" cy="3987430"/>
            <a:chOff x="0" y="0"/>
            <a:chExt cx="1383805" cy="1494672"/>
          </a:xfrm>
        </p:grpSpPr>
        <p:sp>
          <p:nvSpPr>
            <p:cNvPr id="3" name="Freeform 3"/>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sp>
        <p:nvSpPr>
          <p:cNvPr id="4" name="AutoShape 4"/>
          <p:cNvSpPr/>
          <p:nvPr/>
        </p:nvSpPr>
        <p:spPr>
          <a:xfrm>
            <a:off x="5467137" y="5105400"/>
            <a:ext cx="7384149" cy="0"/>
          </a:xfrm>
          <a:prstGeom prst="line">
            <a:avLst/>
          </a:prstGeom>
          <a:ln w="76200" cap="rnd">
            <a:solidFill>
              <a:srgbClr val="5EC9CC"/>
            </a:solidFill>
            <a:prstDash val="solid"/>
            <a:headEnd type="oval" w="lg" len="lg"/>
            <a:tailEnd type="oval" w="lg" len="lg"/>
          </a:ln>
        </p:spPr>
      </p:sp>
      <p:grpSp>
        <p:nvGrpSpPr>
          <p:cNvPr id="5" name="Group 5"/>
          <p:cNvGrpSpPr/>
          <p:nvPr/>
        </p:nvGrpSpPr>
        <p:grpSpPr>
          <a:xfrm>
            <a:off x="1819846" y="6299571"/>
            <a:ext cx="4090810" cy="3987430"/>
            <a:chOff x="0" y="0"/>
            <a:chExt cx="1383805" cy="1494672"/>
          </a:xfrm>
        </p:grpSpPr>
        <p:sp>
          <p:nvSpPr>
            <p:cNvPr id="6" name="Freeform 6"/>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grpSp>
        <p:nvGrpSpPr>
          <p:cNvPr id="7" name="Group 7"/>
          <p:cNvGrpSpPr/>
          <p:nvPr/>
        </p:nvGrpSpPr>
        <p:grpSpPr>
          <a:xfrm>
            <a:off x="12266993" y="6299571"/>
            <a:ext cx="4090810" cy="3987430"/>
            <a:chOff x="0" y="0"/>
            <a:chExt cx="1383805" cy="1494672"/>
          </a:xfrm>
        </p:grpSpPr>
        <p:sp>
          <p:nvSpPr>
            <p:cNvPr id="8" name="Freeform 8"/>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grpSp>
        <p:nvGrpSpPr>
          <p:cNvPr id="9" name="Group 9"/>
          <p:cNvGrpSpPr/>
          <p:nvPr/>
        </p:nvGrpSpPr>
        <p:grpSpPr>
          <a:xfrm>
            <a:off x="1108343" y="-190157"/>
            <a:ext cx="1845389" cy="2032367"/>
            <a:chOff x="0" y="0"/>
            <a:chExt cx="5765800" cy="6350000"/>
          </a:xfrm>
        </p:grpSpPr>
        <p:sp>
          <p:nvSpPr>
            <p:cNvPr id="10" name="Freeform 10"/>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11" name="Freeform 11"/>
          <p:cNvSpPr/>
          <p:nvPr/>
        </p:nvSpPr>
        <p:spPr>
          <a:xfrm>
            <a:off x="13800801"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2"/>
            <a:stretch>
              <a:fillRect/>
            </a:stretch>
          </a:blipFill>
        </p:spPr>
      </p:sp>
      <p:sp>
        <p:nvSpPr>
          <p:cNvPr id="12" name="Freeform 12"/>
          <p:cNvSpPr/>
          <p:nvPr/>
        </p:nvSpPr>
        <p:spPr>
          <a:xfrm>
            <a:off x="2031037" y="4644953"/>
            <a:ext cx="3067980" cy="997094"/>
          </a:xfrm>
          <a:custGeom>
            <a:avLst/>
            <a:gdLst/>
            <a:ahLst/>
            <a:cxnLst/>
            <a:rect l="l" t="t" r="r" b="b"/>
            <a:pathLst>
              <a:path w="3067980" h="997094">
                <a:moveTo>
                  <a:pt x="0" y="0"/>
                </a:moveTo>
                <a:lnTo>
                  <a:pt x="3067980" y="0"/>
                </a:lnTo>
                <a:lnTo>
                  <a:pt x="3067980" y="997094"/>
                </a:lnTo>
                <a:lnTo>
                  <a:pt x="0" y="9970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7142010" y="2205162"/>
            <a:ext cx="3893630" cy="4114800"/>
          </a:xfrm>
          <a:custGeom>
            <a:avLst/>
            <a:gdLst/>
            <a:ahLst/>
            <a:cxnLst/>
            <a:rect l="l" t="t" r="r" b="b"/>
            <a:pathLst>
              <a:path w="3893630" h="4114800">
                <a:moveTo>
                  <a:pt x="0" y="0"/>
                </a:moveTo>
                <a:lnTo>
                  <a:pt x="3893629" y="0"/>
                </a:lnTo>
                <a:lnTo>
                  <a:pt x="389362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3135151" y="3141622"/>
            <a:ext cx="3222652" cy="3178341"/>
          </a:xfrm>
          <a:custGeom>
            <a:avLst/>
            <a:gdLst/>
            <a:ahLst/>
            <a:cxnLst/>
            <a:rect l="l" t="t" r="r" b="b"/>
            <a:pathLst>
              <a:path w="3222652" h="3178341">
                <a:moveTo>
                  <a:pt x="0" y="0"/>
                </a:moveTo>
                <a:lnTo>
                  <a:pt x="3222652" y="0"/>
                </a:lnTo>
                <a:lnTo>
                  <a:pt x="3222652" y="3178340"/>
                </a:lnTo>
                <a:lnTo>
                  <a:pt x="0" y="31783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TextBox 15"/>
          <p:cNvSpPr txBox="1"/>
          <p:nvPr/>
        </p:nvSpPr>
        <p:spPr>
          <a:xfrm>
            <a:off x="3543641" y="50138"/>
            <a:ext cx="10257159" cy="1917634"/>
          </a:xfrm>
          <a:prstGeom prst="rect">
            <a:avLst/>
          </a:prstGeom>
        </p:spPr>
        <p:txBody>
          <a:bodyPr lIns="0" tIns="0" rIns="0" bIns="0" rtlCol="0" anchor="t">
            <a:spAutoFit/>
          </a:bodyPr>
          <a:lstStyle/>
          <a:p>
            <a:pPr algn="ctr">
              <a:lnSpc>
                <a:spcPts val="7699"/>
              </a:lnSpc>
            </a:pPr>
            <a:r>
              <a:rPr lang="en-US" sz="5499">
                <a:solidFill>
                  <a:srgbClr val="253C4C"/>
                </a:solidFill>
                <a:latin typeface="Raleway Bold"/>
              </a:rPr>
              <a:t>BENİM SÜPER KAHRAMANIM </a:t>
            </a:r>
          </a:p>
          <a:p>
            <a:pPr algn="ctr">
              <a:lnSpc>
                <a:spcPts val="7699"/>
              </a:lnSpc>
              <a:spcBef>
                <a:spcPct val="0"/>
              </a:spcBef>
            </a:pPr>
            <a:r>
              <a:rPr lang="en-US" sz="5499">
                <a:solidFill>
                  <a:srgbClr val="253C4C"/>
                </a:solidFill>
                <a:latin typeface="Raleway Bold"/>
              </a:rPr>
              <a:t>(40 DAKİKA)</a:t>
            </a:r>
          </a:p>
        </p:txBody>
      </p:sp>
      <p:sp>
        <p:nvSpPr>
          <p:cNvPr id="16" name="TextBox 16"/>
          <p:cNvSpPr txBox="1"/>
          <p:nvPr/>
        </p:nvSpPr>
        <p:spPr>
          <a:xfrm>
            <a:off x="2518814" y="8042275"/>
            <a:ext cx="2556149" cy="1671121"/>
          </a:xfrm>
          <a:prstGeom prst="rect">
            <a:avLst/>
          </a:prstGeom>
        </p:spPr>
        <p:txBody>
          <a:bodyPr lIns="0" tIns="0" rIns="0" bIns="0" rtlCol="0" anchor="t">
            <a:spAutoFit/>
          </a:bodyPr>
          <a:lstStyle/>
          <a:p>
            <a:pPr algn="ctr">
              <a:lnSpc>
                <a:spcPts val="4480"/>
              </a:lnSpc>
            </a:pPr>
            <a:r>
              <a:rPr lang="en-US" sz="3200">
                <a:solidFill>
                  <a:srgbClr val="253C4C"/>
                </a:solidFill>
                <a:latin typeface="Raleway"/>
              </a:rPr>
              <a:t>Oluştur</a:t>
            </a:r>
          </a:p>
          <a:p>
            <a:pPr algn="ctr">
              <a:lnSpc>
                <a:spcPts val="4480"/>
              </a:lnSpc>
              <a:spcBef>
                <a:spcPct val="0"/>
              </a:spcBef>
            </a:pPr>
            <a:r>
              <a:rPr lang="en-US" sz="3200">
                <a:solidFill>
                  <a:srgbClr val="253C4C"/>
                </a:solidFill>
                <a:latin typeface="Raleway"/>
              </a:rPr>
              <a:t> senin süper kahramanın</a:t>
            </a:r>
          </a:p>
        </p:txBody>
      </p:sp>
      <p:sp>
        <p:nvSpPr>
          <p:cNvPr id="17" name="TextBox 17"/>
          <p:cNvSpPr txBox="1"/>
          <p:nvPr/>
        </p:nvSpPr>
        <p:spPr>
          <a:xfrm>
            <a:off x="2104796" y="6729537"/>
            <a:ext cx="3520911" cy="679384"/>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ADIM 1</a:t>
            </a:r>
          </a:p>
        </p:txBody>
      </p:sp>
      <p:sp>
        <p:nvSpPr>
          <p:cNvPr id="18" name="TextBox 18"/>
          <p:cNvSpPr txBox="1"/>
          <p:nvPr/>
        </p:nvSpPr>
        <p:spPr>
          <a:xfrm>
            <a:off x="7798694" y="7832725"/>
            <a:ext cx="2529547" cy="2233030"/>
          </a:xfrm>
          <a:prstGeom prst="rect">
            <a:avLst/>
          </a:prstGeom>
        </p:spPr>
        <p:txBody>
          <a:bodyPr lIns="0" tIns="0" rIns="0" bIns="0" rtlCol="0" anchor="t">
            <a:spAutoFit/>
          </a:bodyPr>
          <a:lstStyle/>
          <a:p>
            <a:pPr algn="ctr">
              <a:lnSpc>
                <a:spcPts val="4480"/>
              </a:lnSpc>
              <a:spcBef>
                <a:spcPct val="0"/>
              </a:spcBef>
            </a:pPr>
            <a:r>
              <a:rPr lang="en-US" sz="3200">
                <a:solidFill>
                  <a:srgbClr val="253C4C"/>
                </a:solidFill>
                <a:latin typeface="Raleway"/>
              </a:rPr>
              <a:t>Beyin fırtınası yapın ve nitelikleri yazın</a:t>
            </a:r>
          </a:p>
        </p:txBody>
      </p:sp>
      <p:sp>
        <p:nvSpPr>
          <p:cNvPr id="19" name="TextBox 19"/>
          <p:cNvSpPr txBox="1"/>
          <p:nvPr/>
        </p:nvSpPr>
        <p:spPr>
          <a:xfrm>
            <a:off x="7279191" y="6729537"/>
            <a:ext cx="3729619" cy="679384"/>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ADIM 2</a:t>
            </a:r>
          </a:p>
        </p:txBody>
      </p:sp>
      <p:sp>
        <p:nvSpPr>
          <p:cNvPr id="20" name="TextBox 20"/>
          <p:cNvSpPr txBox="1"/>
          <p:nvPr/>
        </p:nvSpPr>
        <p:spPr>
          <a:xfrm>
            <a:off x="12551943" y="7688262"/>
            <a:ext cx="3520911" cy="2233030"/>
          </a:xfrm>
          <a:prstGeom prst="rect">
            <a:avLst/>
          </a:prstGeom>
        </p:spPr>
        <p:txBody>
          <a:bodyPr lIns="0" tIns="0" rIns="0" bIns="0" rtlCol="0" anchor="t">
            <a:spAutoFit/>
          </a:bodyPr>
          <a:lstStyle/>
          <a:p>
            <a:pPr algn="ctr">
              <a:lnSpc>
                <a:spcPts val="4480"/>
              </a:lnSpc>
              <a:spcBef>
                <a:spcPct val="0"/>
              </a:spcBef>
            </a:pPr>
            <a:r>
              <a:rPr lang="en-US" sz="3200">
                <a:solidFill>
                  <a:srgbClr val="253C4C"/>
                </a:solidFill>
                <a:latin typeface="Raleway"/>
              </a:rPr>
              <a:t>Seçtiğiniz kişiyi siz yapan nitelikleri veya süper güçleri yazın</a:t>
            </a:r>
          </a:p>
        </p:txBody>
      </p:sp>
      <p:sp>
        <p:nvSpPr>
          <p:cNvPr id="21" name="TextBox 21"/>
          <p:cNvSpPr txBox="1"/>
          <p:nvPr/>
        </p:nvSpPr>
        <p:spPr>
          <a:xfrm>
            <a:off x="12551943" y="6710487"/>
            <a:ext cx="3520911" cy="665480"/>
          </a:xfrm>
          <a:prstGeom prst="rect">
            <a:avLst/>
          </a:prstGeom>
        </p:spPr>
        <p:txBody>
          <a:bodyPr lIns="0" tIns="0" rIns="0" bIns="0" rtlCol="0" anchor="t">
            <a:spAutoFit/>
          </a:bodyPr>
          <a:lstStyle/>
          <a:p>
            <a:pPr>
              <a:lnSpc>
                <a:spcPts val="5320"/>
              </a:lnSpc>
              <a:spcBef>
                <a:spcPct val="0"/>
              </a:spcBef>
            </a:pPr>
            <a:r>
              <a:rPr lang="en-US" sz="3800">
                <a:solidFill>
                  <a:srgbClr val="253C4C"/>
                </a:solidFill>
                <a:latin typeface="Raleway Heavy"/>
              </a:rPr>
              <a:t>ADIM 3</a:t>
            </a:r>
          </a:p>
        </p:txBody>
      </p:sp>
      <p:sp>
        <p:nvSpPr>
          <p:cNvPr id="22" name="TextBox 22"/>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13/19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7F95"/>
        </a:solidFill>
        <a:effectLst/>
      </p:bgPr>
    </p:bg>
    <p:spTree>
      <p:nvGrpSpPr>
        <p:cNvPr id="1" name=""/>
        <p:cNvGrpSpPr/>
        <p:nvPr/>
      </p:nvGrpSpPr>
      <p:grpSpPr>
        <a:xfrm>
          <a:off x="0" y="0"/>
          <a:ext cx="0" cy="0"/>
          <a:chOff x="0" y="0"/>
          <a:chExt cx="0" cy="0"/>
        </a:xfrm>
      </p:grpSpPr>
      <p:grpSp>
        <p:nvGrpSpPr>
          <p:cNvPr id="2" name="Group 2"/>
          <p:cNvGrpSpPr/>
          <p:nvPr/>
        </p:nvGrpSpPr>
        <p:grpSpPr>
          <a:xfrm>
            <a:off x="0" y="3326282"/>
            <a:ext cx="18288000" cy="3580132"/>
            <a:chOff x="0" y="0"/>
            <a:chExt cx="6186311" cy="1211057"/>
          </a:xfrm>
        </p:grpSpPr>
        <p:sp>
          <p:nvSpPr>
            <p:cNvPr id="3" name="Freeform 3"/>
            <p:cNvSpPr/>
            <p:nvPr/>
          </p:nvSpPr>
          <p:spPr>
            <a:xfrm>
              <a:off x="0" y="0"/>
              <a:ext cx="6186311" cy="1211057"/>
            </a:xfrm>
            <a:custGeom>
              <a:avLst/>
              <a:gdLst/>
              <a:ahLst/>
              <a:cxnLst/>
              <a:rect l="l" t="t" r="r" b="b"/>
              <a:pathLst>
                <a:path w="6186311" h="1211057">
                  <a:moveTo>
                    <a:pt x="0" y="0"/>
                  </a:moveTo>
                  <a:lnTo>
                    <a:pt x="6186311" y="0"/>
                  </a:lnTo>
                  <a:lnTo>
                    <a:pt x="6186311" y="1211057"/>
                  </a:lnTo>
                  <a:lnTo>
                    <a:pt x="0" y="1211057"/>
                  </a:lnTo>
                  <a:close/>
                </a:path>
              </a:pathLst>
            </a:custGeom>
            <a:solidFill>
              <a:srgbClr val="5EC9CC"/>
            </a:solidFill>
          </p:spPr>
        </p:sp>
      </p:grpSp>
      <p:grpSp>
        <p:nvGrpSpPr>
          <p:cNvPr id="4" name="Group 4"/>
          <p:cNvGrpSpPr/>
          <p:nvPr/>
        </p:nvGrpSpPr>
        <p:grpSpPr>
          <a:xfrm>
            <a:off x="1108343" y="-190157"/>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6" name="Freeform 6"/>
          <p:cNvSpPr/>
          <p:nvPr/>
        </p:nvSpPr>
        <p:spPr>
          <a:xfrm>
            <a:off x="13800801"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2"/>
            <a:stretch>
              <a:fillRect/>
            </a:stretch>
          </a:blipFill>
        </p:spPr>
      </p:sp>
      <p:sp>
        <p:nvSpPr>
          <p:cNvPr id="7" name="Freeform 7"/>
          <p:cNvSpPr/>
          <p:nvPr/>
        </p:nvSpPr>
        <p:spPr>
          <a:xfrm>
            <a:off x="8848905" y="6906415"/>
            <a:ext cx="3711974" cy="3099498"/>
          </a:xfrm>
          <a:custGeom>
            <a:avLst/>
            <a:gdLst/>
            <a:ahLst/>
            <a:cxnLst/>
            <a:rect l="l" t="t" r="r" b="b"/>
            <a:pathLst>
              <a:path w="3711974" h="3099498">
                <a:moveTo>
                  <a:pt x="0" y="0"/>
                </a:moveTo>
                <a:lnTo>
                  <a:pt x="3711974" y="0"/>
                </a:lnTo>
                <a:lnTo>
                  <a:pt x="3711974" y="3099498"/>
                </a:lnTo>
                <a:lnTo>
                  <a:pt x="0" y="30994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3760288" y="6476285"/>
            <a:ext cx="3733662" cy="3593649"/>
          </a:xfrm>
          <a:custGeom>
            <a:avLst/>
            <a:gdLst/>
            <a:ahLst/>
            <a:cxnLst/>
            <a:rect l="l" t="t" r="r" b="b"/>
            <a:pathLst>
              <a:path w="3733662" h="3593649">
                <a:moveTo>
                  <a:pt x="0" y="0"/>
                </a:moveTo>
                <a:lnTo>
                  <a:pt x="3733662" y="0"/>
                </a:lnTo>
                <a:lnTo>
                  <a:pt x="3733662" y="3593650"/>
                </a:lnTo>
                <a:lnTo>
                  <a:pt x="0" y="3593650"/>
                </a:lnTo>
                <a:lnTo>
                  <a:pt x="0" y="0"/>
                </a:lnTo>
                <a:close/>
              </a:path>
            </a:pathLst>
          </a:custGeom>
          <a:blipFill>
            <a:blip r:embed="rId5"/>
            <a:stretch>
              <a:fillRect/>
            </a:stretch>
          </a:blipFill>
        </p:spPr>
      </p:sp>
      <p:sp>
        <p:nvSpPr>
          <p:cNvPr id="9" name="TextBox 9"/>
          <p:cNvSpPr txBox="1"/>
          <p:nvPr/>
        </p:nvSpPr>
        <p:spPr>
          <a:xfrm>
            <a:off x="2953732" y="483176"/>
            <a:ext cx="11226588" cy="1917634"/>
          </a:xfrm>
          <a:prstGeom prst="rect">
            <a:avLst/>
          </a:prstGeom>
        </p:spPr>
        <p:txBody>
          <a:bodyPr lIns="0" tIns="0" rIns="0" bIns="0" rtlCol="0" anchor="t">
            <a:spAutoFit/>
          </a:bodyPr>
          <a:lstStyle/>
          <a:p>
            <a:pPr algn="ctr">
              <a:lnSpc>
                <a:spcPts val="7699"/>
              </a:lnSpc>
            </a:pPr>
            <a:r>
              <a:rPr lang="en-US" sz="5499">
                <a:solidFill>
                  <a:srgbClr val="253C4C"/>
                </a:solidFill>
                <a:latin typeface="Raleway Bold"/>
              </a:rPr>
              <a:t>SORUMLULUK ZORLUKLARI </a:t>
            </a:r>
          </a:p>
          <a:p>
            <a:pPr algn="ctr">
              <a:lnSpc>
                <a:spcPts val="7699"/>
              </a:lnSpc>
              <a:spcBef>
                <a:spcPct val="0"/>
              </a:spcBef>
            </a:pPr>
            <a:r>
              <a:rPr lang="en-US" sz="5499">
                <a:solidFill>
                  <a:srgbClr val="253C4C"/>
                </a:solidFill>
                <a:latin typeface="Raleway Bold"/>
              </a:rPr>
              <a:t>(25 DAKİKA)</a:t>
            </a:r>
          </a:p>
        </p:txBody>
      </p:sp>
      <p:sp>
        <p:nvSpPr>
          <p:cNvPr id="10" name="TextBox 10"/>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14/19</a:t>
            </a:r>
          </a:p>
        </p:txBody>
      </p:sp>
      <p:sp>
        <p:nvSpPr>
          <p:cNvPr id="11" name="TextBox 11"/>
          <p:cNvSpPr txBox="1"/>
          <p:nvPr/>
        </p:nvSpPr>
        <p:spPr>
          <a:xfrm>
            <a:off x="930127" y="3696415"/>
            <a:ext cx="16427745" cy="2779870"/>
          </a:xfrm>
          <a:prstGeom prst="rect">
            <a:avLst/>
          </a:prstGeom>
        </p:spPr>
        <p:txBody>
          <a:bodyPr lIns="0" tIns="0" rIns="0" bIns="0" rtlCol="0" anchor="t">
            <a:spAutoFit/>
          </a:bodyPr>
          <a:lstStyle/>
          <a:p>
            <a:pPr algn="ctr">
              <a:lnSpc>
                <a:spcPts val="7420"/>
              </a:lnSpc>
              <a:spcBef>
                <a:spcPct val="0"/>
              </a:spcBef>
            </a:pPr>
            <a:r>
              <a:rPr lang="en-US" sz="5300" spc="106">
                <a:solidFill>
                  <a:srgbClr val="000000"/>
                </a:solidFill>
                <a:latin typeface="Raleway Bold"/>
              </a:rPr>
              <a:t>ŞU ANDA KARŞILAŞTIĞINIZ VEYA GEÇMIŞTE KARŞILAŞTIĞINIZ KIŞISEL SORUMLULUKLA ILGILI BIR ZORLUĞU YAZIN.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7F95"/>
        </a:solidFill>
        <a:effectLst/>
      </p:bgPr>
    </p:bg>
    <p:spTree>
      <p:nvGrpSpPr>
        <p:cNvPr id="1" name=""/>
        <p:cNvGrpSpPr/>
        <p:nvPr/>
      </p:nvGrpSpPr>
      <p:grpSpPr>
        <a:xfrm>
          <a:off x="0" y="0"/>
          <a:ext cx="0" cy="0"/>
          <a:chOff x="0" y="0"/>
          <a:chExt cx="0" cy="0"/>
        </a:xfrm>
      </p:grpSpPr>
      <p:grpSp>
        <p:nvGrpSpPr>
          <p:cNvPr id="2" name="Group 2"/>
          <p:cNvGrpSpPr/>
          <p:nvPr/>
        </p:nvGrpSpPr>
        <p:grpSpPr>
          <a:xfrm>
            <a:off x="0" y="2400810"/>
            <a:ext cx="7039653" cy="7886190"/>
            <a:chOff x="0" y="0"/>
            <a:chExt cx="2381315" cy="2667674"/>
          </a:xfrm>
        </p:grpSpPr>
        <p:sp>
          <p:nvSpPr>
            <p:cNvPr id="3" name="Freeform 3"/>
            <p:cNvSpPr/>
            <p:nvPr/>
          </p:nvSpPr>
          <p:spPr>
            <a:xfrm>
              <a:off x="0" y="0"/>
              <a:ext cx="2381315" cy="2667674"/>
            </a:xfrm>
            <a:custGeom>
              <a:avLst/>
              <a:gdLst/>
              <a:ahLst/>
              <a:cxnLst/>
              <a:rect l="l" t="t" r="r" b="b"/>
              <a:pathLst>
                <a:path w="2381315" h="2667674">
                  <a:moveTo>
                    <a:pt x="0" y="0"/>
                  </a:moveTo>
                  <a:lnTo>
                    <a:pt x="2381315" y="0"/>
                  </a:lnTo>
                  <a:lnTo>
                    <a:pt x="2381315" y="2667674"/>
                  </a:lnTo>
                  <a:lnTo>
                    <a:pt x="0" y="2667674"/>
                  </a:lnTo>
                  <a:close/>
                </a:path>
              </a:pathLst>
            </a:custGeom>
            <a:solidFill>
              <a:srgbClr val="5EC9CC"/>
            </a:solidFill>
          </p:spPr>
        </p:sp>
      </p:grpSp>
      <p:grpSp>
        <p:nvGrpSpPr>
          <p:cNvPr id="4" name="Group 4"/>
          <p:cNvGrpSpPr/>
          <p:nvPr/>
        </p:nvGrpSpPr>
        <p:grpSpPr>
          <a:xfrm>
            <a:off x="1108343" y="-190157"/>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6" name="Freeform 6"/>
          <p:cNvSpPr/>
          <p:nvPr/>
        </p:nvSpPr>
        <p:spPr>
          <a:xfrm>
            <a:off x="13990376" y="578345"/>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7" name="Freeform 7"/>
          <p:cNvSpPr/>
          <p:nvPr/>
        </p:nvSpPr>
        <p:spPr>
          <a:xfrm>
            <a:off x="6968632" y="5778466"/>
            <a:ext cx="4350735" cy="4508534"/>
          </a:xfrm>
          <a:custGeom>
            <a:avLst/>
            <a:gdLst/>
            <a:ahLst/>
            <a:cxnLst/>
            <a:rect l="l" t="t" r="r" b="b"/>
            <a:pathLst>
              <a:path w="4350735" h="4508534">
                <a:moveTo>
                  <a:pt x="0" y="0"/>
                </a:moveTo>
                <a:lnTo>
                  <a:pt x="4350736" y="0"/>
                </a:lnTo>
                <a:lnTo>
                  <a:pt x="4350736" y="4508534"/>
                </a:lnTo>
                <a:lnTo>
                  <a:pt x="0" y="4508534"/>
                </a:lnTo>
                <a:lnTo>
                  <a:pt x="0" y="0"/>
                </a:lnTo>
                <a:close/>
              </a:path>
            </a:pathLst>
          </a:custGeom>
          <a:blipFill>
            <a:blip r:embed="rId3"/>
            <a:stretch>
              <a:fillRect/>
            </a:stretch>
          </a:blipFill>
        </p:spPr>
      </p:sp>
      <p:sp>
        <p:nvSpPr>
          <p:cNvPr id="8" name="Freeform 8"/>
          <p:cNvSpPr/>
          <p:nvPr/>
        </p:nvSpPr>
        <p:spPr>
          <a:xfrm>
            <a:off x="12458397" y="6172200"/>
            <a:ext cx="4308691" cy="4114800"/>
          </a:xfrm>
          <a:custGeom>
            <a:avLst/>
            <a:gdLst/>
            <a:ahLst/>
            <a:cxnLst/>
            <a:rect l="l" t="t" r="r" b="b"/>
            <a:pathLst>
              <a:path w="4308691" h="4114800">
                <a:moveTo>
                  <a:pt x="0" y="0"/>
                </a:moveTo>
                <a:lnTo>
                  <a:pt x="4308691" y="0"/>
                </a:lnTo>
                <a:lnTo>
                  <a:pt x="430869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763789" y="182965"/>
            <a:ext cx="11226588" cy="2050048"/>
          </a:xfrm>
          <a:prstGeom prst="rect">
            <a:avLst/>
          </a:prstGeom>
        </p:spPr>
        <p:txBody>
          <a:bodyPr lIns="0" tIns="0" rIns="0" bIns="0" rtlCol="0" anchor="t">
            <a:spAutoFit/>
          </a:bodyPr>
          <a:lstStyle/>
          <a:p>
            <a:pPr algn="ctr">
              <a:lnSpc>
                <a:spcPts val="5460"/>
              </a:lnSpc>
            </a:pPr>
            <a:r>
              <a:rPr lang="en-US" sz="3600" dirty="0">
                <a:solidFill>
                  <a:srgbClr val="000000"/>
                </a:solidFill>
                <a:latin typeface="Raleway Bold"/>
              </a:rPr>
              <a:t>FARKLI SORUMLULUK ZORLUKLARI</a:t>
            </a:r>
          </a:p>
          <a:p>
            <a:pPr algn="ctr">
              <a:lnSpc>
                <a:spcPts val="5460"/>
              </a:lnSpc>
            </a:pPr>
            <a:r>
              <a:rPr lang="en-US" sz="3600" dirty="0">
                <a:solidFill>
                  <a:srgbClr val="000000"/>
                </a:solidFill>
                <a:latin typeface="Raleway Bold"/>
              </a:rPr>
              <a:t> INSANLARIN HAYATLARININ ÇEŞITLI YÖNLERINDE: (25 DAKİKA)</a:t>
            </a:r>
          </a:p>
        </p:txBody>
      </p:sp>
      <p:sp>
        <p:nvSpPr>
          <p:cNvPr id="10" name="TextBox 10"/>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15/19</a:t>
            </a:r>
          </a:p>
        </p:txBody>
      </p:sp>
      <p:sp>
        <p:nvSpPr>
          <p:cNvPr id="11" name="TextBox 11"/>
          <p:cNvSpPr txBox="1"/>
          <p:nvPr/>
        </p:nvSpPr>
        <p:spPr>
          <a:xfrm>
            <a:off x="7283813" y="2481019"/>
            <a:ext cx="11004187" cy="2967157"/>
          </a:xfrm>
          <a:prstGeom prst="rect">
            <a:avLst/>
          </a:prstGeom>
        </p:spPr>
        <p:txBody>
          <a:bodyPr lIns="0" tIns="0" rIns="0" bIns="0" rtlCol="0" anchor="t">
            <a:spAutoFit/>
          </a:bodyPr>
          <a:lstStyle/>
          <a:p>
            <a:pPr algn="ctr">
              <a:lnSpc>
                <a:spcPts val="3919"/>
              </a:lnSpc>
              <a:spcBef>
                <a:spcPct val="0"/>
              </a:spcBef>
            </a:pPr>
            <a:r>
              <a:rPr lang="en-US" sz="2799" spc="55" dirty="0">
                <a:solidFill>
                  <a:srgbClr val="F6F6E9"/>
                </a:solidFill>
                <a:latin typeface="Raleway"/>
              </a:rPr>
              <a:t>BAHSİ GEÇEN ZORLUKLAR ÇEŞİTLİDİR VE BİREYSEL KOŞULLARA BAĞLI OLARAK DEĞİŞEBİLİR. ETKILI STRATEJILER GELIŞTIRMEK, EYLEM PLANLARI OLUŞTURMAK VE GEREKTIĞINDE DESTEK ARAMAK, BIREYLERIN SORUMLULUKLA ILGILI BU ZORLUKLARI DAHA BAŞARILI BIR ŞEKILDE AŞMALARINA YARDIMCI OLABILIR.</a:t>
            </a:r>
          </a:p>
        </p:txBody>
      </p:sp>
      <p:sp>
        <p:nvSpPr>
          <p:cNvPr id="12" name="TextBox 12"/>
          <p:cNvSpPr txBox="1"/>
          <p:nvPr/>
        </p:nvSpPr>
        <p:spPr>
          <a:xfrm>
            <a:off x="0" y="2856791"/>
            <a:ext cx="7039653" cy="7369308"/>
          </a:xfrm>
          <a:prstGeom prst="rect">
            <a:avLst/>
          </a:prstGeom>
        </p:spPr>
        <p:txBody>
          <a:bodyPr lIns="0" tIns="0" rIns="0" bIns="0" rtlCol="0" anchor="t">
            <a:spAutoFit/>
          </a:bodyPr>
          <a:lstStyle/>
          <a:p>
            <a:pPr marL="504050" lvl="1" indent="-252025">
              <a:lnSpc>
                <a:spcPts val="3268"/>
              </a:lnSpc>
              <a:buFont typeface="Arial"/>
              <a:buChar char="•"/>
            </a:pPr>
            <a:r>
              <a:rPr lang="en-US" sz="2334" spc="46">
                <a:solidFill>
                  <a:srgbClr val="000000"/>
                </a:solidFill>
                <a:latin typeface="Raleway"/>
              </a:rPr>
              <a:t>ZAMAN YÖNETİMİ</a:t>
            </a:r>
          </a:p>
          <a:p>
            <a:pPr marL="504050" lvl="1" indent="-252025">
              <a:lnSpc>
                <a:spcPts val="3268"/>
              </a:lnSpc>
              <a:buFont typeface="Arial"/>
              <a:buChar char="•"/>
            </a:pPr>
            <a:r>
              <a:rPr lang="en-US" sz="2334" spc="46">
                <a:solidFill>
                  <a:srgbClr val="000000"/>
                </a:solidFill>
                <a:latin typeface="Raleway"/>
              </a:rPr>
              <a:t>IŞ-YAŞAM DENGESI </a:t>
            </a:r>
          </a:p>
          <a:p>
            <a:pPr marL="504050" lvl="1" indent="-252025">
              <a:lnSpc>
                <a:spcPts val="3268"/>
              </a:lnSpc>
              <a:buFont typeface="Arial"/>
              <a:buChar char="•"/>
            </a:pPr>
            <a:r>
              <a:rPr lang="en-US" sz="2334" spc="46">
                <a:solidFill>
                  <a:srgbClr val="000000"/>
                </a:solidFill>
                <a:latin typeface="Raleway"/>
              </a:rPr>
              <a:t>MALİ SORUMLULUK</a:t>
            </a:r>
          </a:p>
          <a:p>
            <a:pPr marL="504050" lvl="1" indent="-252025">
              <a:lnSpc>
                <a:spcPts val="3268"/>
              </a:lnSpc>
              <a:buFont typeface="Arial"/>
              <a:buChar char="•"/>
            </a:pPr>
            <a:r>
              <a:rPr lang="en-US" sz="2334" spc="46">
                <a:solidFill>
                  <a:srgbClr val="000000"/>
                </a:solidFill>
                <a:latin typeface="Raleway"/>
              </a:rPr>
              <a:t>SAĞLIK VE ESENLIK</a:t>
            </a:r>
          </a:p>
          <a:p>
            <a:pPr marL="504050" lvl="1" indent="-252025">
              <a:lnSpc>
                <a:spcPts val="3268"/>
              </a:lnSpc>
              <a:buFont typeface="Arial"/>
              <a:buChar char="•"/>
            </a:pPr>
            <a:r>
              <a:rPr lang="en-US" sz="2334" spc="46">
                <a:solidFill>
                  <a:srgbClr val="000000"/>
                </a:solidFill>
                <a:latin typeface="Raleway"/>
              </a:rPr>
              <a:t>İLETİŞİM ZORLUKLARI</a:t>
            </a:r>
          </a:p>
          <a:p>
            <a:pPr marL="504050" lvl="1" indent="-252025">
              <a:lnSpc>
                <a:spcPts val="3268"/>
              </a:lnSpc>
              <a:buFont typeface="Arial"/>
              <a:buChar char="•"/>
            </a:pPr>
            <a:r>
              <a:rPr lang="en-US" sz="2334" spc="46">
                <a:solidFill>
                  <a:srgbClr val="000000"/>
                </a:solidFill>
                <a:latin typeface="Raleway"/>
              </a:rPr>
              <a:t>GÖREV DELEGASYONU</a:t>
            </a:r>
          </a:p>
          <a:p>
            <a:pPr marL="504050" lvl="1" indent="-252025">
              <a:lnSpc>
                <a:spcPts val="3268"/>
              </a:lnSpc>
              <a:buFont typeface="Arial"/>
              <a:buChar char="•"/>
            </a:pPr>
            <a:r>
              <a:rPr lang="en-US" sz="2334" spc="46">
                <a:solidFill>
                  <a:srgbClr val="000000"/>
                </a:solidFill>
                <a:latin typeface="Raleway"/>
              </a:rPr>
              <a:t>ERTELEME</a:t>
            </a:r>
          </a:p>
          <a:p>
            <a:pPr marL="504050" lvl="1" indent="-252025">
              <a:lnSpc>
                <a:spcPts val="3268"/>
              </a:lnSpc>
              <a:buFont typeface="Arial"/>
              <a:buChar char="•"/>
            </a:pPr>
            <a:r>
              <a:rPr lang="en-US" sz="2334" spc="46">
                <a:solidFill>
                  <a:srgbClr val="000000"/>
                </a:solidFill>
                <a:latin typeface="Raleway"/>
              </a:rPr>
              <a:t>SINIRLARIN BELIRLENMESI</a:t>
            </a:r>
          </a:p>
          <a:p>
            <a:pPr marL="504050" lvl="1" indent="-252025">
              <a:lnSpc>
                <a:spcPts val="3268"/>
              </a:lnSpc>
              <a:buFont typeface="Arial"/>
              <a:buChar char="•"/>
            </a:pPr>
            <a:r>
              <a:rPr lang="en-US" sz="2334" spc="46">
                <a:solidFill>
                  <a:srgbClr val="000000"/>
                </a:solidFill>
                <a:latin typeface="Raleway"/>
              </a:rPr>
              <a:t>KARIYER GELIŞIMI</a:t>
            </a:r>
          </a:p>
          <a:p>
            <a:pPr marL="504050" lvl="1" indent="-252025">
              <a:lnSpc>
                <a:spcPts val="3268"/>
              </a:lnSpc>
              <a:buFont typeface="Arial"/>
              <a:buChar char="•"/>
            </a:pPr>
            <a:r>
              <a:rPr lang="en-US" sz="2334" spc="46">
                <a:solidFill>
                  <a:srgbClr val="000000"/>
                </a:solidFill>
                <a:latin typeface="Raleway"/>
              </a:rPr>
              <a:t>EBEVEYNLİK ZORLUKLARI</a:t>
            </a:r>
          </a:p>
          <a:p>
            <a:pPr marL="504050" lvl="1" indent="-252025">
              <a:lnSpc>
                <a:spcPts val="3268"/>
              </a:lnSpc>
              <a:buFont typeface="Arial"/>
              <a:buChar char="•"/>
            </a:pPr>
            <a:r>
              <a:rPr lang="en-US" sz="2334" spc="46">
                <a:solidFill>
                  <a:srgbClr val="000000"/>
                </a:solidFill>
                <a:latin typeface="Raleway"/>
              </a:rPr>
              <a:t>KİŞİSEL GELİŞİM</a:t>
            </a:r>
          </a:p>
          <a:p>
            <a:pPr marL="504050" lvl="1" indent="-252025">
              <a:lnSpc>
                <a:spcPts val="3268"/>
              </a:lnSpc>
              <a:buFont typeface="Arial"/>
              <a:buChar char="•"/>
            </a:pPr>
            <a:r>
              <a:rPr lang="en-US" sz="2334" spc="46">
                <a:solidFill>
                  <a:srgbClr val="000000"/>
                </a:solidFill>
                <a:latin typeface="Raleway"/>
              </a:rPr>
              <a:t>TEKNOLOJI DIKKAT DAĞITICILARI:</a:t>
            </a:r>
          </a:p>
          <a:p>
            <a:pPr marL="504050" lvl="1" indent="-252025">
              <a:lnSpc>
                <a:spcPts val="3268"/>
              </a:lnSpc>
              <a:buFont typeface="Arial"/>
              <a:buChar char="•"/>
            </a:pPr>
            <a:r>
              <a:rPr lang="en-US" sz="2334" spc="46">
                <a:solidFill>
                  <a:srgbClr val="000000"/>
                </a:solidFill>
                <a:latin typeface="Raleway"/>
              </a:rPr>
              <a:t>AİLE SORUMLULUKLARI</a:t>
            </a:r>
          </a:p>
          <a:p>
            <a:pPr marL="504050" lvl="1" indent="-252025">
              <a:lnSpc>
                <a:spcPts val="3268"/>
              </a:lnSpc>
              <a:buFont typeface="Arial"/>
              <a:buChar char="•"/>
            </a:pPr>
            <a:r>
              <a:rPr lang="en-US" sz="2334" spc="46">
                <a:solidFill>
                  <a:srgbClr val="000000"/>
                </a:solidFill>
                <a:latin typeface="Raleway"/>
              </a:rPr>
              <a:t>GÖNÜLLÜ VEYA TOPLUMSAL KATILIM</a:t>
            </a:r>
          </a:p>
          <a:p>
            <a:pPr marL="504050" lvl="1" indent="-252025">
              <a:lnSpc>
                <a:spcPts val="3268"/>
              </a:lnSpc>
              <a:buFont typeface="Arial"/>
              <a:buChar char="•"/>
            </a:pPr>
            <a:r>
              <a:rPr lang="en-US" sz="2334" spc="46">
                <a:solidFill>
                  <a:srgbClr val="000000"/>
                </a:solidFill>
                <a:latin typeface="Raleway"/>
              </a:rPr>
              <a:t>ÇEVRESEL SORUMLULUK</a:t>
            </a:r>
          </a:p>
          <a:p>
            <a:pPr marL="504050" lvl="1" indent="-252025">
              <a:lnSpc>
                <a:spcPts val="3268"/>
              </a:lnSpc>
              <a:buFont typeface="Arial"/>
              <a:buChar char="•"/>
            </a:pPr>
            <a:r>
              <a:rPr lang="en-US" sz="2334" spc="46">
                <a:solidFill>
                  <a:srgbClr val="000000"/>
                </a:solidFill>
                <a:latin typeface="Raleway"/>
              </a:rPr>
              <a:t>STRES YÖNETIMI</a:t>
            </a:r>
          </a:p>
          <a:p>
            <a:pPr marL="504050" lvl="1" indent="-252025">
              <a:lnSpc>
                <a:spcPts val="3268"/>
              </a:lnSpc>
              <a:buFont typeface="Arial"/>
              <a:buChar char="•"/>
            </a:pPr>
            <a:r>
              <a:rPr lang="en-US" sz="2334" spc="46">
                <a:solidFill>
                  <a:srgbClr val="000000"/>
                </a:solidFill>
                <a:latin typeface="Raleway"/>
              </a:rPr>
              <a:t>EĞITIM ARAYIŞLARI</a:t>
            </a:r>
          </a:p>
          <a:p>
            <a:pPr marL="504050" lvl="1" indent="-252025">
              <a:lnSpc>
                <a:spcPts val="3268"/>
              </a:lnSpc>
              <a:buFont typeface="Arial"/>
              <a:buChar char="•"/>
            </a:pPr>
            <a:endParaRPr lang="en-US" sz="2334" spc="46">
              <a:solidFill>
                <a:srgbClr val="000000"/>
              </a:solidFill>
              <a:latin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3D3D"/>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868ACD"/>
            </a:solidFill>
          </p:spPr>
        </p:sp>
      </p:grpSp>
      <p:grpSp>
        <p:nvGrpSpPr>
          <p:cNvPr id="4" name="Group 4"/>
          <p:cNvGrpSpPr/>
          <p:nvPr/>
        </p:nvGrpSpPr>
        <p:grpSpPr>
          <a:xfrm>
            <a:off x="1108343" y="9149110"/>
            <a:ext cx="533836" cy="53383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6" name="Group 6"/>
          <p:cNvGrpSpPr/>
          <p:nvPr/>
        </p:nvGrpSpPr>
        <p:grpSpPr>
          <a:xfrm>
            <a:off x="1885832" y="8966186"/>
            <a:ext cx="710733" cy="71073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8" name="Group 8"/>
          <p:cNvGrpSpPr/>
          <p:nvPr/>
        </p:nvGrpSpPr>
        <p:grpSpPr>
          <a:xfrm>
            <a:off x="2814172" y="8833654"/>
            <a:ext cx="843265" cy="843265"/>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10" name="Group 10"/>
          <p:cNvGrpSpPr/>
          <p:nvPr/>
        </p:nvGrpSpPr>
        <p:grpSpPr>
          <a:xfrm>
            <a:off x="3878886" y="8552626"/>
            <a:ext cx="1130320" cy="11303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sp>
        <p:nvSpPr>
          <p:cNvPr id="12" name="TextBox 12"/>
          <p:cNvSpPr txBox="1"/>
          <p:nvPr/>
        </p:nvSpPr>
        <p:spPr>
          <a:xfrm>
            <a:off x="639199" y="2983676"/>
            <a:ext cx="11273404" cy="5568950"/>
          </a:xfrm>
          <a:prstGeom prst="rect">
            <a:avLst/>
          </a:prstGeom>
        </p:spPr>
        <p:txBody>
          <a:bodyPr lIns="0" tIns="0" rIns="0" bIns="0" rtlCol="0" anchor="t">
            <a:spAutoFit/>
          </a:bodyPr>
          <a:lstStyle/>
          <a:p>
            <a:pPr>
              <a:lnSpc>
                <a:spcPts val="4900"/>
              </a:lnSpc>
            </a:pPr>
            <a:r>
              <a:rPr lang="en-US" sz="3500">
                <a:solidFill>
                  <a:srgbClr val="F6D46B"/>
                </a:solidFill>
                <a:latin typeface="Raleway Bold"/>
              </a:rPr>
              <a:t>Yaşamınızda daha fazla hesap verebilir olmak istediğiniz belirli alanları düşünün ve değerlendirin.</a:t>
            </a:r>
          </a:p>
          <a:p>
            <a:pPr marL="755651" lvl="1" indent="-377825">
              <a:lnSpc>
                <a:spcPts val="4900"/>
              </a:lnSpc>
              <a:buFont typeface="Arial"/>
              <a:buChar char="•"/>
            </a:pPr>
            <a:r>
              <a:rPr lang="en-US" sz="3500">
                <a:solidFill>
                  <a:srgbClr val="F6D46B"/>
                </a:solidFill>
                <a:latin typeface="Raleway"/>
              </a:rPr>
              <a:t>Bireysel olarak, bu alanlarda sorumluluğu benimsemek için atabileceğiniz üç eyleme geçirilebilir adımı yazarak bir "Hesap Verebilirlik Eylem Planı" oluşturun.</a:t>
            </a:r>
          </a:p>
          <a:p>
            <a:pPr marL="755651" lvl="1" indent="-377825">
              <a:lnSpc>
                <a:spcPts val="4900"/>
              </a:lnSpc>
              <a:buFont typeface="Arial"/>
              <a:buChar char="•"/>
            </a:pPr>
            <a:r>
              <a:rPr lang="en-US" sz="3500">
                <a:solidFill>
                  <a:srgbClr val="F6D46B"/>
                </a:solidFill>
                <a:latin typeface="Raleway"/>
              </a:rPr>
              <a:t>Bir sonraki slaytta rehberlik ve örnekler sunuyoruz </a:t>
            </a:r>
          </a:p>
          <a:p>
            <a:pPr marL="755651" lvl="1" indent="-377825">
              <a:lnSpc>
                <a:spcPts val="4900"/>
              </a:lnSpc>
              <a:buFont typeface="Arial"/>
              <a:buChar char="•"/>
            </a:pPr>
            <a:r>
              <a:rPr lang="en-US" sz="3500">
                <a:solidFill>
                  <a:srgbClr val="F6D46B"/>
                </a:solidFill>
                <a:latin typeface="Raleway"/>
              </a:rPr>
              <a:t>Planınızı yazın ve her gün geliştirin</a:t>
            </a:r>
          </a:p>
          <a:p>
            <a:pPr>
              <a:lnSpc>
                <a:spcPts val="4900"/>
              </a:lnSpc>
              <a:spcBef>
                <a:spcPct val="0"/>
              </a:spcBef>
            </a:pPr>
            <a:endParaRPr lang="en-US" sz="3500">
              <a:solidFill>
                <a:srgbClr val="F6D46B"/>
              </a:solidFill>
              <a:latin typeface="Raleway"/>
            </a:endParaRPr>
          </a:p>
        </p:txBody>
      </p:sp>
      <p:sp>
        <p:nvSpPr>
          <p:cNvPr id="13" name="Freeform 13"/>
          <p:cNvSpPr/>
          <p:nvPr/>
        </p:nvSpPr>
        <p:spPr>
          <a:xfrm>
            <a:off x="13519664" y="153949"/>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
        <p:nvSpPr>
          <p:cNvPr id="14" name="Freeform 14"/>
          <p:cNvSpPr/>
          <p:nvPr/>
        </p:nvSpPr>
        <p:spPr>
          <a:xfrm>
            <a:off x="11012424" y="2181908"/>
            <a:ext cx="7275576" cy="7275576"/>
          </a:xfrm>
          <a:custGeom>
            <a:avLst/>
            <a:gdLst/>
            <a:ahLst/>
            <a:cxnLst/>
            <a:rect l="l" t="t" r="r" b="b"/>
            <a:pathLst>
              <a:path w="7275576" h="7275576">
                <a:moveTo>
                  <a:pt x="0" y="0"/>
                </a:moveTo>
                <a:lnTo>
                  <a:pt x="7275576" y="0"/>
                </a:lnTo>
                <a:lnTo>
                  <a:pt x="7275576" y="7275575"/>
                </a:lnTo>
                <a:lnTo>
                  <a:pt x="0" y="7275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3033375" y="299771"/>
            <a:ext cx="10283860" cy="1882137"/>
          </a:xfrm>
          <a:prstGeom prst="rect">
            <a:avLst/>
          </a:prstGeom>
        </p:spPr>
        <p:txBody>
          <a:bodyPr lIns="0" tIns="0" rIns="0" bIns="0" rtlCol="0" anchor="t">
            <a:spAutoFit/>
          </a:bodyPr>
          <a:lstStyle/>
          <a:p>
            <a:pPr>
              <a:lnSpc>
                <a:spcPts val="7560"/>
              </a:lnSpc>
            </a:pPr>
            <a:r>
              <a:rPr lang="en-US" sz="5400">
                <a:solidFill>
                  <a:srgbClr val="F6D46B"/>
                </a:solidFill>
                <a:latin typeface="Raleway Bold"/>
              </a:rPr>
              <a:t>SORUMLULUK EYLEM PLANI </a:t>
            </a:r>
          </a:p>
          <a:p>
            <a:pPr>
              <a:lnSpc>
                <a:spcPts val="7560"/>
              </a:lnSpc>
              <a:spcBef>
                <a:spcPct val="0"/>
              </a:spcBef>
            </a:pPr>
            <a:r>
              <a:rPr lang="en-US" sz="5400">
                <a:solidFill>
                  <a:srgbClr val="F6D46B"/>
                </a:solidFill>
                <a:latin typeface="Raleway Bold"/>
              </a:rPr>
              <a:t>(15 DAKİKA)</a:t>
            </a:r>
          </a:p>
        </p:txBody>
      </p:sp>
      <p:sp>
        <p:nvSpPr>
          <p:cNvPr id="16" name="TextBox 16"/>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16/19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BEDDD"/>
        </a:solidFill>
        <a:effectLst/>
      </p:bgPr>
    </p:bg>
    <p:spTree>
      <p:nvGrpSpPr>
        <p:cNvPr id="1" name=""/>
        <p:cNvGrpSpPr/>
        <p:nvPr/>
      </p:nvGrpSpPr>
      <p:grpSpPr>
        <a:xfrm>
          <a:off x="0" y="0"/>
          <a:ext cx="0" cy="0"/>
          <a:chOff x="0" y="0"/>
          <a:chExt cx="0" cy="0"/>
        </a:xfrm>
      </p:grpSpPr>
      <p:grpSp>
        <p:nvGrpSpPr>
          <p:cNvPr id="2" name="Group 2"/>
          <p:cNvGrpSpPr/>
          <p:nvPr/>
        </p:nvGrpSpPr>
        <p:grpSpPr>
          <a:xfrm>
            <a:off x="250309" y="3716671"/>
            <a:ext cx="17240489" cy="6147807"/>
            <a:chOff x="0" y="0"/>
            <a:chExt cx="5831968" cy="2079629"/>
          </a:xfrm>
        </p:grpSpPr>
        <p:sp>
          <p:nvSpPr>
            <p:cNvPr id="3" name="Freeform 3"/>
            <p:cNvSpPr/>
            <p:nvPr/>
          </p:nvSpPr>
          <p:spPr>
            <a:xfrm>
              <a:off x="0" y="0"/>
              <a:ext cx="5831968" cy="2079629"/>
            </a:xfrm>
            <a:custGeom>
              <a:avLst/>
              <a:gdLst/>
              <a:ahLst/>
              <a:cxnLst/>
              <a:rect l="l" t="t" r="r" b="b"/>
              <a:pathLst>
                <a:path w="5831968" h="2079629">
                  <a:moveTo>
                    <a:pt x="0" y="0"/>
                  </a:moveTo>
                  <a:lnTo>
                    <a:pt x="5831968" y="0"/>
                  </a:lnTo>
                  <a:lnTo>
                    <a:pt x="5831968" y="2079629"/>
                  </a:lnTo>
                  <a:lnTo>
                    <a:pt x="0" y="2079629"/>
                  </a:lnTo>
                  <a:close/>
                </a:path>
              </a:pathLst>
            </a:custGeom>
            <a:solidFill>
              <a:srgbClr val="5EC9CC"/>
            </a:solidFill>
          </p:spPr>
        </p:sp>
      </p:grpSp>
      <p:grpSp>
        <p:nvGrpSpPr>
          <p:cNvPr id="4" name="Group 4"/>
          <p:cNvGrpSpPr/>
          <p:nvPr/>
        </p:nvGrpSpPr>
        <p:grpSpPr>
          <a:xfrm>
            <a:off x="1108343" y="-190157"/>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6" name="TextBox 6"/>
          <p:cNvSpPr txBox="1"/>
          <p:nvPr/>
        </p:nvSpPr>
        <p:spPr>
          <a:xfrm>
            <a:off x="3033375" y="340485"/>
            <a:ext cx="9951541" cy="2889151"/>
          </a:xfrm>
          <a:prstGeom prst="rect">
            <a:avLst/>
          </a:prstGeom>
        </p:spPr>
        <p:txBody>
          <a:bodyPr lIns="0" tIns="0" rIns="0" bIns="0" rtlCol="0" anchor="t">
            <a:spAutoFit/>
          </a:bodyPr>
          <a:lstStyle/>
          <a:p>
            <a:pPr algn="ctr">
              <a:lnSpc>
                <a:spcPts val="7699"/>
              </a:lnSpc>
            </a:pPr>
            <a:endParaRPr dirty="0"/>
          </a:p>
          <a:p>
            <a:pPr algn="ctr">
              <a:lnSpc>
                <a:spcPts val="7699"/>
              </a:lnSpc>
              <a:spcBef>
                <a:spcPct val="0"/>
              </a:spcBef>
            </a:pPr>
            <a:r>
              <a:rPr lang="en-US" sz="5499" dirty="0">
                <a:solidFill>
                  <a:srgbClr val="253C4C"/>
                </a:solidFill>
                <a:latin typeface="Raleway Bold"/>
              </a:rPr>
              <a:t>TOPARLAMA VE DÜŞÜNME </a:t>
            </a:r>
            <a:endParaRPr lang="pl-PL" sz="5499" dirty="0">
              <a:solidFill>
                <a:srgbClr val="253C4C"/>
              </a:solidFill>
              <a:latin typeface="Raleway Bold"/>
            </a:endParaRPr>
          </a:p>
          <a:p>
            <a:pPr algn="ctr">
              <a:lnSpc>
                <a:spcPts val="7699"/>
              </a:lnSpc>
              <a:spcBef>
                <a:spcPct val="0"/>
              </a:spcBef>
            </a:pPr>
            <a:r>
              <a:rPr lang="en-US" sz="5499" dirty="0">
                <a:solidFill>
                  <a:srgbClr val="253C4C"/>
                </a:solidFill>
                <a:latin typeface="Raleway Bold"/>
              </a:rPr>
              <a:t>(5 DAKIKA)</a:t>
            </a:r>
          </a:p>
        </p:txBody>
      </p:sp>
      <p:sp>
        <p:nvSpPr>
          <p:cNvPr id="7" name="TextBox 7"/>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17/19</a:t>
            </a:r>
          </a:p>
        </p:txBody>
      </p:sp>
      <p:sp>
        <p:nvSpPr>
          <p:cNvPr id="8" name="TextBox 8"/>
          <p:cNvSpPr txBox="1"/>
          <p:nvPr/>
        </p:nvSpPr>
        <p:spPr>
          <a:xfrm>
            <a:off x="626647" y="5428541"/>
            <a:ext cx="16632653" cy="3190776"/>
          </a:xfrm>
          <a:prstGeom prst="rect">
            <a:avLst/>
          </a:prstGeom>
        </p:spPr>
        <p:txBody>
          <a:bodyPr lIns="0" tIns="0" rIns="0" bIns="0" rtlCol="0" anchor="t">
            <a:spAutoFit/>
          </a:bodyPr>
          <a:lstStyle/>
          <a:p>
            <a:pPr algn="ctr">
              <a:lnSpc>
                <a:spcPts val="4200"/>
              </a:lnSpc>
            </a:pPr>
            <a:r>
              <a:rPr lang="en-US" sz="3000">
                <a:solidFill>
                  <a:srgbClr val="000000"/>
                </a:solidFill>
                <a:latin typeface="Raleway"/>
              </a:rPr>
              <a:t>Eğitimde ele alınan kilit noktaları özetleyin ve sorumluluğu benimsemenin önemini vurgulayın.</a:t>
            </a:r>
          </a:p>
          <a:p>
            <a:pPr algn="ctr">
              <a:lnSpc>
                <a:spcPts val="4200"/>
              </a:lnSpc>
            </a:pPr>
            <a:endParaRPr lang="en-US" sz="3000">
              <a:solidFill>
                <a:srgbClr val="000000"/>
              </a:solidFill>
              <a:latin typeface="Raleway"/>
            </a:endParaRPr>
          </a:p>
          <a:p>
            <a:pPr algn="ctr">
              <a:lnSpc>
                <a:spcPts val="4200"/>
              </a:lnSpc>
            </a:pPr>
            <a:r>
              <a:rPr lang="en-US" sz="3000">
                <a:solidFill>
                  <a:srgbClr val="000000"/>
                </a:solidFill>
                <a:latin typeface="Raleway"/>
              </a:rPr>
              <a:t>Öğrendikleriniz üzerinde kısaca düşünün ve ileride daha sorumlu olmak için verdiğiniz bir taahhüdü paylaşın.</a:t>
            </a:r>
          </a:p>
          <a:p>
            <a:pPr algn="ctr">
              <a:lnSpc>
                <a:spcPts val="4200"/>
              </a:lnSpc>
              <a:spcBef>
                <a:spcPct val="0"/>
              </a:spcBef>
            </a:pPr>
            <a:endParaRPr lang="en-US" sz="3000">
              <a:solidFill>
                <a:srgbClr val="000000"/>
              </a:solidFill>
              <a:latin typeface="Raleway"/>
            </a:endParaRPr>
          </a:p>
        </p:txBody>
      </p:sp>
      <p:sp>
        <p:nvSpPr>
          <p:cNvPr id="9" name="Freeform 9"/>
          <p:cNvSpPr/>
          <p:nvPr/>
        </p:nvSpPr>
        <p:spPr>
          <a:xfrm>
            <a:off x="13897420"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2"/>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BEDDD"/>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868ACD"/>
            </a:solidFill>
          </p:spPr>
        </p:sp>
      </p:grpSp>
      <p:grpSp>
        <p:nvGrpSpPr>
          <p:cNvPr id="4" name="Group 4"/>
          <p:cNvGrpSpPr/>
          <p:nvPr/>
        </p:nvGrpSpPr>
        <p:grpSpPr>
          <a:xfrm>
            <a:off x="1108343" y="9149110"/>
            <a:ext cx="533836" cy="53383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6" name="Group 6"/>
          <p:cNvGrpSpPr/>
          <p:nvPr/>
        </p:nvGrpSpPr>
        <p:grpSpPr>
          <a:xfrm>
            <a:off x="1885832" y="8966186"/>
            <a:ext cx="710733" cy="71073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8" name="Group 8"/>
          <p:cNvGrpSpPr/>
          <p:nvPr/>
        </p:nvGrpSpPr>
        <p:grpSpPr>
          <a:xfrm>
            <a:off x="2814172" y="8833654"/>
            <a:ext cx="843265" cy="843265"/>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10" name="Group 10"/>
          <p:cNvGrpSpPr/>
          <p:nvPr/>
        </p:nvGrpSpPr>
        <p:grpSpPr>
          <a:xfrm>
            <a:off x="3878886" y="8552626"/>
            <a:ext cx="1130320" cy="11303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sp>
        <p:nvSpPr>
          <p:cNvPr id="12" name="TextBox 12"/>
          <p:cNvSpPr txBox="1"/>
          <p:nvPr/>
        </p:nvSpPr>
        <p:spPr>
          <a:xfrm>
            <a:off x="403392" y="2094009"/>
            <a:ext cx="17286555" cy="6188076"/>
          </a:xfrm>
          <a:prstGeom prst="rect">
            <a:avLst/>
          </a:prstGeom>
        </p:spPr>
        <p:txBody>
          <a:bodyPr lIns="0" tIns="0" rIns="0" bIns="0" rtlCol="0" anchor="t">
            <a:spAutoFit/>
          </a:bodyPr>
          <a:lstStyle/>
          <a:p>
            <a:pPr>
              <a:lnSpc>
                <a:spcPts val="4900"/>
              </a:lnSpc>
            </a:pPr>
            <a:r>
              <a:rPr lang="en-US" sz="3500">
                <a:solidFill>
                  <a:srgbClr val="253C4C"/>
                </a:solidFill>
                <a:latin typeface="Raleway Bold"/>
              </a:rPr>
              <a:t>Alıntı1</a:t>
            </a:r>
          </a:p>
          <a:p>
            <a:pPr>
              <a:lnSpc>
                <a:spcPts val="4900"/>
              </a:lnSpc>
            </a:pPr>
            <a:r>
              <a:rPr lang="en-US" sz="3500" u="sng">
                <a:solidFill>
                  <a:srgbClr val="253C4C"/>
                </a:solidFill>
                <a:latin typeface="Raleway"/>
                <a:hlinkClick r:id="rId2" tooltip="https://www.goodreads.com/quotes/tag/responsibility"/>
              </a:rPr>
              <a:t> https://www.goodreads.com/quotes/tag/responsibilit</a:t>
            </a:r>
          </a:p>
          <a:p>
            <a:pPr>
              <a:lnSpc>
                <a:spcPts val="4900"/>
              </a:lnSpc>
            </a:pPr>
            <a:r>
              <a:rPr lang="en-US" sz="3500">
                <a:solidFill>
                  <a:srgbClr val="253C4C"/>
                </a:solidFill>
                <a:latin typeface="Raleway Bold"/>
              </a:rPr>
              <a:t> </a:t>
            </a:r>
          </a:p>
          <a:p>
            <a:pPr>
              <a:lnSpc>
                <a:spcPts val="4900"/>
              </a:lnSpc>
            </a:pPr>
            <a:r>
              <a:rPr lang="en-US" sz="3500">
                <a:solidFill>
                  <a:srgbClr val="253C4C"/>
                </a:solidFill>
                <a:latin typeface="Raleway Bold"/>
              </a:rPr>
              <a:t>Sorumluluğun önemi</a:t>
            </a:r>
          </a:p>
          <a:p>
            <a:pPr>
              <a:lnSpc>
                <a:spcPts val="4900"/>
              </a:lnSpc>
            </a:pPr>
            <a:r>
              <a:rPr lang="en-US" sz="3500" u="sng">
                <a:solidFill>
                  <a:srgbClr val="253C4C"/>
                </a:solidFill>
                <a:latin typeface="Raleway"/>
                <a:hlinkClick r:id="rId3" tooltip="https://www.minimalismmadesimple.com/home/accept-responsibility/"/>
              </a:rPr>
              <a:t>https://www.minimalismmadesimple.com/home/accept-responsibility/ </a:t>
            </a:r>
          </a:p>
          <a:p>
            <a:pPr>
              <a:lnSpc>
                <a:spcPts val="4900"/>
              </a:lnSpc>
            </a:pPr>
            <a:endParaRPr lang="en-US" sz="3500" u="sng">
              <a:solidFill>
                <a:srgbClr val="253C4C"/>
              </a:solidFill>
              <a:latin typeface="Raleway"/>
              <a:hlinkClick r:id="rId3" tooltip="https://www.minimalismmadesimple.com/home/accept-responsibility/"/>
            </a:endParaRPr>
          </a:p>
          <a:p>
            <a:pPr>
              <a:lnSpc>
                <a:spcPts val="4900"/>
              </a:lnSpc>
            </a:pPr>
            <a:r>
              <a:rPr lang="en-US" sz="3500">
                <a:solidFill>
                  <a:srgbClr val="253C4C"/>
                </a:solidFill>
                <a:latin typeface="Raleway Bold"/>
              </a:rPr>
              <a:t>Pratik stratejiler</a:t>
            </a:r>
          </a:p>
          <a:p>
            <a:pPr>
              <a:lnSpc>
                <a:spcPts val="4900"/>
              </a:lnSpc>
            </a:pPr>
            <a:r>
              <a:rPr lang="en-US" sz="3500">
                <a:solidFill>
                  <a:srgbClr val="253C4C"/>
                </a:solidFill>
                <a:latin typeface="Raleway"/>
              </a:rPr>
              <a:t>https://www.mentaltoughness.partners/your-mindset-is-your-responsibility/ </a:t>
            </a:r>
          </a:p>
          <a:p>
            <a:pPr>
              <a:lnSpc>
                <a:spcPts val="4900"/>
              </a:lnSpc>
            </a:pPr>
            <a:endParaRPr lang="en-US" sz="3500">
              <a:solidFill>
                <a:srgbClr val="253C4C"/>
              </a:solidFill>
              <a:latin typeface="Raleway"/>
            </a:endParaRPr>
          </a:p>
          <a:p>
            <a:pPr>
              <a:lnSpc>
                <a:spcPts val="4900"/>
              </a:lnSpc>
              <a:spcBef>
                <a:spcPct val="0"/>
              </a:spcBef>
            </a:pPr>
            <a:endParaRPr lang="en-US" sz="3500">
              <a:solidFill>
                <a:srgbClr val="253C4C"/>
              </a:solidFill>
              <a:latin typeface="Raleway"/>
            </a:endParaRPr>
          </a:p>
        </p:txBody>
      </p:sp>
      <p:sp>
        <p:nvSpPr>
          <p:cNvPr id="13" name="TextBox 13"/>
          <p:cNvSpPr txBox="1"/>
          <p:nvPr/>
        </p:nvSpPr>
        <p:spPr>
          <a:xfrm>
            <a:off x="3657437" y="261427"/>
            <a:ext cx="8334487" cy="1626279"/>
          </a:xfrm>
          <a:prstGeom prst="rect">
            <a:avLst/>
          </a:prstGeom>
        </p:spPr>
        <p:txBody>
          <a:bodyPr lIns="0" tIns="0" rIns="0" bIns="0" rtlCol="0" anchor="t">
            <a:spAutoFit/>
          </a:bodyPr>
          <a:lstStyle/>
          <a:p>
            <a:pPr>
              <a:lnSpc>
                <a:spcPts val="6719"/>
              </a:lnSpc>
            </a:pPr>
            <a:r>
              <a:rPr lang="en-US" sz="4000" dirty="0">
                <a:solidFill>
                  <a:srgbClr val="253C4C"/>
                </a:solidFill>
                <a:latin typeface="Raleway Bold"/>
              </a:rPr>
              <a:t>TEORİYİ NEREDE BULABİLİRİM?</a:t>
            </a:r>
          </a:p>
          <a:p>
            <a:pPr>
              <a:lnSpc>
                <a:spcPts val="6719"/>
              </a:lnSpc>
              <a:spcBef>
                <a:spcPct val="0"/>
              </a:spcBef>
            </a:pPr>
            <a:r>
              <a:rPr lang="en-US" sz="4000" dirty="0" err="1">
                <a:solidFill>
                  <a:srgbClr val="253C4C"/>
                </a:solidFill>
                <a:latin typeface="Raleway Bold"/>
              </a:rPr>
              <a:t>Faydalı</a:t>
            </a:r>
            <a:r>
              <a:rPr lang="en-US" sz="4000" dirty="0">
                <a:solidFill>
                  <a:srgbClr val="253C4C"/>
                </a:solidFill>
                <a:latin typeface="Raleway Bold"/>
              </a:rPr>
              <a:t> </a:t>
            </a:r>
            <a:r>
              <a:rPr lang="en-US" sz="4000" dirty="0" err="1">
                <a:solidFill>
                  <a:srgbClr val="253C4C"/>
                </a:solidFill>
                <a:latin typeface="Raleway Bold"/>
              </a:rPr>
              <a:t>bağlantılar</a:t>
            </a:r>
            <a:endParaRPr lang="en-US" sz="4800" dirty="0">
              <a:solidFill>
                <a:srgbClr val="253C4C"/>
              </a:solidFill>
              <a:latin typeface="Raleway Bold"/>
            </a:endParaRPr>
          </a:p>
        </p:txBody>
      </p:sp>
      <p:sp>
        <p:nvSpPr>
          <p:cNvPr id="14" name="TextBox 14"/>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18/19</a:t>
            </a:r>
          </a:p>
        </p:txBody>
      </p:sp>
      <p:sp>
        <p:nvSpPr>
          <p:cNvPr id="15" name="Freeform 15"/>
          <p:cNvSpPr/>
          <p:nvPr/>
        </p:nvSpPr>
        <p:spPr>
          <a:xfrm>
            <a:off x="13392323" y="578345"/>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4"/>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B690"/>
        </a:solidFill>
        <a:effectLst/>
      </p:bgPr>
    </p:bg>
    <p:spTree>
      <p:nvGrpSpPr>
        <p:cNvPr id="1" name=""/>
        <p:cNvGrpSpPr/>
        <p:nvPr/>
      </p:nvGrpSpPr>
      <p:grpSpPr>
        <a:xfrm>
          <a:off x="0" y="0"/>
          <a:ext cx="0" cy="0"/>
          <a:chOff x="0" y="0"/>
          <a:chExt cx="0" cy="0"/>
        </a:xfrm>
      </p:grpSpPr>
      <p:sp>
        <p:nvSpPr>
          <p:cNvPr id="2" name="TextBox 2"/>
          <p:cNvSpPr txBox="1"/>
          <p:nvPr/>
        </p:nvSpPr>
        <p:spPr>
          <a:xfrm>
            <a:off x="539944" y="2859300"/>
            <a:ext cx="16230600" cy="1998814"/>
          </a:xfrm>
          <a:prstGeom prst="rect">
            <a:avLst/>
          </a:prstGeom>
        </p:spPr>
        <p:txBody>
          <a:bodyPr lIns="0" tIns="0" rIns="0" bIns="0" rtlCol="0" anchor="t">
            <a:spAutoFit/>
          </a:bodyPr>
          <a:lstStyle/>
          <a:p>
            <a:pPr marL="496577" lvl="1" indent="-248289" algn="just">
              <a:lnSpc>
                <a:spcPts val="3220"/>
              </a:lnSpc>
              <a:buFont typeface="Arial"/>
              <a:buChar char="•"/>
            </a:pPr>
            <a:r>
              <a:rPr lang="en-US" sz="2300">
                <a:solidFill>
                  <a:srgbClr val="253C4C"/>
                </a:solidFill>
                <a:latin typeface="Raleway"/>
              </a:rPr>
              <a:t>"Etkili İnsanların 7 Alışkanlığı" Stephen R. Coveyv1989vFree Press</a:t>
            </a:r>
          </a:p>
          <a:p>
            <a:pPr marL="496577" lvl="1" indent="-248289" algn="just">
              <a:lnSpc>
                <a:spcPts val="3220"/>
              </a:lnSpc>
              <a:buFont typeface="Arial"/>
              <a:buChar char="•"/>
            </a:pPr>
            <a:r>
              <a:rPr lang="en-US" sz="2300">
                <a:solidFill>
                  <a:srgbClr val="253C4C"/>
                </a:solidFill>
                <a:latin typeface="Raleway"/>
              </a:rPr>
              <a:t>" Aşırı Sahiplenme: ABD Donanma SEAL'leri Nasıl Liderlik Ediyor ve Kazanıyor?" Jocko Willink, Leif Babin 2015 St. Martin's Press</a:t>
            </a:r>
          </a:p>
          <a:p>
            <a:pPr marL="496577" lvl="1" indent="-248289" algn="just">
              <a:lnSpc>
                <a:spcPts val="3220"/>
              </a:lnSpc>
              <a:buFont typeface="Arial"/>
              <a:buChar char="•"/>
            </a:pPr>
            <a:r>
              <a:rPr lang="en-US" sz="2300">
                <a:solidFill>
                  <a:srgbClr val="253C4C"/>
                </a:solidFill>
                <a:latin typeface="Raleway"/>
              </a:rPr>
              <a:t>"Zihniyet: Başarının Yeni Psikolojisi" Carol S. Dweck 2006 Random House</a:t>
            </a:r>
          </a:p>
          <a:p>
            <a:pPr marL="496577" lvl="1" indent="-248289" algn="just">
              <a:lnSpc>
                <a:spcPts val="3220"/>
              </a:lnSpc>
              <a:buFont typeface="Arial"/>
              <a:buChar char="•"/>
            </a:pPr>
            <a:r>
              <a:rPr lang="en-US" sz="2300">
                <a:solidFill>
                  <a:srgbClr val="253C4C"/>
                </a:solidFill>
                <a:latin typeface="Raleway"/>
              </a:rPr>
              <a:t> "Alışkanlığın Gücü: Hayatta ve İş Hayatında Yaptıklarımızı Neden Yaparız?" Charles Duhigg 2012 Random House</a:t>
            </a:r>
          </a:p>
          <a:p>
            <a:pPr marL="496577" lvl="1" indent="-248289" algn="just">
              <a:lnSpc>
                <a:spcPts val="3220"/>
              </a:lnSpc>
              <a:buFont typeface="Arial"/>
              <a:buChar char="•"/>
            </a:pPr>
            <a:r>
              <a:rPr lang="en-US" sz="2300">
                <a:solidFill>
                  <a:srgbClr val="253C4C"/>
                </a:solidFill>
                <a:latin typeface="Raleway"/>
              </a:rPr>
              <a:t>"Liderler En Son Yer: Neden Bazı Ekipler Bir Araya Gelirken Diğerleri Gelemez?" Simon Sinek 2014 Portföyü</a:t>
            </a:r>
          </a:p>
        </p:txBody>
      </p:sp>
      <p:sp>
        <p:nvSpPr>
          <p:cNvPr id="3" name="AutoShape 3"/>
          <p:cNvSpPr/>
          <p:nvPr/>
        </p:nvSpPr>
        <p:spPr>
          <a:xfrm>
            <a:off x="12374751" y="9681852"/>
            <a:ext cx="5325233" cy="0"/>
          </a:xfrm>
          <a:prstGeom prst="line">
            <a:avLst/>
          </a:prstGeom>
          <a:ln w="76200" cap="rnd">
            <a:solidFill>
              <a:srgbClr val="F25044"/>
            </a:solidFill>
            <a:prstDash val="sysDot"/>
            <a:headEnd type="oval" w="lg" len="lg"/>
            <a:tailEnd type="oval" w="lg" len="lg"/>
          </a:ln>
        </p:spPr>
      </p:sp>
      <p:grpSp>
        <p:nvGrpSpPr>
          <p:cNvPr id="4" name="Group 4"/>
          <p:cNvGrpSpPr/>
          <p:nvPr/>
        </p:nvGrpSpPr>
        <p:grpSpPr>
          <a:xfrm>
            <a:off x="15774952" y="-360045"/>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6" name="Freeform 6"/>
          <p:cNvSpPr/>
          <p:nvPr/>
        </p:nvSpPr>
        <p:spPr>
          <a:xfrm>
            <a:off x="8655244" y="434417"/>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7" name="TextBox 7"/>
          <p:cNvSpPr txBox="1"/>
          <p:nvPr/>
        </p:nvSpPr>
        <p:spPr>
          <a:xfrm>
            <a:off x="471498" y="355600"/>
            <a:ext cx="6147431" cy="1203325"/>
          </a:xfrm>
          <a:prstGeom prst="rect">
            <a:avLst/>
          </a:prstGeom>
        </p:spPr>
        <p:txBody>
          <a:bodyPr lIns="0" tIns="0" rIns="0" bIns="0" rtlCol="0" anchor="t">
            <a:spAutoFit/>
          </a:bodyPr>
          <a:lstStyle/>
          <a:p>
            <a:pPr algn="r">
              <a:lnSpc>
                <a:spcPts val="9799"/>
              </a:lnSpc>
              <a:spcBef>
                <a:spcPct val="0"/>
              </a:spcBef>
            </a:pPr>
            <a:r>
              <a:rPr lang="en-US" sz="6999">
                <a:solidFill>
                  <a:srgbClr val="30526A"/>
                </a:solidFill>
                <a:latin typeface="Raleway Bold"/>
              </a:rPr>
              <a:t>REFERANSLAR</a:t>
            </a:r>
          </a:p>
        </p:txBody>
      </p:sp>
      <p:sp>
        <p:nvSpPr>
          <p:cNvPr id="8" name="TextBox 8"/>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a:solidFill>
                  <a:srgbClr val="000000"/>
                </a:solidFill>
                <a:latin typeface="Raleway"/>
              </a:rPr>
              <a:t>19/19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272727"/>
            </a:solidFill>
          </p:spPr>
        </p:sp>
      </p:grpSp>
      <p:grpSp>
        <p:nvGrpSpPr>
          <p:cNvPr id="4" name="Group 4"/>
          <p:cNvGrpSpPr/>
          <p:nvPr/>
        </p:nvGrpSpPr>
        <p:grpSpPr>
          <a:xfrm>
            <a:off x="14221092" y="8920494"/>
            <a:ext cx="3107719" cy="1035412"/>
            <a:chOff x="0" y="0"/>
            <a:chExt cx="4143626" cy="1380549"/>
          </a:xfrm>
        </p:grpSpPr>
        <p:grpSp>
          <p:nvGrpSpPr>
            <p:cNvPr id="5" name="Group 5"/>
            <p:cNvGrpSpPr/>
            <p:nvPr/>
          </p:nvGrpSpPr>
          <p:grpSpPr>
            <a:xfrm>
              <a:off x="0" y="512782"/>
              <a:ext cx="867767" cy="86776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014"/>
              </a:solidFill>
            </p:spPr>
          </p:sp>
        </p:grpSp>
        <p:grpSp>
          <p:nvGrpSpPr>
            <p:cNvPr id="7" name="Group 7"/>
            <p:cNvGrpSpPr/>
            <p:nvPr/>
          </p:nvGrpSpPr>
          <p:grpSpPr>
            <a:xfrm>
              <a:off x="1263831" y="215434"/>
              <a:ext cx="1155317" cy="115531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014"/>
              </a:solidFill>
            </p:spPr>
          </p:sp>
        </p:grpSp>
        <p:grpSp>
          <p:nvGrpSpPr>
            <p:cNvPr id="9" name="Group 9"/>
            <p:cNvGrpSpPr/>
            <p:nvPr/>
          </p:nvGrpSpPr>
          <p:grpSpPr>
            <a:xfrm>
              <a:off x="2772874" y="0"/>
              <a:ext cx="1370752" cy="1370752"/>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014"/>
              </a:solidFill>
            </p:spPr>
          </p:sp>
        </p:grpSp>
      </p:grpSp>
      <p:sp>
        <p:nvSpPr>
          <p:cNvPr id="11" name="Freeform 11"/>
          <p:cNvSpPr/>
          <p:nvPr/>
        </p:nvSpPr>
        <p:spPr>
          <a:xfrm>
            <a:off x="2344682" y="2962630"/>
            <a:ext cx="1878206" cy="2131298"/>
          </a:xfrm>
          <a:custGeom>
            <a:avLst/>
            <a:gdLst/>
            <a:ahLst/>
            <a:cxnLst/>
            <a:rect l="l" t="t" r="r" b="b"/>
            <a:pathLst>
              <a:path w="1878206" h="2131298">
                <a:moveTo>
                  <a:pt x="0" y="0"/>
                </a:moveTo>
                <a:lnTo>
                  <a:pt x="1878206" y="0"/>
                </a:lnTo>
                <a:lnTo>
                  <a:pt x="1878206" y="2131298"/>
                </a:lnTo>
                <a:lnTo>
                  <a:pt x="0" y="2131298"/>
                </a:lnTo>
                <a:lnTo>
                  <a:pt x="0" y="0"/>
                </a:lnTo>
                <a:close/>
              </a:path>
            </a:pathLst>
          </a:custGeom>
          <a:blipFill>
            <a:blip r:embed="rId2"/>
            <a:stretch>
              <a:fillRect/>
            </a:stretch>
          </a:blipFill>
        </p:spPr>
      </p:sp>
      <p:sp>
        <p:nvSpPr>
          <p:cNvPr id="12" name="Freeform 12"/>
          <p:cNvSpPr/>
          <p:nvPr/>
        </p:nvSpPr>
        <p:spPr>
          <a:xfrm>
            <a:off x="8998461" y="2939177"/>
            <a:ext cx="1623259" cy="1647979"/>
          </a:xfrm>
          <a:custGeom>
            <a:avLst/>
            <a:gdLst/>
            <a:ahLst/>
            <a:cxnLst/>
            <a:rect l="l" t="t" r="r" b="b"/>
            <a:pathLst>
              <a:path w="1623259" h="1647979">
                <a:moveTo>
                  <a:pt x="0" y="0"/>
                </a:moveTo>
                <a:lnTo>
                  <a:pt x="1623259" y="0"/>
                </a:lnTo>
                <a:lnTo>
                  <a:pt x="1623259" y="1647979"/>
                </a:lnTo>
                <a:lnTo>
                  <a:pt x="0" y="16479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2861271" y="6532894"/>
            <a:ext cx="1361616" cy="1325874"/>
          </a:xfrm>
          <a:custGeom>
            <a:avLst/>
            <a:gdLst/>
            <a:ahLst/>
            <a:cxnLst/>
            <a:rect l="l" t="t" r="r" b="b"/>
            <a:pathLst>
              <a:path w="1361616" h="1325874">
                <a:moveTo>
                  <a:pt x="0" y="0"/>
                </a:moveTo>
                <a:lnTo>
                  <a:pt x="1361617" y="0"/>
                </a:lnTo>
                <a:lnTo>
                  <a:pt x="1361617" y="1325873"/>
                </a:lnTo>
                <a:lnTo>
                  <a:pt x="0" y="1325873"/>
                </a:lnTo>
                <a:lnTo>
                  <a:pt x="0" y="0"/>
                </a:lnTo>
                <a:close/>
              </a:path>
            </a:pathLst>
          </a:custGeom>
          <a:blipFill>
            <a:blip r:embed="rId5"/>
            <a:stretch>
              <a:fillRect/>
            </a:stretch>
          </a:blipFill>
        </p:spPr>
      </p:sp>
      <p:sp>
        <p:nvSpPr>
          <p:cNvPr id="14" name="TextBox 14"/>
          <p:cNvSpPr txBox="1"/>
          <p:nvPr/>
        </p:nvSpPr>
        <p:spPr>
          <a:xfrm>
            <a:off x="6279891" y="703797"/>
            <a:ext cx="6073332" cy="1380460"/>
          </a:xfrm>
          <a:prstGeom prst="rect">
            <a:avLst/>
          </a:prstGeom>
        </p:spPr>
        <p:txBody>
          <a:bodyPr lIns="0" tIns="0" rIns="0" bIns="0" rtlCol="0" anchor="t">
            <a:spAutoFit/>
          </a:bodyPr>
          <a:lstStyle/>
          <a:p>
            <a:pPr>
              <a:lnSpc>
                <a:spcPts val="11059"/>
              </a:lnSpc>
            </a:pPr>
            <a:r>
              <a:rPr lang="en-US" sz="7899" spc="157">
                <a:solidFill>
                  <a:srgbClr val="1F5014"/>
                </a:solidFill>
                <a:latin typeface="Voga"/>
              </a:rPr>
              <a:t>SORUMLULUK</a:t>
            </a:r>
          </a:p>
        </p:txBody>
      </p:sp>
      <p:sp>
        <p:nvSpPr>
          <p:cNvPr id="15" name="TextBox 15"/>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457D58"/>
                </a:solidFill>
                <a:latin typeface="Fira Sans Light"/>
              </a:rPr>
              <a:t>2/19</a:t>
            </a:r>
          </a:p>
        </p:txBody>
      </p:sp>
      <p:sp>
        <p:nvSpPr>
          <p:cNvPr id="16" name="TextBox 16"/>
          <p:cNvSpPr txBox="1"/>
          <p:nvPr/>
        </p:nvSpPr>
        <p:spPr>
          <a:xfrm>
            <a:off x="4505818" y="3431379"/>
            <a:ext cx="1891192" cy="596900"/>
          </a:xfrm>
          <a:prstGeom prst="rect">
            <a:avLst/>
          </a:prstGeom>
        </p:spPr>
        <p:txBody>
          <a:bodyPr lIns="0" tIns="0" rIns="0" bIns="0" rtlCol="0" anchor="t">
            <a:spAutoFit/>
          </a:bodyPr>
          <a:lstStyle/>
          <a:p>
            <a:pPr algn="ctr">
              <a:lnSpc>
                <a:spcPts val="4899"/>
              </a:lnSpc>
              <a:spcBef>
                <a:spcPct val="0"/>
              </a:spcBef>
            </a:pPr>
            <a:r>
              <a:rPr lang="en-US" sz="3499" spc="69">
                <a:solidFill>
                  <a:srgbClr val="457D58"/>
                </a:solidFill>
                <a:latin typeface="Fira Sans Semi-Bold"/>
              </a:rPr>
              <a:t>1,5 SAAT</a:t>
            </a:r>
          </a:p>
        </p:txBody>
      </p:sp>
      <p:sp>
        <p:nvSpPr>
          <p:cNvPr id="17" name="TextBox 17"/>
          <p:cNvSpPr txBox="1"/>
          <p:nvPr/>
        </p:nvSpPr>
        <p:spPr>
          <a:xfrm>
            <a:off x="11025508" y="3431379"/>
            <a:ext cx="4257394" cy="596900"/>
          </a:xfrm>
          <a:prstGeom prst="rect">
            <a:avLst/>
          </a:prstGeom>
        </p:spPr>
        <p:txBody>
          <a:bodyPr lIns="0" tIns="0" rIns="0" bIns="0" rtlCol="0" anchor="t">
            <a:spAutoFit/>
          </a:bodyPr>
          <a:lstStyle/>
          <a:p>
            <a:pPr algn="ctr">
              <a:lnSpc>
                <a:spcPts val="4899"/>
              </a:lnSpc>
              <a:spcBef>
                <a:spcPct val="0"/>
              </a:spcBef>
            </a:pPr>
            <a:r>
              <a:rPr lang="en-US" sz="3499" spc="69">
                <a:solidFill>
                  <a:srgbClr val="457D58"/>
                </a:solidFill>
                <a:latin typeface="Fira Sans Semi-Bold"/>
              </a:rPr>
              <a:t>25-30 KATILIMCI</a:t>
            </a:r>
          </a:p>
        </p:txBody>
      </p:sp>
      <p:sp>
        <p:nvSpPr>
          <p:cNvPr id="18" name="TextBox 18"/>
          <p:cNvSpPr txBox="1"/>
          <p:nvPr/>
        </p:nvSpPr>
        <p:spPr>
          <a:xfrm>
            <a:off x="4871690" y="6177831"/>
            <a:ext cx="10861146" cy="2454275"/>
          </a:xfrm>
          <a:prstGeom prst="rect">
            <a:avLst/>
          </a:prstGeom>
        </p:spPr>
        <p:txBody>
          <a:bodyPr lIns="0" tIns="0" rIns="0" bIns="0" rtlCol="0" anchor="t">
            <a:spAutoFit/>
          </a:bodyPr>
          <a:lstStyle/>
          <a:p>
            <a:pPr marL="755647" lvl="1" indent="-377824">
              <a:lnSpc>
                <a:spcPts val="4899"/>
              </a:lnSpc>
              <a:buFont typeface="Arial"/>
              <a:buChar char="•"/>
            </a:pPr>
            <a:r>
              <a:rPr lang="en-US" sz="3499" spc="69">
                <a:solidFill>
                  <a:srgbClr val="457D58"/>
                </a:solidFill>
                <a:latin typeface="Fira Sans Semi-Bold"/>
              </a:rPr>
              <a:t>BEYAZ TAHTA VEYA KEÇELI KALEMLERIN BULUNDUĞU FLIPCHART</a:t>
            </a:r>
          </a:p>
          <a:p>
            <a:pPr marL="755647" lvl="1" indent="-377824">
              <a:lnSpc>
                <a:spcPts val="4899"/>
              </a:lnSpc>
              <a:buFont typeface="Arial"/>
              <a:buChar char="•"/>
            </a:pPr>
            <a:r>
              <a:rPr lang="en-US" sz="3499" spc="69">
                <a:solidFill>
                  <a:srgbClr val="457D58"/>
                </a:solidFill>
                <a:latin typeface="Fira Sans Semi-Bold"/>
              </a:rPr>
              <a:t>Her katılımcı için yapışkan notlar ve kalemler</a:t>
            </a:r>
          </a:p>
          <a:p>
            <a:pPr marL="755647" lvl="1" indent="-377824">
              <a:lnSpc>
                <a:spcPts val="4899"/>
              </a:lnSpc>
              <a:buFont typeface="Arial"/>
              <a:buChar char="•"/>
            </a:pPr>
            <a:r>
              <a:rPr lang="en-US" sz="3499" spc="69">
                <a:solidFill>
                  <a:srgbClr val="457D58"/>
                </a:solidFill>
                <a:latin typeface="Fira Sans Semi-Bold"/>
              </a:rPr>
              <a:t>Dizin kartları veya küçük kağıt parçaları</a:t>
            </a:r>
          </a:p>
          <a:p>
            <a:pPr marL="755647" lvl="1" indent="-377824">
              <a:lnSpc>
                <a:spcPts val="4899"/>
              </a:lnSpc>
              <a:buFont typeface="Arial"/>
              <a:buChar char="•"/>
            </a:pPr>
            <a:r>
              <a:rPr lang="en-US" sz="3499" spc="69">
                <a:solidFill>
                  <a:srgbClr val="457D58"/>
                </a:solidFill>
                <a:latin typeface="Fira Sans Semi-Bold"/>
              </a:rPr>
              <a:t>Küçük ödüller veya ödüller (isteğe bağlı)</a:t>
            </a:r>
          </a:p>
        </p:txBody>
      </p:sp>
      <p:sp>
        <p:nvSpPr>
          <p:cNvPr id="19" name="Freeform 19"/>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7B690"/>
        </a:solidFill>
        <a:effectLst/>
      </p:bgPr>
    </p:bg>
    <p:spTree>
      <p:nvGrpSpPr>
        <p:cNvPr id="1" name=""/>
        <p:cNvGrpSpPr/>
        <p:nvPr/>
      </p:nvGrpSpPr>
      <p:grpSpPr>
        <a:xfrm>
          <a:off x="0" y="0"/>
          <a:ext cx="0" cy="0"/>
          <a:chOff x="0" y="0"/>
          <a:chExt cx="0" cy="0"/>
        </a:xfrm>
      </p:grpSpPr>
      <p:sp>
        <p:nvSpPr>
          <p:cNvPr id="2" name="Freeform 2"/>
          <p:cNvSpPr/>
          <p:nvPr/>
        </p:nvSpPr>
        <p:spPr>
          <a:xfrm>
            <a:off x="6995188" y="8016980"/>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3" name="Freeform 3"/>
          <p:cNvSpPr/>
          <p:nvPr/>
        </p:nvSpPr>
        <p:spPr>
          <a:xfrm>
            <a:off x="6976290" y="766692"/>
            <a:ext cx="3696414" cy="3696414"/>
          </a:xfrm>
          <a:custGeom>
            <a:avLst/>
            <a:gdLst/>
            <a:ahLst/>
            <a:cxnLst/>
            <a:rect l="l" t="t" r="r" b="b"/>
            <a:pathLst>
              <a:path w="3696414" h="3696414">
                <a:moveTo>
                  <a:pt x="0" y="0"/>
                </a:moveTo>
                <a:lnTo>
                  <a:pt x="3696413" y="0"/>
                </a:lnTo>
                <a:lnTo>
                  <a:pt x="3696413" y="3696414"/>
                </a:lnTo>
                <a:lnTo>
                  <a:pt x="0" y="3696414"/>
                </a:lnTo>
                <a:lnTo>
                  <a:pt x="0" y="0"/>
                </a:lnTo>
                <a:close/>
              </a:path>
            </a:pathLst>
          </a:custGeom>
          <a:blipFill>
            <a:blip r:embed="rId3"/>
            <a:stretch>
              <a:fillRect/>
            </a:stretch>
          </a:blipFill>
        </p:spPr>
      </p:sp>
      <p:sp>
        <p:nvSpPr>
          <p:cNvPr id="4" name="TextBox 4"/>
          <p:cNvSpPr txBox="1"/>
          <p:nvPr/>
        </p:nvSpPr>
        <p:spPr>
          <a:xfrm>
            <a:off x="2977889" y="5076825"/>
            <a:ext cx="12973511" cy="1792766"/>
          </a:xfrm>
          <a:prstGeom prst="rect">
            <a:avLst/>
          </a:prstGeom>
        </p:spPr>
        <p:txBody>
          <a:bodyPr lIns="0" tIns="0" rIns="0" bIns="0" rtlCol="0" anchor="t">
            <a:spAutoFit/>
          </a:bodyPr>
          <a:lstStyle/>
          <a:p>
            <a:pPr algn="just">
              <a:lnSpc>
                <a:spcPts val="3553"/>
              </a:lnSpc>
            </a:pPr>
            <a:r>
              <a:rPr lang="en-US" sz="2538">
                <a:solidFill>
                  <a:srgbClr val="253C4C"/>
                </a:solidFill>
                <a:latin typeface="Raleway"/>
              </a:rPr>
              <a:t>Avrupa Birliği tarafından finanse edilmektedir. Ancak ifade edilen görüş ve düşünceler sadece yazar(lar)a aittir ve Avrupa Birliği veya Avrupa Eğitim ve Kültür Yürütme Ajansı'nın (EACEA) görüşlerini yansıtmak zorunda değildir. Ne Avrupa Birliği ne de EACEA bunlardan sorumlu tutulamaz.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grpSp>
        <p:nvGrpSpPr>
          <p:cNvPr id="2" name="Group 2"/>
          <p:cNvGrpSpPr/>
          <p:nvPr/>
        </p:nvGrpSpPr>
        <p:grpSpPr>
          <a:xfrm>
            <a:off x="5233529" y="4288258"/>
            <a:ext cx="12025771" cy="5774396"/>
            <a:chOff x="0" y="0"/>
            <a:chExt cx="2781970" cy="1335814"/>
          </a:xfrm>
        </p:grpSpPr>
        <p:sp>
          <p:nvSpPr>
            <p:cNvPr id="3" name="Freeform 3"/>
            <p:cNvSpPr/>
            <p:nvPr/>
          </p:nvSpPr>
          <p:spPr>
            <a:xfrm>
              <a:off x="0" y="0"/>
              <a:ext cx="2781971" cy="1335814"/>
            </a:xfrm>
            <a:custGeom>
              <a:avLst/>
              <a:gdLst/>
              <a:ahLst/>
              <a:cxnLst/>
              <a:rect l="l" t="t" r="r" b="b"/>
              <a:pathLst>
                <a:path w="2781971" h="1335814">
                  <a:moveTo>
                    <a:pt x="0" y="0"/>
                  </a:moveTo>
                  <a:lnTo>
                    <a:pt x="2781971" y="0"/>
                  </a:lnTo>
                  <a:lnTo>
                    <a:pt x="2781971" y="1335814"/>
                  </a:lnTo>
                  <a:lnTo>
                    <a:pt x="0" y="1335814"/>
                  </a:lnTo>
                  <a:close/>
                </a:path>
              </a:pathLst>
            </a:custGeom>
            <a:solidFill>
              <a:srgbClr val="F6F6E9"/>
            </a:solidFill>
          </p:spPr>
        </p:sp>
      </p:grpSp>
      <p:sp>
        <p:nvSpPr>
          <p:cNvPr id="4" name="AutoShape 4"/>
          <p:cNvSpPr/>
          <p:nvPr/>
        </p:nvSpPr>
        <p:spPr>
          <a:xfrm rot="5400000">
            <a:off x="13966530" y="2505561"/>
            <a:ext cx="7370534" cy="0"/>
          </a:xfrm>
          <a:prstGeom prst="line">
            <a:avLst/>
          </a:prstGeom>
          <a:ln w="95250" cap="rnd">
            <a:solidFill>
              <a:srgbClr val="272727"/>
            </a:solidFill>
            <a:prstDash val="sysDot"/>
            <a:headEnd type="oval" w="lg" len="lg"/>
            <a:tailEnd type="oval" w="lg" len="lg"/>
          </a:ln>
        </p:spPr>
      </p:sp>
      <p:grpSp>
        <p:nvGrpSpPr>
          <p:cNvPr id="5" name="Group 5"/>
          <p:cNvGrpSpPr/>
          <p:nvPr/>
        </p:nvGrpSpPr>
        <p:grpSpPr>
          <a:xfrm>
            <a:off x="9617384" y="826027"/>
            <a:ext cx="9187729" cy="2548195"/>
            <a:chOff x="0" y="0"/>
            <a:chExt cx="2637734" cy="731569"/>
          </a:xfrm>
        </p:grpSpPr>
        <p:sp>
          <p:nvSpPr>
            <p:cNvPr id="6" name="Freeform 6"/>
            <p:cNvSpPr/>
            <p:nvPr/>
          </p:nvSpPr>
          <p:spPr>
            <a:xfrm>
              <a:off x="48260" y="4826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457D58"/>
            </a:solidFill>
          </p:spPr>
        </p:sp>
        <p:sp>
          <p:nvSpPr>
            <p:cNvPr id="7" name="Freeform 7"/>
            <p:cNvSpPr/>
            <p:nvPr/>
          </p:nvSpPr>
          <p:spPr>
            <a:xfrm>
              <a:off x="6350" y="635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F6F6E9"/>
            </a:solidFill>
          </p:spPr>
        </p:sp>
        <p:sp>
          <p:nvSpPr>
            <p:cNvPr id="8" name="Freeform 8"/>
            <p:cNvSpPr/>
            <p:nvPr/>
          </p:nvSpPr>
          <p:spPr>
            <a:xfrm>
              <a:off x="0" y="0"/>
              <a:ext cx="2602174" cy="696009"/>
            </a:xfrm>
            <a:custGeom>
              <a:avLst/>
              <a:gdLst/>
              <a:ahLst/>
              <a:cxnLst/>
              <a:rect l="l" t="t" r="r" b="b"/>
              <a:pathLst>
                <a:path w="2602174" h="696009">
                  <a:moveTo>
                    <a:pt x="2602174" y="696009"/>
                  </a:moveTo>
                  <a:lnTo>
                    <a:pt x="0" y="696009"/>
                  </a:lnTo>
                  <a:lnTo>
                    <a:pt x="0" y="0"/>
                  </a:lnTo>
                  <a:lnTo>
                    <a:pt x="2602174" y="0"/>
                  </a:lnTo>
                  <a:lnTo>
                    <a:pt x="2602174" y="696009"/>
                  </a:lnTo>
                  <a:close/>
                  <a:moveTo>
                    <a:pt x="12700" y="683309"/>
                  </a:moveTo>
                  <a:lnTo>
                    <a:pt x="2589474" y="683309"/>
                  </a:lnTo>
                  <a:lnTo>
                    <a:pt x="2589474" y="12700"/>
                  </a:lnTo>
                  <a:lnTo>
                    <a:pt x="12700" y="12700"/>
                  </a:lnTo>
                  <a:lnTo>
                    <a:pt x="12700" y="683309"/>
                  </a:lnTo>
                  <a:close/>
                </a:path>
              </a:pathLst>
            </a:custGeom>
            <a:solidFill>
              <a:srgbClr val="7D9B76"/>
            </a:solidFill>
          </p:spPr>
        </p:sp>
      </p:grpSp>
      <p:grpSp>
        <p:nvGrpSpPr>
          <p:cNvPr id="9" name="Group 9"/>
          <p:cNvGrpSpPr/>
          <p:nvPr/>
        </p:nvGrpSpPr>
        <p:grpSpPr>
          <a:xfrm>
            <a:off x="17235488" y="6342837"/>
            <a:ext cx="832619" cy="83261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11" name="Group 11"/>
          <p:cNvGrpSpPr/>
          <p:nvPr/>
        </p:nvGrpSpPr>
        <p:grpSpPr>
          <a:xfrm>
            <a:off x="1108343" y="-190157"/>
            <a:ext cx="1845389" cy="2032367"/>
            <a:chOff x="0" y="0"/>
            <a:chExt cx="5765800" cy="6350000"/>
          </a:xfrm>
        </p:grpSpPr>
        <p:sp>
          <p:nvSpPr>
            <p:cNvPr id="12" name="Freeform 12"/>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6F6E9"/>
            </a:solidFill>
          </p:spPr>
        </p:sp>
      </p:grpSp>
      <p:sp>
        <p:nvSpPr>
          <p:cNvPr id="13" name="Freeform 13"/>
          <p:cNvSpPr/>
          <p:nvPr/>
        </p:nvSpPr>
        <p:spPr>
          <a:xfrm>
            <a:off x="3531827" y="153949"/>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
        <p:nvSpPr>
          <p:cNvPr id="14" name="Freeform 14"/>
          <p:cNvSpPr/>
          <p:nvPr/>
        </p:nvSpPr>
        <p:spPr>
          <a:xfrm>
            <a:off x="523374" y="359822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0061580" y="1670760"/>
            <a:ext cx="8006527" cy="1281414"/>
          </a:xfrm>
          <a:prstGeom prst="rect">
            <a:avLst/>
          </a:prstGeom>
        </p:spPr>
        <p:txBody>
          <a:bodyPr lIns="0" tIns="0" rIns="0" bIns="0" rtlCol="0" anchor="t">
            <a:spAutoFit/>
          </a:bodyPr>
          <a:lstStyle/>
          <a:p>
            <a:pPr algn="ctr">
              <a:lnSpc>
                <a:spcPts val="10219"/>
              </a:lnSpc>
              <a:spcBef>
                <a:spcPct val="0"/>
              </a:spcBef>
            </a:pPr>
            <a:r>
              <a:rPr lang="en-US" sz="7299" spc="145">
                <a:solidFill>
                  <a:srgbClr val="121212"/>
                </a:solidFill>
                <a:latin typeface="Voga"/>
              </a:rPr>
              <a:t>EĞİTİMİN AMACI</a:t>
            </a:r>
          </a:p>
        </p:txBody>
      </p:sp>
      <p:sp>
        <p:nvSpPr>
          <p:cNvPr id="16" name="TextBox 16"/>
          <p:cNvSpPr txBox="1"/>
          <p:nvPr/>
        </p:nvSpPr>
        <p:spPr>
          <a:xfrm>
            <a:off x="5696355" y="5588952"/>
            <a:ext cx="11100120" cy="3300951"/>
          </a:xfrm>
          <a:prstGeom prst="rect">
            <a:avLst/>
          </a:prstGeom>
        </p:spPr>
        <p:txBody>
          <a:bodyPr lIns="0" tIns="0" rIns="0" bIns="0" rtlCol="0" anchor="t">
            <a:spAutoFit/>
          </a:bodyPr>
          <a:lstStyle/>
          <a:p>
            <a:pPr marL="681073" lvl="1" indent="-340536">
              <a:lnSpc>
                <a:spcPts val="4416"/>
              </a:lnSpc>
              <a:buFont typeface="Arial"/>
              <a:buChar char="•"/>
            </a:pPr>
            <a:r>
              <a:rPr lang="en-US" sz="3154" spc="63">
                <a:solidFill>
                  <a:srgbClr val="272727"/>
                </a:solidFill>
                <a:latin typeface="Fira Sans Semi-Bold"/>
              </a:rPr>
              <a:t>KATILIMCILARIN SORUMLULUĞU BENIMSEMENIN ÖNEMINI ANLAMALARINA YARDIMCI OLMAK </a:t>
            </a:r>
          </a:p>
          <a:p>
            <a:pPr>
              <a:lnSpc>
                <a:spcPts val="4416"/>
              </a:lnSpc>
            </a:pPr>
            <a:endParaRPr lang="en-US" sz="3154" spc="63">
              <a:solidFill>
                <a:srgbClr val="272727"/>
              </a:solidFill>
              <a:latin typeface="Fira Sans Semi-Bold"/>
            </a:endParaRPr>
          </a:p>
          <a:p>
            <a:pPr marL="681073" lvl="1" indent="-340536">
              <a:lnSpc>
                <a:spcPts val="4416"/>
              </a:lnSpc>
              <a:buFont typeface="Arial"/>
              <a:buChar char="•"/>
            </a:pPr>
            <a:r>
              <a:rPr lang="en-US" sz="3154" spc="63">
                <a:solidFill>
                  <a:srgbClr val="272727"/>
                </a:solidFill>
                <a:latin typeface="Fira Sans Semi-Bold"/>
              </a:rPr>
              <a:t>Kişisel ve profesyonel yaşamlarında daha hesap verebilir olmaları için onlara pratik stratejiler sunmak.</a:t>
            </a:r>
          </a:p>
        </p:txBody>
      </p:sp>
      <p:sp>
        <p:nvSpPr>
          <p:cNvPr id="17" name="TextBox 17"/>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spc="44">
                <a:solidFill>
                  <a:srgbClr val="272727"/>
                </a:solidFill>
                <a:latin typeface="Fira Sans Light"/>
              </a:rPr>
              <a:t>3/19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57D58"/>
        </a:solidFill>
        <a:effectLst/>
      </p:bgPr>
    </p:bg>
    <p:spTree>
      <p:nvGrpSpPr>
        <p:cNvPr id="1" name=""/>
        <p:cNvGrpSpPr/>
        <p:nvPr/>
      </p:nvGrpSpPr>
      <p:grpSpPr>
        <a:xfrm>
          <a:off x="0" y="0"/>
          <a:ext cx="0" cy="0"/>
          <a:chOff x="0" y="0"/>
          <a:chExt cx="0" cy="0"/>
        </a:xfrm>
      </p:grpSpPr>
      <p:grpSp>
        <p:nvGrpSpPr>
          <p:cNvPr id="2" name="Group 2"/>
          <p:cNvGrpSpPr/>
          <p:nvPr/>
        </p:nvGrpSpPr>
        <p:grpSpPr>
          <a:xfrm>
            <a:off x="703427" y="1429880"/>
            <a:ext cx="9437806" cy="1674129"/>
            <a:chOff x="0" y="0"/>
            <a:chExt cx="5219934" cy="925940"/>
          </a:xfrm>
        </p:grpSpPr>
        <p:sp>
          <p:nvSpPr>
            <p:cNvPr id="3" name="Freeform 3"/>
            <p:cNvSpPr/>
            <p:nvPr/>
          </p:nvSpPr>
          <p:spPr>
            <a:xfrm>
              <a:off x="48260" y="4826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1F5014"/>
            </a:solidFill>
          </p:spPr>
        </p:sp>
        <p:sp>
          <p:nvSpPr>
            <p:cNvPr id="4" name="Freeform 4"/>
            <p:cNvSpPr/>
            <p:nvPr/>
          </p:nvSpPr>
          <p:spPr>
            <a:xfrm>
              <a:off x="6350" y="635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97B690"/>
            </a:solidFill>
          </p:spPr>
        </p:sp>
        <p:sp>
          <p:nvSpPr>
            <p:cNvPr id="5" name="Freeform 5"/>
            <p:cNvSpPr/>
            <p:nvPr/>
          </p:nvSpPr>
          <p:spPr>
            <a:xfrm>
              <a:off x="0" y="0"/>
              <a:ext cx="5184374" cy="890380"/>
            </a:xfrm>
            <a:custGeom>
              <a:avLst/>
              <a:gdLst/>
              <a:ahLst/>
              <a:cxnLst/>
              <a:rect l="l" t="t" r="r" b="b"/>
              <a:pathLst>
                <a:path w="5184374" h="890380">
                  <a:moveTo>
                    <a:pt x="5184374" y="890380"/>
                  </a:moveTo>
                  <a:lnTo>
                    <a:pt x="0" y="890380"/>
                  </a:lnTo>
                  <a:lnTo>
                    <a:pt x="0" y="0"/>
                  </a:lnTo>
                  <a:lnTo>
                    <a:pt x="5184374" y="0"/>
                  </a:lnTo>
                  <a:lnTo>
                    <a:pt x="5184374" y="890380"/>
                  </a:lnTo>
                  <a:close/>
                  <a:moveTo>
                    <a:pt x="12700" y="877680"/>
                  </a:moveTo>
                  <a:lnTo>
                    <a:pt x="5171674" y="877680"/>
                  </a:lnTo>
                  <a:lnTo>
                    <a:pt x="5171674" y="12700"/>
                  </a:lnTo>
                  <a:lnTo>
                    <a:pt x="12700" y="12700"/>
                  </a:lnTo>
                  <a:lnTo>
                    <a:pt x="12700" y="877680"/>
                  </a:lnTo>
                  <a:close/>
                </a:path>
              </a:pathLst>
            </a:custGeom>
            <a:solidFill>
              <a:srgbClr val="272727"/>
            </a:solidFill>
          </p:spPr>
        </p:sp>
      </p:grpSp>
      <p:grpSp>
        <p:nvGrpSpPr>
          <p:cNvPr id="6" name="Group 6"/>
          <p:cNvGrpSpPr/>
          <p:nvPr/>
        </p:nvGrpSpPr>
        <p:grpSpPr>
          <a:xfrm>
            <a:off x="15774952" y="-360045"/>
            <a:ext cx="1845389" cy="2032367"/>
            <a:chOff x="0" y="0"/>
            <a:chExt cx="5765800" cy="6350000"/>
          </a:xfrm>
        </p:grpSpPr>
        <p:sp>
          <p:nvSpPr>
            <p:cNvPr id="7" name="Freeform 7"/>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6F6E9"/>
            </a:solidFill>
          </p:spPr>
        </p:sp>
      </p:grpSp>
      <p:grpSp>
        <p:nvGrpSpPr>
          <p:cNvPr id="8" name="Group 8"/>
          <p:cNvGrpSpPr/>
          <p:nvPr/>
        </p:nvGrpSpPr>
        <p:grpSpPr>
          <a:xfrm>
            <a:off x="1195884" y="9078402"/>
            <a:ext cx="8090631" cy="849292"/>
            <a:chOff x="0" y="0"/>
            <a:chExt cx="10787508" cy="1132389"/>
          </a:xfrm>
        </p:grpSpPr>
        <p:sp>
          <p:nvSpPr>
            <p:cNvPr id="9" name="AutoShape 9"/>
            <p:cNvSpPr/>
            <p:nvPr/>
          </p:nvSpPr>
          <p:spPr>
            <a:xfrm>
              <a:off x="0" y="848543"/>
              <a:ext cx="7100310" cy="0"/>
            </a:xfrm>
            <a:prstGeom prst="line">
              <a:avLst/>
            </a:prstGeom>
            <a:ln w="101600" cap="rnd">
              <a:solidFill>
                <a:srgbClr val="F6F6E9"/>
              </a:solidFill>
              <a:prstDash val="sysDot"/>
              <a:headEnd type="oval" w="lg" len="lg"/>
              <a:tailEnd type="oval" w="lg" len="lg"/>
            </a:ln>
          </p:spPr>
        </p:sp>
        <p:grpSp>
          <p:nvGrpSpPr>
            <p:cNvPr id="10" name="Group 10"/>
            <p:cNvGrpSpPr/>
            <p:nvPr/>
          </p:nvGrpSpPr>
          <p:grpSpPr>
            <a:xfrm>
              <a:off x="7388716" y="420607"/>
              <a:ext cx="711782" cy="71178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12" name="Group 12"/>
            <p:cNvGrpSpPr/>
            <p:nvPr/>
          </p:nvGrpSpPr>
          <p:grpSpPr>
            <a:xfrm>
              <a:off x="8425368" y="176709"/>
              <a:ext cx="947644" cy="9476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14" name="Group 14"/>
            <p:cNvGrpSpPr/>
            <p:nvPr/>
          </p:nvGrpSpPr>
          <p:grpSpPr>
            <a:xfrm>
              <a:off x="9663155" y="0"/>
              <a:ext cx="1124353" cy="112435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sp>
        <p:nvSpPr>
          <p:cNvPr id="16" name="Freeform 16"/>
          <p:cNvSpPr/>
          <p:nvPr/>
        </p:nvSpPr>
        <p:spPr>
          <a:xfrm>
            <a:off x="10616293"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7" name="Freeform 17"/>
          <p:cNvSpPr/>
          <p:nvPr/>
        </p:nvSpPr>
        <p:spPr>
          <a:xfrm>
            <a:off x="10977275" y="2797165"/>
            <a:ext cx="6722709" cy="5903761"/>
          </a:xfrm>
          <a:custGeom>
            <a:avLst/>
            <a:gdLst/>
            <a:ahLst/>
            <a:cxnLst/>
            <a:rect l="l" t="t" r="r" b="b"/>
            <a:pathLst>
              <a:path w="6722709" h="5903761">
                <a:moveTo>
                  <a:pt x="0" y="0"/>
                </a:moveTo>
                <a:lnTo>
                  <a:pt x="6722709" y="0"/>
                </a:lnTo>
                <a:lnTo>
                  <a:pt x="6722709" y="5903761"/>
                </a:lnTo>
                <a:lnTo>
                  <a:pt x="0" y="59037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8"/>
          <p:cNvSpPr txBox="1"/>
          <p:nvPr/>
        </p:nvSpPr>
        <p:spPr>
          <a:xfrm>
            <a:off x="830253" y="1574800"/>
            <a:ext cx="9112532" cy="1222365"/>
          </a:xfrm>
          <a:prstGeom prst="rect">
            <a:avLst/>
          </a:prstGeom>
        </p:spPr>
        <p:txBody>
          <a:bodyPr lIns="0" tIns="0" rIns="0" bIns="0" rtlCol="0" anchor="t">
            <a:spAutoFit/>
          </a:bodyPr>
          <a:lstStyle/>
          <a:p>
            <a:pPr algn="ctr">
              <a:lnSpc>
                <a:spcPts val="9800"/>
              </a:lnSpc>
              <a:spcBef>
                <a:spcPct val="0"/>
              </a:spcBef>
            </a:pPr>
            <a:r>
              <a:rPr lang="en-US" sz="7000" spc="140">
                <a:solidFill>
                  <a:srgbClr val="F6F6E9"/>
                </a:solidFill>
                <a:latin typeface="Voga"/>
              </a:rPr>
              <a:t>SORUMLULUK</a:t>
            </a:r>
          </a:p>
        </p:txBody>
      </p:sp>
      <p:sp>
        <p:nvSpPr>
          <p:cNvPr id="19" name="TextBox 19"/>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121212"/>
                </a:solidFill>
                <a:latin typeface="Fira Sans Light"/>
              </a:rPr>
              <a:t>4/19</a:t>
            </a:r>
          </a:p>
        </p:txBody>
      </p:sp>
      <p:sp>
        <p:nvSpPr>
          <p:cNvPr id="20" name="TextBox 20"/>
          <p:cNvSpPr txBox="1"/>
          <p:nvPr/>
        </p:nvSpPr>
        <p:spPr>
          <a:xfrm>
            <a:off x="504685" y="75172"/>
            <a:ext cx="9636547" cy="1038192"/>
          </a:xfrm>
          <a:prstGeom prst="rect">
            <a:avLst/>
          </a:prstGeom>
        </p:spPr>
        <p:txBody>
          <a:bodyPr lIns="0" tIns="0" rIns="0" bIns="0" rtlCol="0" anchor="t">
            <a:spAutoFit/>
          </a:bodyPr>
          <a:lstStyle/>
          <a:p>
            <a:pPr>
              <a:lnSpc>
                <a:spcPts val="8400"/>
              </a:lnSpc>
              <a:spcBef>
                <a:spcPct val="0"/>
              </a:spcBef>
            </a:pPr>
            <a:r>
              <a:rPr lang="en-US" sz="6000" spc="120">
                <a:solidFill>
                  <a:srgbClr val="F6F6E9"/>
                </a:solidFill>
                <a:latin typeface="Fira Sans Semi-Bold"/>
              </a:rPr>
              <a:t>TANIM (20 DAKIKA)</a:t>
            </a:r>
          </a:p>
        </p:txBody>
      </p:sp>
      <p:sp>
        <p:nvSpPr>
          <p:cNvPr id="21" name="TextBox 21"/>
          <p:cNvSpPr txBox="1"/>
          <p:nvPr/>
        </p:nvSpPr>
        <p:spPr>
          <a:xfrm>
            <a:off x="684933" y="4403737"/>
            <a:ext cx="9112532" cy="4937115"/>
          </a:xfrm>
          <a:prstGeom prst="rect">
            <a:avLst/>
          </a:prstGeom>
        </p:spPr>
        <p:txBody>
          <a:bodyPr lIns="0" tIns="0" rIns="0" bIns="0" rtlCol="0" anchor="t">
            <a:spAutoFit/>
          </a:bodyPr>
          <a:lstStyle/>
          <a:p>
            <a:pPr algn="ctr">
              <a:lnSpc>
                <a:spcPts val="9800"/>
              </a:lnSpc>
            </a:pPr>
            <a:r>
              <a:rPr lang="en-US" sz="7000" spc="140">
                <a:solidFill>
                  <a:srgbClr val="F6F6E9"/>
                </a:solidFill>
                <a:latin typeface="Voga"/>
              </a:rPr>
              <a:t>NASIL ANLIYORSUN</a:t>
            </a:r>
          </a:p>
          <a:p>
            <a:pPr algn="ctr">
              <a:lnSpc>
                <a:spcPts val="9800"/>
              </a:lnSpc>
            </a:pPr>
            <a:endParaRPr lang="en-US" sz="7000" spc="140">
              <a:solidFill>
                <a:srgbClr val="F6F6E9"/>
              </a:solidFill>
              <a:latin typeface="Voga"/>
            </a:endParaRPr>
          </a:p>
          <a:p>
            <a:pPr algn="ctr">
              <a:lnSpc>
                <a:spcPts val="9800"/>
              </a:lnSpc>
            </a:pPr>
            <a:r>
              <a:rPr lang="en-US" sz="7000" spc="140">
                <a:solidFill>
                  <a:srgbClr val="F6F6E9"/>
                </a:solidFill>
                <a:latin typeface="Voga"/>
              </a:rPr>
              <a:t>SORUMLULUK</a:t>
            </a:r>
          </a:p>
          <a:p>
            <a:pPr algn="ctr">
              <a:lnSpc>
                <a:spcPts val="9800"/>
              </a:lnSpc>
              <a:spcBef>
                <a:spcPct val="0"/>
              </a:spcBef>
            </a:pPr>
            <a:r>
              <a:rPr lang="en-US" sz="7000" spc="140">
                <a:solidFill>
                  <a:srgbClr val="F6F6E9"/>
                </a:solidFill>
                <a:latin typeface="Vog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p:cNvGrpSpPr/>
        <p:nvPr/>
      </p:nvGrpSpPr>
      <p:grpSpPr>
        <a:xfrm>
          <a:off x="0" y="0"/>
          <a:ext cx="0" cy="0"/>
          <a:chOff x="0" y="0"/>
          <a:chExt cx="0" cy="0"/>
        </a:xfrm>
      </p:grpSpPr>
      <p:grpSp>
        <p:nvGrpSpPr>
          <p:cNvPr id="2" name="Group 2"/>
          <p:cNvGrpSpPr/>
          <p:nvPr/>
        </p:nvGrpSpPr>
        <p:grpSpPr>
          <a:xfrm>
            <a:off x="703427" y="1429880"/>
            <a:ext cx="9437806" cy="1674129"/>
            <a:chOff x="0" y="0"/>
            <a:chExt cx="5219934" cy="925940"/>
          </a:xfrm>
        </p:grpSpPr>
        <p:sp>
          <p:nvSpPr>
            <p:cNvPr id="3" name="Freeform 3"/>
            <p:cNvSpPr/>
            <p:nvPr/>
          </p:nvSpPr>
          <p:spPr>
            <a:xfrm>
              <a:off x="48260" y="4826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F6F6E9"/>
            </a:solidFill>
          </p:spPr>
        </p:sp>
        <p:sp>
          <p:nvSpPr>
            <p:cNvPr id="4" name="Freeform 4"/>
            <p:cNvSpPr/>
            <p:nvPr/>
          </p:nvSpPr>
          <p:spPr>
            <a:xfrm>
              <a:off x="6350" y="635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272727"/>
            </a:solidFill>
          </p:spPr>
        </p:sp>
        <p:sp>
          <p:nvSpPr>
            <p:cNvPr id="5" name="Freeform 5"/>
            <p:cNvSpPr/>
            <p:nvPr/>
          </p:nvSpPr>
          <p:spPr>
            <a:xfrm>
              <a:off x="0" y="0"/>
              <a:ext cx="5184374" cy="890380"/>
            </a:xfrm>
            <a:custGeom>
              <a:avLst/>
              <a:gdLst/>
              <a:ahLst/>
              <a:cxnLst/>
              <a:rect l="l" t="t" r="r" b="b"/>
              <a:pathLst>
                <a:path w="5184374" h="890380">
                  <a:moveTo>
                    <a:pt x="5184374" y="890380"/>
                  </a:moveTo>
                  <a:lnTo>
                    <a:pt x="0" y="890380"/>
                  </a:lnTo>
                  <a:lnTo>
                    <a:pt x="0" y="0"/>
                  </a:lnTo>
                  <a:lnTo>
                    <a:pt x="5184374" y="0"/>
                  </a:lnTo>
                  <a:lnTo>
                    <a:pt x="5184374" y="890380"/>
                  </a:lnTo>
                  <a:close/>
                  <a:moveTo>
                    <a:pt x="12700" y="877680"/>
                  </a:moveTo>
                  <a:lnTo>
                    <a:pt x="5171674" y="877680"/>
                  </a:lnTo>
                  <a:lnTo>
                    <a:pt x="5171674" y="12700"/>
                  </a:lnTo>
                  <a:lnTo>
                    <a:pt x="12700" y="12700"/>
                  </a:lnTo>
                  <a:lnTo>
                    <a:pt x="12700" y="877680"/>
                  </a:lnTo>
                  <a:close/>
                </a:path>
              </a:pathLst>
            </a:custGeom>
            <a:solidFill>
              <a:srgbClr val="1F5014"/>
            </a:solidFill>
          </p:spPr>
        </p:sp>
      </p:grpSp>
      <p:grpSp>
        <p:nvGrpSpPr>
          <p:cNvPr id="6" name="Group 6"/>
          <p:cNvGrpSpPr/>
          <p:nvPr/>
        </p:nvGrpSpPr>
        <p:grpSpPr>
          <a:xfrm>
            <a:off x="15774952" y="-360045"/>
            <a:ext cx="1845389" cy="2032367"/>
            <a:chOff x="0" y="0"/>
            <a:chExt cx="5765800" cy="6350000"/>
          </a:xfrm>
        </p:grpSpPr>
        <p:sp>
          <p:nvSpPr>
            <p:cNvPr id="7" name="Freeform 7"/>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457D58"/>
            </a:solidFill>
          </p:spPr>
        </p:sp>
      </p:grpSp>
      <p:grpSp>
        <p:nvGrpSpPr>
          <p:cNvPr id="8" name="Group 8"/>
          <p:cNvGrpSpPr/>
          <p:nvPr/>
        </p:nvGrpSpPr>
        <p:grpSpPr>
          <a:xfrm>
            <a:off x="1225613" y="9258300"/>
            <a:ext cx="8090631" cy="849292"/>
            <a:chOff x="0" y="0"/>
            <a:chExt cx="10787508" cy="1132389"/>
          </a:xfrm>
        </p:grpSpPr>
        <p:sp>
          <p:nvSpPr>
            <p:cNvPr id="9" name="AutoShape 9"/>
            <p:cNvSpPr/>
            <p:nvPr/>
          </p:nvSpPr>
          <p:spPr>
            <a:xfrm>
              <a:off x="0" y="848543"/>
              <a:ext cx="7100310" cy="0"/>
            </a:xfrm>
            <a:prstGeom prst="line">
              <a:avLst/>
            </a:prstGeom>
            <a:ln w="101600" cap="rnd">
              <a:solidFill>
                <a:srgbClr val="457D58"/>
              </a:solidFill>
              <a:prstDash val="sysDot"/>
              <a:headEnd type="oval" w="lg" len="lg"/>
              <a:tailEnd type="oval" w="lg" len="lg"/>
            </a:ln>
          </p:spPr>
        </p:sp>
        <p:grpSp>
          <p:nvGrpSpPr>
            <p:cNvPr id="10" name="Group 10"/>
            <p:cNvGrpSpPr/>
            <p:nvPr/>
          </p:nvGrpSpPr>
          <p:grpSpPr>
            <a:xfrm>
              <a:off x="7388716" y="420607"/>
              <a:ext cx="711782" cy="71178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57D58"/>
              </a:solidFill>
            </p:spPr>
          </p:sp>
        </p:grpSp>
        <p:grpSp>
          <p:nvGrpSpPr>
            <p:cNvPr id="12" name="Group 12"/>
            <p:cNvGrpSpPr/>
            <p:nvPr/>
          </p:nvGrpSpPr>
          <p:grpSpPr>
            <a:xfrm>
              <a:off x="8425368" y="176709"/>
              <a:ext cx="947644" cy="9476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57D58"/>
              </a:solidFill>
            </p:spPr>
          </p:sp>
        </p:grpSp>
        <p:grpSp>
          <p:nvGrpSpPr>
            <p:cNvPr id="14" name="Group 14"/>
            <p:cNvGrpSpPr/>
            <p:nvPr/>
          </p:nvGrpSpPr>
          <p:grpSpPr>
            <a:xfrm>
              <a:off x="9663155" y="0"/>
              <a:ext cx="1124353" cy="112435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57D58"/>
              </a:solidFill>
            </p:spPr>
          </p:sp>
        </p:grpSp>
      </p:grpSp>
      <p:sp>
        <p:nvSpPr>
          <p:cNvPr id="16" name="Freeform 16"/>
          <p:cNvSpPr/>
          <p:nvPr/>
        </p:nvSpPr>
        <p:spPr>
          <a:xfrm>
            <a:off x="10616293"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7" name="TextBox 17"/>
          <p:cNvSpPr txBox="1"/>
          <p:nvPr/>
        </p:nvSpPr>
        <p:spPr>
          <a:xfrm>
            <a:off x="830253" y="1574800"/>
            <a:ext cx="9112532" cy="1222365"/>
          </a:xfrm>
          <a:prstGeom prst="rect">
            <a:avLst/>
          </a:prstGeom>
        </p:spPr>
        <p:txBody>
          <a:bodyPr lIns="0" tIns="0" rIns="0" bIns="0" rtlCol="0" anchor="t">
            <a:spAutoFit/>
          </a:bodyPr>
          <a:lstStyle/>
          <a:p>
            <a:pPr algn="ctr">
              <a:lnSpc>
                <a:spcPts val="9800"/>
              </a:lnSpc>
              <a:spcBef>
                <a:spcPct val="0"/>
              </a:spcBef>
            </a:pPr>
            <a:r>
              <a:rPr lang="en-US" sz="7000" spc="140">
                <a:solidFill>
                  <a:srgbClr val="7D9B76"/>
                </a:solidFill>
                <a:latin typeface="Voga"/>
              </a:rPr>
              <a:t>SORUMLULUK</a:t>
            </a:r>
          </a:p>
        </p:txBody>
      </p:sp>
      <p:sp>
        <p:nvSpPr>
          <p:cNvPr id="18" name="TextBox 18"/>
          <p:cNvSpPr txBox="1"/>
          <p:nvPr/>
        </p:nvSpPr>
        <p:spPr>
          <a:xfrm>
            <a:off x="332441" y="3218971"/>
            <a:ext cx="17623118" cy="5857693"/>
          </a:xfrm>
          <a:prstGeom prst="rect">
            <a:avLst/>
          </a:prstGeom>
        </p:spPr>
        <p:txBody>
          <a:bodyPr lIns="0" tIns="0" rIns="0" bIns="0" rtlCol="0" anchor="t">
            <a:spAutoFit/>
          </a:bodyPr>
          <a:lstStyle/>
          <a:p>
            <a:pPr algn="ctr">
              <a:lnSpc>
                <a:spcPts val="4200"/>
              </a:lnSpc>
            </a:pPr>
            <a:r>
              <a:rPr lang="en-US" sz="3000" spc="45">
                <a:solidFill>
                  <a:srgbClr val="F6F6E9"/>
                </a:solidFill>
                <a:latin typeface="Fira Sans Light"/>
              </a:rPr>
              <a:t>Bir sosyal beceri olarak sorumluluk, bir bireyin yükümlülüklerini, görevlerini ve taahhütlerini güvenilir ve inanılır bir şekilde yerine getirme becerisini ifade eder. Kişinin eylemlerini sahiplenmesini ve hem olumlu hem de olumsuz sonuçlardan sorumlu olmasını içerir. Güçlü bir sorumluluk duygusuna sahip bir kişi, son teslim tarihlerine uyma, anlaşmalara uyma ve verilen sözleri yerine getirme konusunda proaktiftir.</a:t>
            </a:r>
          </a:p>
          <a:p>
            <a:pPr algn="ctr">
              <a:lnSpc>
                <a:spcPts val="4200"/>
              </a:lnSpc>
            </a:pPr>
            <a:endParaRPr lang="en-US" sz="3000" spc="45">
              <a:solidFill>
                <a:srgbClr val="F6F6E9"/>
              </a:solidFill>
              <a:latin typeface="Fira Sans Light"/>
            </a:endParaRPr>
          </a:p>
          <a:p>
            <a:pPr algn="ctr">
              <a:lnSpc>
                <a:spcPts val="4200"/>
              </a:lnSpc>
              <a:spcBef>
                <a:spcPct val="0"/>
              </a:spcBef>
            </a:pPr>
            <a:r>
              <a:rPr lang="en-US" sz="3000" spc="45">
                <a:solidFill>
                  <a:srgbClr val="F6F6E9"/>
                </a:solidFill>
                <a:latin typeface="Fira Sans Light"/>
              </a:rPr>
              <a:t>Profesyonel bağlamda, bir sosyal beceri olarak sorumluluk, güvenilir olmayı, inisiyatif göstermeyi ve sürekli denetim olmadan görevleri üstlenmeyi içerir. Bu beceri sadece verilen işi tamamlamakla ilgili değil, aynı zamanda kişinin eylemlerinin bir ekip, proje veya kuruluş üzerindeki daha geniş etkisinin farkında olmasıyla da ilgilidir. Yüksek düzeyde sorumluluk sahibi bireyler genellikle olumlu ve üretken bir çalışma ortamına katkıda bulunan güvenilir ekip üyeleri olarak görülürler.</a:t>
            </a:r>
          </a:p>
        </p:txBody>
      </p:sp>
      <p:sp>
        <p:nvSpPr>
          <p:cNvPr id="19" name="TextBox 19"/>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F6F6E9"/>
                </a:solidFill>
                <a:latin typeface="Fira Sans Light"/>
              </a:rPr>
              <a:t>5/19</a:t>
            </a:r>
          </a:p>
        </p:txBody>
      </p:sp>
      <p:sp>
        <p:nvSpPr>
          <p:cNvPr id="20" name="TextBox 20"/>
          <p:cNvSpPr txBox="1"/>
          <p:nvPr/>
        </p:nvSpPr>
        <p:spPr>
          <a:xfrm>
            <a:off x="504685" y="75172"/>
            <a:ext cx="9636547" cy="1038192"/>
          </a:xfrm>
          <a:prstGeom prst="rect">
            <a:avLst/>
          </a:prstGeom>
        </p:spPr>
        <p:txBody>
          <a:bodyPr lIns="0" tIns="0" rIns="0" bIns="0" rtlCol="0" anchor="t">
            <a:spAutoFit/>
          </a:bodyPr>
          <a:lstStyle/>
          <a:p>
            <a:pPr>
              <a:lnSpc>
                <a:spcPts val="8400"/>
              </a:lnSpc>
              <a:spcBef>
                <a:spcPct val="0"/>
              </a:spcBef>
            </a:pPr>
            <a:r>
              <a:rPr lang="en-US" sz="6000" spc="120">
                <a:solidFill>
                  <a:srgbClr val="7D9B76"/>
                </a:solidFill>
                <a:latin typeface="Fira Sans Semi-Bold"/>
              </a:rPr>
              <a:t>TANIM (20 DAKIKA)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57D58"/>
        </a:solidFill>
        <a:effectLst/>
      </p:bgPr>
    </p:bg>
    <p:spTree>
      <p:nvGrpSpPr>
        <p:cNvPr id="1" name=""/>
        <p:cNvGrpSpPr/>
        <p:nvPr/>
      </p:nvGrpSpPr>
      <p:grpSpPr>
        <a:xfrm>
          <a:off x="0" y="0"/>
          <a:ext cx="0" cy="0"/>
          <a:chOff x="0" y="0"/>
          <a:chExt cx="0" cy="0"/>
        </a:xfrm>
      </p:grpSpPr>
      <p:grpSp>
        <p:nvGrpSpPr>
          <p:cNvPr id="2" name="Group 2"/>
          <p:cNvGrpSpPr/>
          <p:nvPr/>
        </p:nvGrpSpPr>
        <p:grpSpPr>
          <a:xfrm>
            <a:off x="5915738" y="2288648"/>
            <a:ext cx="12372262" cy="7998352"/>
            <a:chOff x="0" y="0"/>
            <a:chExt cx="3120170" cy="2017111"/>
          </a:xfrm>
        </p:grpSpPr>
        <p:sp>
          <p:nvSpPr>
            <p:cNvPr id="3" name="Freeform 3"/>
            <p:cNvSpPr/>
            <p:nvPr/>
          </p:nvSpPr>
          <p:spPr>
            <a:xfrm>
              <a:off x="0" y="0"/>
              <a:ext cx="3120170" cy="2017111"/>
            </a:xfrm>
            <a:custGeom>
              <a:avLst/>
              <a:gdLst/>
              <a:ahLst/>
              <a:cxnLst/>
              <a:rect l="l" t="t" r="r" b="b"/>
              <a:pathLst>
                <a:path w="3120170" h="2017111">
                  <a:moveTo>
                    <a:pt x="0" y="0"/>
                  </a:moveTo>
                  <a:lnTo>
                    <a:pt x="3120170" y="0"/>
                  </a:lnTo>
                  <a:lnTo>
                    <a:pt x="3120170" y="2017111"/>
                  </a:lnTo>
                  <a:lnTo>
                    <a:pt x="0" y="2017111"/>
                  </a:lnTo>
                  <a:close/>
                </a:path>
              </a:pathLst>
            </a:custGeom>
            <a:solidFill>
              <a:srgbClr val="272727"/>
            </a:solidFill>
          </p:spPr>
        </p:sp>
      </p:grpSp>
      <p:sp>
        <p:nvSpPr>
          <p:cNvPr id="4" name="AutoShape 4"/>
          <p:cNvSpPr/>
          <p:nvPr/>
        </p:nvSpPr>
        <p:spPr>
          <a:xfrm rot="5400000">
            <a:off x="13966530" y="2505561"/>
            <a:ext cx="7370534" cy="0"/>
          </a:xfrm>
          <a:prstGeom prst="line">
            <a:avLst/>
          </a:prstGeom>
          <a:ln w="95250" cap="rnd">
            <a:solidFill>
              <a:srgbClr val="F6F6E9"/>
            </a:solidFill>
            <a:prstDash val="sysDot"/>
            <a:headEnd type="oval" w="lg" len="lg"/>
            <a:tailEnd type="oval" w="lg" len="lg"/>
          </a:ln>
        </p:spPr>
      </p:sp>
      <p:grpSp>
        <p:nvGrpSpPr>
          <p:cNvPr id="5" name="Group 5"/>
          <p:cNvGrpSpPr/>
          <p:nvPr/>
        </p:nvGrpSpPr>
        <p:grpSpPr>
          <a:xfrm>
            <a:off x="17235488" y="6342837"/>
            <a:ext cx="832619" cy="832619"/>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F6E9"/>
            </a:solidFill>
          </p:spPr>
        </p:sp>
      </p:grpSp>
      <p:grpSp>
        <p:nvGrpSpPr>
          <p:cNvPr id="7" name="Group 7"/>
          <p:cNvGrpSpPr/>
          <p:nvPr/>
        </p:nvGrpSpPr>
        <p:grpSpPr>
          <a:xfrm>
            <a:off x="1108343" y="-190157"/>
            <a:ext cx="1845389" cy="2032367"/>
            <a:chOff x="0" y="0"/>
            <a:chExt cx="5765800" cy="6350000"/>
          </a:xfrm>
        </p:grpSpPr>
        <p:sp>
          <p:nvSpPr>
            <p:cNvPr id="8" name="Freeform 8"/>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272727"/>
            </a:solidFill>
          </p:spPr>
        </p:sp>
      </p:grpSp>
      <p:sp>
        <p:nvSpPr>
          <p:cNvPr id="9" name="TextBox 9"/>
          <p:cNvSpPr txBox="1"/>
          <p:nvPr/>
        </p:nvSpPr>
        <p:spPr>
          <a:xfrm>
            <a:off x="6575558" y="3396762"/>
            <a:ext cx="10368795" cy="5815950"/>
          </a:xfrm>
          <a:prstGeom prst="rect">
            <a:avLst/>
          </a:prstGeom>
        </p:spPr>
        <p:txBody>
          <a:bodyPr lIns="0" tIns="0" rIns="0" bIns="0" rtlCol="0" anchor="t">
            <a:spAutoFit/>
          </a:bodyPr>
          <a:lstStyle/>
          <a:p>
            <a:pPr algn="ctr">
              <a:lnSpc>
                <a:spcPts val="5138"/>
              </a:lnSpc>
              <a:spcBef>
                <a:spcPct val="0"/>
              </a:spcBef>
            </a:pPr>
            <a:r>
              <a:rPr lang="en-US" sz="3670" spc="55">
                <a:solidFill>
                  <a:srgbClr val="F6F6E9"/>
                </a:solidFill>
                <a:latin typeface="Fira Sans Light"/>
              </a:rPr>
              <a:t>Bir sosyal beceri olarak sorumluluk, iş yerinin ötesine uzanır ve kişisel ilişkilerde ve hayatın çeşitli yönlerinde değerli olabilir. Görev duygusu, dürüstlük ve etik davranışa bağlılık içerir. Genel olarak, sorumluluğu bir sosyal beceri olarak geliştirmek, güven inşa etmeye, iyi ilişkiler sürdürmeye ve uzun vadeli başarıya ulaşmaya katkıda bulunduğundan kişisel ve profesyonel gelişim için çok önemlidir.</a:t>
            </a:r>
          </a:p>
        </p:txBody>
      </p:sp>
      <p:sp>
        <p:nvSpPr>
          <p:cNvPr id="10" name="Freeform 10"/>
          <p:cNvSpPr/>
          <p:nvPr/>
        </p:nvSpPr>
        <p:spPr>
          <a:xfrm>
            <a:off x="4370873" y="375671"/>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1" name="Freeform 11"/>
          <p:cNvSpPr/>
          <p:nvPr/>
        </p:nvSpPr>
        <p:spPr>
          <a:xfrm>
            <a:off x="0" y="3870062"/>
            <a:ext cx="5915738" cy="4828721"/>
          </a:xfrm>
          <a:custGeom>
            <a:avLst/>
            <a:gdLst/>
            <a:ahLst/>
            <a:cxnLst/>
            <a:rect l="l" t="t" r="r" b="b"/>
            <a:pathLst>
              <a:path w="5915738" h="4828721">
                <a:moveTo>
                  <a:pt x="0" y="0"/>
                </a:moveTo>
                <a:lnTo>
                  <a:pt x="5915738" y="0"/>
                </a:lnTo>
                <a:lnTo>
                  <a:pt x="5915738" y="4828721"/>
                </a:lnTo>
                <a:lnTo>
                  <a:pt x="0" y="4828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spc="44">
                <a:solidFill>
                  <a:srgbClr val="F6F6E9"/>
                </a:solidFill>
                <a:latin typeface="Fira Sans Light"/>
              </a:rPr>
              <a:t>6/19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518729" cy="10727685"/>
            <a:chOff x="0" y="0"/>
            <a:chExt cx="1866829" cy="3628871"/>
          </a:xfrm>
        </p:grpSpPr>
        <p:sp>
          <p:nvSpPr>
            <p:cNvPr id="3" name="Freeform 3"/>
            <p:cNvSpPr/>
            <p:nvPr/>
          </p:nvSpPr>
          <p:spPr>
            <a:xfrm>
              <a:off x="0" y="0"/>
              <a:ext cx="1866829" cy="3628871"/>
            </a:xfrm>
            <a:custGeom>
              <a:avLst/>
              <a:gdLst/>
              <a:ahLst/>
              <a:cxnLst/>
              <a:rect l="l" t="t" r="r" b="b"/>
              <a:pathLst>
                <a:path w="1866829" h="3628871">
                  <a:moveTo>
                    <a:pt x="0" y="0"/>
                  </a:moveTo>
                  <a:lnTo>
                    <a:pt x="1866829" y="0"/>
                  </a:lnTo>
                  <a:lnTo>
                    <a:pt x="1866829" y="3628871"/>
                  </a:lnTo>
                  <a:lnTo>
                    <a:pt x="0" y="3628871"/>
                  </a:lnTo>
                  <a:close/>
                </a:path>
              </a:pathLst>
            </a:custGeom>
            <a:solidFill>
              <a:srgbClr val="F6F6E9"/>
            </a:solidFill>
          </p:spPr>
        </p:sp>
      </p:grpSp>
      <p:grpSp>
        <p:nvGrpSpPr>
          <p:cNvPr id="4" name="Group 4"/>
          <p:cNvGrpSpPr/>
          <p:nvPr/>
        </p:nvGrpSpPr>
        <p:grpSpPr>
          <a:xfrm>
            <a:off x="11477328" y="0"/>
            <a:ext cx="6810672" cy="10727685"/>
            <a:chOff x="0" y="0"/>
            <a:chExt cx="2303857" cy="3628871"/>
          </a:xfrm>
        </p:grpSpPr>
        <p:sp>
          <p:nvSpPr>
            <p:cNvPr id="5" name="Freeform 5"/>
            <p:cNvSpPr/>
            <p:nvPr/>
          </p:nvSpPr>
          <p:spPr>
            <a:xfrm>
              <a:off x="0" y="0"/>
              <a:ext cx="2303857" cy="3628871"/>
            </a:xfrm>
            <a:custGeom>
              <a:avLst/>
              <a:gdLst/>
              <a:ahLst/>
              <a:cxnLst/>
              <a:rect l="l" t="t" r="r" b="b"/>
              <a:pathLst>
                <a:path w="2303857" h="3628871">
                  <a:moveTo>
                    <a:pt x="0" y="0"/>
                  </a:moveTo>
                  <a:lnTo>
                    <a:pt x="2303857" y="0"/>
                  </a:lnTo>
                  <a:lnTo>
                    <a:pt x="2303857" y="3628871"/>
                  </a:lnTo>
                  <a:lnTo>
                    <a:pt x="0" y="3628871"/>
                  </a:lnTo>
                  <a:close/>
                </a:path>
              </a:pathLst>
            </a:custGeom>
            <a:solidFill>
              <a:srgbClr val="F6F6E9"/>
            </a:solidFill>
          </p:spPr>
        </p:sp>
      </p:grpSp>
      <p:grpSp>
        <p:nvGrpSpPr>
          <p:cNvPr id="6" name="Group 6"/>
          <p:cNvGrpSpPr/>
          <p:nvPr/>
        </p:nvGrpSpPr>
        <p:grpSpPr>
          <a:xfrm rot="-10800000">
            <a:off x="0" y="9443735"/>
            <a:ext cx="8115300" cy="843265"/>
            <a:chOff x="0" y="0"/>
            <a:chExt cx="10820400" cy="1124353"/>
          </a:xfrm>
        </p:grpSpPr>
        <p:sp>
          <p:nvSpPr>
            <p:cNvPr id="7" name="AutoShape 7"/>
            <p:cNvSpPr/>
            <p:nvPr/>
          </p:nvSpPr>
          <p:spPr>
            <a:xfrm>
              <a:off x="0" y="459291"/>
              <a:ext cx="7100310" cy="0"/>
            </a:xfrm>
            <a:prstGeom prst="line">
              <a:avLst/>
            </a:prstGeom>
            <a:ln w="101600" cap="rnd">
              <a:solidFill>
                <a:srgbClr val="272727"/>
              </a:solidFill>
              <a:prstDash val="sysDot"/>
              <a:headEnd type="oval" w="lg" len="lg"/>
              <a:tailEnd type="oval" w="lg" len="lg"/>
            </a:ln>
          </p:spPr>
        </p:sp>
        <p:grpSp>
          <p:nvGrpSpPr>
            <p:cNvPr id="8" name="Group 8"/>
            <p:cNvGrpSpPr/>
            <p:nvPr/>
          </p:nvGrpSpPr>
          <p:grpSpPr>
            <a:xfrm>
              <a:off x="7359852" y="154200"/>
              <a:ext cx="711782" cy="71178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10" name="Group 10"/>
            <p:cNvGrpSpPr/>
            <p:nvPr/>
          </p:nvGrpSpPr>
          <p:grpSpPr>
            <a:xfrm>
              <a:off x="8367641" y="88354"/>
              <a:ext cx="947644" cy="9476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12" name="Group 12"/>
            <p:cNvGrpSpPr/>
            <p:nvPr/>
          </p:nvGrpSpPr>
          <p:grpSpPr>
            <a:xfrm>
              <a:off x="9696047" y="0"/>
              <a:ext cx="1124353" cy="112435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sp>
        <p:nvSpPr>
          <p:cNvPr id="14" name="TextBox 14"/>
          <p:cNvSpPr txBox="1"/>
          <p:nvPr/>
        </p:nvSpPr>
        <p:spPr>
          <a:xfrm>
            <a:off x="1028700" y="30202"/>
            <a:ext cx="10155559" cy="1205816"/>
          </a:xfrm>
          <a:prstGeom prst="rect">
            <a:avLst/>
          </a:prstGeom>
        </p:spPr>
        <p:txBody>
          <a:bodyPr lIns="0" tIns="0" rIns="0" bIns="0" rtlCol="0" anchor="t">
            <a:spAutoFit/>
          </a:bodyPr>
          <a:lstStyle/>
          <a:p>
            <a:pPr>
              <a:lnSpc>
                <a:spcPts val="9659"/>
              </a:lnSpc>
              <a:spcBef>
                <a:spcPct val="0"/>
              </a:spcBef>
            </a:pPr>
            <a:r>
              <a:rPr lang="en-US" sz="6899" spc="137">
                <a:solidFill>
                  <a:srgbClr val="121212"/>
                </a:solidFill>
                <a:latin typeface="Voga"/>
              </a:rPr>
              <a:t>FARKLI ALANLARDAKI FAYDALAR</a:t>
            </a:r>
          </a:p>
        </p:txBody>
      </p:sp>
      <p:sp>
        <p:nvSpPr>
          <p:cNvPr id="15" name="Freeform 15"/>
          <p:cNvSpPr/>
          <p:nvPr/>
        </p:nvSpPr>
        <p:spPr>
          <a:xfrm>
            <a:off x="11477328" y="205784"/>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grpSp>
        <p:nvGrpSpPr>
          <p:cNvPr id="16" name="Group 16"/>
          <p:cNvGrpSpPr/>
          <p:nvPr/>
        </p:nvGrpSpPr>
        <p:grpSpPr>
          <a:xfrm>
            <a:off x="15774952" y="-360045"/>
            <a:ext cx="1845389" cy="2032367"/>
            <a:chOff x="0" y="0"/>
            <a:chExt cx="5765800" cy="6350000"/>
          </a:xfrm>
        </p:grpSpPr>
        <p:sp>
          <p:nvSpPr>
            <p:cNvPr id="17" name="Freeform 17"/>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97B690"/>
            </a:solidFill>
          </p:spPr>
        </p:sp>
      </p:grpSp>
      <p:sp>
        <p:nvSpPr>
          <p:cNvPr id="18" name="TextBox 18"/>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44">
                <a:solidFill>
                  <a:srgbClr val="121212"/>
                </a:solidFill>
                <a:latin typeface="Fira Sans Light"/>
              </a:rPr>
              <a:t>7/19</a:t>
            </a:r>
          </a:p>
        </p:txBody>
      </p:sp>
      <p:sp>
        <p:nvSpPr>
          <p:cNvPr id="19" name="TextBox 19"/>
          <p:cNvSpPr txBox="1"/>
          <p:nvPr/>
        </p:nvSpPr>
        <p:spPr>
          <a:xfrm>
            <a:off x="179075" y="1843987"/>
            <a:ext cx="5339654" cy="8443013"/>
          </a:xfrm>
          <a:prstGeom prst="rect">
            <a:avLst/>
          </a:prstGeom>
        </p:spPr>
        <p:txBody>
          <a:bodyPr lIns="0" tIns="0" rIns="0" bIns="0" rtlCol="0" anchor="t">
            <a:spAutoFit/>
          </a:bodyPr>
          <a:lstStyle/>
          <a:p>
            <a:pPr algn="ctr">
              <a:lnSpc>
                <a:spcPts val="4480"/>
              </a:lnSpc>
              <a:spcBef>
                <a:spcPct val="0"/>
              </a:spcBef>
            </a:pPr>
            <a:r>
              <a:rPr lang="en-US" sz="3200">
                <a:solidFill>
                  <a:srgbClr val="121212"/>
                </a:solidFill>
                <a:latin typeface="Raleway Bold"/>
              </a:rPr>
              <a:t>Kişisel İlişkiler</a:t>
            </a:r>
          </a:p>
          <a:p>
            <a:pPr algn="ctr">
              <a:lnSpc>
                <a:spcPts val="3454"/>
              </a:lnSpc>
              <a:spcBef>
                <a:spcPct val="0"/>
              </a:spcBef>
            </a:pPr>
            <a:endParaRPr lang="en-US" sz="3200">
              <a:solidFill>
                <a:srgbClr val="121212"/>
              </a:solidFill>
              <a:latin typeface="Raleway Bold"/>
            </a:endParaRPr>
          </a:p>
          <a:p>
            <a:pPr algn="ctr">
              <a:lnSpc>
                <a:spcPts val="3454"/>
              </a:lnSpc>
              <a:spcBef>
                <a:spcPct val="0"/>
              </a:spcBef>
            </a:pPr>
            <a:r>
              <a:rPr lang="en-US" sz="2467">
                <a:solidFill>
                  <a:srgbClr val="121212"/>
                </a:solidFill>
                <a:latin typeface="Raleway Bold"/>
              </a:rPr>
              <a:t>Güven ve Saygı: </a:t>
            </a:r>
            <a:r>
              <a:rPr lang="en-US" sz="2467">
                <a:solidFill>
                  <a:srgbClr val="121212"/>
                </a:solidFill>
                <a:latin typeface="Raleway"/>
              </a:rPr>
              <a:t>Sorumluluk, olgunluk ve eylemlerin başkaları üzerindeki etkisine dair anlayış sergileyerek güven ve saygı oluşturur.</a:t>
            </a:r>
          </a:p>
          <a:p>
            <a:pPr algn="ctr">
              <a:lnSpc>
                <a:spcPts val="3454"/>
              </a:lnSpc>
              <a:spcBef>
                <a:spcPct val="0"/>
              </a:spcBef>
            </a:pPr>
            <a:endParaRPr lang="en-US" sz="2467">
              <a:solidFill>
                <a:srgbClr val="121212"/>
              </a:solidFill>
              <a:latin typeface="Raleway"/>
            </a:endParaRPr>
          </a:p>
          <a:p>
            <a:pPr algn="ctr">
              <a:lnSpc>
                <a:spcPts val="3454"/>
              </a:lnSpc>
              <a:spcBef>
                <a:spcPct val="0"/>
              </a:spcBef>
            </a:pPr>
            <a:r>
              <a:rPr lang="en-US" sz="2467">
                <a:solidFill>
                  <a:srgbClr val="121212"/>
                </a:solidFill>
                <a:latin typeface="Raleway Bold"/>
              </a:rPr>
              <a:t>Çatışma Çözümü:</a:t>
            </a:r>
            <a:r>
              <a:rPr lang="en-US" sz="2467">
                <a:solidFill>
                  <a:srgbClr val="121212"/>
                </a:solidFill>
                <a:latin typeface="Raleway"/>
              </a:rPr>
              <a:t> Sorumlu bireyler çatışmaları etkili bir şekilde ele alır, hataları kabul eder ve çözümler için çalışır.</a:t>
            </a:r>
          </a:p>
          <a:p>
            <a:pPr algn="ctr">
              <a:lnSpc>
                <a:spcPts val="3454"/>
              </a:lnSpc>
              <a:spcBef>
                <a:spcPct val="0"/>
              </a:spcBef>
            </a:pPr>
            <a:endParaRPr lang="en-US" sz="2467">
              <a:solidFill>
                <a:srgbClr val="121212"/>
              </a:solidFill>
              <a:latin typeface="Raleway"/>
            </a:endParaRPr>
          </a:p>
          <a:p>
            <a:pPr algn="ctr">
              <a:lnSpc>
                <a:spcPts val="3454"/>
              </a:lnSpc>
              <a:spcBef>
                <a:spcPct val="0"/>
              </a:spcBef>
            </a:pPr>
            <a:r>
              <a:rPr lang="en-US" sz="2467">
                <a:solidFill>
                  <a:srgbClr val="121212"/>
                </a:solidFill>
                <a:latin typeface="Raleway Bold"/>
              </a:rPr>
              <a:t>Güvenilirlik: </a:t>
            </a:r>
            <a:r>
              <a:rPr lang="en-US" sz="2467">
                <a:solidFill>
                  <a:srgbClr val="121212"/>
                </a:solidFill>
                <a:latin typeface="Raleway"/>
              </a:rPr>
              <a:t>Sorumluluk sahibi olmak sizi güvenilir bir ortak, arkadaş veya aile üyesi yapar ve güvenilirliği teşvik eder.</a:t>
            </a:r>
          </a:p>
          <a:p>
            <a:pPr algn="ctr">
              <a:lnSpc>
                <a:spcPts val="3454"/>
              </a:lnSpc>
              <a:spcBef>
                <a:spcPct val="0"/>
              </a:spcBef>
            </a:pPr>
            <a:endParaRPr lang="en-US" sz="2467">
              <a:solidFill>
                <a:srgbClr val="121212"/>
              </a:solidFill>
              <a:latin typeface="Raleway"/>
            </a:endParaRPr>
          </a:p>
          <a:p>
            <a:pPr algn="ctr">
              <a:lnSpc>
                <a:spcPts val="3454"/>
              </a:lnSpc>
              <a:spcBef>
                <a:spcPct val="0"/>
              </a:spcBef>
            </a:pPr>
            <a:endParaRPr lang="en-US" sz="2467">
              <a:solidFill>
                <a:srgbClr val="121212"/>
              </a:solidFill>
              <a:latin typeface="Raleway"/>
            </a:endParaRPr>
          </a:p>
        </p:txBody>
      </p:sp>
      <p:sp>
        <p:nvSpPr>
          <p:cNvPr id="20" name="TextBox 20"/>
          <p:cNvSpPr txBox="1"/>
          <p:nvPr/>
        </p:nvSpPr>
        <p:spPr>
          <a:xfrm>
            <a:off x="5518729" y="1683822"/>
            <a:ext cx="5958599" cy="8326481"/>
          </a:xfrm>
          <a:prstGeom prst="rect">
            <a:avLst/>
          </a:prstGeom>
        </p:spPr>
        <p:txBody>
          <a:bodyPr lIns="0" tIns="0" rIns="0" bIns="0" rtlCol="0" anchor="t">
            <a:spAutoFit/>
          </a:bodyPr>
          <a:lstStyle/>
          <a:p>
            <a:pPr algn="ctr">
              <a:lnSpc>
                <a:spcPts val="4479"/>
              </a:lnSpc>
              <a:spcBef>
                <a:spcPct val="0"/>
              </a:spcBef>
            </a:pPr>
            <a:r>
              <a:rPr lang="en-US" sz="3199">
                <a:solidFill>
                  <a:srgbClr val="121212"/>
                </a:solidFill>
                <a:latin typeface="Raleway Bold"/>
              </a:rPr>
              <a:t>İş</a:t>
            </a:r>
          </a:p>
          <a:p>
            <a:pPr algn="ctr">
              <a:lnSpc>
                <a:spcPts val="3640"/>
              </a:lnSpc>
              <a:spcBef>
                <a:spcPct val="0"/>
              </a:spcBef>
            </a:pPr>
            <a:endParaRPr lang="en-US" sz="3199">
              <a:solidFill>
                <a:srgbClr val="121212"/>
              </a:solidFill>
              <a:latin typeface="Raleway Bold"/>
            </a:endParaRPr>
          </a:p>
          <a:p>
            <a:pPr algn="ctr">
              <a:lnSpc>
                <a:spcPts val="3640"/>
              </a:lnSpc>
              <a:spcBef>
                <a:spcPct val="0"/>
              </a:spcBef>
            </a:pPr>
            <a:r>
              <a:rPr lang="en-US" sz="2600">
                <a:solidFill>
                  <a:srgbClr val="121212"/>
                </a:solidFill>
                <a:latin typeface="Raleway Bold"/>
              </a:rPr>
              <a:t>Profesyonel İtibar:</a:t>
            </a:r>
            <a:r>
              <a:rPr lang="en-US" sz="2600">
                <a:solidFill>
                  <a:srgbClr val="121212"/>
                </a:solidFill>
                <a:latin typeface="Raleway"/>
              </a:rPr>
              <a:t> İşverenler sonuç veren çalışanlara değer verdiğinden, sorumluluk güçlü bir mesleki itibar için çok önemlidir.</a:t>
            </a:r>
          </a:p>
          <a:p>
            <a:pPr algn="ctr">
              <a:lnSpc>
                <a:spcPts val="3640"/>
              </a:lnSpc>
              <a:spcBef>
                <a:spcPct val="0"/>
              </a:spcBef>
            </a:pPr>
            <a:endParaRPr lang="en-US" sz="2600">
              <a:solidFill>
                <a:srgbClr val="121212"/>
              </a:solidFill>
              <a:latin typeface="Raleway"/>
            </a:endParaRPr>
          </a:p>
          <a:p>
            <a:pPr algn="ctr">
              <a:lnSpc>
                <a:spcPts val="3640"/>
              </a:lnSpc>
              <a:spcBef>
                <a:spcPct val="0"/>
              </a:spcBef>
            </a:pPr>
            <a:r>
              <a:rPr lang="en-US" sz="2600">
                <a:solidFill>
                  <a:srgbClr val="121212"/>
                </a:solidFill>
                <a:latin typeface="Raleway Bold"/>
              </a:rPr>
              <a:t>Kariyer Gelişimi:</a:t>
            </a:r>
            <a:r>
              <a:rPr lang="en-US" sz="2600">
                <a:solidFill>
                  <a:srgbClr val="121212"/>
                </a:solidFill>
                <a:latin typeface="Raleway"/>
              </a:rPr>
              <a:t> İşverenler sorumlulukları artan kişilere güvendiğinden, sorumluluk göstermek kariyerde ilerleme fırsatlarına yol açar.</a:t>
            </a:r>
          </a:p>
          <a:p>
            <a:pPr algn="ctr">
              <a:lnSpc>
                <a:spcPts val="3640"/>
              </a:lnSpc>
              <a:spcBef>
                <a:spcPct val="0"/>
              </a:spcBef>
            </a:pPr>
            <a:endParaRPr lang="en-US" sz="2600">
              <a:solidFill>
                <a:srgbClr val="121212"/>
              </a:solidFill>
              <a:latin typeface="Raleway"/>
            </a:endParaRPr>
          </a:p>
          <a:p>
            <a:pPr algn="ctr">
              <a:lnSpc>
                <a:spcPts val="3640"/>
              </a:lnSpc>
              <a:spcBef>
                <a:spcPct val="0"/>
              </a:spcBef>
            </a:pPr>
            <a:r>
              <a:rPr lang="en-US" sz="2600">
                <a:solidFill>
                  <a:srgbClr val="121212"/>
                </a:solidFill>
                <a:latin typeface="Raleway Bold"/>
              </a:rPr>
              <a:t>Ekip çalışması:</a:t>
            </a:r>
            <a:r>
              <a:rPr lang="en-US" sz="2600">
                <a:solidFill>
                  <a:srgbClr val="121212"/>
                </a:solidFill>
                <a:latin typeface="Raleway"/>
              </a:rPr>
              <a:t> Sorumlu ekip üyeleri, işbirliğini ve hedefe ulaşmayı teşvik ederek ekip etkinliğine olumlu katkıda bulunur.</a:t>
            </a:r>
          </a:p>
          <a:p>
            <a:pPr algn="ctr">
              <a:lnSpc>
                <a:spcPts val="3640"/>
              </a:lnSpc>
              <a:spcBef>
                <a:spcPct val="0"/>
              </a:spcBef>
            </a:pPr>
            <a:endParaRPr lang="en-US" sz="2600">
              <a:solidFill>
                <a:srgbClr val="121212"/>
              </a:solidFill>
              <a:latin typeface="Raleway"/>
            </a:endParaRPr>
          </a:p>
        </p:txBody>
      </p:sp>
      <p:sp>
        <p:nvSpPr>
          <p:cNvPr id="21" name="TextBox 21"/>
          <p:cNvSpPr txBox="1"/>
          <p:nvPr/>
        </p:nvSpPr>
        <p:spPr>
          <a:xfrm>
            <a:off x="11477328" y="1683822"/>
            <a:ext cx="6564281" cy="8100157"/>
          </a:xfrm>
          <a:prstGeom prst="rect">
            <a:avLst/>
          </a:prstGeom>
        </p:spPr>
        <p:txBody>
          <a:bodyPr lIns="0" tIns="0" rIns="0" bIns="0" rtlCol="0" anchor="t">
            <a:spAutoFit/>
          </a:bodyPr>
          <a:lstStyle/>
          <a:p>
            <a:pPr algn="ctr">
              <a:lnSpc>
                <a:spcPts val="4480"/>
              </a:lnSpc>
              <a:spcBef>
                <a:spcPct val="0"/>
              </a:spcBef>
            </a:pPr>
            <a:r>
              <a:rPr lang="en-US" sz="3200">
                <a:solidFill>
                  <a:srgbClr val="121212"/>
                </a:solidFill>
                <a:latin typeface="Raleway Bold"/>
              </a:rPr>
              <a:t>Topluluk</a:t>
            </a:r>
          </a:p>
          <a:p>
            <a:pPr algn="ctr">
              <a:lnSpc>
                <a:spcPts val="3350"/>
              </a:lnSpc>
              <a:spcBef>
                <a:spcPct val="0"/>
              </a:spcBef>
            </a:pPr>
            <a:endParaRPr lang="en-US" sz="3200">
              <a:solidFill>
                <a:srgbClr val="121212"/>
              </a:solidFill>
              <a:latin typeface="Raleway Bold"/>
            </a:endParaRPr>
          </a:p>
          <a:p>
            <a:pPr algn="ctr">
              <a:lnSpc>
                <a:spcPts val="3350"/>
              </a:lnSpc>
              <a:spcBef>
                <a:spcPct val="0"/>
              </a:spcBef>
            </a:pPr>
            <a:r>
              <a:rPr lang="en-US" sz="2393">
                <a:solidFill>
                  <a:srgbClr val="121212"/>
                </a:solidFill>
                <a:latin typeface="Raleway Bold"/>
              </a:rPr>
              <a:t>Toplumsal Katkı:</a:t>
            </a:r>
            <a:r>
              <a:rPr lang="en-US" sz="2393">
                <a:solidFill>
                  <a:srgbClr val="121212"/>
                </a:solidFill>
                <a:latin typeface="Raleway"/>
              </a:rPr>
              <a:t> Sorumlu bireyler, gönüllülük ve liderlik rolleri aracılığıyla toplumlara olumlu katkıda bulunur.</a:t>
            </a:r>
          </a:p>
          <a:p>
            <a:pPr algn="ctr">
              <a:lnSpc>
                <a:spcPts val="3350"/>
              </a:lnSpc>
              <a:spcBef>
                <a:spcPct val="0"/>
              </a:spcBef>
            </a:pPr>
            <a:endParaRPr lang="en-US" sz="2393">
              <a:solidFill>
                <a:srgbClr val="121212"/>
              </a:solidFill>
              <a:latin typeface="Raleway"/>
            </a:endParaRPr>
          </a:p>
          <a:p>
            <a:pPr algn="ctr">
              <a:lnSpc>
                <a:spcPts val="3350"/>
              </a:lnSpc>
              <a:spcBef>
                <a:spcPct val="0"/>
              </a:spcBef>
            </a:pPr>
            <a:r>
              <a:rPr lang="en-US" sz="2393">
                <a:solidFill>
                  <a:srgbClr val="121212"/>
                </a:solidFill>
                <a:latin typeface="Raleway Bold"/>
              </a:rPr>
              <a:t>Sivil Katılım:</a:t>
            </a:r>
            <a:r>
              <a:rPr lang="en-US" sz="2393">
                <a:solidFill>
                  <a:srgbClr val="121212"/>
                </a:solidFill>
                <a:latin typeface="Raleway"/>
              </a:rPr>
              <a:t> Sorumlu vatandaşlar, tartışmalara katılarak ve olumlu değişimi teşvik ederek toplum sorunlarıyla aktif bir şekilde ilgilenir.</a:t>
            </a:r>
          </a:p>
          <a:p>
            <a:pPr algn="ctr">
              <a:lnSpc>
                <a:spcPts val="3350"/>
              </a:lnSpc>
              <a:spcBef>
                <a:spcPct val="0"/>
              </a:spcBef>
            </a:pPr>
            <a:endParaRPr lang="en-US" sz="2393">
              <a:solidFill>
                <a:srgbClr val="121212"/>
              </a:solidFill>
              <a:latin typeface="Raleway"/>
            </a:endParaRPr>
          </a:p>
          <a:p>
            <a:pPr algn="ctr">
              <a:lnSpc>
                <a:spcPts val="3350"/>
              </a:lnSpc>
              <a:spcBef>
                <a:spcPct val="0"/>
              </a:spcBef>
            </a:pPr>
            <a:r>
              <a:rPr lang="en-US" sz="2393">
                <a:solidFill>
                  <a:srgbClr val="121212"/>
                </a:solidFill>
                <a:latin typeface="Raleway Bold"/>
              </a:rPr>
              <a:t>Rol Modelliği: </a:t>
            </a:r>
            <a:r>
              <a:rPr lang="en-US" sz="2393">
                <a:solidFill>
                  <a:srgbClr val="121212"/>
                </a:solidFill>
                <a:latin typeface="Raleway"/>
              </a:rPr>
              <a:t>Sorumluluk sahibi bireyler olumlu rol modelleri olarak başkalarına sorumluluk alma ve kolektif refaha katkıda bulunma konusunda ilham verirler.</a:t>
            </a:r>
          </a:p>
          <a:p>
            <a:pPr algn="ctr">
              <a:lnSpc>
                <a:spcPts val="3350"/>
              </a:lnSpc>
              <a:spcBef>
                <a:spcPct val="0"/>
              </a:spcBef>
            </a:pPr>
            <a:endParaRPr lang="en-US" sz="2393">
              <a:solidFill>
                <a:srgbClr val="121212"/>
              </a:solidFill>
              <a:latin typeface="Raleway"/>
            </a:endParaRPr>
          </a:p>
          <a:p>
            <a:pPr algn="ctr">
              <a:lnSpc>
                <a:spcPts val="3350"/>
              </a:lnSpc>
              <a:spcBef>
                <a:spcPct val="0"/>
              </a:spcBef>
            </a:pPr>
            <a:r>
              <a:rPr lang="en-US" sz="2393">
                <a:solidFill>
                  <a:srgbClr val="121212"/>
                </a:solidFill>
                <a:latin typeface="Raleway Bold"/>
              </a:rPr>
              <a:t>Toplumsal Güven:</a:t>
            </a:r>
            <a:r>
              <a:rPr lang="en-US" sz="2393">
                <a:solidFill>
                  <a:srgbClr val="121212"/>
                </a:solidFill>
                <a:latin typeface="Raleway"/>
              </a:rPr>
              <a:t> Sorumlu topluluklar güven ve uyumu teşvik ederek destekleyici ve dirençli bir ortam yaratır.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1F5014"/>
            </a:solidFill>
          </p:spPr>
        </p:sp>
      </p:grpSp>
      <p:grpSp>
        <p:nvGrpSpPr>
          <p:cNvPr id="4" name="Group 4"/>
          <p:cNvGrpSpPr/>
          <p:nvPr/>
        </p:nvGrpSpPr>
        <p:grpSpPr>
          <a:xfrm>
            <a:off x="9529710" y="9146798"/>
            <a:ext cx="8090631" cy="849292"/>
            <a:chOff x="0" y="0"/>
            <a:chExt cx="10787508" cy="1132389"/>
          </a:xfrm>
        </p:grpSpPr>
        <p:sp>
          <p:nvSpPr>
            <p:cNvPr id="5" name="AutoShape 5"/>
            <p:cNvSpPr/>
            <p:nvPr/>
          </p:nvSpPr>
          <p:spPr>
            <a:xfrm>
              <a:off x="0" y="848543"/>
              <a:ext cx="7100310" cy="0"/>
            </a:xfrm>
            <a:prstGeom prst="line">
              <a:avLst/>
            </a:prstGeom>
            <a:ln w="101600" cap="rnd">
              <a:solidFill>
                <a:srgbClr val="CBDDD1"/>
              </a:solidFill>
              <a:prstDash val="sysDot"/>
              <a:headEnd type="oval" w="lg" len="lg"/>
              <a:tailEnd type="oval" w="lg" len="lg"/>
            </a:ln>
          </p:spPr>
        </p:sp>
        <p:grpSp>
          <p:nvGrpSpPr>
            <p:cNvPr id="6" name="Group 6"/>
            <p:cNvGrpSpPr/>
            <p:nvPr/>
          </p:nvGrpSpPr>
          <p:grpSpPr>
            <a:xfrm>
              <a:off x="7388716" y="420607"/>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BDDD1"/>
              </a:solidFill>
            </p:spPr>
          </p:sp>
        </p:grpSp>
        <p:grpSp>
          <p:nvGrpSpPr>
            <p:cNvPr id="8" name="Group 8"/>
            <p:cNvGrpSpPr/>
            <p:nvPr/>
          </p:nvGrpSpPr>
          <p:grpSpPr>
            <a:xfrm>
              <a:off x="8425368" y="176709"/>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BDDD1"/>
              </a:solidFill>
            </p:spPr>
          </p:sp>
        </p:grpSp>
        <p:grpSp>
          <p:nvGrpSpPr>
            <p:cNvPr id="10" name="Group 10"/>
            <p:cNvGrpSpPr/>
            <p:nvPr/>
          </p:nvGrpSpPr>
          <p:grpSpPr>
            <a:xfrm>
              <a:off x="9663155"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BDDD1"/>
              </a:solidFill>
            </p:spPr>
          </p:sp>
        </p:grpSp>
      </p:grpSp>
      <p:sp>
        <p:nvSpPr>
          <p:cNvPr id="12" name="Freeform 12"/>
          <p:cNvSpPr/>
          <p:nvPr/>
        </p:nvSpPr>
        <p:spPr>
          <a:xfrm>
            <a:off x="11069737" y="288853"/>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
        <p:nvSpPr>
          <p:cNvPr id="13" name="Freeform 13"/>
          <p:cNvSpPr/>
          <p:nvPr/>
        </p:nvSpPr>
        <p:spPr>
          <a:xfrm>
            <a:off x="12695998" y="2082301"/>
            <a:ext cx="4924343" cy="6654517"/>
          </a:xfrm>
          <a:custGeom>
            <a:avLst/>
            <a:gdLst/>
            <a:ahLst/>
            <a:cxnLst/>
            <a:rect l="l" t="t" r="r" b="b"/>
            <a:pathLst>
              <a:path w="4924343" h="6654517">
                <a:moveTo>
                  <a:pt x="0" y="0"/>
                </a:moveTo>
                <a:lnTo>
                  <a:pt x="4924343" y="0"/>
                </a:lnTo>
                <a:lnTo>
                  <a:pt x="4924343" y="6654518"/>
                </a:lnTo>
                <a:lnTo>
                  <a:pt x="0" y="6654518"/>
                </a:lnTo>
                <a:lnTo>
                  <a:pt x="0" y="0"/>
                </a:lnTo>
                <a:close/>
              </a:path>
            </a:pathLst>
          </a:custGeom>
          <a:blipFill>
            <a:blip r:embed="rId3"/>
            <a:stretch>
              <a:fillRect/>
            </a:stretch>
          </a:blipFill>
        </p:spPr>
      </p:sp>
      <p:sp>
        <p:nvSpPr>
          <p:cNvPr id="14" name="TextBox 14"/>
          <p:cNvSpPr txBox="1"/>
          <p:nvPr/>
        </p:nvSpPr>
        <p:spPr>
          <a:xfrm>
            <a:off x="1028700" y="3863419"/>
            <a:ext cx="11383095" cy="3910888"/>
          </a:xfrm>
          <a:prstGeom prst="rect">
            <a:avLst/>
          </a:prstGeom>
        </p:spPr>
        <p:txBody>
          <a:bodyPr lIns="0" tIns="0" rIns="0" bIns="0" rtlCol="0" anchor="t">
            <a:spAutoFit/>
          </a:bodyPr>
          <a:lstStyle/>
          <a:p>
            <a:pPr>
              <a:lnSpc>
                <a:spcPts val="4437"/>
              </a:lnSpc>
            </a:pPr>
            <a:r>
              <a:rPr lang="en-US" sz="3169" spc="47">
                <a:solidFill>
                  <a:srgbClr val="F6D46B"/>
                </a:solidFill>
                <a:latin typeface="Fira Sans Light"/>
              </a:rPr>
              <a:t>Süper Kahraman Sorumluluk Haritası", süper kahramanlara atfedilenlere benzer şekilde, bireylerde belirli niteliklerin ve sorumlulukların önemini vurgulamanın metaforik veya yaratıcı bir yoludur. Yumuşak beceriler, işyeri de dahil olmak üzere hayatın çeşitli yönlerinde değerli olan teknik olmayan, kişilerarası ve iletişim becerileridir.</a:t>
            </a:r>
          </a:p>
          <a:p>
            <a:pPr algn="ctr">
              <a:lnSpc>
                <a:spcPts val="4437"/>
              </a:lnSpc>
              <a:spcBef>
                <a:spcPct val="0"/>
              </a:spcBef>
            </a:pPr>
            <a:endParaRPr lang="en-US" sz="3169" spc="47">
              <a:solidFill>
                <a:srgbClr val="F6D46B"/>
              </a:solidFill>
              <a:latin typeface="Fira Sans Light"/>
            </a:endParaRPr>
          </a:p>
        </p:txBody>
      </p:sp>
      <p:sp>
        <p:nvSpPr>
          <p:cNvPr id="15" name="TextBox 15"/>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60">
                <a:solidFill>
                  <a:srgbClr val="F6F6E9"/>
                </a:solidFill>
                <a:latin typeface="Fira Sans Semi-Bold"/>
              </a:rPr>
              <a:t>8/19</a:t>
            </a:r>
          </a:p>
        </p:txBody>
      </p:sp>
      <p:sp>
        <p:nvSpPr>
          <p:cNvPr id="16" name="TextBox 16"/>
          <p:cNvSpPr txBox="1"/>
          <p:nvPr/>
        </p:nvSpPr>
        <p:spPr>
          <a:xfrm>
            <a:off x="327948" y="1046689"/>
            <a:ext cx="10741789" cy="1057242"/>
          </a:xfrm>
          <a:prstGeom prst="rect">
            <a:avLst/>
          </a:prstGeom>
        </p:spPr>
        <p:txBody>
          <a:bodyPr lIns="0" tIns="0" rIns="0" bIns="0" rtlCol="0" anchor="t">
            <a:spAutoFit/>
          </a:bodyPr>
          <a:lstStyle/>
          <a:p>
            <a:pPr algn="ctr">
              <a:lnSpc>
                <a:spcPts val="8400"/>
              </a:lnSpc>
              <a:spcBef>
                <a:spcPct val="0"/>
              </a:spcBef>
            </a:pPr>
            <a:r>
              <a:rPr lang="en-US" sz="6000" spc="120">
                <a:solidFill>
                  <a:srgbClr val="F6D46B"/>
                </a:solidFill>
                <a:latin typeface="Voga"/>
              </a:rPr>
              <a:t>SÜPER KAHRAMAN SORUMLULUK HARİTASI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D9B76"/>
        </a:solidFill>
        <a:effectLst/>
      </p:bgPr>
    </p:bg>
    <p:spTree>
      <p:nvGrpSpPr>
        <p:cNvPr id="1" name=""/>
        <p:cNvGrpSpPr/>
        <p:nvPr/>
      </p:nvGrpSpPr>
      <p:grpSpPr>
        <a:xfrm>
          <a:off x="0" y="0"/>
          <a:ext cx="0" cy="0"/>
          <a:chOff x="0" y="0"/>
          <a:chExt cx="0" cy="0"/>
        </a:xfrm>
      </p:grpSpPr>
      <p:sp>
        <p:nvSpPr>
          <p:cNvPr id="2" name="TextBox 2"/>
          <p:cNvSpPr txBox="1"/>
          <p:nvPr/>
        </p:nvSpPr>
        <p:spPr>
          <a:xfrm>
            <a:off x="347480" y="2162768"/>
            <a:ext cx="12445758" cy="7002715"/>
          </a:xfrm>
          <a:prstGeom prst="rect">
            <a:avLst/>
          </a:prstGeom>
        </p:spPr>
        <p:txBody>
          <a:bodyPr lIns="0" tIns="0" rIns="0" bIns="0" rtlCol="0" anchor="t">
            <a:spAutoFit/>
          </a:bodyPr>
          <a:lstStyle/>
          <a:p>
            <a:pPr>
              <a:lnSpc>
                <a:spcPts val="4623"/>
              </a:lnSpc>
            </a:pPr>
            <a:r>
              <a:rPr lang="en-US" sz="3302" spc="49">
                <a:solidFill>
                  <a:srgbClr val="121212"/>
                </a:solidFill>
                <a:latin typeface="Fira Sans Bold"/>
              </a:rPr>
              <a:t>Nitelikler ve Özellikler </a:t>
            </a:r>
            <a:r>
              <a:rPr lang="en-US" sz="3302" spc="49">
                <a:solidFill>
                  <a:srgbClr val="121212"/>
                </a:solidFill>
                <a:latin typeface="Fira Sans Light"/>
              </a:rPr>
              <a:t>- süper kahramanlar genellikle liderlik, empati, esneklik ve problem çözme becerileri gibi niteliklerle ilişkilendirilir. Bu metaforu sosyal becerilere uygulamak, bireylerin kişisel ve profesyonel yaşamlarında bu nitelikleri somutlaştırmak için çaba göstermeleri gerektiğini göstermektedir.</a:t>
            </a:r>
          </a:p>
          <a:p>
            <a:pPr>
              <a:lnSpc>
                <a:spcPts val="4623"/>
              </a:lnSpc>
            </a:pPr>
            <a:endParaRPr lang="en-US" sz="3302" spc="49">
              <a:solidFill>
                <a:srgbClr val="121212"/>
              </a:solidFill>
              <a:latin typeface="Fira Sans Light"/>
            </a:endParaRPr>
          </a:p>
          <a:p>
            <a:pPr>
              <a:lnSpc>
                <a:spcPts val="4623"/>
              </a:lnSpc>
            </a:pPr>
            <a:r>
              <a:rPr lang="en-US" sz="3302" spc="49">
                <a:solidFill>
                  <a:srgbClr val="121212"/>
                </a:solidFill>
                <a:latin typeface="Fira Sans Bold"/>
              </a:rPr>
              <a:t>Sorumluluk - </a:t>
            </a:r>
            <a:r>
              <a:rPr lang="en-US" sz="3302" spc="49">
                <a:solidFill>
                  <a:srgbClr val="121212"/>
                </a:solidFill>
                <a:latin typeface="Fira Sans Light"/>
              </a:rPr>
              <a:t>süper kahramanlar genellikle yeteneklerini daha büyük bir iyilik için kullanma konusunda bir görev ve sorumluluk duygusuna sahiptir. Benzer şekilde, bireyler eylemlerinin sorumluluğunu almaya ve çevrelerine olumlu katkıda bulunmaya teşvik edilir.</a:t>
            </a:r>
          </a:p>
          <a:p>
            <a:pPr>
              <a:lnSpc>
                <a:spcPts val="4623"/>
              </a:lnSpc>
            </a:pPr>
            <a:endParaRPr lang="en-US" sz="3302" spc="49">
              <a:solidFill>
                <a:srgbClr val="121212"/>
              </a:solidFill>
              <a:latin typeface="Fira Sans Light"/>
            </a:endParaRPr>
          </a:p>
          <a:p>
            <a:pPr algn="ctr">
              <a:lnSpc>
                <a:spcPts val="4623"/>
              </a:lnSpc>
              <a:spcBef>
                <a:spcPct val="0"/>
              </a:spcBef>
            </a:pPr>
            <a:endParaRPr lang="en-US" sz="3302" spc="49">
              <a:solidFill>
                <a:srgbClr val="121212"/>
              </a:solidFill>
              <a:latin typeface="Fira Sans Light"/>
            </a:endParaRP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6F6E9"/>
            </a:solidFill>
          </p:spPr>
        </p:sp>
      </p:grpSp>
      <p:grpSp>
        <p:nvGrpSpPr>
          <p:cNvPr id="5" name="Group 5"/>
          <p:cNvGrpSpPr/>
          <p:nvPr/>
        </p:nvGrpSpPr>
        <p:grpSpPr>
          <a:xfrm>
            <a:off x="9529710" y="9146798"/>
            <a:ext cx="8090631" cy="849292"/>
            <a:chOff x="0" y="0"/>
            <a:chExt cx="10787508" cy="1132389"/>
          </a:xfrm>
        </p:grpSpPr>
        <p:sp>
          <p:nvSpPr>
            <p:cNvPr id="6" name="AutoShape 6"/>
            <p:cNvSpPr/>
            <p:nvPr/>
          </p:nvSpPr>
          <p:spPr>
            <a:xfrm>
              <a:off x="0" y="848543"/>
              <a:ext cx="7100310" cy="0"/>
            </a:xfrm>
            <a:prstGeom prst="line">
              <a:avLst/>
            </a:prstGeom>
            <a:ln w="101600" cap="rnd">
              <a:solidFill>
                <a:srgbClr val="272727"/>
              </a:solidFill>
              <a:prstDash val="sysDot"/>
              <a:headEnd type="oval" w="lg" len="lg"/>
              <a:tailEnd type="oval" w="lg" len="lg"/>
            </a:ln>
          </p:spPr>
        </p:sp>
        <p:grpSp>
          <p:nvGrpSpPr>
            <p:cNvPr id="7" name="Group 7"/>
            <p:cNvGrpSpPr/>
            <p:nvPr/>
          </p:nvGrpSpPr>
          <p:grpSpPr>
            <a:xfrm>
              <a:off x="7388716" y="420607"/>
              <a:ext cx="711782" cy="71178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9" name="Group 9"/>
            <p:cNvGrpSpPr/>
            <p:nvPr/>
          </p:nvGrpSpPr>
          <p:grpSpPr>
            <a:xfrm>
              <a:off x="8425368" y="176709"/>
              <a:ext cx="947644" cy="94764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nvGrpSpPr>
            <p:cNvPr id="11" name="Group 11"/>
            <p:cNvGrpSpPr/>
            <p:nvPr/>
          </p:nvGrpSpPr>
          <p:grpSpPr>
            <a:xfrm>
              <a:off x="9663155" y="0"/>
              <a:ext cx="1124353" cy="112435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2727"/>
              </a:solidFill>
            </p:spPr>
          </p:sp>
        </p:grpSp>
      </p:grpSp>
      <p:sp>
        <p:nvSpPr>
          <p:cNvPr id="13" name="Freeform 13"/>
          <p:cNvSpPr/>
          <p:nvPr/>
        </p:nvSpPr>
        <p:spPr>
          <a:xfrm>
            <a:off x="9825427" y="288853"/>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4" name="Freeform 14"/>
          <p:cNvSpPr/>
          <p:nvPr/>
        </p:nvSpPr>
        <p:spPr>
          <a:xfrm>
            <a:off x="13361400" y="1871191"/>
            <a:ext cx="4827103" cy="7662068"/>
          </a:xfrm>
          <a:custGeom>
            <a:avLst/>
            <a:gdLst/>
            <a:ahLst/>
            <a:cxnLst/>
            <a:rect l="l" t="t" r="r" b="b"/>
            <a:pathLst>
              <a:path w="4827103" h="7662068">
                <a:moveTo>
                  <a:pt x="0" y="0"/>
                </a:moveTo>
                <a:lnTo>
                  <a:pt x="4827103" y="0"/>
                </a:lnTo>
                <a:lnTo>
                  <a:pt x="4827103" y="7662068"/>
                </a:lnTo>
                <a:lnTo>
                  <a:pt x="0" y="766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spc="60">
                <a:solidFill>
                  <a:srgbClr val="121212"/>
                </a:solidFill>
                <a:latin typeface="Fira Sans Semi-Bold"/>
              </a:rPr>
              <a:t>9/19</a:t>
            </a:r>
          </a:p>
        </p:txBody>
      </p:sp>
      <p:sp>
        <p:nvSpPr>
          <p:cNvPr id="16" name="TextBox 16"/>
          <p:cNvSpPr txBox="1"/>
          <p:nvPr/>
        </p:nvSpPr>
        <p:spPr>
          <a:xfrm>
            <a:off x="790542" y="117403"/>
            <a:ext cx="8908081" cy="1200137"/>
          </a:xfrm>
          <a:prstGeom prst="rect">
            <a:avLst/>
          </a:prstGeom>
        </p:spPr>
        <p:txBody>
          <a:bodyPr lIns="0" tIns="0" rIns="0" bIns="0" rtlCol="0" anchor="t">
            <a:spAutoFit/>
          </a:bodyPr>
          <a:lstStyle/>
          <a:p>
            <a:pPr algn="ctr">
              <a:lnSpc>
                <a:spcPts val="10779"/>
              </a:lnSpc>
              <a:spcBef>
                <a:spcPct val="0"/>
              </a:spcBef>
            </a:pPr>
            <a:r>
              <a:rPr lang="en-US" sz="7200" spc="153" dirty="0">
                <a:solidFill>
                  <a:srgbClr val="121212"/>
                </a:solidFill>
                <a:latin typeface="Voga"/>
              </a:rPr>
              <a:t>SÜPER KAHRAMAN METAFORU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1332</Words>
  <Application>Microsoft Office PowerPoint</Application>
  <PresentationFormat>Niestandardowy</PresentationFormat>
  <Paragraphs>149</Paragraphs>
  <Slides>20</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20</vt:i4>
      </vt:variant>
    </vt:vector>
  </HeadingPairs>
  <TitlesOfParts>
    <vt:vector size="31" baseType="lpstr">
      <vt:lpstr>Arial</vt:lpstr>
      <vt:lpstr>Fira Sans Semi-Bold</vt:lpstr>
      <vt:lpstr>Fira Sans Light</vt:lpstr>
      <vt:lpstr>Poppins Bold</vt:lpstr>
      <vt:lpstr>Raleway Heavy</vt:lpstr>
      <vt:lpstr>Fira Sans Bold</vt:lpstr>
      <vt:lpstr>Voga</vt:lpstr>
      <vt:lpstr>Raleway Bold</vt:lpstr>
      <vt:lpstr>Calibri</vt:lpstr>
      <vt:lpstr>Raleway</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skills - responsibility TR</dc:title>
  <cp:keywords>, docId:FBED70DB7BC703F28C13C2479F6884AE</cp:keywords>
  <cp:lastModifiedBy>Joanna Komorek</cp:lastModifiedBy>
  <cp:revision>2</cp:revision>
  <dcterms:created xsi:type="dcterms:W3CDTF">2006-08-16T00:00:00Z</dcterms:created>
  <dcterms:modified xsi:type="dcterms:W3CDTF">2024-01-15T18:44:18Z</dcterms:modified>
  <dc:identifier>DAF5-U4m86o</dc:identifier>
</cp:coreProperties>
</file>