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Mulish"/>
      <p:regular r:id="rId23"/>
      <p:bold r:id="rId24"/>
      <p:italic r:id="rId25"/>
      <p:boldItalic r:id="rId26"/>
    </p:embeddedFont>
    <p:embeddedFont>
      <p:font typeface="Inter"/>
      <p:regular r:id="rId27"/>
      <p:bold r:id="rId28"/>
      <p:italic r:id="rId29"/>
      <p:boldItalic r:id="rId30"/>
    </p:embeddedFont>
    <p:embeddedFont>
      <p:font typeface="Quicksand"/>
      <p:regular r:id="rId31"/>
      <p:bold r:id="rId32"/>
    </p:embeddedFont>
    <p:embeddedFont>
      <p:font typeface="Quicksand Medium"/>
      <p:regular r:id="rId33"/>
      <p:bold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Mulish-bold.fntdata"/><Relationship Id="rId23" Type="http://schemas.openxmlformats.org/officeDocument/2006/relationships/font" Target="fonts/Mulish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ulish-boldItalic.fntdata"/><Relationship Id="rId25" Type="http://schemas.openxmlformats.org/officeDocument/2006/relationships/font" Target="fonts/Mulish-italic.fntdata"/><Relationship Id="rId28" Type="http://schemas.openxmlformats.org/officeDocument/2006/relationships/font" Target="fonts/Inter-bold.fntdata"/><Relationship Id="rId27" Type="http://schemas.openxmlformats.org/officeDocument/2006/relationships/font" Target="fonts/Inter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icksand-regular.fntdata"/><Relationship Id="rId30" Type="http://schemas.openxmlformats.org/officeDocument/2006/relationships/font" Target="fonts/Inter-boldItalic.fntdata"/><Relationship Id="rId11" Type="http://schemas.openxmlformats.org/officeDocument/2006/relationships/slide" Target="slides/slide5.xml"/><Relationship Id="rId33" Type="http://schemas.openxmlformats.org/officeDocument/2006/relationships/font" Target="fonts/QuicksandMedium-regular.fntdata"/><Relationship Id="rId10" Type="http://schemas.openxmlformats.org/officeDocument/2006/relationships/slide" Target="slides/slide4.xml"/><Relationship Id="rId32" Type="http://schemas.openxmlformats.org/officeDocument/2006/relationships/font" Target="fonts/Quicksand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QuicksandMedium-bold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font" Target="fonts/ProximaNova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899220e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899220e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2899220e6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2899220e6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289bda4a9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289bda4a9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20af67ad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20af67ad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899220e6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899220e6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899220e6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2899220e6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899220e6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899220e6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899220e6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2899220e6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89bda4a9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89bda4a9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89bda4a9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289bda4a9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899220e6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899220e6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2899220e6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2899220e6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elp.homelight.com/lender-frequently-asked-questions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lenders@homelight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453638" y="1225020"/>
            <a:ext cx="478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16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36545" l="0" r="0" t="22757"/>
          <a:stretch/>
        </p:blipFill>
        <p:spPr>
          <a:xfrm flipH="1">
            <a:off x="453700" y="2096263"/>
            <a:ext cx="8236500" cy="2234100"/>
          </a:xfrm>
          <a:prstGeom prst="roundRect">
            <a:avLst>
              <a:gd fmla="val 7841" name="adj"/>
            </a:avLst>
          </a:prstGeom>
          <a:noFill/>
          <a:ln>
            <a:noFill/>
          </a:ln>
        </p:spPr>
      </p:pic>
      <p:sp>
        <p:nvSpPr>
          <p:cNvPr id="131" name="Google Shape;131;p25"/>
          <p:cNvSpPr/>
          <p:nvPr/>
        </p:nvSpPr>
        <p:spPr>
          <a:xfrm>
            <a:off x="5030000" y="3820125"/>
            <a:ext cx="3438300" cy="9747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5029950" y="1440575"/>
            <a:ext cx="3660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The modern bridge solution for your clients</a:t>
            </a:r>
            <a:endParaRPr sz="11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5283775" y="4007663"/>
            <a:ext cx="8610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15k +</a:t>
            </a:r>
            <a:endParaRPr b="1" sz="1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5283775" y="4330388"/>
            <a:ext cx="8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Top loan officers</a:t>
            </a:r>
            <a:endParaRPr b="1" sz="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6251900" y="4007650"/>
            <a:ext cx="8610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28k +</a:t>
            </a:r>
            <a:endParaRPr b="1" sz="1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6172400" y="4330386"/>
            <a:ext cx="102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Top real estate agents</a:t>
            </a:r>
            <a:endParaRPr b="1" sz="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7169175" y="4007650"/>
            <a:ext cx="10962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760M +</a:t>
            </a:r>
            <a:endParaRPr b="1" sz="1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7220025" y="4330387"/>
            <a:ext cx="99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Total equity unlocked</a:t>
            </a:r>
            <a:endParaRPr b="1" sz="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804" y="546034"/>
            <a:ext cx="732346" cy="18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650" y="426400"/>
            <a:ext cx="898430" cy="4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/>
          <p:nvPr/>
        </p:nvSpPr>
        <p:spPr>
          <a:xfrm>
            <a:off x="4824375" y="3157050"/>
            <a:ext cx="3882600" cy="1302000"/>
          </a:xfrm>
          <a:prstGeom prst="roundRect">
            <a:avLst>
              <a:gd fmla="val 4832" name="adj"/>
            </a:avLst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4824375" y="1253750"/>
            <a:ext cx="3882600" cy="1302000"/>
          </a:xfrm>
          <a:prstGeom prst="roundRect">
            <a:avLst>
              <a:gd fmla="val 4832" name="adj"/>
            </a:avLst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437025" y="1253750"/>
            <a:ext cx="287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Repairs &amp; Renovations</a:t>
            </a:r>
            <a:endParaRPr b="1" sz="22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4853725" y="1427600"/>
            <a:ext cx="3769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Quicksand"/>
              <a:buChar char="●"/>
            </a:pPr>
            <a:r>
              <a:rPr b="1"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 ongoing renovations affecting bathroom, kitchen, drywall, or landscaping</a:t>
            </a:r>
            <a:endParaRPr b="1"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Quicksand"/>
              <a:buChar char="●"/>
            </a:pPr>
            <a:r>
              <a:rPr b="1"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 major defects in or ongoing repairs or upgrades to foundation, framing, roof, plumbing, electrical, HVAC, fireplace, and chimney</a:t>
            </a:r>
            <a:endParaRPr b="1"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4877125" y="3407850"/>
            <a:ext cx="372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Quicksand"/>
              <a:buChar char="●"/>
            </a:pPr>
            <a:r>
              <a:rPr b="1"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Expected days on market is less than 90 days list-to-pending</a:t>
            </a:r>
            <a:endParaRPr b="1"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Quicksand"/>
              <a:buChar char="●"/>
            </a:pPr>
            <a:r>
              <a:rPr b="1"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Properties listed for more than 150 days in total are ineligible.</a:t>
            </a:r>
            <a:endParaRPr b="1"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437025" y="3157050"/>
            <a:ext cx="28779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Listing &amp; DOM</a:t>
            </a:r>
            <a:endParaRPr b="1" sz="22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02" name="Google Shape;302;p34"/>
          <p:cNvCxnSpPr/>
          <p:nvPr/>
        </p:nvCxnSpPr>
        <p:spPr>
          <a:xfrm>
            <a:off x="541575" y="2852075"/>
            <a:ext cx="81486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34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88888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/>
          <p:nvPr/>
        </p:nvSpPr>
        <p:spPr>
          <a:xfrm>
            <a:off x="567750" y="1031950"/>
            <a:ext cx="3435300" cy="35370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9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799475" y="4056850"/>
            <a:ext cx="1972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*Fees subject to change; Minimums apply.</a:t>
            </a:r>
            <a:endParaRPr sz="6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4721775" y="2816000"/>
            <a:ext cx="39684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How do you determine the Backup Offer?</a:t>
            </a:r>
            <a:endParaRPr b="1" sz="12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Loan Payoff Value = Mortgage Balance + Equity Unlock Amount</a:t>
            </a:r>
            <a:endParaRPr sz="9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What if HomeLight purchases the home and sells it for more?</a:t>
            </a:r>
            <a:endParaRPr b="1" sz="12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With our Home Sale Guarantee, the client receives 100% net proceeds if HomeLight needs to purchase the home</a:t>
            </a:r>
            <a:endParaRPr sz="11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4721775" y="1134000"/>
            <a:ext cx="3577200" cy="15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What does the program cost? </a:t>
            </a:r>
            <a:endParaRPr b="1" sz="12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2.4%* of the sale of the home. Minimums </a:t>
            </a:r>
            <a:endParaRPr sz="9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apply if departing residence is valued less</a:t>
            </a:r>
            <a:endParaRPr sz="9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than $375,000. </a:t>
            </a:r>
            <a:endParaRPr sz="11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How does the Equity Unlock work?</a:t>
            </a:r>
            <a:endParaRPr b="1" sz="12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0% bridge loan to use as down </a:t>
            </a:r>
            <a:b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payment on new purchase</a:t>
            </a:r>
            <a:endParaRPr sz="13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4622825" y="1286400"/>
            <a:ext cx="320700" cy="320700"/>
          </a:xfrm>
          <a:prstGeom prst="ellipse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4622825" y="2174700"/>
            <a:ext cx="320700" cy="320700"/>
          </a:xfrm>
          <a:prstGeom prst="ellipse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4622825" y="3688950"/>
            <a:ext cx="320700" cy="320700"/>
          </a:xfrm>
          <a:prstGeom prst="ellipse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4622825" y="2912700"/>
            <a:ext cx="320700" cy="320700"/>
          </a:xfrm>
          <a:prstGeom prst="ellipse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0" name="Google Shape;3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075" y="1324650"/>
            <a:ext cx="244200" cy="2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075" y="2212950"/>
            <a:ext cx="244200" cy="2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075" y="2950950"/>
            <a:ext cx="244200" cy="2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075" y="3727200"/>
            <a:ext cx="244200" cy="2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5"/>
          <p:cNvSpPr txBox="1"/>
          <p:nvPr/>
        </p:nvSpPr>
        <p:spPr>
          <a:xfrm>
            <a:off x="799475" y="1202400"/>
            <a:ext cx="2117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Frequently Asked Questions</a:t>
            </a:r>
            <a:endParaRPr b="1"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6" name="Google Shape;326;p35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88888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DA790"/>
            </a:gs>
            <a:gs pos="100000">
              <a:srgbClr val="A0766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/>
        </p:nvSpPr>
        <p:spPr>
          <a:xfrm>
            <a:off x="574475" y="4178500"/>
            <a:ext cx="22605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Lenders@HomeLight.co</a:t>
            </a:r>
            <a:r>
              <a:rPr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574475" y="1776250"/>
            <a:ext cx="4223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Let us know if you have any questions</a:t>
            </a:r>
            <a:endParaRPr b="1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574475" y="3929975"/>
            <a:ext cx="20547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E-mail</a:t>
            </a:r>
            <a:endParaRPr b="1"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37" name="Google Shape;3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6075" y="4139437"/>
            <a:ext cx="244200" cy="23443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6"/>
          <p:cNvSpPr txBox="1"/>
          <p:nvPr/>
        </p:nvSpPr>
        <p:spPr>
          <a:xfrm>
            <a:off x="4630875" y="4072000"/>
            <a:ext cx="405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Journey Mortgage Group | NMLS #460804</a:t>
            </a:r>
            <a:endParaRPr sz="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Powered by HomeLight Home Loans | NMLS ID #1529229 | 1375 N. Scottsdale Rd. Suite 480, AZ 85257</a:t>
            </a:r>
            <a:endParaRPr sz="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E929C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8E929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1" name="Google Shape;341;p36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88888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575" y="1359200"/>
            <a:ext cx="3802801" cy="27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648275" y="1740438"/>
            <a:ext cx="2858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We’re solving a problem that more than half of your clients face when buying a new home.</a:t>
            </a:r>
            <a:endParaRPr sz="12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574475" y="1093938"/>
            <a:ext cx="411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A modern solution</a:t>
            </a:r>
            <a:endParaRPr b="1" sz="30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574475" y="2664475"/>
            <a:ext cx="3534900" cy="14355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756425" y="2912725"/>
            <a:ext cx="1657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56%</a:t>
            </a:r>
            <a:endParaRPr b="1" sz="5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2413925" y="2929675"/>
            <a:ext cx="15135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of repeat buyers use funds from their departing residence for their down payment*</a:t>
            </a:r>
            <a:endParaRPr sz="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574474" y="4533478"/>
            <a:ext cx="22446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cap="none" strike="noStrike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*Based on the 2021 NAR Profile of Home Buyers and Sellers</a:t>
            </a:r>
            <a:endParaRPr sz="700">
              <a:solidFill>
                <a:srgbClr val="99999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4">
            <a:alphaModFix/>
          </a:blip>
          <a:srcRect b="32290" l="0" r="0" t="2529"/>
          <a:stretch/>
        </p:blipFill>
        <p:spPr>
          <a:xfrm>
            <a:off x="5837035" y="1787536"/>
            <a:ext cx="1981200" cy="1929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b="7805" l="0" r="0" t="7805"/>
          <a:stretch/>
        </p:blipFill>
        <p:spPr>
          <a:xfrm>
            <a:off x="574850" y="2017650"/>
            <a:ext cx="4534800" cy="2550600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453800" y="1147575"/>
            <a:ext cx="817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From registration to closing — we do the heavy lifting</a:t>
            </a:r>
            <a:endParaRPr b="1" sz="24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68" name="Google Shape;168;p27"/>
          <p:cNvGrpSpPr/>
          <p:nvPr/>
        </p:nvGrpSpPr>
        <p:grpSpPr>
          <a:xfrm>
            <a:off x="5720051" y="2017625"/>
            <a:ext cx="2909648" cy="2550634"/>
            <a:chOff x="0" y="-38100"/>
            <a:chExt cx="1317000" cy="1908300"/>
          </a:xfrm>
        </p:grpSpPr>
        <p:sp>
          <p:nvSpPr>
            <p:cNvPr id="169" name="Google Shape;169;p27"/>
            <p:cNvSpPr/>
            <p:nvPr/>
          </p:nvSpPr>
          <p:spPr>
            <a:xfrm>
              <a:off x="0" y="0"/>
              <a:ext cx="1316942" cy="1870091"/>
            </a:xfrm>
            <a:custGeom>
              <a:rect b="b" l="l" r="r" t="t"/>
              <a:pathLst>
                <a:path extrusionOk="0" h="1870091" w="1316942">
                  <a:moveTo>
                    <a:pt x="0" y="0"/>
                  </a:moveTo>
                  <a:lnTo>
                    <a:pt x="1316942" y="0"/>
                  </a:lnTo>
                  <a:lnTo>
                    <a:pt x="1316942" y="1870091"/>
                  </a:lnTo>
                  <a:lnTo>
                    <a:pt x="0" y="1870091"/>
                  </a:lnTo>
                  <a:close/>
                </a:path>
              </a:pathLst>
            </a:custGeom>
            <a:gradFill>
              <a:gsLst>
                <a:gs pos="0">
                  <a:srgbClr val="CDA790"/>
                </a:gs>
                <a:gs pos="100000">
                  <a:srgbClr val="A0766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</p:sp>
        <p:sp>
          <p:nvSpPr>
            <p:cNvPr id="170" name="Google Shape;170;p27"/>
            <p:cNvSpPr txBox="1"/>
            <p:nvPr/>
          </p:nvSpPr>
          <p:spPr>
            <a:xfrm>
              <a:off x="0" y="-38100"/>
              <a:ext cx="1317000" cy="1908300"/>
            </a:xfrm>
            <a:prstGeom prst="rect">
              <a:avLst/>
            </a:prstGeom>
            <a:gradFill>
              <a:gsLst>
                <a:gs pos="0">
                  <a:srgbClr val="CDA790"/>
                </a:gs>
                <a:gs pos="100000">
                  <a:srgbClr val="A0766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27"/>
          <p:cNvSpPr txBox="1"/>
          <p:nvPr/>
        </p:nvSpPr>
        <p:spPr>
          <a:xfrm>
            <a:off x="6009375" y="2294800"/>
            <a:ext cx="24618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now have access to the </a:t>
            </a:r>
            <a:r>
              <a:rPr b="1" i="0" lang="en" sz="13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modern bridge solution</a:t>
            </a:r>
            <a:r>
              <a:rPr i="0" lang="en" sz="13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needed to move forward on your client’s new purchase!</a:t>
            </a:r>
            <a:endParaRPr sz="7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-151450" y="2264800"/>
            <a:ext cx="4276500" cy="1113300"/>
          </a:xfrm>
          <a:prstGeom prst="roundRect">
            <a:avLst>
              <a:gd fmla="val 11497" name="adj"/>
            </a:avLst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12275" r="12275" t="0"/>
          <a:stretch/>
        </p:blipFill>
        <p:spPr>
          <a:xfrm>
            <a:off x="4823775" y="1193075"/>
            <a:ext cx="3866400" cy="3415500"/>
          </a:xfrm>
          <a:prstGeom prst="roundRect">
            <a:avLst>
              <a:gd fmla="val 5227" name="adj"/>
            </a:avLst>
          </a:prstGeom>
          <a:noFill/>
          <a:ln>
            <a:noFill/>
          </a:ln>
        </p:spPr>
      </p:pic>
      <p:grpSp>
        <p:nvGrpSpPr>
          <p:cNvPr id="183" name="Google Shape;183;p28"/>
          <p:cNvGrpSpPr/>
          <p:nvPr/>
        </p:nvGrpSpPr>
        <p:grpSpPr>
          <a:xfrm>
            <a:off x="530075" y="1295750"/>
            <a:ext cx="3405150" cy="768375"/>
            <a:chOff x="4823775" y="1401125"/>
            <a:chExt cx="3405150" cy="768375"/>
          </a:xfrm>
        </p:grpSpPr>
        <p:sp>
          <p:nvSpPr>
            <p:cNvPr id="184" name="Google Shape;184;p28"/>
            <p:cNvSpPr txBox="1"/>
            <p:nvPr/>
          </p:nvSpPr>
          <p:spPr>
            <a:xfrm>
              <a:off x="4915125" y="1401125"/>
              <a:ext cx="3313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5D5D5C"/>
                  </a:solidFill>
                  <a:latin typeface="Quicksand"/>
                  <a:ea typeface="Quicksand"/>
                  <a:cs typeface="Quicksand"/>
                  <a:sym typeface="Quicksand"/>
                </a:rPr>
                <a:t>Goodbye Pending Home Sale</a:t>
              </a:r>
              <a:endParaRPr sz="700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5" name="Google Shape;185;p28"/>
            <p:cNvSpPr txBox="1"/>
            <p:nvPr/>
          </p:nvSpPr>
          <p:spPr>
            <a:xfrm>
              <a:off x="4823775" y="1650500"/>
              <a:ext cx="3405000" cy="51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D5D5C"/>
                  </a:solidFill>
                  <a:latin typeface="Quicksand"/>
                  <a:ea typeface="Quicksand"/>
                  <a:cs typeface="Quicksand"/>
                  <a:sym typeface="Quicksand"/>
                </a:rPr>
                <a:t>Save your clients money by removing their pending sale contingency before they submit their next offer</a:t>
              </a:r>
              <a:endParaRPr sz="700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86" name="Google Shape;186;p28"/>
          <p:cNvGrpSpPr/>
          <p:nvPr/>
        </p:nvGrpSpPr>
        <p:grpSpPr>
          <a:xfrm>
            <a:off x="530075" y="2365600"/>
            <a:ext cx="3866400" cy="911700"/>
            <a:chOff x="4823775" y="2600575"/>
            <a:chExt cx="3866400" cy="911700"/>
          </a:xfrm>
        </p:grpSpPr>
        <p:sp>
          <p:nvSpPr>
            <p:cNvPr id="187" name="Google Shape;187;p28"/>
            <p:cNvSpPr txBox="1"/>
            <p:nvPr/>
          </p:nvSpPr>
          <p:spPr>
            <a:xfrm>
              <a:off x="4912875" y="2600575"/>
              <a:ext cx="37773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Boost Your Client’s Financial Leverage</a:t>
              </a:r>
              <a:endParaRPr b="1" sz="13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4823775" y="2993275"/>
              <a:ext cx="3405000" cy="51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The </a:t>
              </a:r>
              <a:r>
                <a:rPr b="1" lang="en" sz="10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Equity Unlock </a:t>
              </a:r>
              <a:r>
                <a:rPr lang="en" sz="10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gives clients access to up to 70% CLTV of their departing residence</a:t>
              </a:r>
              <a:endParaRPr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189" name="Google Shape;189;p28"/>
          <p:cNvGrpSpPr/>
          <p:nvPr/>
        </p:nvGrpSpPr>
        <p:grpSpPr>
          <a:xfrm>
            <a:off x="530075" y="3578775"/>
            <a:ext cx="3405075" cy="846600"/>
            <a:chOff x="4823775" y="3684150"/>
            <a:chExt cx="3405075" cy="846600"/>
          </a:xfrm>
        </p:grpSpPr>
        <p:sp>
          <p:nvSpPr>
            <p:cNvPr id="190" name="Google Shape;190;p28"/>
            <p:cNvSpPr txBox="1"/>
            <p:nvPr/>
          </p:nvSpPr>
          <p:spPr>
            <a:xfrm>
              <a:off x="4915050" y="3684150"/>
              <a:ext cx="33138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5D5D5C"/>
                  </a:solidFill>
                  <a:latin typeface="Quicksand"/>
                  <a:ea typeface="Quicksand"/>
                  <a:cs typeface="Quicksand"/>
                  <a:sym typeface="Quicksand"/>
                </a:rPr>
                <a:t>Help your clients purchase first</a:t>
              </a:r>
              <a:endParaRPr b="1" sz="1300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91" name="Google Shape;191;p28"/>
            <p:cNvSpPr txBox="1"/>
            <p:nvPr/>
          </p:nvSpPr>
          <p:spPr>
            <a:xfrm>
              <a:off x="4823775" y="4011750"/>
              <a:ext cx="3405000" cy="51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D5D5C"/>
                  </a:solidFill>
                  <a:latin typeface="Quicksand"/>
                  <a:ea typeface="Quicksand"/>
                  <a:cs typeface="Quicksand"/>
                  <a:sym typeface="Quicksand"/>
                </a:rPr>
                <a:t>Remove clients departing residence mortgage liability from their debt-to-income ratio</a:t>
              </a:r>
              <a:endParaRPr sz="1000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92" name="Google Shape;192;p28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4512285" y="1434551"/>
            <a:ext cx="412496" cy="41249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noFill/>
          <a:ln cap="flat" cmpd="sng" w="9525">
            <a:solidFill>
              <a:srgbClr val="A076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4550926" y="1453872"/>
            <a:ext cx="334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A07660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700"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5200575" y="1416688"/>
            <a:ext cx="328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Step 1: Departing Residence Approval</a:t>
            </a:r>
            <a:endParaRPr sz="7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5200575" y="1678725"/>
            <a:ext cx="1796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Expected Sales Price: $500k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Mortgage Balance: $250k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Equity Unlock: $100k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5200575" y="2280388"/>
            <a:ext cx="3156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Step 2: Shop Contingency Free!</a:t>
            </a:r>
            <a:endParaRPr sz="7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5200576" y="2541214"/>
            <a:ext cx="2943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Client shops for new home with a contingency-free offer and a 0% interest bridge loan in their back pocket.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5200575" y="3009838"/>
            <a:ext cx="3489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Step 3: Close on new home/mortgage!</a:t>
            </a:r>
            <a:endParaRPr sz="7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5200576" y="3243783"/>
            <a:ext cx="29442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New Purchase: $600k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Down Payment: $100k 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5200575" y="3717488"/>
            <a:ext cx="3322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Step 4: Sell at Full Market Value!</a:t>
            </a:r>
            <a:endParaRPr sz="7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5200576" y="3949770"/>
            <a:ext cx="2944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List the home and sell at Full Market Value within 120 days after the new home is purchased!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D5D5C"/>
                </a:solidFill>
                <a:latin typeface="Quicksand"/>
                <a:ea typeface="Quicksand"/>
                <a:cs typeface="Quicksand"/>
                <a:sym typeface="Quicksand"/>
              </a:rPr>
              <a:t>2.4%* transaction fee to be paid at home sale. </a:t>
            </a:r>
            <a:endParaRPr sz="800">
              <a:solidFill>
                <a:srgbClr val="5D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4512285" y="2280376"/>
            <a:ext cx="412496" cy="41249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noFill/>
          <a:ln cap="flat" cmpd="sng" w="9525">
            <a:solidFill>
              <a:srgbClr val="A076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4550927" y="2299697"/>
            <a:ext cx="334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07660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700"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512135" y="3053226"/>
            <a:ext cx="412496" cy="41249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noFill/>
          <a:ln cap="flat" cmpd="sng" w="9525">
            <a:solidFill>
              <a:srgbClr val="A076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4550777" y="3072547"/>
            <a:ext cx="334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07660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700"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4512285" y="3752801"/>
            <a:ext cx="412496" cy="41249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noFill/>
          <a:ln cap="flat" cmpd="sng" w="9525">
            <a:solidFill>
              <a:srgbClr val="A076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4550927" y="3772122"/>
            <a:ext cx="334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07660"/>
                </a:solidFill>
                <a:latin typeface="Quicksand"/>
                <a:ea typeface="Quicksand"/>
                <a:cs typeface="Quicksand"/>
                <a:sym typeface="Quicksand"/>
              </a:rPr>
              <a:t>4</a:t>
            </a:r>
            <a:endParaRPr sz="700">
              <a:solidFill>
                <a:srgbClr val="A0766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6362325" y="3263938"/>
            <a:ext cx="999300" cy="258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EQUITY UNLOCK</a:t>
            </a:r>
            <a:endParaRPr sz="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567750" y="1031950"/>
            <a:ext cx="3435300" cy="35370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9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809675" y="4047500"/>
            <a:ext cx="2997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cap="none" strike="noStrike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*Fees subject to change; additional fees may apply</a:t>
            </a:r>
            <a:endParaRPr sz="8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cap="none" strike="noStrike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*Minimums apply if the final sale price of the current home is less than $375,000</a:t>
            </a:r>
            <a:endParaRPr sz="8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809675" y="1416700"/>
            <a:ext cx="276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Sample Transaction</a:t>
            </a:r>
            <a:endParaRPr b="1" sz="2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/>
        </p:nvSpPr>
        <p:spPr>
          <a:xfrm>
            <a:off x="574475" y="1138550"/>
            <a:ext cx="38412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Discover where Buy Before You Sell is currently available</a:t>
            </a:r>
            <a:endParaRPr b="1" sz="19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574475" y="2025375"/>
            <a:ext cx="6285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Alabama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Arizona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Arkansas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California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Colorado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Connecticut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Delaware 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Florida*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Georgia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Hawaii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Idaho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Illinois*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Indiana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Iowa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Kansas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Kentucky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1601865" y="2025375"/>
            <a:ext cx="8271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Louisiana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Maine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Maryland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Michigan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Minnesota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Mississippi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Missouri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Montana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Nebraska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Nevada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New Hampshire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New Jersey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New Mexico 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North Carolina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North Dakota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Ohio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2687200" y="2025375"/>
            <a:ext cx="8574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Oklahoma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Oregon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Pennsylvania</a:t>
            </a:r>
            <a:endParaRPr i="0" sz="800" u="none" cap="none" strike="noStrike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Rhode Island</a:t>
            </a:r>
            <a:endParaRPr sz="8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South Carolina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South Dakota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Tennessee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Texas*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Utah 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Vermont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Virginia 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Washington 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Washington D.C.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West Virginia 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Wisconsin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rgbClr val="54565B"/>
                </a:solidFill>
                <a:latin typeface="Proxima Nova"/>
                <a:ea typeface="Proxima Nova"/>
                <a:cs typeface="Proxima Nova"/>
                <a:sym typeface="Proxima Nova"/>
              </a:rPr>
              <a:t>Wyoming </a:t>
            </a:r>
            <a:endParaRPr sz="700">
              <a:solidFill>
                <a:srgbClr val="5456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7507200" y="4370475"/>
            <a:ext cx="594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700" u="none" cap="none" strike="noStrike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Chicago, IL</a:t>
            </a:r>
            <a:endParaRPr sz="7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700" u="none" cap="none" strike="noStrike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Galveston, TX</a:t>
            </a:r>
            <a:endParaRPr sz="7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700" u="none" cap="none" strike="noStrike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Key West, FL</a:t>
            </a:r>
            <a:endParaRPr sz="7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5620797" y="4490913"/>
            <a:ext cx="85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Available now</a:t>
            </a:r>
            <a:endParaRPr sz="8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6750276" y="4490925"/>
            <a:ext cx="628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00" u="none" cap="none" strike="noStrike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*Exclusions</a:t>
            </a:r>
            <a:endParaRPr sz="8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88888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3">
            <a:alphaModFix/>
          </a:blip>
          <a:srcRect b="0" l="9" r="9" t="0"/>
          <a:stretch/>
        </p:blipFill>
        <p:spPr>
          <a:xfrm>
            <a:off x="5206451" y="1782050"/>
            <a:ext cx="3172952" cy="20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150" y="4444725"/>
            <a:ext cx="215400" cy="2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/>
          <p:nvPr/>
        </p:nvSpPr>
        <p:spPr>
          <a:xfrm>
            <a:off x="574475" y="2227950"/>
            <a:ext cx="8148000" cy="2342700"/>
          </a:xfrm>
          <a:prstGeom prst="roundRect">
            <a:avLst>
              <a:gd fmla="val 6775" name="adj"/>
            </a:avLst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54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906875" y="2720388"/>
            <a:ext cx="14211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Submit your client’s departing residence &amp; preferred loan officer’s information to the Buy Before You Sell application.</a:t>
            </a:r>
            <a:endParaRPr sz="11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3">
            <a:alphaModFix/>
          </a:blip>
          <a:srcRect b="42676" l="0" r="0" t="0"/>
          <a:stretch/>
        </p:blipFill>
        <p:spPr>
          <a:xfrm>
            <a:off x="6456200" y="2387024"/>
            <a:ext cx="2022899" cy="217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/>
          <p:nvPr/>
        </p:nvSpPr>
        <p:spPr>
          <a:xfrm>
            <a:off x="4923675" y="2627125"/>
            <a:ext cx="15696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After submission, your loan officer will receive a link to submit 10+ photos of your client’s property. They may also forward this link to you and/or Client to complete. </a:t>
            </a:r>
            <a:endParaRPr sz="9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906875" y="2001675"/>
            <a:ext cx="559500" cy="555300"/>
          </a:xfrm>
          <a:prstGeom prst="ellipse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85725" rotWithShape="0" algn="bl" dir="1920000" dist="47625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937930" y="2037825"/>
            <a:ext cx="4974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b="1"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B7985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286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B7985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4923674" y="2001676"/>
            <a:ext cx="559500" cy="555300"/>
          </a:xfrm>
          <a:prstGeom prst="ellipse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85725" rotWithShape="0" algn="bl" dir="1920000" dist="47625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4954724" y="2033025"/>
            <a:ext cx="4974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b="1"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B7985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286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B7985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 b="42676" l="0" r="0" t="0"/>
          <a:stretch/>
        </p:blipFill>
        <p:spPr>
          <a:xfrm>
            <a:off x="2231975" y="2467691"/>
            <a:ext cx="2156499" cy="209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5">
            <a:alphaModFix/>
          </a:blip>
          <a:srcRect b="0" l="9132" r="12809" t="0"/>
          <a:stretch/>
        </p:blipFill>
        <p:spPr>
          <a:xfrm>
            <a:off x="2504656" y="3287750"/>
            <a:ext cx="1611131" cy="12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574475" y="1243763"/>
            <a:ext cx="39879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40424B"/>
                </a:solidFill>
                <a:latin typeface="Quicksand"/>
                <a:ea typeface="Quicksand"/>
                <a:cs typeface="Quicksand"/>
                <a:sym typeface="Quicksand"/>
              </a:rPr>
              <a:t>24-hour Full Approval</a:t>
            </a:r>
            <a:endParaRPr b="1" sz="2600">
              <a:solidFill>
                <a:srgbClr val="4042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88888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/>
          <p:nvPr/>
        </p:nvSpPr>
        <p:spPr>
          <a:xfrm>
            <a:off x="4841225" y="1128600"/>
            <a:ext cx="3882600" cy="3579300"/>
          </a:xfrm>
          <a:prstGeom prst="roundRect">
            <a:avLst>
              <a:gd fmla="val 4832" name="adj"/>
            </a:avLst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476475" y="1125225"/>
            <a:ext cx="3488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Property</a:t>
            </a:r>
            <a:endParaRPr b="1" sz="24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Requirements</a:t>
            </a:r>
            <a:endParaRPr b="1" sz="24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5038175" y="1315950"/>
            <a:ext cx="34887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Eligible properties: single-family home, townhome, or condo*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Cannot be greater than 5 acres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Must have access to public roads and utilities (water, electricity)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Must be zoned as residential 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Not in an age-restricted community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Not a short-sale or pre-foreclosure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ot subject to any leases, including tenancy, oil/gas/mineral rights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Departing residence cannot be part of an active new construction community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Incoming Residence must have a Certificate of Occupancy if it is a new construction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 Active Foreclosures or Bankruptcies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Not a Log Home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Not a Non-warrantable Condo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574475" y="4415400"/>
            <a:ext cx="2410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4565B"/>
                </a:solidFill>
                <a:latin typeface="Quicksand"/>
                <a:ea typeface="Quicksand"/>
                <a:cs typeface="Quicksand"/>
                <a:sym typeface="Quicksand"/>
              </a:rPr>
              <a:t>*Condos &amp; HOAs require additional approval</a:t>
            </a:r>
            <a:endParaRPr sz="700">
              <a:solidFill>
                <a:srgbClr val="54565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3">
            <a:alphaModFix/>
          </a:blip>
          <a:srcRect b="7798" l="0" r="0" t="7798"/>
          <a:stretch/>
        </p:blipFill>
        <p:spPr>
          <a:xfrm>
            <a:off x="574475" y="2207450"/>
            <a:ext cx="3720300" cy="2092800"/>
          </a:xfrm>
          <a:prstGeom prst="roundRect">
            <a:avLst>
              <a:gd fmla="val 7333" name="adj"/>
            </a:avLst>
          </a:prstGeom>
          <a:noFill/>
          <a:ln>
            <a:noFill/>
          </a:ln>
        </p:spPr>
      </p:pic>
      <p:sp>
        <p:nvSpPr>
          <p:cNvPr id="273" name="Google Shape;273;p32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88888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/>
          <p:nvPr/>
        </p:nvSpPr>
        <p:spPr>
          <a:xfrm>
            <a:off x="4841225" y="1128600"/>
            <a:ext cx="3882600" cy="3579300"/>
          </a:xfrm>
          <a:prstGeom prst="roundRect">
            <a:avLst>
              <a:gd fmla="val 4832" name="adj"/>
            </a:avLst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453875" y="1164775"/>
            <a:ext cx="287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E5D5C"/>
                </a:solidFill>
                <a:latin typeface="Quicksand"/>
                <a:ea typeface="Quicksand"/>
                <a:cs typeface="Quicksand"/>
                <a:sym typeface="Quicksand"/>
              </a:rPr>
              <a:t>The Home Requirements</a:t>
            </a:r>
            <a:endParaRPr b="1" sz="2400">
              <a:solidFill>
                <a:srgbClr val="5E5D5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574475" y="4415400"/>
            <a:ext cx="3540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**Exceptions can be made if the size of the property is conforming for the area</a:t>
            </a:r>
            <a:endParaRPr sz="7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5038175" y="1302000"/>
            <a:ext cx="348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 can provide Equity Unlock amount up to $2M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Square feet: 750-5,550**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Home value 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○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Less than $100,00 are ineligible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○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Less than $150,000 will be subject to further review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At least 1 bedroom and 1 bathroom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Any lien on the home from solar financing or leasing must be fully paid 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Solar lease does not need to be fully paid off but we need to account for the payoff in the econ model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Not occupied by tenants during or after the purchase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 leasehold, no outstanding life estates, trusts will need trust agreement to review before approval </a:t>
            </a:r>
            <a:endParaRPr b="1"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highlight>
                  <a:srgbClr val="A07660"/>
                </a:highlight>
                <a:latin typeface="Quicksand"/>
                <a:ea typeface="Quicksand"/>
                <a:cs typeface="Quicksand"/>
                <a:sym typeface="Quicksand"/>
              </a:rPr>
              <a:t>No VA, FHA, or reverse mortgages on incoming residence </a:t>
            </a:r>
            <a:endParaRPr b="1" sz="900">
              <a:solidFill>
                <a:srgbClr val="FFFFFF"/>
              </a:solidFill>
              <a:highlight>
                <a:srgbClr val="A07660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icksand"/>
              <a:buChar char="●"/>
            </a:pPr>
            <a:r>
              <a:rPr b="1"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If the Departing Residence or Incoming Residence is a second home or investment property, the transaction is NOT eligible </a:t>
            </a:r>
            <a:endParaRPr b="1" sz="900">
              <a:solidFill>
                <a:srgbClr val="FFFFFF"/>
              </a:solidFill>
              <a:highlight>
                <a:srgbClr val="32BFD2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 b="31253" l="0" r="0" t="31253"/>
          <a:stretch/>
        </p:blipFill>
        <p:spPr>
          <a:xfrm>
            <a:off x="574475" y="2195100"/>
            <a:ext cx="3720300" cy="2092800"/>
          </a:xfrm>
          <a:prstGeom prst="roundRect">
            <a:avLst>
              <a:gd fmla="val 7333" name="adj"/>
            </a:avLst>
          </a:prstGeom>
          <a:noFill/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77235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Contact us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6756975" y="529600"/>
            <a:ext cx="966600" cy="215400"/>
          </a:xfrm>
          <a:prstGeom prst="rect">
            <a:avLst/>
          </a:prstGeom>
          <a:solidFill>
            <a:srgbClr val="CDA7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Guidelines</a:t>
            </a:r>
            <a:endParaRPr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57903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rPr>
              <a:t>Advantages</a:t>
            </a:r>
            <a:endParaRPr sz="800">
              <a:solidFill>
                <a:srgbClr val="88888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4823775" y="529600"/>
            <a:ext cx="966600" cy="21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27272"/>
                </a:solidFill>
                <a:latin typeface="Quicksand"/>
                <a:ea typeface="Quicksand"/>
                <a:cs typeface="Quicksand"/>
                <a:sym typeface="Quicksand"/>
              </a:rPr>
              <a:t>Home</a:t>
            </a:r>
            <a:endParaRPr sz="800">
              <a:solidFill>
                <a:srgbClr val="72727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574475" y="529600"/>
            <a:ext cx="1657500" cy="215400"/>
          </a:xfrm>
          <a:prstGeom prst="rect">
            <a:avLst/>
          </a:prstGeom>
          <a:gradFill>
            <a:gsLst>
              <a:gs pos="0">
                <a:srgbClr val="CDA790"/>
              </a:gs>
              <a:gs pos="100000">
                <a:srgbClr val="A0766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BUY BEFORE YOU SELL</a:t>
            </a:r>
            <a:endParaRPr b="1" sz="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