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6" r:id="rId3"/>
  </p:sldMasterIdLst>
  <p:handoutMasterIdLst>
    <p:handoutMasterId r:id="rId18"/>
  </p:handoutMasterIdLst>
  <p:sldIdLst>
    <p:sldId id="256" r:id="rId4"/>
    <p:sldId id="366" r:id="rId5"/>
    <p:sldId id="365" r:id="rId6"/>
    <p:sldId id="274" r:id="rId7"/>
    <p:sldId id="271" r:id="rId8"/>
    <p:sldId id="297" r:id="rId9"/>
    <p:sldId id="278" r:id="rId10"/>
    <p:sldId id="260" r:id="rId11"/>
    <p:sldId id="280" r:id="rId12"/>
    <p:sldId id="294" r:id="rId13"/>
    <p:sldId id="261" r:id="rId14"/>
    <p:sldId id="262" r:id="rId15"/>
    <p:sldId id="263" r:id="rId16"/>
    <p:sldId id="273" r:id="rId17"/>
  </p:sldIdLst>
  <p:sldSz cx="9144000" cy="6858000" type="screen4x3"/>
  <p:notesSz cx="6954838" cy="9240838"/>
  <p:embeddedFontLst>
    <p:embeddedFont>
      <p:font typeface="Castellar" panose="020A0402060406010301" pitchFamily="18" charset="0"/>
      <p:regular r:id="rId19"/>
    </p:embeddedFont>
    <p:embeddedFont>
      <p:font typeface="Century Gothic" panose="020B0502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Gill Sans MT" panose="020B0502020104020203" pitchFamily="34" charset="0"/>
      <p:regular r:id="rId28"/>
      <p:bold r:id="rId29"/>
      <p:italic r:id="rId30"/>
      <p:boldItalic r:id="rId31"/>
    </p:embeddedFont>
    <p:embeddedFont>
      <p:font typeface="Lato" panose="020F0502020204030203" pitchFamily="34" charset="0"/>
      <p:regular r:id="rId32"/>
    </p:embeddedFont>
    <p:embeddedFont>
      <p:font typeface="Oswald" panose="00000500000000000000" pitchFamily="2" charset="0"/>
      <p:regular r:id="rId33"/>
    </p:embeddedFont>
    <p:embeddedFont>
      <p:font typeface="Rockwell" panose="02060603020205020403"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592"/>
    <a:srgbClr val="2646E6"/>
    <a:srgbClr val="000000"/>
    <a:srgbClr val="24AE8A"/>
    <a:srgbClr val="FF3059"/>
    <a:srgbClr val="47BD98"/>
    <a:srgbClr val="FF8575"/>
    <a:srgbClr val="8095CA"/>
    <a:srgbClr val="9AABD5"/>
    <a:srgbClr val="FFA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36" autoAdjust="0"/>
    <p:restoredTop sz="94660"/>
  </p:normalViewPr>
  <p:slideViewPr>
    <p:cSldViewPr snapToGrid="0">
      <p:cViewPr varScale="1">
        <p:scale>
          <a:sx n="62" d="100"/>
          <a:sy n="62" d="100"/>
        </p:scale>
        <p:origin x="1428" y="240"/>
      </p:cViewPr>
      <p:guideLst/>
    </p:cSldViewPr>
  </p:slideViewPr>
  <p:notesTextViewPr>
    <p:cViewPr>
      <p:scale>
        <a:sx n="1" d="1"/>
        <a:sy n="1" d="1"/>
      </p:scale>
      <p:origin x="0" y="0"/>
    </p:cViewPr>
  </p:notesTextViewPr>
  <p:notesViewPr>
    <p:cSldViewPr snapToGrid="0">
      <p:cViewPr varScale="1">
        <p:scale>
          <a:sx n="60" d="100"/>
          <a:sy n="60" d="100"/>
        </p:scale>
        <p:origin x="222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859007" y="8507478"/>
            <a:ext cx="463156" cy="463635"/>
          </a:xfrm>
          <a:prstGeom prst="rect">
            <a:avLst/>
          </a:prstGeom>
        </p:spPr>
        <p:txBody>
          <a:bodyPr vert="horz" lIns="91632" tIns="45816" rIns="91632" bIns="45816" rtlCol="0" anchor="b"/>
          <a:lstStyle>
            <a:lvl1pPr algn="r">
              <a:defRPr sz="1100"/>
            </a:lvl1pPr>
          </a:lstStyle>
          <a:p>
            <a:fld id="{2D1DDE29-DC6D-46CD-B486-E46285D6F829}" type="slidenum">
              <a:rPr lang="en-US" smtClean="0"/>
              <a:t>‹#›</a:t>
            </a:fld>
            <a:endParaRPr lang="en-US" dirty="0"/>
          </a:p>
        </p:txBody>
      </p:sp>
      <p:sp>
        <p:nvSpPr>
          <p:cNvPr id="8" name="Footer Placeholder 3"/>
          <p:cNvSpPr txBox="1">
            <a:spLocks/>
          </p:cNvSpPr>
          <p:nvPr/>
        </p:nvSpPr>
        <p:spPr>
          <a:xfrm>
            <a:off x="0" y="8604986"/>
            <a:ext cx="7016786" cy="468122"/>
          </a:xfrm>
          <a:prstGeom prst="rect">
            <a:avLst/>
          </a:prstGeom>
        </p:spPr>
        <p:txBody>
          <a:bodyPr vert="horz" lIns="93355" tIns="46677" rIns="93355" bIns="46677" rtlCol="0" anchor="b"/>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dirty="0">
                <a:solidFill>
                  <a:srgbClr val="207788"/>
                </a:solidFill>
                <a:latin typeface="Castellar" panose="020A0402060406010301" pitchFamily="18" charset="0"/>
              </a:rPr>
              <a:t>F</a:t>
            </a:r>
            <a:r>
              <a:rPr lang="en-US" baseline="30000" dirty="0">
                <a:solidFill>
                  <a:schemeClr val="accent2"/>
                </a:solidFill>
                <a:latin typeface="Castellar" panose="020A0402060406010301" pitchFamily="18" charset="0"/>
              </a:rPr>
              <a:t>3</a:t>
            </a:r>
            <a:r>
              <a:rPr lang="en-US" dirty="0">
                <a:solidFill>
                  <a:srgbClr val="207788"/>
                </a:solidFill>
                <a:latin typeface="Castellar" panose="020A0402060406010301" pitchFamily="18" charset="0"/>
              </a:rPr>
              <a:t>E</a:t>
            </a:r>
            <a:r>
              <a:rPr lang="en-US" sz="1000" dirty="0">
                <a:solidFill>
                  <a:srgbClr val="207788"/>
                </a:solidFill>
                <a:latin typeface="Georgia" panose="02040502050405020303" pitchFamily="18" charset="0"/>
              </a:rPr>
              <a:t>   </a:t>
            </a:r>
            <a:r>
              <a:rPr lang="en-US" sz="900" dirty="0">
                <a:solidFill>
                  <a:srgbClr val="000000"/>
                </a:solidFill>
                <a:latin typeface="Georgia" panose="02040502050405020303" pitchFamily="18" charset="0"/>
              </a:rPr>
              <a:t>The Foundation for Financial Education</a:t>
            </a:r>
          </a:p>
          <a:p>
            <a:pPr algn="ctr">
              <a:lnSpc>
                <a:spcPct val="150000"/>
              </a:lnSpc>
            </a:pPr>
            <a:r>
              <a:rPr lang="en-US" sz="800" b="1" dirty="0">
                <a:solidFill>
                  <a:srgbClr val="207788"/>
                </a:solidFill>
                <a:latin typeface="Arial" panose="020B0604020202020204" pitchFamily="34" charset="0"/>
                <a:cs typeface="Arial" panose="020B0604020202020204" pitchFamily="34" charset="0"/>
              </a:rPr>
              <a:t>F3Eonline.org  </a:t>
            </a:r>
            <a:r>
              <a:rPr lang="en-US" sz="800" b="1" dirty="0">
                <a:solidFill>
                  <a:schemeClr val="bg2">
                    <a:lumMod val="50000"/>
                  </a:schemeClr>
                </a:solidFill>
                <a:latin typeface="Arial" panose="020B0604020202020204" pitchFamily="34" charset="0"/>
                <a:cs typeface="Arial" panose="020B0604020202020204" pitchFamily="34" charset="0"/>
              </a:rPr>
              <a:t> |   </a:t>
            </a:r>
            <a:r>
              <a:rPr lang="en-US" sz="800" b="1" dirty="0">
                <a:solidFill>
                  <a:srgbClr val="207788"/>
                </a:solidFill>
                <a:latin typeface="Arial" panose="020B0604020202020204" pitchFamily="34" charset="0"/>
                <a:cs typeface="Arial" panose="020B0604020202020204" pitchFamily="34" charset="0"/>
              </a:rPr>
              <a:t>(240) 499-0390  </a:t>
            </a:r>
            <a:r>
              <a:rPr lang="en-US" sz="800" b="1" dirty="0">
                <a:solidFill>
                  <a:schemeClr val="bg2">
                    <a:lumMod val="50000"/>
                  </a:schemeClr>
                </a:solidFill>
                <a:latin typeface="Arial" panose="020B0604020202020204" pitchFamily="34" charset="0"/>
                <a:cs typeface="Arial" panose="020B0604020202020204" pitchFamily="34" charset="0"/>
              </a:rPr>
              <a:t> |   </a:t>
            </a:r>
            <a:r>
              <a:rPr lang="en-US" sz="800" b="1" dirty="0">
                <a:solidFill>
                  <a:srgbClr val="207788"/>
                </a:solidFill>
                <a:latin typeface="Arial" panose="020B0604020202020204" pitchFamily="34" charset="0"/>
                <a:cs typeface="Arial" panose="020B0604020202020204" pitchFamily="34" charset="0"/>
              </a:rPr>
              <a:t>info@F3Eonline.org</a:t>
            </a:r>
          </a:p>
        </p:txBody>
      </p:sp>
    </p:spTree>
    <p:extLst>
      <p:ext uri="{BB962C8B-B14F-4D97-AF65-F5344CB8AC3E}">
        <p14:creationId xmlns:p14="http://schemas.microsoft.com/office/powerpoint/2010/main" val="8683164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AF8E25-1AC0-4E05-9E97-401BAD5D9705}"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39B7-0F34-4021-B7ED-554170A91633}" type="slidenum">
              <a:rPr lang="en-US" smtClean="0"/>
              <a:t>‹#›</a:t>
            </a:fld>
            <a:endParaRPr lang="en-US"/>
          </a:p>
        </p:txBody>
      </p:sp>
    </p:spTree>
    <p:extLst>
      <p:ext uri="{BB962C8B-B14F-4D97-AF65-F5344CB8AC3E}">
        <p14:creationId xmlns:p14="http://schemas.microsoft.com/office/powerpoint/2010/main" val="133140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AF8E25-1AC0-4E05-9E97-401BAD5D9705}"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39B7-0F34-4021-B7ED-554170A91633}" type="slidenum">
              <a:rPr lang="en-US" smtClean="0"/>
              <a:t>‹#›</a:t>
            </a:fld>
            <a:endParaRPr lang="en-US"/>
          </a:p>
        </p:txBody>
      </p:sp>
      <p:sp>
        <p:nvSpPr>
          <p:cNvPr id="9" name="Rectangle 8"/>
          <p:cNvSpPr/>
          <p:nvPr userDrawn="1"/>
        </p:nvSpPr>
        <p:spPr>
          <a:xfrm>
            <a:off x="0" y="6573142"/>
            <a:ext cx="9144000" cy="332155"/>
          </a:xfrm>
          <a:prstGeom prst="rect">
            <a:avLst/>
          </a:prstGeom>
          <a:solidFill>
            <a:srgbClr val="75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46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AF8E25-1AC0-4E05-9E97-401BAD5D9705}"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39B7-0F34-4021-B7ED-554170A91633}" type="slidenum">
              <a:rPr lang="en-US" smtClean="0"/>
              <a:t>‹#›</a:t>
            </a:fld>
            <a:endParaRPr lang="en-US"/>
          </a:p>
        </p:txBody>
      </p:sp>
      <p:sp>
        <p:nvSpPr>
          <p:cNvPr id="9" name="Rectangle 8"/>
          <p:cNvSpPr/>
          <p:nvPr userDrawn="1"/>
        </p:nvSpPr>
        <p:spPr>
          <a:xfrm>
            <a:off x="0" y="6573142"/>
            <a:ext cx="9144000" cy="332155"/>
          </a:xfrm>
          <a:prstGeom prst="rect">
            <a:avLst/>
          </a:prstGeom>
          <a:solidFill>
            <a:srgbClr val="75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21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3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92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704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1962262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406877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310133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55577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21405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75CAB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AF8E25-1AC0-4E05-9E97-401BAD5D9705}"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39B7-0F34-4021-B7ED-554170A91633}" type="slidenum">
              <a:rPr lang="en-US" smtClean="0"/>
              <a:t>‹#›</a:t>
            </a:fld>
            <a:endParaRPr lang="en-US"/>
          </a:p>
        </p:txBody>
      </p:sp>
    </p:spTree>
    <p:extLst>
      <p:ext uri="{BB962C8B-B14F-4D97-AF65-F5344CB8AC3E}">
        <p14:creationId xmlns:p14="http://schemas.microsoft.com/office/powerpoint/2010/main" val="940582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2961195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3321597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1120397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288018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0CD32A4-C3C7-4B66-A50D-77CE643A6982}" type="datetimeFigureOut">
              <a:rPr lang="en-US" smtClean="0"/>
              <a:t>6/9/2025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55A935F-B5BE-4E65-AEEF-DF141BF60DE6}" type="slidenum">
              <a:rPr lang="en-US" smtClean="0"/>
              <a:t>‹#›</a:t>
            </a:fld>
            <a:endParaRPr lang="en-US"/>
          </a:p>
        </p:txBody>
      </p:sp>
    </p:spTree>
    <p:extLst>
      <p:ext uri="{BB962C8B-B14F-4D97-AF65-F5344CB8AC3E}">
        <p14:creationId xmlns:p14="http://schemas.microsoft.com/office/powerpoint/2010/main" val="743924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Top Corners Rounded 2">
            <a:extLst>
              <a:ext uri="{FF2B5EF4-FFF2-40B4-BE49-F238E27FC236}">
                <a16:creationId xmlns:a16="http://schemas.microsoft.com/office/drawing/2014/main" id="{EFC97D53-FA99-4CBD-AB1D-83FFB3BD488F}"/>
              </a:ext>
            </a:extLst>
          </p:cNvPr>
          <p:cNvSpPr/>
          <p:nvPr userDrawn="1"/>
        </p:nvSpPr>
        <p:spPr>
          <a:xfrm rot="5400000">
            <a:off x="3640683" y="2845448"/>
            <a:ext cx="138403" cy="7419772"/>
          </a:xfrm>
          <a:prstGeom prst="round2SameRect">
            <a:avLst>
              <a:gd name="adj1" fmla="val 50000"/>
              <a:gd name="adj2" fmla="val 0"/>
            </a:avLst>
          </a:prstGeom>
          <a:solidFill>
            <a:srgbClr val="12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Top Corners Rounded 5">
            <a:extLst>
              <a:ext uri="{FF2B5EF4-FFF2-40B4-BE49-F238E27FC236}">
                <a16:creationId xmlns:a16="http://schemas.microsoft.com/office/drawing/2014/main" id="{B8A79FB9-F5E9-41A6-86D2-806115F5E6D1}"/>
              </a:ext>
            </a:extLst>
          </p:cNvPr>
          <p:cNvSpPr/>
          <p:nvPr userDrawn="1"/>
        </p:nvSpPr>
        <p:spPr>
          <a:xfrm rot="16200000" flipH="1">
            <a:off x="8731899" y="6212434"/>
            <a:ext cx="138403" cy="685800"/>
          </a:xfrm>
          <a:prstGeom prst="round2SameRect">
            <a:avLst>
              <a:gd name="adj1" fmla="val 50000"/>
              <a:gd name="adj2" fmla="val 0"/>
            </a:avLst>
          </a:prstGeom>
          <a:solidFill>
            <a:srgbClr val="12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C603D248-C1F6-4A2E-BEBE-761B2FBA9433}"/>
              </a:ext>
            </a:extLst>
          </p:cNvPr>
          <p:cNvSpPr txBox="1"/>
          <p:nvPr userDrawn="1"/>
        </p:nvSpPr>
        <p:spPr>
          <a:xfrm>
            <a:off x="7419771" y="6416836"/>
            <a:ext cx="1038429" cy="276999"/>
          </a:xfrm>
          <a:prstGeom prst="rect">
            <a:avLst/>
          </a:prstGeom>
          <a:noFill/>
        </p:spPr>
        <p:txBody>
          <a:bodyPr wrap="square" rtlCol="0" anchor="ctr">
            <a:spAutoFit/>
          </a:bodyPr>
          <a:lstStyle/>
          <a:p>
            <a:pPr algn="dist"/>
            <a:r>
              <a:rPr lang="en-US" altLang="ko-KR" sz="1200" b="1" dirty="0">
                <a:solidFill>
                  <a:srgbClr val="127D81"/>
                </a:solidFill>
                <a:latin typeface="+mn-lt"/>
                <a:cs typeface="Arial" pitchFamily="34" charset="0"/>
              </a:rPr>
              <a:t>Real Estate</a:t>
            </a:r>
            <a:endParaRPr lang="ko-KR" altLang="en-US" sz="1200" b="1" dirty="0">
              <a:solidFill>
                <a:srgbClr val="127D81"/>
              </a:solidFill>
              <a:latin typeface="+mn-lt"/>
              <a:cs typeface="Arial" pitchFamily="34" charset="0"/>
            </a:endParaRPr>
          </a:p>
        </p:txBody>
      </p:sp>
    </p:spTree>
    <p:extLst>
      <p:ext uri="{BB962C8B-B14F-4D97-AF65-F5344CB8AC3E}">
        <p14:creationId xmlns:p14="http://schemas.microsoft.com/office/powerpoint/2010/main" val="2552951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8" name="Group 7">
            <a:extLst>
              <a:ext uri="{FF2B5EF4-FFF2-40B4-BE49-F238E27FC236}">
                <a16:creationId xmlns:a16="http://schemas.microsoft.com/office/drawing/2014/main" id="{AB5EAB53-0AB0-49A7-8A0C-0A9D85479EC0}"/>
              </a:ext>
            </a:extLst>
          </p:cNvPr>
          <p:cNvGrpSpPr/>
          <p:nvPr userDrawn="1"/>
        </p:nvGrpSpPr>
        <p:grpSpPr>
          <a:xfrm>
            <a:off x="7881623" y="5751673"/>
            <a:ext cx="1212371" cy="860583"/>
            <a:chOff x="3631780" y="1691976"/>
            <a:chExt cx="4859204" cy="2586924"/>
          </a:xfrm>
        </p:grpSpPr>
        <p:sp>
          <p:nvSpPr>
            <p:cNvPr id="9" name="Oval 8">
              <a:extLst>
                <a:ext uri="{FF2B5EF4-FFF2-40B4-BE49-F238E27FC236}">
                  <a16:creationId xmlns:a16="http://schemas.microsoft.com/office/drawing/2014/main" id="{67EC8A9F-0142-4609-95F7-1A271547C803}"/>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10" name="Group 9">
              <a:extLst>
                <a:ext uri="{FF2B5EF4-FFF2-40B4-BE49-F238E27FC236}">
                  <a16:creationId xmlns:a16="http://schemas.microsoft.com/office/drawing/2014/main" id="{CDCF3F67-0811-4C24-B10F-0D140D2AA63A}"/>
                </a:ext>
              </a:extLst>
            </p:cNvPr>
            <p:cNvGrpSpPr/>
            <p:nvPr/>
          </p:nvGrpSpPr>
          <p:grpSpPr>
            <a:xfrm>
              <a:off x="5715672" y="1691976"/>
              <a:ext cx="2775312" cy="2580988"/>
              <a:chOff x="5715672" y="1691976"/>
              <a:chExt cx="2775312" cy="2580988"/>
            </a:xfrm>
            <a:solidFill>
              <a:schemeClr val="accent4"/>
            </a:solidFill>
          </p:grpSpPr>
          <p:sp>
            <p:nvSpPr>
              <p:cNvPr id="43" name="Oval 42">
                <a:extLst>
                  <a:ext uri="{FF2B5EF4-FFF2-40B4-BE49-F238E27FC236}">
                    <a16:creationId xmlns:a16="http://schemas.microsoft.com/office/drawing/2014/main" id="{BA3F13EE-C67A-4A94-8E09-F65FFC6AFA4A}"/>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4" name="Oval 43">
                <a:extLst>
                  <a:ext uri="{FF2B5EF4-FFF2-40B4-BE49-F238E27FC236}">
                    <a16:creationId xmlns:a16="http://schemas.microsoft.com/office/drawing/2014/main" id="{99456DDD-1149-4AA4-8114-105A36EE610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5" name="Oval 44">
                <a:extLst>
                  <a:ext uri="{FF2B5EF4-FFF2-40B4-BE49-F238E27FC236}">
                    <a16:creationId xmlns:a16="http://schemas.microsoft.com/office/drawing/2014/main" id="{B154FA3E-24E1-42E4-9A35-425F737CA35F}"/>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6" name="Oval 45">
                <a:extLst>
                  <a:ext uri="{FF2B5EF4-FFF2-40B4-BE49-F238E27FC236}">
                    <a16:creationId xmlns:a16="http://schemas.microsoft.com/office/drawing/2014/main" id="{C6C7D145-134C-4FE3-8FF9-BCEC4B6CA6BA}"/>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7" name="Rectangle 46">
                <a:extLst>
                  <a:ext uri="{FF2B5EF4-FFF2-40B4-BE49-F238E27FC236}">
                    <a16:creationId xmlns:a16="http://schemas.microsoft.com/office/drawing/2014/main" id="{717A5171-079A-4D92-B321-8987F6E34CC2}"/>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11" name="Group 10">
              <a:extLst>
                <a:ext uri="{FF2B5EF4-FFF2-40B4-BE49-F238E27FC236}">
                  <a16:creationId xmlns:a16="http://schemas.microsoft.com/office/drawing/2014/main" id="{FBBDD4EF-B3CB-4E3E-B303-0CD5F31B137E}"/>
                </a:ext>
              </a:extLst>
            </p:cNvPr>
            <p:cNvGrpSpPr/>
            <p:nvPr/>
          </p:nvGrpSpPr>
          <p:grpSpPr>
            <a:xfrm>
              <a:off x="4298370" y="1809306"/>
              <a:ext cx="3786551" cy="2465573"/>
              <a:chOff x="4298370" y="1809306"/>
              <a:chExt cx="3786551" cy="2465573"/>
            </a:xfrm>
          </p:grpSpPr>
          <p:sp>
            <p:nvSpPr>
              <p:cNvPr id="32" name="Oval 31">
                <a:extLst>
                  <a:ext uri="{FF2B5EF4-FFF2-40B4-BE49-F238E27FC236}">
                    <a16:creationId xmlns:a16="http://schemas.microsoft.com/office/drawing/2014/main" id="{04D636DE-3F26-4E27-AD6D-B784D857AC99}"/>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3" name="Oval 32">
                <a:extLst>
                  <a:ext uri="{FF2B5EF4-FFF2-40B4-BE49-F238E27FC236}">
                    <a16:creationId xmlns:a16="http://schemas.microsoft.com/office/drawing/2014/main" id="{D36D5D76-54F7-4983-873A-E9249D9B27AA}"/>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4" name="Oval 33">
                <a:extLst>
                  <a:ext uri="{FF2B5EF4-FFF2-40B4-BE49-F238E27FC236}">
                    <a16:creationId xmlns:a16="http://schemas.microsoft.com/office/drawing/2014/main" id="{0632AEFC-348B-439E-A407-D68AA774B02B}"/>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5" name="Oval 34">
                <a:extLst>
                  <a:ext uri="{FF2B5EF4-FFF2-40B4-BE49-F238E27FC236}">
                    <a16:creationId xmlns:a16="http://schemas.microsoft.com/office/drawing/2014/main" id="{8EADCE84-13E0-496D-8C9D-04C0B9B6FB73}"/>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6" name="Oval 35">
                <a:extLst>
                  <a:ext uri="{FF2B5EF4-FFF2-40B4-BE49-F238E27FC236}">
                    <a16:creationId xmlns:a16="http://schemas.microsoft.com/office/drawing/2014/main" id="{BA412BF7-6E8B-46D7-91C0-20C9A7951A5A}"/>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7" name="Oval 36">
                <a:extLst>
                  <a:ext uri="{FF2B5EF4-FFF2-40B4-BE49-F238E27FC236}">
                    <a16:creationId xmlns:a16="http://schemas.microsoft.com/office/drawing/2014/main" id="{643FFB8D-4436-4398-8669-1B7030A860AD}"/>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8" name="Oval 37">
                <a:extLst>
                  <a:ext uri="{FF2B5EF4-FFF2-40B4-BE49-F238E27FC236}">
                    <a16:creationId xmlns:a16="http://schemas.microsoft.com/office/drawing/2014/main" id="{8A1C9E68-FE5B-4D06-BFD6-B836A0EE0D8A}"/>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9" name="Oval 38">
                <a:extLst>
                  <a:ext uri="{FF2B5EF4-FFF2-40B4-BE49-F238E27FC236}">
                    <a16:creationId xmlns:a16="http://schemas.microsoft.com/office/drawing/2014/main" id="{411F6427-B46A-476C-A1FE-438921C33141}"/>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40" name="Oval 39">
                <a:extLst>
                  <a:ext uri="{FF2B5EF4-FFF2-40B4-BE49-F238E27FC236}">
                    <a16:creationId xmlns:a16="http://schemas.microsoft.com/office/drawing/2014/main" id="{0871897A-671A-4DF2-8FE8-89C3E46C5C41}"/>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41" name="Rectangle 40">
                <a:extLst>
                  <a:ext uri="{FF2B5EF4-FFF2-40B4-BE49-F238E27FC236}">
                    <a16:creationId xmlns:a16="http://schemas.microsoft.com/office/drawing/2014/main" id="{273E5CC0-00B6-418D-B32A-99090DFF4E42}"/>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2" name="Oval 41">
                <a:extLst>
                  <a:ext uri="{FF2B5EF4-FFF2-40B4-BE49-F238E27FC236}">
                    <a16:creationId xmlns:a16="http://schemas.microsoft.com/office/drawing/2014/main" id="{BEF72336-3F79-4A97-8B24-887979BA1BC4}"/>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12" name="Group 11">
              <a:extLst>
                <a:ext uri="{FF2B5EF4-FFF2-40B4-BE49-F238E27FC236}">
                  <a16:creationId xmlns:a16="http://schemas.microsoft.com/office/drawing/2014/main" id="{504D2FE2-9428-49AD-8275-8646559047EA}"/>
                </a:ext>
              </a:extLst>
            </p:cNvPr>
            <p:cNvGrpSpPr/>
            <p:nvPr/>
          </p:nvGrpSpPr>
          <p:grpSpPr>
            <a:xfrm>
              <a:off x="3631780" y="2451097"/>
              <a:ext cx="3196921" cy="1827803"/>
              <a:chOff x="3631780" y="2451097"/>
              <a:chExt cx="3196921" cy="1827803"/>
            </a:xfrm>
          </p:grpSpPr>
          <p:sp>
            <p:nvSpPr>
              <p:cNvPr id="24" name="Oval 23">
                <a:extLst>
                  <a:ext uri="{FF2B5EF4-FFF2-40B4-BE49-F238E27FC236}">
                    <a16:creationId xmlns:a16="http://schemas.microsoft.com/office/drawing/2014/main" id="{7C0BEA64-4E59-42CE-A307-A9B2FC69002A}"/>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5" name="Oval 24">
                <a:extLst>
                  <a:ext uri="{FF2B5EF4-FFF2-40B4-BE49-F238E27FC236}">
                    <a16:creationId xmlns:a16="http://schemas.microsoft.com/office/drawing/2014/main" id="{6EE78404-9AA0-4852-882C-49A3C9A44FC8}"/>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6" name="Oval 25">
                <a:extLst>
                  <a:ext uri="{FF2B5EF4-FFF2-40B4-BE49-F238E27FC236}">
                    <a16:creationId xmlns:a16="http://schemas.microsoft.com/office/drawing/2014/main" id="{9BABA818-FD93-46E2-B427-CAD3408031F7}"/>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7" name="Oval 26">
                <a:extLst>
                  <a:ext uri="{FF2B5EF4-FFF2-40B4-BE49-F238E27FC236}">
                    <a16:creationId xmlns:a16="http://schemas.microsoft.com/office/drawing/2014/main" id="{5F5C9629-B030-43F5-99A7-C079CDBFC02E}"/>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8" name="Oval 27">
                <a:extLst>
                  <a:ext uri="{FF2B5EF4-FFF2-40B4-BE49-F238E27FC236}">
                    <a16:creationId xmlns:a16="http://schemas.microsoft.com/office/drawing/2014/main" id="{D1B24AA7-6811-4B16-8042-685AC7A7252C}"/>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9" name="Oval 28">
                <a:extLst>
                  <a:ext uri="{FF2B5EF4-FFF2-40B4-BE49-F238E27FC236}">
                    <a16:creationId xmlns:a16="http://schemas.microsoft.com/office/drawing/2014/main" id="{F1C50555-CD46-4DBA-A103-C149350D058C}"/>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0" name="Rectangle 29">
                <a:extLst>
                  <a:ext uri="{FF2B5EF4-FFF2-40B4-BE49-F238E27FC236}">
                    <a16:creationId xmlns:a16="http://schemas.microsoft.com/office/drawing/2014/main" id="{11A46BE6-73B1-4DA6-91F3-F4D01E3522F8}"/>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1" name="Oval 30">
                <a:extLst>
                  <a:ext uri="{FF2B5EF4-FFF2-40B4-BE49-F238E27FC236}">
                    <a16:creationId xmlns:a16="http://schemas.microsoft.com/office/drawing/2014/main" id="{D574A065-0D8C-45A4-B697-1EAEE7EAEF03}"/>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13" name="Group 12">
              <a:extLst>
                <a:ext uri="{FF2B5EF4-FFF2-40B4-BE49-F238E27FC236}">
                  <a16:creationId xmlns:a16="http://schemas.microsoft.com/office/drawing/2014/main" id="{DF3D2ADC-CE7F-4D56-BFEF-9BEA82F4E688}"/>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14" name="Freeform: Shape 13">
                <a:extLst>
                  <a:ext uri="{FF2B5EF4-FFF2-40B4-BE49-F238E27FC236}">
                    <a16:creationId xmlns:a16="http://schemas.microsoft.com/office/drawing/2014/main" id="{4D5FE209-5876-4F41-AAB8-A3922AB0EAC6}"/>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E63F6FB3-A081-4A24-9993-4B481E0AEBBF}"/>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dirty="0"/>
              </a:p>
            </p:txBody>
          </p:sp>
          <p:sp>
            <p:nvSpPr>
              <p:cNvPr id="16" name="Freeform: Shape 15">
                <a:extLst>
                  <a:ext uri="{FF2B5EF4-FFF2-40B4-BE49-F238E27FC236}">
                    <a16:creationId xmlns:a16="http://schemas.microsoft.com/office/drawing/2014/main" id="{B6447CA1-2D32-4DA1-A223-78EF87674843}"/>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sz="1350" dirty="0"/>
              </a:p>
            </p:txBody>
          </p:sp>
          <p:sp>
            <p:nvSpPr>
              <p:cNvPr id="17" name="Freeform: Shape 16">
                <a:extLst>
                  <a:ext uri="{FF2B5EF4-FFF2-40B4-BE49-F238E27FC236}">
                    <a16:creationId xmlns:a16="http://schemas.microsoft.com/office/drawing/2014/main" id="{2495D095-40B3-408D-92AE-BA75CA471A95}"/>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sz="1350"/>
              </a:p>
            </p:txBody>
          </p:sp>
          <p:sp>
            <p:nvSpPr>
              <p:cNvPr id="18" name="Freeform: Shape 17">
                <a:extLst>
                  <a:ext uri="{FF2B5EF4-FFF2-40B4-BE49-F238E27FC236}">
                    <a16:creationId xmlns:a16="http://schemas.microsoft.com/office/drawing/2014/main" id="{CAA82FE2-E2DD-431D-8D46-7855EDEAA3AE}"/>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19" name="Freeform: Shape 18">
                <a:extLst>
                  <a:ext uri="{FF2B5EF4-FFF2-40B4-BE49-F238E27FC236}">
                    <a16:creationId xmlns:a16="http://schemas.microsoft.com/office/drawing/2014/main" id="{B2AD73A5-152E-4424-89CE-9BF6CBA0DB5D}"/>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82097D85-AD29-468F-93DF-059351CB873C}"/>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26"/>
              </a:p>
            </p:txBody>
          </p:sp>
          <p:sp>
            <p:nvSpPr>
              <p:cNvPr id="21" name="Freeform: Shape 20">
                <a:extLst>
                  <a:ext uri="{FF2B5EF4-FFF2-40B4-BE49-F238E27FC236}">
                    <a16:creationId xmlns:a16="http://schemas.microsoft.com/office/drawing/2014/main" id="{8AB19738-EE19-4B71-AF87-297FFDD95F5F}"/>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CB06252B-9018-4237-8DB9-10D51B4066CB}"/>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sz="1350"/>
              </a:p>
            </p:txBody>
          </p:sp>
          <p:sp>
            <p:nvSpPr>
              <p:cNvPr id="23" name="Freeform: Shape 22">
                <a:extLst>
                  <a:ext uri="{FF2B5EF4-FFF2-40B4-BE49-F238E27FC236}">
                    <a16:creationId xmlns:a16="http://schemas.microsoft.com/office/drawing/2014/main" id="{D816686D-75D3-419F-AC85-6CA2FEEB76FB}"/>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sz="1350"/>
              </a:p>
            </p:txBody>
          </p:sp>
        </p:grpSp>
      </p:grpSp>
      <p:grpSp>
        <p:nvGrpSpPr>
          <p:cNvPr id="48" name="Group 47">
            <a:extLst>
              <a:ext uri="{FF2B5EF4-FFF2-40B4-BE49-F238E27FC236}">
                <a16:creationId xmlns:a16="http://schemas.microsoft.com/office/drawing/2014/main" id="{FE17257E-496D-43B5-AF2E-E2A20B9FBD10}"/>
              </a:ext>
            </a:extLst>
          </p:cNvPr>
          <p:cNvGrpSpPr/>
          <p:nvPr userDrawn="1"/>
        </p:nvGrpSpPr>
        <p:grpSpPr>
          <a:xfrm>
            <a:off x="0" y="6593206"/>
            <a:ext cx="9144000" cy="283845"/>
            <a:chOff x="0" y="6593205"/>
            <a:chExt cx="12192000" cy="283845"/>
          </a:xfrm>
        </p:grpSpPr>
        <p:sp>
          <p:nvSpPr>
            <p:cNvPr id="49" name="Rectangle 48">
              <a:extLst>
                <a:ext uri="{FF2B5EF4-FFF2-40B4-BE49-F238E27FC236}">
                  <a16:creationId xmlns:a16="http://schemas.microsoft.com/office/drawing/2014/main" id="{909A48D2-D68F-4890-A42F-5BB72CFCCFD6}"/>
                </a:ext>
              </a:extLst>
            </p:cNvPr>
            <p:cNvSpPr/>
            <p:nvPr/>
          </p:nvSpPr>
          <p:spPr>
            <a:xfrm>
              <a:off x="0" y="6593205"/>
              <a:ext cx="12192000" cy="274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F59F2605-0DF1-4906-A75E-0ED8566A8648}"/>
                </a:ext>
              </a:extLst>
            </p:cNvPr>
            <p:cNvSpPr/>
            <p:nvPr/>
          </p:nvSpPr>
          <p:spPr>
            <a:xfrm>
              <a:off x="0" y="6684645"/>
              <a:ext cx="12192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27D81"/>
                </a:solidFill>
              </a:endParaRPr>
            </a:p>
          </p:txBody>
        </p:sp>
        <p:sp>
          <p:nvSpPr>
            <p:cNvPr id="51" name="Rectangle 50">
              <a:extLst>
                <a:ext uri="{FF2B5EF4-FFF2-40B4-BE49-F238E27FC236}">
                  <a16:creationId xmlns:a16="http://schemas.microsoft.com/office/drawing/2014/main" id="{0E70C75D-A69D-47EF-91AF-4C580B47C566}"/>
                </a:ext>
              </a:extLst>
            </p:cNvPr>
            <p:cNvSpPr/>
            <p:nvPr/>
          </p:nvSpPr>
          <p:spPr>
            <a:xfrm>
              <a:off x="0" y="6785610"/>
              <a:ext cx="12192000" cy="91440"/>
            </a:xfrm>
            <a:prstGeom prst="rect">
              <a:avLst/>
            </a:prstGeom>
            <a:solidFill>
              <a:srgbClr val="12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024484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DBDC731-CCCD-4C3D-A9AF-48F6234A2FDF}"/>
              </a:ext>
            </a:extLst>
          </p:cNvPr>
          <p:cNvGrpSpPr/>
          <p:nvPr userDrawn="1"/>
        </p:nvGrpSpPr>
        <p:grpSpPr>
          <a:xfrm>
            <a:off x="-1" y="-121539"/>
            <a:ext cx="9144001" cy="1608851"/>
            <a:chOff x="-1" y="-121539"/>
            <a:chExt cx="12192001" cy="1608851"/>
          </a:xfrm>
        </p:grpSpPr>
        <p:sp>
          <p:nvSpPr>
            <p:cNvPr id="4" name="Rectangle 3">
              <a:extLst>
                <a:ext uri="{FF2B5EF4-FFF2-40B4-BE49-F238E27FC236}">
                  <a16:creationId xmlns:a16="http://schemas.microsoft.com/office/drawing/2014/main" id="{B00FB6E0-B02A-4B89-A387-E6A49302804A}"/>
                </a:ext>
              </a:extLst>
            </p:cNvPr>
            <p:cNvSpPr/>
            <p:nvPr userDrawn="1"/>
          </p:nvSpPr>
          <p:spPr>
            <a:xfrm>
              <a:off x="0" y="1"/>
              <a:ext cx="12192000" cy="1400174"/>
            </a:xfrm>
            <a:prstGeom prst="rect">
              <a:avLst/>
            </a:prstGeom>
            <a:solidFill>
              <a:srgbClr val="127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Shape 16">
              <a:extLst>
                <a:ext uri="{FF2B5EF4-FFF2-40B4-BE49-F238E27FC236}">
                  <a16:creationId xmlns:a16="http://schemas.microsoft.com/office/drawing/2014/main" id="{FF04D15E-A661-4B09-87F0-33BFFB2C63B4}"/>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232052" y="704677"/>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088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64B72A85-F95A-0843-BCE6-F7686BED2476}"/>
              </a:ext>
            </a:extLst>
          </p:cNvPr>
          <p:cNvSpPr/>
          <p:nvPr userDrawn="1"/>
        </p:nvSpPr>
        <p:spPr>
          <a:xfrm>
            <a:off x="547211" y="611505"/>
            <a:ext cx="8049578" cy="5634990"/>
          </a:xfrm>
          <a:prstGeom prst="frame">
            <a:avLst>
              <a:gd name="adj1" fmla="val 17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293558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rgbClr val="127D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2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F8E25-1AC0-4E05-9E97-401BAD5D9705}"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39B7-0F34-4021-B7ED-554170A91633}" type="slidenum">
              <a:rPr lang="en-US" smtClean="0"/>
              <a:t>‹#›</a:t>
            </a:fld>
            <a:endParaRPr lang="en-US"/>
          </a:p>
        </p:txBody>
      </p:sp>
    </p:spTree>
    <p:extLst>
      <p:ext uri="{BB962C8B-B14F-4D97-AF65-F5344CB8AC3E}">
        <p14:creationId xmlns:p14="http://schemas.microsoft.com/office/powerpoint/2010/main" val="305112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953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gradFill>
          <a:gsLst>
            <a:gs pos="0">
              <a:schemeClr val="bg1">
                <a:lumMod val="90000"/>
              </a:schemeClr>
            </a:gs>
            <a:gs pos="100000">
              <a:schemeClr val="bg1">
                <a:lumMod val="85000"/>
              </a:schemeClr>
            </a:gs>
          </a:gsLst>
          <a:lin ang="81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33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691384" y="1811569"/>
            <a:ext cx="2394716" cy="440843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23" name="Group 22">
            <a:extLst>
              <a:ext uri="{FF2B5EF4-FFF2-40B4-BE49-F238E27FC236}">
                <a16:creationId xmlns:a16="http://schemas.microsoft.com/office/drawing/2014/main" id="{8F410BE4-3C5E-43B8-8434-8829CB38EFEC}"/>
              </a:ext>
            </a:extLst>
          </p:cNvPr>
          <p:cNvGrpSpPr/>
          <p:nvPr userDrawn="1"/>
        </p:nvGrpSpPr>
        <p:grpSpPr>
          <a:xfrm>
            <a:off x="-1" y="-121539"/>
            <a:ext cx="9144001" cy="1608851"/>
            <a:chOff x="-1" y="-121539"/>
            <a:chExt cx="12192001" cy="1608851"/>
          </a:xfrm>
        </p:grpSpPr>
        <p:sp>
          <p:nvSpPr>
            <p:cNvPr id="24" name="Rectangle 23">
              <a:extLst>
                <a:ext uri="{FF2B5EF4-FFF2-40B4-BE49-F238E27FC236}">
                  <a16:creationId xmlns:a16="http://schemas.microsoft.com/office/drawing/2014/main" id="{C06A72D2-8DDC-4832-8E1A-5E6079DDB785}"/>
                </a:ext>
              </a:extLst>
            </p:cNvPr>
            <p:cNvSpPr/>
            <p:nvPr userDrawn="1"/>
          </p:nvSpPr>
          <p:spPr>
            <a:xfrm>
              <a:off x="0" y="1"/>
              <a:ext cx="12192000" cy="1400174"/>
            </a:xfrm>
            <a:prstGeom prst="rect">
              <a:avLst/>
            </a:prstGeom>
            <a:solidFill>
              <a:srgbClr val="127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Shape 24">
              <a:extLst>
                <a:ext uri="{FF2B5EF4-FFF2-40B4-BE49-F238E27FC236}">
                  <a16:creationId xmlns:a16="http://schemas.microsoft.com/office/drawing/2014/main" id="{377B211F-304A-4E12-A07A-202247B172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6" name="Text Placeholder 9">
            <a:extLst>
              <a:ext uri="{FF2B5EF4-FFF2-40B4-BE49-F238E27FC236}">
                <a16:creationId xmlns:a16="http://schemas.microsoft.com/office/drawing/2014/main" id="{E3FBE6D7-EF7F-47A8-89CB-23A37D837D8E}"/>
              </a:ext>
            </a:extLst>
          </p:cNvPr>
          <p:cNvSpPr>
            <a:spLocks noGrp="1"/>
          </p:cNvSpPr>
          <p:nvPr>
            <p:ph type="body" sz="quarter" idx="10" hasCustomPrompt="1"/>
          </p:nvPr>
        </p:nvSpPr>
        <p:spPr>
          <a:xfrm>
            <a:off x="232052" y="704677"/>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7" name="그림 개체 틀 2">
            <a:extLst>
              <a:ext uri="{FF2B5EF4-FFF2-40B4-BE49-F238E27FC236}">
                <a16:creationId xmlns:a16="http://schemas.microsoft.com/office/drawing/2014/main" id="{F114C1C8-D2A1-4716-AE48-7A7DD9221654}"/>
              </a:ext>
            </a:extLst>
          </p:cNvPr>
          <p:cNvSpPr>
            <a:spLocks noGrp="1"/>
          </p:cNvSpPr>
          <p:nvPr>
            <p:ph type="pic" sz="quarter" idx="15" hasCustomPrompt="1"/>
          </p:nvPr>
        </p:nvSpPr>
        <p:spPr>
          <a:xfrm>
            <a:off x="6057901" y="1811569"/>
            <a:ext cx="2394716" cy="440843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9996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741390" y="1830618"/>
            <a:ext cx="2037530" cy="432270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3" name="Group 2">
            <a:extLst>
              <a:ext uri="{FF2B5EF4-FFF2-40B4-BE49-F238E27FC236}">
                <a16:creationId xmlns:a16="http://schemas.microsoft.com/office/drawing/2014/main" id="{9AB90EF0-CEED-4A53-B844-4EE65FBA6C64}"/>
              </a:ext>
            </a:extLst>
          </p:cNvPr>
          <p:cNvGrpSpPr/>
          <p:nvPr userDrawn="1"/>
        </p:nvGrpSpPr>
        <p:grpSpPr>
          <a:xfrm>
            <a:off x="-1" y="-121539"/>
            <a:ext cx="9144001" cy="1608851"/>
            <a:chOff x="-1" y="-121539"/>
            <a:chExt cx="12192001" cy="1608851"/>
          </a:xfrm>
        </p:grpSpPr>
        <p:sp>
          <p:nvSpPr>
            <p:cNvPr id="4" name="Rectangle 3">
              <a:extLst>
                <a:ext uri="{FF2B5EF4-FFF2-40B4-BE49-F238E27FC236}">
                  <a16:creationId xmlns:a16="http://schemas.microsoft.com/office/drawing/2014/main" id="{960EB6D2-B879-496E-A5EF-575D5374257B}"/>
                </a:ext>
              </a:extLst>
            </p:cNvPr>
            <p:cNvSpPr/>
            <p:nvPr userDrawn="1"/>
          </p:nvSpPr>
          <p:spPr>
            <a:xfrm>
              <a:off x="0" y="1"/>
              <a:ext cx="12192000" cy="1400174"/>
            </a:xfrm>
            <a:prstGeom prst="rect">
              <a:avLst/>
            </a:prstGeom>
            <a:solidFill>
              <a:srgbClr val="127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4">
              <a:extLst>
                <a:ext uri="{FF2B5EF4-FFF2-40B4-BE49-F238E27FC236}">
                  <a16:creationId xmlns:a16="http://schemas.microsoft.com/office/drawing/2014/main" id="{CF66667A-BCF7-4F22-A620-8007DEC290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Text Placeholder 9">
            <a:extLst>
              <a:ext uri="{FF2B5EF4-FFF2-40B4-BE49-F238E27FC236}">
                <a16:creationId xmlns:a16="http://schemas.microsoft.com/office/drawing/2014/main" id="{371B1C91-12C8-44EE-830D-F1FB142AC6F0}"/>
              </a:ext>
            </a:extLst>
          </p:cNvPr>
          <p:cNvSpPr>
            <a:spLocks noGrp="1"/>
          </p:cNvSpPr>
          <p:nvPr>
            <p:ph type="body" sz="quarter" idx="10" hasCustomPrompt="1"/>
          </p:nvPr>
        </p:nvSpPr>
        <p:spPr>
          <a:xfrm>
            <a:off x="232052" y="704677"/>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3827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grpSp>
        <p:nvGrpSpPr>
          <p:cNvPr id="3" name="Graphic 14">
            <a:extLst>
              <a:ext uri="{FF2B5EF4-FFF2-40B4-BE49-F238E27FC236}">
                <a16:creationId xmlns:a16="http://schemas.microsoft.com/office/drawing/2014/main" id="{DE92AE71-849C-4C5D-8BC3-63D1AD20C264}"/>
              </a:ext>
            </a:extLst>
          </p:cNvPr>
          <p:cNvGrpSpPr/>
          <p:nvPr userDrawn="1"/>
        </p:nvGrpSpPr>
        <p:grpSpPr>
          <a:xfrm>
            <a:off x="540057" y="1536177"/>
            <a:ext cx="2896622" cy="3037656"/>
            <a:chOff x="2444748" y="555045"/>
            <a:chExt cx="7282048" cy="5727454"/>
          </a:xfrm>
        </p:grpSpPr>
        <p:sp>
          <p:nvSpPr>
            <p:cNvPr id="4" name="Freeform: Shape 3">
              <a:extLst>
                <a:ext uri="{FF2B5EF4-FFF2-40B4-BE49-F238E27FC236}">
                  <a16:creationId xmlns:a16="http://schemas.microsoft.com/office/drawing/2014/main" id="{7D0E32D3-7FAD-40AF-9518-E72C3AEAC5FF}"/>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EBD8ABF-E4E6-471F-986A-C4EE494F7A1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315278CF-71CB-4FE8-B7ED-DAAA45C6791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7FAF83E-5E8E-4C78-A6BA-2CDBD8810123}"/>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350" dirty="0"/>
            </a:p>
          </p:txBody>
        </p:sp>
        <p:sp>
          <p:nvSpPr>
            <p:cNvPr id="8" name="Freeform: Shape 7">
              <a:extLst>
                <a:ext uri="{FF2B5EF4-FFF2-40B4-BE49-F238E27FC236}">
                  <a16:creationId xmlns:a16="http://schemas.microsoft.com/office/drawing/2014/main" id="{06877B64-3C97-4D73-BE16-52CE9B25748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350" dirty="0"/>
            </a:p>
          </p:txBody>
        </p:sp>
        <p:sp>
          <p:nvSpPr>
            <p:cNvPr id="9" name="Freeform: Shape 8">
              <a:extLst>
                <a:ext uri="{FF2B5EF4-FFF2-40B4-BE49-F238E27FC236}">
                  <a16:creationId xmlns:a16="http://schemas.microsoft.com/office/drawing/2014/main" id="{AD987417-78D5-491C-8E6A-188C225E73D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583DB0D5-7B53-40AF-92BC-8E5F127A3D0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41791F-5F7F-4B16-86E2-320FDFF01FC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grpSp>
        <p:nvGrpSpPr>
          <p:cNvPr id="12" name="Graphic 14">
            <a:extLst>
              <a:ext uri="{FF2B5EF4-FFF2-40B4-BE49-F238E27FC236}">
                <a16:creationId xmlns:a16="http://schemas.microsoft.com/office/drawing/2014/main" id="{CA01EEE8-1A00-420B-A9D7-046737460489}"/>
              </a:ext>
            </a:extLst>
          </p:cNvPr>
          <p:cNvGrpSpPr/>
          <p:nvPr userDrawn="1"/>
        </p:nvGrpSpPr>
        <p:grpSpPr>
          <a:xfrm>
            <a:off x="5718741" y="2977447"/>
            <a:ext cx="2896622" cy="3037656"/>
            <a:chOff x="2444748" y="555045"/>
            <a:chExt cx="7282048" cy="5727454"/>
          </a:xfrm>
        </p:grpSpPr>
        <p:sp>
          <p:nvSpPr>
            <p:cNvPr id="13" name="Freeform: Shape 12">
              <a:extLst>
                <a:ext uri="{FF2B5EF4-FFF2-40B4-BE49-F238E27FC236}">
                  <a16:creationId xmlns:a16="http://schemas.microsoft.com/office/drawing/2014/main" id="{FFF2C995-526A-4EB1-B4C9-1F6C1A508E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7887F308-9F56-41C4-B2ED-E364B83EB33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350" dirty="0"/>
            </a:p>
          </p:txBody>
        </p:sp>
        <p:sp>
          <p:nvSpPr>
            <p:cNvPr id="15" name="Freeform: Shape 14">
              <a:extLst>
                <a:ext uri="{FF2B5EF4-FFF2-40B4-BE49-F238E27FC236}">
                  <a16:creationId xmlns:a16="http://schemas.microsoft.com/office/drawing/2014/main" id="{C77A3EDE-4590-40C5-888A-D3B474B740A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D30074FC-818E-4468-95AA-F42F7DC340D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350" dirty="0"/>
            </a:p>
          </p:txBody>
        </p:sp>
        <p:sp>
          <p:nvSpPr>
            <p:cNvPr id="17" name="Freeform: Shape 16">
              <a:extLst>
                <a:ext uri="{FF2B5EF4-FFF2-40B4-BE49-F238E27FC236}">
                  <a16:creationId xmlns:a16="http://schemas.microsoft.com/office/drawing/2014/main" id="{571E1870-4715-463E-8873-E96187341BD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350" dirty="0"/>
            </a:p>
          </p:txBody>
        </p:sp>
        <p:sp>
          <p:nvSpPr>
            <p:cNvPr id="18" name="Freeform: Shape 17">
              <a:extLst>
                <a:ext uri="{FF2B5EF4-FFF2-40B4-BE49-F238E27FC236}">
                  <a16:creationId xmlns:a16="http://schemas.microsoft.com/office/drawing/2014/main" id="{011437F7-9D98-4BE9-93CE-1A7DCF71FB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1022038-51F2-4CDE-95C2-5343CFB701F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E60F7F6F-3E37-44A1-86D4-35EFC13F5DA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674666" y="1730074"/>
            <a:ext cx="2647211" cy="200272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1" name="그림 개체 틀 2">
            <a:extLst>
              <a:ext uri="{FF2B5EF4-FFF2-40B4-BE49-F238E27FC236}">
                <a16:creationId xmlns:a16="http://schemas.microsoft.com/office/drawing/2014/main" id="{6D1F2188-2B90-458D-B866-CF7EE47DCD8F}"/>
              </a:ext>
            </a:extLst>
          </p:cNvPr>
          <p:cNvSpPr>
            <a:spLocks noGrp="1"/>
          </p:cNvSpPr>
          <p:nvPr>
            <p:ph type="pic" sz="quarter" idx="15" hasCustomPrompt="1"/>
          </p:nvPr>
        </p:nvSpPr>
        <p:spPr>
          <a:xfrm>
            <a:off x="5847272" y="3147364"/>
            <a:ext cx="2647211" cy="200272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CA4F7555-B08F-4024-B435-F4B03BF47F98}"/>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3" name="Rectangle: Top Corners Rounded 22">
            <a:extLst>
              <a:ext uri="{FF2B5EF4-FFF2-40B4-BE49-F238E27FC236}">
                <a16:creationId xmlns:a16="http://schemas.microsoft.com/office/drawing/2014/main" id="{263284AA-C901-48FB-8B29-4C8F0687F5D8}"/>
              </a:ext>
            </a:extLst>
          </p:cNvPr>
          <p:cNvSpPr/>
          <p:nvPr userDrawn="1"/>
        </p:nvSpPr>
        <p:spPr>
          <a:xfrm rot="5400000">
            <a:off x="3640683" y="2845448"/>
            <a:ext cx="138403" cy="7419772"/>
          </a:xfrm>
          <a:prstGeom prst="round2SameRect">
            <a:avLst>
              <a:gd name="adj1" fmla="val 50000"/>
              <a:gd name="adj2" fmla="val 0"/>
            </a:avLst>
          </a:prstGeom>
          <a:solidFill>
            <a:srgbClr val="12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Top Corners Rounded 23">
            <a:extLst>
              <a:ext uri="{FF2B5EF4-FFF2-40B4-BE49-F238E27FC236}">
                <a16:creationId xmlns:a16="http://schemas.microsoft.com/office/drawing/2014/main" id="{8C3D689E-28EE-438B-A23D-92EC82A7FA53}"/>
              </a:ext>
            </a:extLst>
          </p:cNvPr>
          <p:cNvSpPr/>
          <p:nvPr userDrawn="1"/>
        </p:nvSpPr>
        <p:spPr>
          <a:xfrm rot="16200000" flipH="1">
            <a:off x="8731899" y="6212434"/>
            <a:ext cx="138403" cy="685800"/>
          </a:xfrm>
          <a:prstGeom prst="round2SameRect">
            <a:avLst>
              <a:gd name="adj1" fmla="val 50000"/>
              <a:gd name="adj2" fmla="val 0"/>
            </a:avLst>
          </a:prstGeom>
          <a:solidFill>
            <a:srgbClr val="12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C99B3A-24E5-4560-8124-DF3CBFC4979C}"/>
              </a:ext>
            </a:extLst>
          </p:cNvPr>
          <p:cNvSpPr txBox="1"/>
          <p:nvPr userDrawn="1"/>
        </p:nvSpPr>
        <p:spPr>
          <a:xfrm>
            <a:off x="7419771" y="6416836"/>
            <a:ext cx="1038429" cy="276999"/>
          </a:xfrm>
          <a:prstGeom prst="rect">
            <a:avLst/>
          </a:prstGeom>
          <a:noFill/>
        </p:spPr>
        <p:txBody>
          <a:bodyPr wrap="square" rtlCol="0" anchor="ctr">
            <a:spAutoFit/>
          </a:bodyPr>
          <a:lstStyle/>
          <a:p>
            <a:pPr algn="dist"/>
            <a:r>
              <a:rPr lang="en-US" altLang="ko-KR" sz="1200" b="1" dirty="0">
                <a:solidFill>
                  <a:srgbClr val="127D81"/>
                </a:solidFill>
                <a:latin typeface="+mn-lt"/>
                <a:cs typeface="Arial" pitchFamily="34" charset="0"/>
              </a:rPr>
              <a:t>Real Estate</a:t>
            </a:r>
            <a:endParaRPr lang="ko-KR" altLang="en-US" sz="1200" b="1" dirty="0">
              <a:solidFill>
                <a:srgbClr val="127D81"/>
              </a:solidFill>
              <a:latin typeface="+mn-lt"/>
              <a:cs typeface="Arial" pitchFamily="34" charset="0"/>
            </a:endParaRPr>
          </a:p>
        </p:txBody>
      </p:sp>
    </p:spTree>
    <p:extLst>
      <p:ext uri="{BB962C8B-B14F-4D97-AF65-F5344CB8AC3E}">
        <p14:creationId xmlns:p14="http://schemas.microsoft.com/office/powerpoint/2010/main" val="4202494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EA1BEB-CA23-4BDA-ABE4-1C3DD68D5A74}"/>
              </a:ext>
            </a:extLst>
          </p:cNvPr>
          <p:cNvSpPr>
            <a:spLocks noGrp="1"/>
          </p:cNvSpPr>
          <p:nvPr>
            <p:ph type="pic" sz="quarter" idx="14" hasCustomPrompt="1"/>
          </p:nvPr>
        </p:nvSpPr>
        <p:spPr>
          <a:xfrm>
            <a:off x="4257502" y="924448"/>
            <a:ext cx="3973842"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46356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C59715-0591-4B9D-8DF3-CA84D8FBF869}"/>
              </a:ext>
            </a:extLst>
          </p:cNvPr>
          <p:cNvSpPr>
            <a:spLocks noGrp="1"/>
          </p:cNvSpPr>
          <p:nvPr>
            <p:ph type="pic" sz="quarter" idx="14" hasCustomPrompt="1"/>
          </p:nvPr>
        </p:nvSpPr>
        <p:spPr>
          <a:xfrm>
            <a:off x="0" y="0"/>
            <a:ext cx="4878008"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23774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68FC2D2C-E288-4655-B149-7FDC6019F189}"/>
              </a:ext>
            </a:extLst>
          </p:cNvPr>
          <p:cNvSpPr/>
          <p:nvPr userDrawn="1"/>
        </p:nvSpPr>
        <p:spPr>
          <a:xfrm>
            <a:off x="798844" y="615463"/>
            <a:ext cx="7546313" cy="5627077"/>
          </a:xfrm>
          <a:prstGeom prst="frame">
            <a:avLst>
              <a:gd name="adj1" fmla="val 12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4144109" y="2672860"/>
            <a:ext cx="1326382" cy="251072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8C2D07FC-15C4-4C6A-986D-9F8AF75556D2}"/>
              </a:ext>
            </a:extLst>
          </p:cNvPr>
          <p:cNvSpPr>
            <a:spLocks noGrp="1"/>
          </p:cNvSpPr>
          <p:nvPr>
            <p:ph type="pic" sz="quarter" idx="15" hasCustomPrompt="1"/>
          </p:nvPr>
        </p:nvSpPr>
        <p:spPr>
          <a:xfrm>
            <a:off x="5837675" y="2672860"/>
            <a:ext cx="1326382" cy="251072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77E72DE7-6595-4BFA-8756-B9305A9898BD}"/>
              </a:ext>
            </a:extLst>
          </p:cNvPr>
          <p:cNvSpPr>
            <a:spLocks noGrp="1"/>
          </p:cNvSpPr>
          <p:nvPr>
            <p:ph type="pic" sz="quarter" idx="16" hasCustomPrompt="1"/>
          </p:nvPr>
        </p:nvSpPr>
        <p:spPr>
          <a:xfrm>
            <a:off x="7531241" y="2672861"/>
            <a:ext cx="1326382" cy="251072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2450543" y="2672860"/>
            <a:ext cx="1326382" cy="251072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3325CAF5-D11F-4EBB-976F-4EE501C8F940}"/>
              </a:ext>
            </a:extLst>
          </p:cNvPr>
          <p:cNvSpPr/>
          <p:nvPr userDrawn="1"/>
        </p:nvSpPr>
        <p:spPr>
          <a:xfrm>
            <a:off x="1" y="2672859"/>
            <a:ext cx="2298560" cy="2510727"/>
          </a:xfrm>
          <a:prstGeom prst="rect">
            <a:avLst/>
          </a:prstGeom>
          <a:solidFill>
            <a:srgbClr val="12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1895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1700144" y="364254"/>
            <a:ext cx="4509737" cy="306474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50CE873-3157-4ACA-9DEF-A3898679AE42}"/>
              </a:ext>
            </a:extLst>
          </p:cNvPr>
          <p:cNvSpPr>
            <a:spLocks noGrp="1"/>
          </p:cNvSpPr>
          <p:nvPr>
            <p:ph type="pic" sz="quarter" idx="15" hasCustomPrompt="1"/>
          </p:nvPr>
        </p:nvSpPr>
        <p:spPr>
          <a:xfrm>
            <a:off x="6365090" y="364253"/>
            <a:ext cx="2379488" cy="60566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97EDFA1B-E40C-4818-BE93-5913C50D0E28}"/>
              </a:ext>
            </a:extLst>
          </p:cNvPr>
          <p:cNvSpPr>
            <a:spLocks noGrp="1"/>
          </p:cNvSpPr>
          <p:nvPr>
            <p:ph type="pic" sz="quarter" idx="16" hasCustomPrompt="1"/>
          </p:nvPr>
        </p:nvSpPr>
        <p:spPr>
          <a:xfrm>
            <a:off x="1700144" y="3627455"/>
            <a:ext cx="2176547" cy="28662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8A97DCE-D05A-4EB8-81BB-EFE1E828ADAE}"/>
              </a:ext>
            </a:extLst>
          </p:cNvPr>
          <p:cNvSpPr>
            <a:spLocks noGrp="1"/>
          </p:cNvSpPr>
          <p:nvPr>
            <p:ph type="pic" sz="quarter" idx="17" hasCustomPrompt="1"/>
          </p:nvPr>
        </p:nvSpPr>
        <p:spPr>
          <a:xfrm>
            <a:off x="4035895" y="3627455"/>
            <a:ext cx="2173986" cy="28662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715756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3591746" y="2249719"/>
            <a:ext cx="1464371" cy="293387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410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AF8E25-1AC0-4E05-9E97-401BAD5D9705}"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839B7-0F34-4021-B7ED-554170A91633}" type="slidenum">
              <a:rPr lang="en-US" smtClean="0"/>
              <a:t>‹#›</a:t>
            </a:fld>
            <a:endParaRPr lang="en-US"/>
          </a:p>
        </p:txBody>
      </p:sp>
      <p:sp>
        <p:nvSpPr>
          <p:cNvPr id="10" name="Rectangle 9"/>
          <p:cNvSpPr/>
          <p:nvPr userDrawn="1"/>
        </p:nvSpPr>
        <p:spPr>
          <a:xfrm>
            <a:off x="0" y="6588908"/>
            <a:ext cx="9144000" cy="332155"/>
          </a:xfrm>
          <a:prstGeom prst="rect">
            <a:avLst/>
          </a:prstGeom>
          <a:solidFill>
            <a:srgbClr val="75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10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3591746" y="2249719"/>
            <a:ext cx="1464371" cy="293387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04054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3591746" y="2249719"/>
            <a:ext cx="1464371" cy="293387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417391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11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AF8E25-1AC0-4E05-9E97-401BAD5D9705}"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839B7-0F34-4021-B7ED-554170A91633}" type="slidenum">
              <a:rPr lang="en-US" smtClean="0"/>
              <a:t>‹#›</a:t>
            </a:fld>
            <a:endParaRPr lang="en-US"/>
          </a:p>
        </p:txBody>
      </p:sp>
      <p:sp>
        <p:nvSpPr>
          <p:cNvPr id="12" name="Rectangle 11"/>
          <p:cNvSpPr/>
          <p:nvPr userDrawn="1"/>
        </p:nvSpPr>
        <p:spPr>
          <a:xfrm>
            <a:off x="0" y="6573142"/>
            <a:ext cx="9144000" cy="332155"/>
          </a:xfrm>
          <a:prstGeom prst="rect">
            <a:avLst/>
          </a:prstGeom>
          <a:solidFill>
            <a:srgbClr val="75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76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AF8E25-1AC0-4E05-9E97-401BAD5D9705}"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839B7-0F34-4021-B7ED-554170A91633}" type="slidenum">
              <a:rPr lang="en-US" smtClean="0"/>
              <a:t>‹#›</a:t>
            </a:fld>
            <a:endParaRPr lang="en-US"/>
          </a:p>
        </p:txBody>
      </p:sp>
      <p:sp>
        <p:nvSpPr>
          <p:cNvPr id="8" name="Rectangle 7"/>
          <p:cNvSpPr/>
          <p:nvPr userDrawn="1"/>
        </p:nvSpPr>
        <p:spPr>
          <a:xfrm>
            <a:off x="0" y="6573142"/>
            <a:ext cx="9144000" cy="332155"/>
          </a:xfrm>
          <a:prstGeom prst="rect">
            <a:avLst/>
          </a:prstGeom>
          <a:solidFill>
            <a:srgbClr val="75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44" y="9144"/>
            <a:ext cx="9125712" cy="6839712"/>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20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F8E25-1AC0-4E05-9E97-401BAD5D9705}"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839B7-0F34-4021-B7ED-554170A91633}" type="slidenum">
              <a:rPr lang="en-US" smtClean="0"/>
              <a:t>‹#›</a:t>
            </a:fld>
            <a:endParaRPr lang="en-US"/>
          </a:p>
        </p:txBody>
      </p:sp>
      <p:sp>
        <p:nvSpPr>
          <p:cNvPr id="5" name="Rectangle 4"/>
          <p:cNvSpPr/>
          <p:nvPr userDrawn="1"/>
        </p:nvSpPr>
        <p:spPr>
          <a:xfrm>
            <a:off x="0" y="-4233"/>
            <a:ext cx="9144000" cy="6866467"/>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42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AF8E25-1AC0-4E05-9E97-401BAD5D9705}"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839B7-0F34-4021-B7ED-554170A91633}" type="slidenum">
              <a:rPr lang="en-US" smtClean="0"/>
              <a:t>‹#›</a:t>
            </a:fld>
            <a:endParaRPr lang="en-US"/>
          </a:p>
        </p:txBody>
      </p:sp>
      <p:sp>
        <p:nvSpPr>
          <p:cNvPr id="10" name="Rectangle 9"/>
          <p:cNvSpPr/>
          <p:nvPr userDrawn="1"/>
        </p:nvSpPr>
        <p:spPr>
          <a:xfrm>
            <a:off x="0" y="6573142"/>
            <a:ext cx="9144000" cy="332155"/>
          </a:xfrm>
          <a:prstGeom prst="rect">
            <a:avLst/>
          </a:prstGeom>
          <a:solidFill>
            <a:srgbClr val="75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41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AF8E25-1AC0-4E05-9E97-401BAD5D9705}"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839B7-0F34-4021-B7ED-554170A91633}" type="slidenum">
              <a:rPr lang="en-US" smtClean="0"/>
              <a:t>‹#›</a:t>
            </a:fld>
            <a:endParaRPr lang="en-US"/>
          </a:p>
        </p:txBody>
      </p:sp>
      <p:sp>
        <p:nvSpPr>
          <p:cNvPr id="10" name="Rectangle 9"/>
          <p:cNvSpPr/>
          <p:nvPr userDrawn="1"/>
        </p:nvSpPr>
        <p:spPr>
          <a:xfrm>
            <a:off x="0" y="6573142"/>
            <a:ext cx="9144000" cy="332155"/>
          </a:xfrm>
          <a:prstGeom prst="rect">
            <a:avLst/>
          </a:prstGeom>
          <a:solidFill>
            <a:srgbClr val="75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75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F8E25-1AC0-4E05-9E97-401BAD5D9705}" type="datetimeFigureOut">
              <a:rPr lang="en-US" smtClean="0"/>
              <a:t>6/9/2025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839B7-0F34-4021-B7ED-554170A91633}" type="slidenum">
              <a:rPr lang="en-US" smtClean="0"/>
              <a:t>‹#›</a:t>
            </a:fld>
            <a:endParaRPr lang="en-US"/>
          </a:p>
        </p:txBody>
      </p:sp>
    </p:spTree>
    <p:extLst>
      <p:ext uri="{BB962C8B-B14F-4D97-AF65-F5344CB8AC3E}">
        <p14:creationId xmlns:p14="http://schemas.microsoft.com/office/powerpoint/2010/main" val="2900793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1"/>
          <p:cNvSpPr txBox="1">
            <a:spLocks/>
          </p:cNvSpPr>
          <p:nvPr userDrawn="1"/>
        </p:nvSpPr>
        <p:spPr>
          <a:xfrm>
            <a:off x="260736" y="230979"/>
            <a:ext cx="1579352" cy="54995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b="0" kern="1200">
                <a:solidFill>
                  <a:srgbClr val="75CAB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16260"/>
                </a:solidFill>
                <a:effectLst/>
                <a:uLnTx/>
                <a:uFillTx/>
                <a:latin typeface="Rockwell"/>
                <a:ea typeface="+mj-ea"/>
                <a:cs typeface="+mj-cs"/>
              </a:rPr>
              <a:t>Notes</a:t>
            </a:r>
          </a:p>
        </p:txBody>
      </p:sp>
      <p:grpSp>
        <p:nvGrpSpPr>
          <p:cNvPr id="19" name="Group 18"/>
          <p:cNvGrpSpPr/>
          <p:nvPr userDrawn="1"/>
        </p:nvGrpSpPr>
        <p:grpSpPr>
          <a:xfrm>
            <a:off x="417020" y="1208650"/>
            <a:ext cx="8309960" cy="4887349"/>
            <a:chOff x="455336" y="1856917"/>
            <a:chExt cx="7863840" cy="4077729"/>
          </a:xfrm>
        </p:grpSpPr>
        <p:cxnSp>
          <p:nvCxnSpPr>
            <p:cNvPr id="20" name="Straight Connector 19"/>
            <p:cNvCxnSpPr/>
            <p:nvPr/>
          </p:nvCxnSpPr>
          <p:spPr>
            <a:xfrm>
              <a:off x="455336" y="1856917"/>
              <a:ext cx="7863840" cy="0"/>
            </a:xfrm>
            <a:prstGeom prst="line">
              <a:avLst/>
            </a:prstGeom>
            <a:noFill/>
            <a:ln w="6350" cap="flat" cmpd="sng" algn="ctr">
              <a:solidFill>
                <a:sysClr val="windowText" lastClr="000000"/>
              </a:solidFill>
              <a:prstDash val="solid"/>
              <a:miter lim="800000"/>
            </a:ln>
            <a:effectLst/>
          </p:spPr>
        </p:cxnSp>
        <p:cxnSp>
          <p:nvCxnSpPr>
            <p:cNvPr id="21" name="Straight Connector 20"/>
            <p:cNvCxnSpPr/>
            <p:nvPr/>
          </p:nvCxnSpPr>
          <p:spPr>
            <a:xfrm>
              <a:off x="455336" y="2443202"/>
              <a:ext cx="7863840" cy="0"/>
            </a:xfrm>
            <a:prstGeom prst="line">
              <a:avLst/>
            </a:prstGeom>
            <a:noFill/>
            <a:ln w="6350" cap="flat" cmpd="sng" algn="ctr">
              <a:solidFill>
                <a:sysClr val="windowText" lastClr="000000"/>
              </a:solidFill>
              <a:prstDash val="solid"/>
              <a:miter lim="800000"/>
            </a:ln>
            <a:effectLst/>
          </p:spPr>
        </p:cxnSp>
        <p:cxnSp>
          <p:nvCxnSpPr>
            <p:cNvPr id="22" name="Straight Connector 21"/>
            <p:cNvCxnSpPr/>
            <p:nvPr/>
          </p:nvCxnSpPr>
          <p:spPr>
            <a:xfrm>
              <a:off x="455336" y="3020756"/>
              <a:ext cx="7863840" cy="0"/>
            </a:xfrm>
            <a:prstGeom prst="line">
              <a:avLst/>
            </a:prstGeom>
            <a:noFill/>
            <a:ln w="6350" cap="flat" cmpd="sng" algn="ctr">
              <a:solidFill>
                <a:sysClr val="windowText" lastClr="000000"/>
              </a:solidFill>
              <a:prstDash val="solid"/>
              <a:miter lim="800000"/>
            </a:ln>
            <a:effectLst/>
          </p:spPr>
        </p:cxnSp>
        <p:cxnSp>
          <p:nvCxnSpPr>
            <p:cNvPr id="23" name="Straight Connector 22"/>
            <p:cNvCxnSpPr/>
            <p:nvPr/>
          </p:nvCxnSpPr>
          <p:spPr>
            <a:xfrm>
              <a:off x="455336" y="3607042"/>
              <a:ext cx="7863840" cy="0"/>
            </a:xfrm>
            <a:prstGeom prst="line">
              <a:avLst/>
            </a:prstGeom>
            <a:noFill/>
            <a:ln w="6350" cap="flat" cmpd="sng" algn="ctr">
              <a:solidFill>
                <a:sysClr val="windowText" lastClr="000000"/>
              </a:solidFill>
              <a:prstDash val="solid"/>
              <a:miter lim="800000"/>
            </a:ln>
            <a:effectLst/>
          </p:spPr>
        </p:cxnSp>
        <p:cxnSp>
          <p:nvCxnSpPr>
            <p:cNvPr id="24" name="Straight Connector 23"/>
            <p:cNvCxnSpPr/>
            <p:nvPr/>
          </p:nvCxnSpPr>
          <p:spPr>
            <a:xfrm>
              <a:off x="455336" y="4184521"/>
              <a:ext cx="7863840" cy="0"/>
            </a:xfrm>
            <a:prstGeom prst="line">
              <a:avLst/>
            </a:prstGeom>
            <a:noFill/>
            <a:ln w="6350" cap="flat" cmpd="sng" algn="ctr">
              <a:solidFill>
                <a:sysClr val="windowText" lastClr="000000"/>
              </a:solidFill>
              <a:prstDash val="solid"/>
              <a:miter lim="800000"/>
            </a:ln>
            <a:effectLst/>
          </p:spPr>
        </p:cxnSp>
        <p:cxnSp>
          <p:nvCxnSpPr>
            <p:cNvPr id="25" name="Straight Connector 24"/>
            <p:cNvCxnSpPr/>
            <p:nvPr/>
          </p:nvCxnSpPr>
          <p:spPr>
            <a:xfrm>
              <a:off x="455336" y="4770806"/>
              <a:ext cx="7863840" cy="0"/>
            </a:xfrm>
            <a:prstGeom prst="line">
              <a:avLst/>
            </a:prstGeom>
            <a:noFill/>
            <a:ln w="6350" cap="flat" cmpd="sng" algn="ctr">
              <a:solidFill>
                <a:sysClr val="windowText" lastClr="000000"/>
              </a:solidFill>
              <a:prstDash val="solid"/>
              <a:miter lim="800000"/>
            </a:ln>
            <a:effectLst/>
          </p:spPr>
        </p:cxnSp>
        <p:cxnSp>
          <p:nvCxnSpPr>
            <p:cNvPr id="26" name="Straight Connector 25"/>
            <p:cNvCxnSpPr/>
            <p:nvPr/>
          </p:nvCxnSpPr>
          <p:spPr>
            <a:xfrm>
              <a:off x="455336" y="5348360"/>
              <a:ext cx="7863840" cy="0"/>
            </a:xfrm>
            <a:prstGeom prst="line">
              <a:avLst/>
            </a:prstGeom>
            <a:noFill/>
            <a:ln w="6350" cap="flat" cmpd="sng" algn="ctr">
              <a:solidFill>
                <a:sysClr val="windowText" lastClr="000000"/>
              </a:solidFill>
              <a:prstDash val="solid"/>
              <a:miter lim="800000"/>
            </a:ln>
            <a:effectLst/>
          </p:spPr>
        </p:cxnSp>
        <p:cxnSp>
          <p:nvCxnSpPr>
            <p:cNvPr id="27" name="Straight Connector 26"/>
            <p:cNvCxnSpPr/>
            <p:nvPr/>
          </p:nvCxnSpPr>
          <p:spPr>
            <a:xfrm>
              <a:off x="455336" y="5934646"/>
              <a:ext cx="7863840" cy="0"/>
            </a:xfrm>
            <a:prstGeom prst="line">
              <a:avLst/>
            </a:prstGeom>
            <a:noFill/>
            <a:ln w="6350" cap="flat" cmpd="sng" algn="ctr">
              <a:solidFill>
                <a:sysClr val="windowText" lastClr="000000"/>
              </a:solidFill>
              <a:prstDash val="solid"/>
              <a:miter lim="800000"/>
            </a:ln>
            <a:effectLst/>
          </p:spPr>
        </p:cxnSp>
      </p:grpSp>
      <p:cxnSp>
        <p:nvCxnSpPr>
          <p:cNvPr id="28" name="Straight Connector 27"/>
          <p:cNvCxnSpPr/>
          <p:nvPr userDrawn="1"/>
        </p:nvCxnSpPr>
        <p:spPr>
          <a:xfrm>
            <a:off x="608349" y="1208650"/>
            <a:ext cx="1833212" cy="0"/>
          </a:xfrm>
          <a:prstGeom prst="line">
            <a:avLst/>
          </a:prstGeom>
          <a:noFill/>
          <a:ln w="15875" cap="flat" cmpd="sng" algn="ctr">
            <a:solidFill>
              <a:sysClr val="window" lastClr="FFFFFF">
                <a:lumMod val="75000"/>
              </a:sysClr>
            </a:solidFill>
            <a:prstDash val="sysDot"/>
            <a:miter lim="800000"/>
            <a:headEnd type="none"/>
            <a:tailEnd type="none"/>
          </a:ln>
          <a:effectLst/>
        </p:spPr>
      </p:cxnSp>
    </p:spTree>
    <p:extLst>
      <p:ext uri="{BB962C8B-B14F-4D97-AF65-F5344CB8AC3E}">
        <p14:creationId xmlns:p14="http://schemas.microsoft.com/office/powerpoint/2010/main" val="3674082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20485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a:xfrm>
            <a:off x="-48129" y="6494480"/>
            <a:ext cx="9288379" cy="3820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11480" y="6586583"/>
            <a:ext cx="830961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F3Eonline.org     |     (240) 499-0390      |      info@F3Eonline.org</a:t>
            </a:r>
          </a:p>
        </p:txBody>
      </p:sp>
      <p:grpSp>
        <p:nvGrpSpPr>
          <p:cNvPr id="10" name="Group 9"/>
          <p:cNvGrpSpPr/>
          <p:nvPr/>
        </p:nvGrpSpPr>
        <p:grpSpPr>
          <a:xfrm>
            <a:off x="2500338" y="4933973"/>
            <a:ext cx="3903966" cy="1480997"/>
            <a:chOff x="2620017" y="4803913"/>
            <a:chExt cx="3903966" cy="1480997"/>
          </a:xfrm>
        </p:grpSpPr>
        <p:sp>
          <p:nvSpPr>
            <p:cNvPr id="11" name="TextBox 10"/>
            <p:cNvSpPr txBox="1"/>
            <p:nvPr/>
          </p:nvSpPr>
          <p:spPr>
            <a:xfrm>
              <a:off x="3810091" y="4803913"/>
              <a:ext cx="1523819" cy="1107996"/>
            </a:xfrm>
            <a:prstGeom prst="rect">
              <a:avLst/>
            </a:prstGeom>
            <a:noFill/>
          </p:spPr>
          <p:txBody>
            <a:bodyPr wrap="square" rtlCol="0">
              <a:spAutoFit/>
            </a:bodyPr>
            <a:lstStyle/>
            <a:p>
              <a:pPr algn="ctr"/>
              <a:r>
                <a:rPr lang="en-US" sz="6600" dirty="0">
                  <a:solidFill>
                    <a:srgbClr val="00B0F0"/>
                  </a:solidFill>
                  <a:latin typeface="Castellar" panose="020A0402060406010301" pitchFamily="18" charset="0"/>
                </a:rPr>
                <a:t>F</a:t>
              </a:r>
              <a:r>
                <a:rPr lang="en-US" sz="6600" baseline="30000" dirty="0">
                  <a:solidFill>
                    <a:srgbClr val="FF8A15"/>
                  </a:solidFill>
                  <a:latin typeface="Castellar" panose="020A0402060406010301" pitchFamily="18" charset="0"/>
                </a:rPr>
                <a:t>3</a:t>
              </a:r>
              <a:r>
                <a:rPr lang="en-US" sz="6600" dirty="0">
                  <a:solidFill>
                    <a:srgbClr val="00B0F0"/>
                  </a:solidFill>
                  <a:latin typeface="Castellar" panose="020A0402060406010301" pitchFamily="18" charset="0"/>
                </a:rPr>
                <a:t>E</a:t>
              </a:r>
            </a:p>
          </p:txBody>
        </p:sp>
        <p:sp>
          <p:nvSpPr>
            <p:cNvPr id="12" name="TextBox 11"/>
            <p:cNvSpPr txBox="1"/>
            <p:nvPr/>
          </p:nvSpPr>
          <p:spPr>
            <a:xfrm>
              <a:off x="2620017" y="6023300"/>
              <a:ext cx="3903966" cy="261610"/>
            </a:xfrm>
            <a:prstGeom prst="rect">
              <a:avLst/>
            </a:prstGeom>
            <a:noFill/>
          </p:spPr>
          <p:txBody>
            <a:bodyPr wrap="square" rtlCol="0">
              <a:spAutoFit/>
            </a:bodyPr>
            <a:lstStyle/>
            <a:p>
              <a:pPr algn="ctr"/>
              <a:r>
                <a:rPr lang="en-US" sz="1050" cap="all" spc="320" dirty="0">
                  <a:solidFill>
                    <a:srgbClr val="00B0F0"/>
                  </a:solidFill>
                  <a:latin typeface="Calibri" panose="020F0502020204030204" pitchFamily="34" charset="0"/>
                  <a:cs typeface="Arial" panose="020B0604020202020204" pitchFamily="34" charset="0"/>
                </a:rPr>
                <a:t>A 501(c)(3) Nonprofit Organization</a:t>
              </a:r>
            </a:p>
          </p:txBody>
        </p:sp>
        <p:sp>
          <p:nvSpPr>
            <p:cNvPr id="13" name="TextBox 12"/>
            <p:cNvSpPr txBox="1"/>
            <p:nvPr/>
          </p:nvSpPr>
          <p:spPr>
            <a:xfrm>
              <a:off x="2670390" y="5684124"/>
              <a:ext cx="3803220" cy="338554"/>
            </a:xfrm>
            <a:prstGeom prst="rect">
              <a:avLst/>
            </a:prstGeom>
            <a:noFill/>
          </p:spPr>
          <p:txBody>
            <a:bodyPr wrap="square" rtlCol="0">
              <a:spAutoFit/>
            </a:bodyPr>
            <a:lstStyle/>
            <a:p>
              <a:pPr algn="ctr"/>
              <a:r>
                <a:rPr lang="en-US" sz="1600" dirty="0">
                  <a:solidFill>
                    <a:schemeClr val="tx1">
                      <a:lumMod val="95000"/>
                      <a:lumOff val="5000"/>
                    </a:schemeClr>
                  </a:solidFill>
                  <a:latin typeface="Georgia" panose="02040502050405020303" pitchFamily="18" charset="0"/>
                  <a:cs typeface="Arial" panose="020B0604020202020204" pitchFamily="34" charset="0"/>
                </a:rPr>
                <a:t>The Foundation for Financial Education</a:t>
              </a:r>
            </a:p>
          </p:txBody>
        </p:sp>
        <p:cxnSp>
          <p:nvCxnSpPr>
            <p:cNvPr id="14" name="Straight Connector 13"/>
            <p:cNvCxnSpPr/>
            <p:nvPr/>
          </p:nvCxnSpPr>
          <p:spPr>
            <a:xfrm>
              <a:off x="2729532" y="6013834"/>
              <a:ext cx="3675888" cy="0"/>
            </a:xfrm>
            <a:prstGeom prst="line">
              <a:avLst/>
            </a:prstGeom>
            <a:ln>
              <a:solidFill>
                <a:srgbClr val="FF8C00"/>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11480" y="482449"/>
            <a:ext cx="8446770" cy="1458413"/>
          </a:xfrm>
          <a:prstGeom prst="rect">
            <a:avLst/>
          </a:prstGeom>
          <a:noFill/>
        </p:spPr>
        <p:txBody>
          <a:bodyPr wrap="square" rtlCol="0">
            <a:spAutoFit/>
          </a:bodyPr>
          <a:lstStyle/>
          <a:p>
            <a:pPr>
              <a:lnSpc>
                <a:spcPts val="5500"/>
              </a:lnSpc>
            </a:pPr>
            <a:r>
              <a:rPr lang="en-US" sz="4400" b="1" dirty="0">
                <a:solidFill>
                  <a:srgbClr val="4BB9AC"/>
                </a:solidFill>
                <a:latin typeface="Rockwell" panose="02060603020205020403" pitchFamily="18" charset="0"/>
                <a:cs typeface="Courier New" panose="02070309020205020404" pitchFamily="49" charset="0"/>
              </a:rPr>
              <a:t>Taking Charge of </a:t>
            </a:r>
          </a:p>
          <a:p>
            <a:pPr>
              <a:lnSpc>
                <a:spcPts val="5500"/>
              </a:lnSpc>
            </a:pPr>
            <a:r>
              <a:rPr lang="en-US" sz="4400" b="1" dirty="0">
                <a:solidFill>
                  <a:srgbClr val="4BB9AC"/>
                </a:solidFill>
                <a:latin typeface="Rockwell" panose="02060603020205020403" pitchFamily="18" charset="0"/>
                <a:cs typeface="Courier New" panose="02070309020205020404" pitchFamily="49" charset="0"/>
              </a:rPr>
              <a:t>Your Financial Wellness</a:t>
            </a:r>
          </a:p>
        </p:txBody>
      </p:sp>
      <p:sp>
        <p:nvSpPr>
          <p:cNvPr id="28" name="TextBox 27"/>
          <p:cNvSpPr txBox="1"/>
          <p:nvPr/>
        </p:nvSpPr>
        <p:spPr>
          <a:xfrm>
            <a:off x="411480" y="1924027"/>
            <a:ext cx="6404379" cy="523220"/>
          </a:xfrm>
          <a:prstGeom prst="rect">
            <a:avLst/>
          </a:prstGeom>
          <a:noFill/>
        </p:spPr>
        <p:txBody>
          <a:bodyPr wrap="square" rtlCol="0">
            <a:spAutoFit/>
          </a:bodyPr>
          <a:lstStyle/>
          <a:p>
            <a:r>
              <a:rPr lang="en-US" sz="2800" b="1" dirty="0">
                <a:solidFill>
                  <a:srgbClr val="F16260"/>
                </a:solidFill>
                <a:latin typeface="Gill Sans MT" panose="020B0502020104020203" pitchFamily="34" charset="0"/>
                <a:cs typeface="Arial" panose="020B0604020202020204" pitchFamily="34" charset="0"/>
              </a:rPr>
              <a:t>A financial education workshop</a:t>
            </a:r>
          </a:p>
        </p:txBody>
      </p:sp>
    </p:spTree>
    <p:extLst>
      <p:ext uri="{BB962C8B-B14F-4D97-AF65-F5344CB8AC3E}">
        <p14:creationId xmlns:p14="http://schemas.microsoft.com/office/powerpoint/2010/main" val="351728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1" y="365126"/>
            <a:ext cx="8780318" cy="1325563"/>
          </a:xfrm>
        </p:spPr>
        <p:txBody>
          <a:bodyPr>
            <a:noAutofit/>
          </a:bodyPr>
          <a:lstStyle/>
          <a:p>
            <a:pPr algn="ctr"/>
            <a:r>
              <a:rPr lang="en-US" sz="6600" b="1" dirty="0">
                <a:solidFill>
                  <a:srgbClr val="2DAD9E"/>
                </a:solidFill>
              </a:rPr>
              <a:t>Wills</a:t>
            </a:r>
            <a:endParaRPr lang="en-US" sz="6600" dirty="0"/>
          </a:p>
        </p:txBody>
      </p:sp>
      <p:sp>
        <p:nvSpPr>
          <p:cNvPr id="8" name="Rectangle 7"/>
          <p:cNvSpPr/>
          <p:nvPr/>
        </p:nvSpPr>
        <p:spPr>
          <a:xfrm>
            <a:off x="134874" y="1847593"/>
            <a:ext cx="3569588" cy="1316145"/>
          </a:xfrm>
          <a:prstGeom prst="rect">
            <a:avLst/>
          </a:prstGeom>
          <a:solidFill>
            <a:srgbClr val="47B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874" y="1847595"/>
            <a:ext cx="818747" cy="726886"/>
          </a:xfrm>
          <a:prstGeom prst="rect">
            <a:avLst/>
          </a:prstGeom>
          <a:solidFill>
            <a:srgbClr val="63C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3622" y="1847593"/>
            <a:ext cx="2610416" cy="1199237"/>
          </a:xfrm>
          <a:prstGeom prst="rect">
            <a:avLst/>
          </a:prstGeom>
          <a:solidFill>
            <a:schemeClr val="bg1"/>
          </a:solidFill>
          <a:ln>
            <a:noFill/>
          </a:ln>
          <a:effectLst>
            <a:outerShdw blurRad="50800" dist="381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4874" y="1833701"/>
            <a:ext cx="818747" cy="604624"/>
          </a:xfrm>
          <a:prstGeom prst="rect">
            <a:avLst/>
          </a:prstGeom>
          <a:noFill/>
          <a:effectLst/>
        </p:spPr>
        <p:txBody>
          <a:bodyPr wrap="square" rtlCol="0">
            <a:spAutoFit/>
          </a:bodyPr>
          <a:lstStyle/>
          <a:p>
            <a:pPr algn="ctr"/>
            <a:r>
              <a:rPr lang="en-US" sz="4000" b="1" dirty="0">
                <a:solidFill>
                  <a:schemeClr val="bg1"/>
                </a:solidFill>
                <a:effectLst>
                  <a:outerShdw blurRad="50800" dist="38100" dir="8100000" algn="tr" rotWithShape="0">
                    <a:prstClr val="black">
                      <a:alpha val="40000"/>
                    </a:prstClr>
                  </a:outerShdw>
                </a:effectLst>
                <a:latin typeface="+mj-lt"/>
              </a:rPr>
              <a:t>1</a:t>
            </a:r>
          </a:p>
        </p:txBody>
      </p:sp>
      <p:sp>
        <p:nvSpPr>
          <p:cNvPr id="4" name="TextBox 3"/>
          <p:cNvSpPr txBox="1"/>
          <p:nvPr/>
        </p:nvSpPr>
        <p:spPr>
          <a:xfrm>
            <a:off x="942216" y="1828849"/>
            <a:ext cx="2620354" cy="537070"/>
          </a:xfrm>
          <a:prstGeom prst="rect">
            <a:avLst/>
          </a:prstGeom>
          <a:noFill/>
        </p:spPr>
        <p:txBody>
          <a:bodyPr wrap="square" rtlCol="0">
            <a:spAutoFit/>
          </a:bodyPr>
          <a:lstStyle/>
          <a:p>
            <a:pPr algn="ctr">
              <a:lnSpc>
                <a:spcPct val="85000"/>
              </a:lnSpc>
            </a:pPr>
            <a:r>
              <a:rPr lang="en-US" sz="1700" b="1" dirty="0">
                <a:solidFill>
                  <a:srgbClr val="24AE8A"/>
                </a:solidFill>
                <a:latin typeface="Gill Sans MT" panose="020B0502020104020203" pitchFamily="34" charset="0"/>
                <a:cs typeface="Arial" panose="020B0604020202020204" pitchFamily="34" charset="0"/>
              </a:rPr>
              <a:t>Last Will &amp; Testament: Transfer of assets</a:t>
            </a:r>
          </a:p>
        </p:txBody>
      </p:sp>
      <p:sp>
        <p:nvSpPr>
          <p:cNvPr id="10" name="TextBox 9"/>
          <p:cNvSpPr txBox="1"/>
          <p:nvPr/>
        </p:nvSpPr>
        <p:spPr>
          <a:xfrm>
            <a:off x="949563" y="2381793"/>
            <a:ext cx="2583442" cy="523220"/>
          </a:xfrm>
          <a:prstGeom prst="rect">
            <a:avLst/>
          </a:prstGeom>
          <a:noFill/>
        </p:spPr>
        <p:txBody>
          <a:bodyPr wrap="square" rtlCol="0">
            <a:spAutoFit/>
          </a:bodyPr>
          <a:lstStyle/>
          <a:p>
            <a:pPr algn="ctr">
              <a:buClr>
                <a:srgbClr val="47BD98"/>
              </a:buClr>
            </a:pPr>
            <a:r>
              <a:rPr lang="en-US" sz="1400" b="1" dirty="0">
                <a:latin typeface="Gill Sans MT" panose="020B0502020104020203" pitchFamily="34" charset="0"/>
                <a:cs typeface="Arial" panose="020B0604020202020204" pitchFamily="34" charset="0"/>
              </a:rPr>
              <a:t>Doesn’t avoid probate, </a:t>
            </a:r>
            <a:br>
              <a:rPr lang="en-US" sz="1400" b="1" dirty="0">
                <a:latin typeface="Gill Sans MT" panose="020B0502020104020203" pitchFamily="34" charset="0"/>
                <a:cs typeface="Arial" panose="020B0604020202020204" pitchFamily="34" charset="0"/>
              </a:rPr>
            </a:br>
            <a:r>
              <a:rPr lang="en-US" sz="1400" b="1" dirty="0">
                <a:latin typeface="Gill Sans MT" panose="020B0502020104020203" pitchFamily="34" charset="0"/>
                <a:cs typeface="Arial" panose="020B0604020202020204" pitchFamily="34" charset="0"/>
              </a:rPr>
              <a:t>but expedites the process</a:t>
            </a:r>
          </a:p>
        </p:txBody>
      </p:sp>
      <p:sp>
        <p:nvSpPr>
          <p:cNvPr id="41" name="Rectangle 40"/>
          <p:cNvSpPr/>
          <p:nvPr/>
        </p:nvSpPr>
        <p:spPr>
          <a:xfrm>
            <a:off x="119578" y="3615686"/>
            <a:ext cx="865638" cy="851029"/>
          </a:xfrm>
          <a:prstGeom prst="rect">
            <a:avLst/>
          </a:prstGeom>
          <a:solidFill>
            <a:srgbClr val="F26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19578" y="3613312"/>
            <a:ext cx="3583178" cy="1090778"/>
          </a:xfrm>
          <a:prstGeom prst="rect">
            <a:avLst/>
          </a:prstGeom>
          <a:solidFill>
            <a:srgbClr val="EF4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41443" y="3613312"/>
            <a:ext cx="2620353" cy="976013"/>
          </a:xfrm>
          <a:prstGeom prst="rect">
            <a:avLst/>
          </a:prstGeom>
          <a:solidFill>
            <a:schemeClr val="bg1"/>
          </a:solidFill>
          <a:ln>
            <a:noFill/>
          </a:ln>
          <a:effectLst>
            <a:outerShdw blurRad="50800" dist="381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19578" y="3599419"/>
            <a:ext cx="821864" cy="707886"/>
          </a:xfrm>
          <a:prstGeom prst="rect">
            <a:avLst/>
          </a:prstGeom>
          <a:noFill/>
          <a:effectLst/>
        </p:spPr>
        <p:txBody>
          <a:bodyPr wrap="square" rtlCol="0">
            <a:spAutoFit/>
          </a:bodyPr>
          <a:lstStyle/>
          <a:p>
            <a:pPr algn="ctr"/>
            <a:r>
              <a:rPr lang="en-US" sz="4000" b="1" dirty="0">
                <a:solidFill>
                  <a:schemeClr val="bg1"/>
                </a:solidFill>
                <a:effectLst>
                  <a:outerShdw blurRad="50800" dist="38100" dir="8100000" algn="tr" rotWithShape="0">
                    <a:prstClr val="black">
                      <a:alpha val="40000"/>
                    </a:prstClr>
                  </a:outerShdw>
                </a:effectLst>
                <a:latin typeface="+mj-lt"/>
              </a:rPr>
              <a:t>2</a:t>
            </a:r>
          </a:p>
        </p:txBody>
      </p:sp>
      <p:sp>
        <p:nvSpPr>
          <p:cNvPr id="44" name="TextBox 43"/>
          <p:cNvSpPr txBox="1"/>
          <p:nvPr/>
        </p:nvSpPr>
        <p:spPr>
          <a:xfrm>
            <a:off x="941442" y="3550248"/>
            <a:ext cx="2620354" cy="400110"/>
          </a:xfrm>
          <a:prstGeom prst="rect">
            <a:avLst/>
          </a:prstGeom>
          <a:noFill/>
        </p:spPr>
        <p:txBody>
          <a:bodyPr wrap="square" rtlCol="0">
            <a:spAutoFit/>
          </a:bodyPr>
          <a:lstStyle/>
          <a:p>
            <a:pPr algn="ctr"/>
            <a:r>
              <a:rPr lang="en-US" sz="2000" b="1" dirty="0">
                <a:solidFill>
                  <a:srgbClr val="EF4B47"/>
                </a:solidFill>
                <a:latin typeface="Gill Sans MT" panose="020B0502020104020203" pitchFamily="34" charset="0"/>
                <a:cs typeface="Arial" panose="020B0604020202020204" pitchFamily="34" charset="0"/>
              </a:rPr>
              <a:t>Power of Attorney:</a:t>
            </a:r>
            <a:endParaRPr lang="en-US" sz="2000" dirty="0">
              <a:solidFill>
                <a:schemeClr val="tx1">
                  <a:lumMod val="85000"/>
                  <a:lumOff val="15000"/>
                </a:schemeClr>
              </a:solidFill>
              <a:latin typeface="Gill Sans MT" panose="020B0502020104020203" pitchFamily="34" charset="0"/>
              <a:cs typeface="Arial" panose="020B0604020202020204" pitchFamily="34" charset="0"/>
            </a:endParaRPr>
          </a:p>
        </p:txBody>
      </p:sp>
      <p:sp>
        <p:nvSpPr>
          <p:cNvPr id="45" name="TextBox 44"/>
          <p:cNvSpPr txBox="1"/>
          <p:nvPr/>
        </p:nvSpPr>
        <p:spPr>
          <a:xfrm>
            <a:off x="1165690" y="3951395"/>
            <a:ext cx="2251279" cy="523220"/>
          </a:xfrm>
          <a:prstGeom prst="rect">
            <a:avLst/>
          </a:prstGeom>
          <a:noFill/>
        </p:spPr>
        <p:txBody>
          <a:bodyPr wrap="square" rtlCol="0">
            <a:spAutoFit/>
          </a:bodyPr>
          <a:lstStyle/>
          <a:p>
            <a:pPr indent="-128016">
              <a:buClr>
                <a:srgbClr val="F26A60"/>
              </a:buClr>
              <a:buFont typeface="Wingdings" panose="05000000000000000000" pitchFamily="2" charset="2"/>
              <a:buChar char="§"/>
            </a:pPr>
            <a:r>
              <a:rPr lang="en-US" sz="1400" b="1" dirty="0">
                <a:latin typeface="Gill Sans MT" panose="020B0502020104020203" pitchFamily="34" charset="0"/>
                <a:cs typeface="Arial" panose="020B0604020202020204" pitchFamily="34" charset="0"/>
              </a:rPr>
              <a:t>General and durable</a:t>
            </a:r>
          </a:p>
          <a:p>
            <a:pPr indent="-128016">
              <a:buClr>
                <a:srgbClr val="F26A60"/>
              </a:buClr>
              <a:buFont typeface="Wingdings" panose="05000000000000000000" pitchFamily="2" charset="2"/>
              <a:buChar char="§"/>
            </a:pPr>
            <a:r>
              <a:rPr lang="en-US" sz="1400" b="1" dirty="0">
                <a:latin typeface="Gill Sans MT" panose="020B0502020104020203" pitchFamily="34" charset="0"/>
                <a:cs typeface="Arial" panose="020B0604020202020204" pitchFamily="34" charset="0"/>
              </a:rPr>
              <a:t>Competency/capacity</a:t>
            </a:r>
          </a:p>
        </p:txBody>
      </p:sp>
      <p:sp>
        <p:nvSpPr>
          <p:cNvPr id="48" name="Rectangle 47"/>
          <p:cNvSpPr/>
          <p:nvPr/>
        </p:nvSpPr>
        <p:spPr>
          <a:xfrm>
            <a:off x="134875" y="5120151"/>
            <a:ext cx="3551892" cy="1090778"/>
          </a:xfrm>
          <a:prstGeom prst="rect">
            <a:avLst/>
          </a:prstGeom>
          <a:solidFill>
            <a:srgbClr val="5B3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34874" y="5120152"/>
            <a:ext cx="814689" cy="726887"/>
          </a:xfrm>
          <a:prstGeom prst="rect">
            <a:avLst/>
          </a:prstGeom>
          <a:solidFill>
            <a:srgbClr val="6E4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949564" y="5120151"/>
            <a:ext cx="2597474" cy="976013"/>
          </a:xfrm>
          <a:prstGeom prst="rect">
            <a:avLst/>
          </a:prstGeom>
          <a:solidFill>
            <a:schemeClr val="bg1"/>
          </a:solidFill>
          <a:ln>
            <a:noFill/>
          </a:ln>
          <a:effectLst>
            <a:outerShdw blurRad="50800" dist="381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34874" y="5106258"/>
            <a:ext cx="814689" cy="707886"/>
          </a:xfrm>
          <a:prstGeom prst="rect">
            <a:avLst/>
          </a:prstGeom>
          <a:noFill/>
          <a:effectLst/>
        </p:spPr>
        <p:txBody>
          <a:bodyPr wrap="square" rtlCol="0">
            <a:spAutoFit/>
          </a:bodyPr>
          <a:lstStyle/>
          <a:p>
            <a:pPr algn="ctr"/>
            <a:r>
              <a:rPr lang="en-US" sz="4000" b="1" dirty="0">
                <a:solidFill>
                  <a:schemeClr val="bg1"/>
                </a:solidFill>
                <a:effectLst>
                  <a:outerShdw blurRad="50800" dist="38100" dir="8100000" algn="tr" rotWithShape="0">
                    <a:prstClr val="black">
                      <a:alpha val="40000"/>
                    </a:prstClr>
                  </a:outerShdw>
                </a:effectLst>
                <a:latin typeface="+mj-lt"/>
              </a:rPr>
              <a:t>3</a:t>
            </a:r>
          </a:p>
        </p:txBody>
      </p:sp>
      <p:sp>
        <p:nvSpPr>
          <p:cNvPr id="60" name="TextBox 59"/>
          <p:cNvSpPr txBox="1"/>
          <p:nvPr/>
        </p:nvSpPr>
        <p:spPr>
          <a:xfrm>
            <a:off x="941443" y="5132656"/>
            <a:ext cx="2622596" cy="563231"/>
          </a:xfrm>
          <a:prstGeom prst="rect">
            <a:avLst/>
          </a:prstGeom>
          <a:noFill/>
        </p:spPr>
        <p:txBody>
          <a:bodyPr wrap="square" rtlCol="0">
            <a:spAutoFit/>
          </a:bodyPr>
          <a:lstStyle/>
          <a:p>
            <a:pPr algn="ctr">
              <a:lnSpc>
                <a:spcPct val="85000"/>
              </a:lnSpc>
            </a:pPr>
            <a:r>
              <a:rPr lang="en-US" b="1" dirty="0">
                <a:solidFill>
                  <a:srgbClr val="6E44A6"/>
                </a:solidFill>
                <a:latin typeface="Gill Sans MT" panose="020B0502020104020203" pitchFamily="34" charset="0"/>
                <a:cs typeface="Arial" panose="020B0604020202020204" pitchFamily="34" charset="0"/>
              </a:rPr>
              <a:t>Medical Directive / </a:t>
            </a:r>
          </a:p>
          <a:p>
            <a:pPr algn="ctr">
              <a:lnSpc>
                <a:spcPct val="85000"/>
              </a:lnSpc>
            </a:pPr>
            <a:r>
              <a:rPr lang="en-US" b="1" dirty="0">
                <a:solidFill>
                  <a:srgbClr val="6E44A6"/>
                </a:solidFill>
                <a:latin typeface="Gill Sans MT" panose="020B0502020104020203" pitchFamily="34" charset="0"/>
                <a:cs typeface="Arial" panose="020B0604020202020204" pitchFamily="34" charset="0"/>
              </a:rPr>
              <a:t>Living Will</a:t>
            </a:r>
            <a:endParaRPr lang="en-US" dirty="0">
              <a:solidFill>
                <a:srgbClr val="6E44A6"/>
              </a:solidFill>
              <a:latin typeface="Gill Sans MT" panose="020B0502020104020203" pitchFamily="34" charset="0"/>
              <a:cs typeface="Arial" panose="020B0604020202020204" pitchFamily="34" charset="0"/>
            </a:endParaRPr>
          </a:p>
        </p:txBody>
      </p:sp>
      <p:sp>
        <p:nvSpPr>
          <p:cNvPr id="61" name="TextBox 60"/>
          <p:cNvSpPr txBox="1"/>
          <p:nvPr/>
        </p:nvSpPr>
        <p:spPr>
          <a:xfrm>
            <a:off x="971893" y="5703295"/>
            <a:ext cx="2561112" cy="338554"/>
          </a:xfrm>
          <a:prstGeom prst="rect">
            <a:avLst/>
          </a:prstGeom>
          <a:noFill/>
        </p:spPr>
        <p:txBody>
          <a:bodyPr wrap="square" rtlCol="0">
            <a:spAutoFit/>
          </a:bodyPr>
          <a:lstStyle/>
          <a:p>
            <a:pPr algn="ctr">
              <a:buClr>
                <a:srgbClr val="F26A60"/>
              </a:buClr>
            </a:pPr>
            <a:r>
              <a:rPr lang="en-US" sz="1600" b="1" dirty="0">
                <a:latin typeface="Gill Sans MT" panose="020B0502020104020203" pitchFamily="34" charset="0"/>
                <a:cs typeface="Arial" panose="020B0604020202020204" pitchFamily="34" charset="0"/>
              </a:rPr>
              <a:t>Heroic effort or DNR</a:t>
            </a:r>
          </a:p>
        </p:txBody>
      </p:sp>
      <p:sp>
        <p:nvSpPr>
          <p:cNvPr id="62" name="Content Placeholder 2"/>
          <p:cNvSpPr>
            <a:spLocks noGrp="1"/>
          </p:cNvSpPr>
          <p:nvPr>
            <p:ph idx="1"/>
          </p:nvPr>
        </p:nvSpPr>
        <p:spPr>
          <a:xfrm>
            <a:off x="4535259" y="2025673"/>
            <a:ext cx="3908461" cy="562484"/>
          </a:xfrm>
        </p:spPr>
        <p:txBody>
          <a:bodyPr>
            <a:noAutofit/>
          </a:bodyPr>
          <a:lstStyle/>
          <a:p>
            <a:pPr marL="45720" indent="0" algn="ctr" fontAlgn="auto">
              <a:lnSpc>
                <a:spcPct val="100000"/>
              </a:lnSpc>
              <a:spcBef>
                <a:spcPts val="0"/>
              </a:spcBef>
              <a:buClr>
                <a:srgbClr val="299F92"/>
              </a:buClr>
              <a:buSzPct val="68000"/>
              <a:buNone/>
              <a:defRPr/>
            </a:pPr>
            <a:r>
              <a:rPr lang="en-US" sz="3200" b="1" dirty="0">
                <a:solidFill>
                  <a:srgbClr val="2DAD9E"/>
                </a:solidFill>
                <a:latin typeface="+mj-lt"/>
                <a:ea typeface="Lato" panose="020F0502020204030203" pitchFamily="34" charset="0"/>
                <a:cs typeface="Lato" panose="020F0502020204030203" pitchFamily="34" charset="0"/>
              </a:rPr>
              <a:t>Beneficiary:</a:t>
            </a:r>
            <a:endParaRPr lang="en-US" sz="1800" dirty="0">
              <a:solidFill>
                <a:srgbClr val="2DAD9E"/>
              </a:solidFill>
              <a:latin typeface="+mj-lt"/>
              <a:ea typeface="Lato" panose="020F0502020204030203" pitchFamily="34" charset="0"/>
              <a:cs typeface="Lato" panose="020F0502020204030203" pitchFamily="34" charset="0"/>
            </a:endParaRPr>
          </a:p>
        </p:txBody>
      </p:sp>
      <p:sp>
        <p:nvSpPr>
          <p:cNvPr id="63" name="Content Placeholder 2"/>
          <p:cNvSpPr txBox="1">
            <a:spLocks/>
          </p:cNvSpPr>
          <p:nvPr/>
        </p:nvSpPr>
        <p:spPr>
          <a:xfrm>
            <a:off x="4210754" y="2726079"/>
            <a:ext cx="5091289" cy="887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2880">
              <a:lnSpc>
                <a:spcPct val="100000"/>
              </a:lnSpc>
              <a:spcBef>
                <a:spcPts val="700"/>
              </a:spcBef>
              <a:buClr>
                <a:srgbClr val="299F92"/>
              </a:buClr>
              <a:buSzPct val="100000"/>
              <a:buFont typeface="Wingdings" panose="05000000000000000000" pitchFamily="2" charset="2"/>
              <a:buChar char="§"/>
              <a:defRPr/>
            </a:pPr>
            <a:r>
              <a:rPr lang="en-US" sz="2100" dirty="0">
                <a:ea typeface="Lato" panose="020F0502020204030203" pitchFamily="34" charset="0"/>
                <a:cs typeface="Arial" panose="020B0604020202020204" pitchFamily="34" charset="0"/>
              </a:rPr>
              <a:t>A named beneficiary</a:t>
            </a:r>
            <a:r>
              <a:rPr lang="en-US" sz="2100" b="1" dirty="0">
                <a:solidFill>
                  <a:srgbClr val="24AE8A"/>
                </a:solidFill>
                <a:ea typeface="Lato" panose="020F0502020204030203" pitchFamily="34" charset="0"/>
                <a:cs typeface="Arial" panose="020B0604020202020204" pitchFamily="34" charset="0"/>
              </a:rPr>
              <a:t> &gt; </a:t>
            </a:r>
            <a:r>
              <a:rPr lang="en-US" sz="2100" dirty="0">
                <a:ea typeface="Lato" panose="020F0502020204030203" pitchFamily="34" charset="0"/>
                <a:cs typeface="Arial" panose="020B0604020202020204" pitchFamily="34" charset="0"/>
              </a:rPr>
              <a:t>Will</a:t>
            </a:r>
          </a:p>
          <a:p>
            <a:pPr marL="0" indent="-182880">
              <a:lnSpc>
                <a:spcPct val="100000"/>
              </a:lnSpc>
              <a:spcBef>
                <a:spcPts val="700"/>
              </a:spcBef>
              <a:buClr>
                <a:srgbClr val="299F92"/>
              </a:buClr>
              <a:buSzPct val="100000"/>
              <a:buFont typeface="Wingdings" panose="05000000000000000000" pitchFamily="2" charset="2"/>
              <a:buChar char="§"/>
              <a:defRPr/>
            </a:pPr>
            <a:r>
              <a:rPr lang="en-US" sz="2100" dirty="0">
                <a:ea typeface="Lato" panose="020F0502020204030203" pitchFamily="34" charset="0"/>
                <a:cs typeface="Arial" panose="020B0604020202020204" pitchFamily="34" charset="0"/>
              </a:rPr>
              <a:t>Any asset can have a named beneficiary</a:t>
            </a:r>
          </a:p>
        </p:txBody>
      </p:sp>
      <p:sp>
        <p:nvSpPr>
          <p:cNvPr id="12" name="Rectangle 11"/>
          <p:cNvSpPr/>
          <p:nvPr/>
        </p:nvSpPr>
        <p:spPr>
          <a:xfrm>
            <a:off x="4302366" y="4354842"/>
            <a:ext cx="4841634" cy="1546577"/>
          </a:xfrm>
          <a:prstGeom prst="rect">
            <a:avLst/>
          </a:prstGeom>
        </p:spPr>
        <p:txBody>
          <a:bodyPr wrap="square">
            <a:spAutoFit/>
          </a:bodyPr>
          <a:lstStyle/>
          <a:p>
            <a:pPr marL="0" lvl="1" indent="-182880">
              <a:lnSpc>
                <a:spcPct val="150000"/>
              </a:lnSpc>
              <a:spcBef>
                <a:spcPts val="0"/>
              </a:spcBef>
              <a:buClr>
                <a:srgbClr val="47BD98"/>
              </a:buClr>
              <a:buSzPct val="100000"/>
              <a:buFont typeface="Wingdings" panose="05000000000000000000" pitchFamily="2" charset="2"/>
              <a:buChar char="§"/>
              <a:defRPr/>
            </a:pPr>
            <a:r>
              <a:rPr lang="en-US" sz="2100" b="1" dirty="0">
                <a:solidFill>
                  <a:srgbClr val="EF4B47"/>
                </a:solidFill>
                <a:ea typeface="Lato" panose="020F0502020204030203" pitchFamily="34" charset="0"/>
                <a:cs typeface="Arial" panose="020B0604020202020204" pitchFamily="34" charset="0"/>
              </a:rPr>
              <a:t>POD:</a:t>
            </a:r>
            <a:r>
              <a:rPr lang="en-US" sz="2100" b="1" dirty="0">
                <a:solidFill>
                  <a:schemeClr val="tx1">
                    <a:lumMod val="95000"/>
                    <a:lumOff val="5000"/>
                  </a:schemeClr>
                </a:solidFill>
                <a:ea typeface="Lato" panose="020F0502020204030203" pitchFamily="34" charset="0"/>
                <a:cs typeface="Arial" panose="020B0604020202020204" pitchFamily="34" charset="0"/>
              </a:rPr>
              <a:t> </a:t>
            </a:r>
            <a:r>
              <a:rPr lang="en-US" sz="2100" dirty="0">
                <a:solidFill>
                  <a:schemeClr val="tx1">
                    <a:lumMod val="95000"/>
                    <a:lumOff val="5000"/>
                  </a:schemeClr>
                </a:solidFill>
                <a:ea typeface="Lato" panose="020F0502020204030203" pitchFamily="34" charset="0"/>
                <a:cs typeface="Arial" panose="020B0604020202020204" pitchFamily="34" charset="0"/>
              </a:rPr>
              <a:t>Checking &amp; Savings</a:t>
            </a:r>
          </a:p>
          <a:p>
            <a:pPr marL="0" lvl="1" indent="-182880">
              <a:lnSpc>
                <a:spcPct val="150000"/>
              </a:lnSpc>
              <a:spcBef>
                <a:spcPts val="0"/>
              </a:spcBef>
              <a:buClr>
                <a:srgbClr val="47BD98"/>
              </a:buClr>
              <a:buSzPct val="100000"/>
              <a:buFont typeface="Wingdings" panose="05000000000000000000" pitchFamily="2" charset="2"/>
              <a:buChar char="§"/>
              <a:defRPr/>
            </a:pPr>
            <a:r>
              <a:rPr lang="en-US" sz="2100" b="1" dirty="0">
                <a:solidFill>
                  <a:srgbClr val="EF4B47"/>
                </a:solidFill>
                <a:ea typeface="Lato" panose="020F0502020204030203" pitchFamily="34" charset="0"/>
                <a:cs typeface="Arial" panose="020B0604020202020204" pitchFamily="34" charset="0"/>
              </a:rPr>
              <a:t>TOD: </a:t>
            </a:r>
            <a:r>
              <a:rPr lang="en-US" sz="2100" dirty="0">
                <a:solidFill>
                  <a:schemeClr val="tx1">
                    <a:lumMod val="95000"/>
                    <a:lumOff val="5000"/>
                  </a:schemeClr>
                </a:solidFill>
                <a:ea typeface="Lato" panose="020F0502020204030203" pitchFamily="34" charset="0"/>
                <a:cs typeface="Arial" panose="020B0604020202020204" pitchFamily="34" charset="0"/>
              </a:rPr>
              <a:t>Securities or Brokerage Account</a:t>
            </a:r>
          </a:p>
          <a:p>
            <a:pPr marL="0" lvl="1" indent="-182880">
              <a:lnSpc>
                <a:spcPct val="150000"/>
              </a:lnSpc>
              <a:spcBef>
                <a:spcPts val="0"/>
              </a:spcBef>
              <a:buClr>
                <a:srgbClr val="47BD98"/>
              </a:buClr>
              <a:buSzPct val="100000"/>
              <a:buFont typeface="Wingdings" panose="05000000000000000000" pitchFamily="2" charset="2"/>
              <a:buChar char="§"/>
              <a:defRPr/>
            </a:pPr>
            <a:r>
              <a:rPr lang="en-US" sz="2100" b="1" dirty="0">
                <a:solidFill>
                  <a:srgbClr val="EF4B47"/>
                </a:solidFill>
                <a:ea typeface="Lato" panose="020F0502020204030203" pitchFamily="34" charset="0"/>
                <a:cs typeface="Arial" panose="020B0604020202020204" pitchFamily="34" charset="0"/>
              </a:rPr>
              <a:t>Beneficiary deed:</a:t>
            </a:r>
            <a:r>
              <a:rPr lang="en-US" sz="2100" b="1" dirty="0">
                <a:solidFill>
                  <a:schemeClr val="tx1">
                    <a:lumMod val="95000"/>
                    <a:lumOff val="5000"/>
                  </a:schemeClr>
                </a:solidFill>
                <a:ea typeface="Lato" panose="020F0502020204030203" pitchFamily="34" charset="0"/>
                <a:cs typeface="Arial" panose="020B0604020202020204" pitchFamily="34" charset="0"/>
              </a:rPr>
              <a:t> </a:t>
            </a:r>
            <a:r>
              <a:rPr lang="en-US" sz="2100" dirty="0">
                <a:solidFill>
                  <a:schemeClr val="tx1">
                    <a:lumMod val="95000"/>
                    <a:lumOff val="5000"/>
                  </a:schemeClr>
                </a:solidFill>
                <a:ea typeface="Lato" panose="020F0502020204030203" pitchFamily="34" charset="0"/>
                <a:cs typeface="Arial" panose="020B0604020202020204" pitchFamily="34" charset="0"/>
              </a:rPr>
              <a:t>Real Estate</a:t>
            </a:r>
          </a:p>
        </p:txBody>
      </p:sp>
      <p:cxnSp>
        <p:nvCxnSpPr>
          <p:cNvPr id="28" name="Straight Connector 27"/>
          <p:cNvCxnSpPr/>
          <p:nvPr/>
        </p:nvCxnSpPr>
        <p:spPr>
          <a:xfrm>
            <a:off x="365302" y="1358000"/>
            <a:ext cx="8423561" cy="0"/>
          </a:xfrm>
          <a:prstGeom prst="line">
            <a:avLst/>
          </a:prstGeom>
          <a:ln w="15875">
            <a:solidFill>
              <a:schemeClr val="tx1">
                <a:lumMod val="75000"/>
                <a:lumOff val="25000"/>
              </a:schemeClr>
            </a:solidFill>
            <a:prstDash val="sysDot"/>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80844" y="2538385"/>
            <a:ext cx="4754881" cy="0"/>
          </a:xfrm>
          <a:prstGeom prst="line">
            <a:avLst/>
          </a:prstGeom>
          <a:ln w="15875">
            <a:solidFill>
              <a:schemeClr val="tx1">
                <a:lumMod val="75000"/>
                <a:lumOff val="25000"/>
              </a:schemeClr>
            </a:solidFill>
            <a:prstDash val="sysDot"/>
            <a:headEnd type="diamond" w="sm" len="sm"/>
            <a:tailEnd type="diamo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9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451"/>
            <a:ext cx="9144000" cy="1325563"/>
          </a:xfrm>
        </p:spPr>
        <p:txBody>
          <a:bodyPr>
            <a:noAutofit/>
          </a:bodyPr>
          <a:lstStyle/>
          <a:p>
            <a:pPr algn="ctr"/>
            <a:r>
              <a:rPr lang="en-US" sz="6000" b="1" dirty="0">
                <a:solidFill>
                  <a:srgbClr val="F16260"/>
                </a:solidFill>
                <a:effectLst>
                  <a:outerShdw blurRad="25400" dist="25400" dir="2700000" algn="tl" rotWithShape="0">
                    <a:prstClr val="black">
                      <a:alpha val="20000"/>
                    </a:prstClr>
                  </a:outerShdw>
                </a:effectLst>
              </a:rPr>
              <a:t>Error:  </a:t>
            </a:r>
            <a:r>
              <a:rPr lang="en-US" sz="6000" dirty="0">
                <a:solidFill>
                  <a:srgbClr val="2DAD9E"/>
                </a:solidFill>
                <a:effectLst>
                  <a:outerShdw blurRad="25400" dist="25400" dir="2700000" algn="tl" rotWithShape="0">
                    <a:prstClr val="black">
                      <a:alpha val="20000"/>
                    </a:prstClr>
                  </a:outerShdw>
                </a:effectLst>
              </a:rPr>
              <a:t>No Estate Plan</a:t>
            </a:r>
          </a:p>
        </p:txBody>
      </p:sp>
      <p:sp>
        <p:nvSpPr>
          <p:cNvPr id="3" name="Content Placeholder 2"/>
          <p:cNvSpPr>
            <a:spLocks noGrp="1"/>
          </p:cNvSpPr>
          <p:nvPr>
            <p:ph idx="1"/>
          </p:nvPr>
        </p:nvSpPr>
        <p:spPr>
          <a:xfrm>
            <a:off x="563289" y="2177009"/>
            <a:ext cx="8257982" cy="4351338"/>
          </a:xfrm>
        </p:spPr>
        <p:txBody>
          <a:bodyPr>
            <a:noAutofit/>
          </a:bodyPr>
          <a:lstStyle/>
          <a:p>
            <a:pPr fontAlgn="auto">
              <a:lnSpc>
                <a:spcPct val="175000"/>
              </a:lnSpc>
              <a:spcBef>
                <a:spcPts val="0"/>
              </a:spcBef>
              <a:spcAft>
                <a:spcPts val="0"/>
              </a:spcAft>
              <a:buClr>
                <a:srgbClr val="299F92"/>
              </a:buClr>
              <a:buSzPct val="100000"/>
              <a:buFont typeface="Wingdings" panose="05000000000000000000" pitchFamily="2" charset="2"/>
              <a:buChar char="§"/>
              <a:defRPr/>
            </a:pPr>
            <a:r>
              <a:rPr lang="en-US" sz="2900" dirty="0">
                <a:ea typeface="Lato" panose="020F0502020204030203" pitchFamily="34" charset="0"/>
                <a:cs typeface="Lato" panose="020F0502020204030203" pitchFamily="34" charset="0"/>
              </a:rPr>
              <a:t>Avoiding probate and taxes</a:t>
            </a:r>
          </a:p>
          <a:p>
            <a:pPr fontAlgn="auto">
              <a:lnSpc>
                <a:spcPct val="175000"/>
              </a:lnSpc>
              <a:spcBef>
                <a:spcPts val="0"/>
              </a:spcBef>
              <a:spcAft>
                <a:spcPts val="0"/>
              </a:spcAft>
              <a:buClr>
                <a:srgbClr val="299F92"/>
              </a:buClr>
              <a:buSzPct val="100000"/>
              <a:buFont typeface="Wingdings" panose="05000000000000000000" pitchFamily="2" charset="2"/>
              <a:buChar char="§"/>
              <a:defRPr/>
            </a:pPr>
            <a:r>
              <a:rPr lang="en-US" sz="2900" dirty="0">
                <a:ea typeface="Lato" panose="020F0502020204030203" pitchFamily="34" charset="0"/>
                <a:cs typeface="Lato" panose="020F0502020204030203" pitchFamily="34" charset="0"/>
              </a:rPr>
              <a:t>Three parts to a Will</a:t>
            </a:r>
          </a:p>
          <a:p>
            <a:pPr fontAlgn="auto">
              <a:lnSpc>
                <a:spcPct val="175000"/>
              </a:lnSpc>
              <a:spcBef>
                <a:spcPts val="0"/>
              </a:spcBef>
              <a:spcAft>
                <a:spcPts val="0"/>
              </a:spcAft>
              <a:buClr>
                <a:srgbClr val="299F92"/>
              </a:buClr>
              <a:buSzPct val="100000"/>
              <a:buFont typeface="Wingdings" panose="05000000000000000000" pitchFamily="2" charset="2"/>
              <a:buChar char="§"/>
              <a:defRPr/>
            </a:pPr>
            <a:r>
              <a:rPr lang="en-US" sz="2900" dirty="0">
                <a:ea typeface="Lato" panose="020F0502020204030203" pitchFamily="34" charset="0"/>
                <a:cs typeface="Lato" panose="020F0502020204030203" pitchFamily="34" charset="0"/>
              </a:rPr>
              <a:t>Revocable Living Trusts</a:t>
            </a:r>
          </a:p>
          <a:p>
            <a:pPr fontAlgn="auto">
              <a:lnSpc>
                <a:spcPct val="175000"/>
              </a:lnSpc>
              <a:spcBef>
                <a:spcPts val="0"/>
              </a:spcBef>
              <a:spcAft>
                <a:spcPts val="0"/>
              </a:spcAft>
              <a:buClr>
                <a:srgbClr val="299F92"/>
              </a:buClr>
              <a:buSzPct val="100000"/>
              <a:buFont typeface="Wingdings" panose="05000000000000000000" pitchFamily="2" charset="2"/>
              <a:buChar char="§"/>
              <a:defRPr/>
            </a:pPr>
            <a:r>
              <a:rPr lang="en-US" sz="2900" dirty="0">
                <a:ea typeface="Lato" panose="020F0502020204030203" pitchFamily="34" charset="0"/>
                <a:cs typeface="Lato" panose="020F0502020204030203" pitchFamily="34" charset="0"/>
              </a:rPr>
              <a:t>Beneficiary designation</a:t>
            </a:r>
          </a:p>
          <a:p>
            <a:pPr fontAlgn="auto">
              <a:lnSpc>
                <a:spcPct val="175000"/>
              </a:lnSpc>
              <a:spcBef>
                <a:spcPts val="0"/>
              </a:spcBef>
              <a:spcAft>
                <a:spcPts val="0"/>
              </a:spcAft>
              <a:buClr>
                <a:srgbClr val="299F92"/>
              </a:buClr>
              <a:buSzPct val="100000"/>
              <a:buFont typeface="Wingdings" panose="05000000000000000000" pitchFamily="2" charset="2"/>
              <a:buChar char="§"/>
              <a:defRPr/>
            </a:pPr>
            <a:r>
              <a:rPr lang="en-US" sz="2900" dirty="0">
                <a:ea typeface="Lato" panose="020F0502020204030203" pitchFamily="34" charset="0"/>
                <a:cs typeface="Lato" panose="020F0502020204030203" pitchFamily="34" charset="0"/>
              </a:rPr>
              <a:t>Long-term care and protecting your assets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515" y="2490951"/>
            <a:ext cx="3121485" cy="2632842"/>
          </a:xfrm>
          <a:prstGeom prst="rect">
            <a:avLst/>
          </a:prstGeom>
        </p:spPr>
      </p:pic>
      <p:cxnSp>
        <p:nvCxnSpPr>
          <p:cNvPr id="7" name="Straight Connector 6"/>
          <p:cNvCxnSpPr/>
          <p:nvPr/>
        </p:nvCxnSpPr>
        <p:spPr>
          <a:xfrm>
            <a:off x="365302" y="1358000"/>
            <a:ext cx="8423561" cy="0"/>
          </a:xfrm>
          <a:prstGeom prst="line">
            <a:avLst/>
          </a:prstGeom>
          <a:ln w="15875">
            <a:solidFill>
              <a:schemeClr val="tx1">
                <a:lumMod val="75000"/>
                <a:lumOff val="25000"/>
              </a:schemeClr>
            </a:solidFill>
            <a:prstDash val="sysDot"/>
            <a:headEnd type="diamond" w="sm" len="sm"/>
            <a:tailEnd type="diamo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15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917" y="3057859"/>
            <a:ext cx="8509450" cy="2790211"/>
          </a:xfrm>
        </p:spPr>
        <p:txBody>
          <a:bodyPr>
            <a:normAutofit/>
          </a:bodyPr>
          <a:lstStyle/>
          <a:p>
            <a:pPr marL="0" lvl="1">
              <a:lnSpc>
                <a:spcPct val="135000"/>
              </a:lnSpc>
              <a:spcBef>
                <a:spcPts val="0"/>
              </a:spcBef>
              <a:buClr>
                <a:srgbClr val="FF3059"/>
              </a:buClr>
              <a:buSzPct val="100000"/>
              <a:buFont typeface="Wingdings" panose="05000000000000000000" pitchFamily="2" charset="2"/>
              <a:buChar char="§"/>
              <a:defRPr/>
            </a:pPr>
            <a:r>
              <a:rPr lang="en-US" sz="2800" dirty="0"/>
              <a:t>15-year mortgages </a:t>
            </a:r>
            <a:r>
              <a:rPr lang="en-US" sz="2800" b="1" dirty="0">
                <a:solidFill>
                  <a:srgbClr val="FF3059"/>
                </a:solidFill>
                <a:latin typeface="Gill Sans MT" panose="020B0502020104020203" pitchFamily="34" charset="0"/>
              </a:rPr>
              <a:t>vs. </a:t>
            </a:r>
            <a:r>
              <a:rPr lang="en-US" sz="2800" dirty="0"/>
              <a:t>30-year mortgages</a:t>
            </a:r>
          </a:p>
          <a:p>
            <a:pPr marL="0" lvl="1" fontAlgn="auto">
              <a:lnSpc>
                <a:spcPct val="135000"/>
              </a:lnSpc>
              <a:spcBef>
                <a:spcPts val="0"/>
              </a:spcBef>
              <a:spcAft>
                <a:spcPts val="0"/>
              </a:spcAft>
              <a:buClr>
                <a:srgbClr val="FF3059"/>
              </a:buClr>
              <a:buSzPct val="100000"/>
              <a:buFont typeface="Wingdings" pitchFamily="2" charset="2"/>
              <a:buChar char="§"/>
              <a:defRPr/>
            </a:pPr>
            <a:r>
              <a:rPr lang="en-US" sz="2800" dirty="0"/>
              <a:t>Stocks </a:t>
            </a:r>
            <a:r>
              <a:rPr lang="en-US" sz="2800" b="1" dirty="0">
                <a:solidFill>
                  <a:srgbClr val="FF3059"/>
                </a:solidFill>
                <a:latin typeface="Gill Sans MT" panose="020B0502020104020203" pitchFamily="34" charset="0"/>
              </a:rPr>
              <a:t>vs. </a:t>
            </a:r>
            <a:r>
              <a:rPr lang="en-US" sz="2800" dirty="0"/>
              <a:t>mutual funds </a:t>
            </a:r>
            <a:r>
              <a:rPr lang="en-US" sz="2800" b="1" dirty="0">
                <a:solidFill>
                  <a:srgbClr val="FF3059"/>
                </a:solidFill>
                <a:latin typeface="Gill Sans MT" panose="020B0502020104020203" pitchFamily="34" charset="0"/>
              </a:rPr>
              <a:t>vs. </a:t>
            </a:r>
            <a:r>
              <a:rPr lang="en-US" sz="2800" dirty="0"/>
              <a:t>ETFs</a:t>
            </a:r>
          </a:p>
          <a:p>
            <a:pPr marL="0" lvl="1" fontAlgn="auto">
              <a:lnSpc>
                <a:spcPct val="135000"/>
              </a:lnSpc>
              <a:spcBef>
                <a:spcPts val="0"/>
              </a:spcBef>
              <a:spcAft>
                <a:spcPts val="0"/>
              </a:spcAft>
              <a:buClr>
                <a:srgbClr val="FF3059"/>
              </a:buClr>
              <a:buSzPct val="100000"/>
              <a:buFont typeface="Wingdings" pitchFamily="2" charset="2"/>
              <a:buChar char="§"/>
              <a:defRPr/>
            </a:pPr>
            <a:r>
              <a:rPr lang="en-US" sz="2800" dirty="0"/>
              <a:t>Term </a:t>
            </a:r>
            <a:r>
              <a:rPr lang="en-US" sz="2800" b="1" dirty="0">
                <a:solidFill>
                  <a:srgbClr val="FF3059"/>
                </a:solidFill>
                <a:latin typeface="Gill Sans MT" panose="020B0502020104020203" pitchFamily="34" charset="0"/>
              </a:rPr>
              <a:t>vs. </a:t>
            </a:r>
            <a:r>
              <a:rPr lang="en-US" sz="2800" dirty="0"/>
              <a:t>Permanent life insurance</a:t>
            </a:r>
          </a:p>
          <a:p>
            <a:pPr marL="0" lvl="1" fontAlgn="auto">
              <a:lnSpc>
                <a:spcPct val="135000"/>
              </a:lnSpc>
              <a:spcBef>
                <a:spcPts val="0"/>
              </a:spcBef>
              <a:spcAft>
                <a:spcPts val="0"/>
              </a:spcAft>
              <a:buClr>
                <a:srgbClr val="FF3059"/>
              </a:buClr>
              <a:buSzPct val="100000"/>
              <a:buFont typeface="Wingdings" pitchFamily="2" charset="2"/>
              <a:buChar char="§"/>
              <a:defRPr/>
            </a:pPr>
            <a:r>
              <a:rPr lang="en-US" sz="2800" dirty="0"/>
              <a:t>Pay down debt first before saving </a:t>
            </a:r>
            <a:r>
              <a:rPr lang="en-US" sz="2800" b="1" dirty="0">
                <a:solidFill>
                  <a:srgbClr val="FF3059"/>
                </a:solidFill>
                <a:latin typeface="Gill Sans MT" panose="020B0502020104020203" pitchFamily="34" charset="0"/>
              </a:rPr>
              <a:t>vs. </a:t>
            </a:r>
            <a:r>
              <a:rPr lang="en-US" sz="2800" dirty="0"/>
              <a:t>start saving now!</a:t>
            </a:r>
          </a:p>
        </p:txBody>
      </p:sp>
      <p:sp>
        <p:nvSpPr>
          <p:cNvPr id="2" name="Title 1"/>
          <p:cNvSpPr>
            <a:spLocks noGrp="1"/>
          </p:cNvSpPr>
          <p:nvPr>
            <p:ph type="title"/>
          </p:nvPr>
        </p:nvSpPr>
        <p:spPr>
          <a:xfrm>
            <a:off x="0" y="277175"/>
            <a:ext cx="9144000" cy="1325563"/>
          </a:xfrm>
        </p:spPr>
        <p:txBody>
          <a:bodyPr>
            <a:noAutofit/>
          </a:bodyPr>
          <a:lstStyle/>
          <a:p>
            <a:pPr algn="ctr">
              <a:lnSpc>
                <a:spcPct val="100000"/>
              </a:lnSpc>
            </a:pPr>
            <a:r>
              <a:rPr lang="en-US" sz="5400" b="1" dirty="0">
                <a:solidFill>
                  <a:srgbClr val="F16260"/>
                </a:solidFill>
                <a:effectLst>
                  <a:outerShdw blurRad="25400" dist="25400" dir="2700000" algn="tl" rotWithShape="0">
                    <a:prstClr val="black">
                      <a:alpha val="13000"/>
                    </a:prstClr>
                  </a:outerShdw>
                </a:effectLst>
              </a:rPr>
              <a:t>Error:  </a:t>
            </a:r>
            <a:br>
              <a:rPr lang="en-US" sz="4000" b="1" dirty="0">
                <a:solidFill>
                  <a:srgbClr val="F16260"/>
                </a:solidFill>
                <a:effectLst>
                  <a:outerShdw blurRad="25400" dist="25400" dir="2700000" algn="tl" rotWithShape="0">
                    <a:prstClr val="black">
                      <a:alpha val="13000"/>
                    </a:prstClr>
                  </a:outerShdw>
                </a:effectLst>
              </a:rPr>
            </a:br>
            <a:r>
              <a:rPr lang="en-US" sz="3700" b="1" dirty="0">
                <a:solidFill>
                  <a:srgbClr val="2DAD9E"/>
                </a:solidFill>
                <a:effectLst>
                  <a:outerShdw blurRad="25400" dist="25400" dir="2700000" algn="tl" rotWithShape="0">
                    <a:prstClr val="black">
                      <a:alpha val="13000"/>
                    </a:prstClr>
                  </a:outerShdw>
                </a:effectLst>
              </a:rPr>
              <a:t>Following</a:t>
            </a:r>
            <a:r>
              <a:rPr lang="en-US" sz="3700" dirty="0">
                <a:solidFill>
                  <a:srgbClr val="2DAD9E"/>
                </a:solidFill>
                <a:effectLst>
                  <a:outerShdw blurRad="25400" dist="25400" dir="2700000" algn="tl" rotWithShape="0">
                    <a:prstClr val="black">
                      <a:alpha val="13000"/>
                    </a:prstClr>
                  </a:outerShdw>
                </a:effectLst>
              </a:rPr>
              <a:t> </a:t>
            </a:r>
            <a:r>
              <a:rPr lang="en-US" sz="3700" spc="-30" dirty="0">
                <a:solidFill>
                  <a:srgbClr val="2DAD9E"/>
                </a:solidFill>
                <a:effectLst>
                  <a:outerShdw blurRad="25400" dist="25400" dir="2700000" algn="tl" rotWithShape="0">
                    <a:prstClr val="black">
                      <a:alpha val="13000"/>
                    </a:prstClr>
                  </a:outerShdw>
                </a:effectLst>
              </a:rPr>
              <a:t>“</a:t>
            </a:r>
            <a:r>
              <a:rPr lang="en-US" sz="3700" b="1" spc="-30" dirty="0">
                <a:solidFill>
                  <a:srgbClr val="2DAD9E"/>
                </a:solidFill>
                <a:effectLst>
                  <a:outerShdw blurRad="25400" dist="25400" dir="2700000" algn="tl" rotWithShape="0">
                    <a:prstClr val="black">
                      <a:alpha val="13000"/>
                    </a:prstClr>
                  </a:outerShdw>
                </a:effectLst>
                <a:latin typeface="Times New Roman" panose="02020603050405020304" pitchFamily="18" charset="0"/>
                <a:cs typeface="Times New Roman" panose="02020603050405020304" pitchFamily="18" charset="0"/>
              </a:rPr>
              <a:t>One-Size-Fits-All</a:t>
            </a:r>
            <a:r>
              <a:rPr lang="en-US" sz="3700" spc="-30" dirty="0">
                <a:solidFill>
                  <a:srgbClr val="2DAD9E"/>
                </a:solidFill>
                <a:effectLst>
                  <a:outerShdw blurRad="25400" dist="25400" dir="2700000" algn="tl" rotWithShape="0">
                    <a:prstClr val="black">
                      <a:alpha val="13000"/>
                    </a:prstClr>
                  </a:outerShdw>
                </a:effectLst>
              </a:rPr>
              <a:t>” </a:t>
            </a:r>
            <a:r>
              <a:rPr lang="en-US" sz="3700" b="1" dirty="0">
                <a:solidFill>
                  <a:srgbClr val="2DAD9E"/>
                </a:solidFill>
                <a:effectLst>
                  <a:outerShdw blurRad="25400" dist="25400" dir="2700000" algn="tl" rotWithShape="0">
                    <a:prstClr val="black">
                      <a:alpha val="13000"/>
                    </a:prstClr>
                  </a:outerShdw>
                </a:effectLst>
              </a:rPr>
              <a:t>Advice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939" y="5743221"/>
            <a:ext cx="1964121" cy="1105850"/>
          </a:xfrm>
          <a:prstGeom prst="rect">
            <a:avLst/>
          </a:prstGeom>
        </p:spPr>
      </p:pic>
      <p:sp>
        <p:nvSpPr>
          <p:cNvPr id="7" name="Rectangle 6"/>
          <p:cNvSpPr/>
          <p:nvPr/>
        </p:nvSpPr>
        <p:spPr>
          <a:xfrm>
            <a:off x="118542" y="2237883"/>
            <a:ext cx="5656616" cy="665054"/>
          </a:xfrm>
          <a:prstGeom prst="rect">
            <a:avLst/>
          </a:prstGeom>
        </p:spPr>
        <p:txBody>
          <a:bodyPr wrap="square">
            <a:spAutoFit/>
          </a:bodyPr>
          <a:lstStyle/>
          <a:p>
            <a:pPr>
              <a:lnSpc>
                <a:spcPct val="120000"/>
              </a:lnSpc>
              <a:buClr>
                <a:schemeClr val="accent3"/>
              </a:buClr>
              <a:buSzPct val="68000"/>
              <a:defRPr/>
            </a:pPr>
            <a:r>
              <a:rPr lang="en-US" sz="3400" dirty="0">
                <a:solidFill>
                  <a:srgbClr val="2DAD9E"/>
                </a:solidFill>
                <a:latin typeface="+mj-lt"/>
              </a:rPr>
              <a:t>Most schools of thought:</a:t>
            </a:r>
          </a:p>
        </p:txBody>
      </p:sp>
      <p:cxnSp>
        <p:nvCxnSpPr>
          <p:cNvPr id="9" name="Straight Connector 8"/>
          <p:cNvCxnSpPr/>
          <p:nvPr/>
        </p:nvCxnSpPr>
        <p:spPr>
          <a:xfrm>
            <a:off x="365302" y="1764404"/>
            <a:ext cx="8423561" cy="0"/>
          </a:xfrm>
          <a:prstGeom prst="line">
            <a:avLst/>
          </a:prstGeom>
          <a:ln w="15875">
            <a:solidFill>
              <a:schemeClr val="tx1">
                <a:lumMod val="65000"/>
                <a:lumOff val="3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790" y="2921147"/>
            <a:ext cx="5452300" cy="0"/>
          </a:xfrm>
          <a:prstGeom prst="line">
            <a:avLst/>
          </a:prstGeom>
          <a:ln w="12700">
            <a:solidFill>
              <a:schemeClr val="tx1">
                <a:lumMod val="65000"/>
                <a:lumOff val="3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94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noAutofit/>
          </a:bodyPr>
          <a:lstStyle/>
          <a:p>
            <a:pPr algn="ctr"/>
            <a:r>
              <a:rPr lang="en-US" sz="5400" b="1" dirty="0">
                <a:solidFill>
                  <a:srgbClr val="2DAD9E"/>
                </a:solidFill>
              </a:rPr>
              <a:t>What To Do Now?</a:t>
            </a:r>
            <a:endParaRPr lang="en-US" sz="5400" spc="-70" dirty="0">
              <a:solidFill>
                <a:srgbClr val="2DAD9E"/>
              </a:solidFill>
            </a:endParaRPr>
          </a:p>
        </p:txBody>
      </p:sp>
      <p:sp>
        <p:nvSpPr>
          <p:cNvPr id="3" name="Content Placeholder 2"/>
          <p:cNvSpPr>
            <a:spLocks noGrp="1"/>
          </p:cNvSpPr>
          <p:nvPr>
            <p:ph idx="1"/>
          </p:nvPr>
        </p:nvSpPr>
        <p:spPr>
          <a:xfrm>
            <a:off x="420413" y="1940974"/>
            <a:ext cx="8349513" cy="4351338"/>
          </a:xfrm>
        </p:spPr>
        <p:txBody>
          <a:bodyPr>
            <a:normAutofit/>
          </a:bodyPr>
          <a:lstStyle/>
          <a:p>
            <a:pPr marL="0" indent="-182880">
              <a:lnSpc>
                <a:spcPct val="150000"/>
              </a:lnSpc>
              <a:spcBef>
                <a:spcPts val="0"/>
              </a:spcBef>
              <a:buClr>
                <a:srgbClr val="F16260"/>
              </a:buClr>
              <a:buSzPct val="75000"/>
              <a:buFont typeface="Wingdings" panose="05000000000000000000" pitchFamily="2" charset="2"/>
              <a:buChar char="§"/>
              <a:defRPr/>
            </a:pPr>
            <a:r>
              <a:rPr lang="en-US" sz="3000" b="1" dirty="0">
                <a:solidFill>
                  <a:srgbClr val="5B398A"/>
                </a:solidFill>
                <a:latin typeface="Gill Sans MT" panose="020B0502020104020203" pitchFamily="34" charset="0"/>
              </a:rPr>
              <a:t>Act!</a:t>
            </a:r>
          </a:p>
          <a:p>
            <a:pPr marL="0" indent="-182880">
              <a:lnSpc>
                <a:spcPct val="150000"/>
              </a:lnSpc>
              <a:spcBef>
                <a:spcPts val="0"/>
              </a:spcBef>
              <a:buClr>
                <a:srgbClr val="F16260"/>
              </a:buClr>
              <a:buSzPct val="75000"/>
              <a:buFont typeface="Wingdings" panose="05000000000000000000" pitchFamily="2" charset="2"/>
              <a:buChar char="§"/>
              <a:defRPr/>
            </a:pPr>
            <a:r>
              <a:rPr lang="en-US" sz="3000" dirty="0">
                <a:solidFill>
                  <a:schemeClr val="bg2">
                    <a:lumMod val="25000"/>
                  </a:schemeClr>
                </a:solidFill>
                <a:latin typeface="Gill Sans MT" panose="020B0502020104020203" pitchFamily="34" charset="0"/>
              </a:rPr>
              <a:t>Start </a:t>
            </a:r>
            <a:r>
              <a:rPr lang="en-US" sz="3000" b="1" dirty="0">
                <a:solidFill>
                  <a:srgbClr val="F16260"/>
                </a:solidFill>
                <a:latin typeface="Gill Sans MT" panose="020B0502020104020203" pitchFamily="34" charset="0"/>
              </a:rPr>
              <a:t>Accumulation</a:t>
            </a:r>
            <a:r>
              <a:rPr lang="en-US" sz="3000" dirty="0">
                <a:solidFill>
                  <a:schemeClr val="bg2">
                    <a:lumMod val="25000"/>
                  </a:schemeClr>
                </a:solidFill>
                <a:latin typeface="Gill Sans MT" panose="020B0502020104020203" pitchFamily="34" charset="0"/>
              </a:rPr>
              <a:t> </a:t>
            </a:r>
            <a:r>
              <a:rPr lang="en-US" sz="3000" dirty="0">
                <a:solidFill>
                  <a:schemeClr val="tx1">
                    <a:lumMod val="85000"/>
                    <a:lumOff val="15000"/>
                  </a:schemeClr>
                </a:solidFill>
                <a:latin typeface="Gill Sans MT" panose="020B0502020104020203" pitchFamily="34" charset="0"/>
              </a:rPr>
              <a:t>Phase</a:t>
            </a:r>
          </a:p>
          <a:p>
            <a:pPr marL="0" indent="-182880">
              <a:lnSpc>
                <a:spcPct val="150000"/>
              </a:lnSpc>
              <a:spcBef>
                <a:spcPts val="0"/>
              </a:spcBef>
              <a:buClr>
                <a:srgbClr val="F16260"/>
              </a:buClr>
              <a:buSzPct val="75000"/>
              <a:buFont typeface="Wingdings" panose="05000000000000000000" pitchFamily="2" charset="2"/>
              <a:buChar char="§"/>
              <a:defRPr/>
            </a:pPr>
            <a:r>
              <a:rPr lang="en-US" sz="3000" spc="-40" dirty="0">
                <a:solidFill>
                  <a:schemeClr val="tx1">
                    <a:lumMod val="85000"/>
                    <a:lumOff val="15000"/>
                  </a:schemeClr>
                </a:solidFill>
                <a:latin typeface="Gill Sans MT" panose="020B0502020104020203" pitchFamily="34" charset="0"/>
              </a:rPr>
              <a:t>Consult</a:t>
            </a:r>
            <a:r>
              <a:rPr lang="en-US" sz="3000" spc="-40" dirty="0">
                <a:solidFill>
                  <a:schemeClr val="bg2">
                    <a:lumMod val="25000"/>
                  </a:schemeClr>
                </a:solidFill>
                <a:latin typeface="Gill Sans MT" panose="020B0502020104020203" pitchFamily="34" charset="0"/>
              </a:rPr>
              <a:t> </a:t>
            </a:r>
            <a:r>
              <a:rPr lang="en-US" sz="3000" b="1" spc="-40" dirty="0">
                <a:solidFill>
                  <a:srgbClr val="299F92"/>
                </a:solidFill>
                <a:latin typeface="Gill Sans MT" panose="020B0502020104020203" pitchFamily="34" charset="0"/>
              </a:rPr>
              <a:t>knowledgeable</a:t>
            </a:r>
            <a:r>
              <a:rPr lang="en-US" sz="3000" spc="-40" dirty="0">
                <a:solidFill>
                  <a:srgbClr val="299F92"/>
                </a:solidFill>
                <a:latin typeface="Gill Sans MT" panose="020B0502020104020203" pitchFamily="34" charset="0"/>
              </a:rPr>
              <a:t> </a:t>
            </a:r>
            <a:r>
              <a:rPr lang="en-US" sz="3000" spc="-40" dirty="0">
                <a:solidFill>
                  <a:schemeClr val="tx1">
                    <a:lumMod val="85000"/>
                    <a:lumOff val="15000"/>
                  </a:schemeClr>
                </a:solidFill>
                <a:latin typeface="Gill Sans MT" panose="020B0502020104020203" pitchFamily="34" charset="0"/>
              </a:rPr>
              <a:t>advisors to help guide you</a:t>
            </a:r>
          </a:p>
        </p:txBody>
      </p:sp>
      <p:cxnSp>
        <p:nvCxnSpPr>
          <p:cNvPr id="9" name="Straight Connector 8"/>
          <p:cNvCxnSpPr/>
          <p:nvPr/>
        </p:nvCxnSpPr>
        <p:spPr>
          <a:xfrm>
            <a:off x="1700380" y="1450598"/>
            <a:ext cx="5753405" cy="0"/>
          </a:xfrm>
          <a:prstGeom prst="line">
            <a:avLst/>
          </a:prstGeom>
          <a:ln w="15875">
            <a:solidFill>
              <a:schemeClr val="tx1">
                <a:lumMod val="65000"/>
                <a:lumOff val="3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67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B5D16F9-3694-7D45-8D4A-650730271322}"/>
              </a:ext>
            </a:extLst>
          </p:cNvPr>
          <p:cNvSpPr/>
          <p:nvPr/>
        </p:nvSpPr>
        <p:spPr>
          <a:xfrm>
            <a:off x="-46434" y="2625978"/>
            <a:ext cx="9131498" cy="2839239"/>
          </a:xfrm>
          <a:prstGeom prst="rect">
            <a:avLst/>
          </a:prstGeom>
        </p:spPr>
        <p:txBody>
          <a:bodyPr wrap="square">
            <a:spAutoFit/>
          </a:bodyPr>
          <a:lstStyle/>
          <a:p>
            <a:pPr marL="624840" marR="372428" algn="ctr" defTabSz="685800"/>
            <a:r>
              <a:rPr lang="en-US" sz="2550" dirty="0">
                <a:solidFill>
                  <a:schemeClr val="tx2">
                    <a:lumMod val="60000"/>
                    <a:lumOff val="40000"/>
                  </a:schemeClr>
                </a:solidFill>
                <a:latin typeface="Century Gothic" panose="020B0502020202020204" pitchFamily="34" charset="0"/>
              </a:rPr>
              <a:t>Following the webinar, please be sure to submit the Feedback Survey that will pop up after closing the software or inside of the thank-you email.</a:t>
            </a:r>
          </a:p>
          <a:p>
            <a:pPr marL="784384" marR="532448" algn="ctr" defTabSz="685800"/>
            <a:r>
              <a:rPr lang="en-US" sz="2550" dirty="0">
                <a:solidFill>
                  <a:schemeClr val="tx2">
                    <a:lumMod val="60000"/>
                    <a:lumOff val="40000"/>
                  </a:schemeClr>
                </a:solidFill>
                <a:latin typeface="Century Gothic" panose="020B0502020202020204" pitchFamily="34" charset="0"/>
              </a:rPr>
              <a:t>Contact </a:t>
            </a:r>
            <a:r>
              <a:rPr lang="en-US" sz="2550" b="1" dirty="0">
                <a:solidFill>
                  <a:srgbClr val="2646E6"/>
                </a:solidFill>
                <a:latin typeface="Century Gothic" panose="020B0502020202020204" pitchFamily="34" charset="0"/>
              </a:rPr>
              <a:t>301-718-0030</a:t>
            </a:r>
            <a:r>
              <a:rPr lang="en-US" sz="2550" b="1" dirty="0">
                <a:solidFill>
                  <a:schemeClr val="tx2">
                    <a:lumMod val="60000"/>
                    <a:lumOff val="40000"/>
                  </a:schemeClr>
                </a:solidFill>
                <a:latin typeface="Century Gothic" panose="020B0502020202020204" pitchFamily="34" charset="0"/>
              </a:rPr>
              <a:t> | </a:t>
            </a:r>
            <a:r>
              <a:rPr lang="en-US" sz="2550" b="1" dirty="0">
                <a:solidFill>
                  <a:srgbClr val="2646E6"/>
                </a:solidFill>
                <a:latin typeface="Century Gothic" panose="020B0502020202020204" pitchFamily="34" charset="0"/>
              </a:rPr>
              <a:t>info@f3eonline.org</a:t>
            </a:r>
          </a:p>
          <a:p>
            <a:pPr marL="784384" marR="532448" algn="ctr" defTabSz="685800"/>
            <a:r>
              <a:rPr lang="en-US" sz="2550" dirty="0">
                <a:solidFill>
                  <a:schemeClr val="tx2">
                    <a:lumMod val="60000"/>
                    <a:lumOff val="40000"/>
                  </a:schemeClr>
                </a:solidFill>
                <a:latin typeface="Century Gothic" panose="020B0502020202020204" pitchFamily="34" charset="0"/>
              </a:rPr>
              <a:t>to connect with a volunteer right away.</a:t>
            </a:r>
          </a:p>
          <a:p>
            <a:pPr marL="784384" marR="532448" algn="ctr" defTabSz="685800"/>
            <a:endParaRPr lang="en-US" sz="2550" dirty="0">
              <a:solidFill>
                <a:schemeClr val="tx2">
                  <a:lumMod val="60000"/>
                  <a:lumOff val="40000"/>
                </a:schemeClr>
              </a:solidFill>
              <a:latin typeface="Century Gothic" panose="020B0502020202020204" pitchFamily="34" charset="0"/>
            </a:endParaRPr>
          </a:p>
          <a:p>
            <a:pPr algn="ctr" defTabSz="685800"/>
            <a:r>
              <a:rPr lang="en-US" sz="2550" dirty="0">
                <a:solidFill>
                  <a:schemeClr val="tx2">
                    <a:lumMod val="60000"/>
                    <a:lumOff val="40000"/>
                  </a:schemeClr>
                </a:solidFill>
                <a:latin typeface="Century Gothic" panose="020B0502020202020204" pitchFamily="34" charset="0"/>
              </a:rPr>
              <a:t>Your input is appreciated!</a:t>
            </a:r>
          </a:p>
        </p:txBody>
      </p:sp>
      <p:sp>
        <p:nvSpPr>
          <p:cNvPr id="13" name="TextBox 12">
            <a:extLst>
              <a:ext uri="{FF2B5EF4-FFF2-40B4-BE49-F238E27FC236}">
                <a16:creationId xmlns:a16="http://schemas.microsoft.com/office/drawing/2014/main" id="{9B250354-FB08-4C40-B89C-02792632DD84}"/>
              </a:ext>
            </a:extLst>
          </p:cNvPr>
          <p:cNvSpPr txBox="1"/>
          <p:nvPr/>
        </p:nvSpPr>
        <p:spPr>
          <a:xfrm>
            <a:off x="130374" y="1644738"/>
            <a:ext cx="9026128" cy="769441"/>
          </a:xfrm>
          <a:prstGeom prst="rect">
            <a:avLst/>
          </a:prstGeom>
          <a:noFill/>
        </p:spPr>
        <p:txBody>
          <a:bodyPr wrap="square" rtlCol="0">
            <a:spAutoFit/>
          </a:bodyPr>
          <a:lstStyle/>
          <a:p>
            <a:pPr algn="ctr" defTabSz="685800"/>
            <a:r>
              <a:rPr lang="en-US" sz="4400" b="1" dirty="0">
                <a:solidFill>
                  <a:schemeClr val="tx2">
                    <a:lumMod val="60000"/>
                    <a:lumOff val="40000"/>
                  </a:schemeClr>
                </a:solidFill>
                <a:effectLst>
                  <a:outerShdw blurRad="25400" dist="25400" dir="2700000" algn="tl" rotWithShape="0">
                    <a:prstClr val="black">
                      <a:alpha val="13000"/>
                    </a:prstClr>
                  </a:outerShdw>
                </a:effectLst>
              </a:rPr>
              <a:t>Thank you for your participation!</a:t>
            </a:r>
            <a:endParaRPr lang="en-ID" sz="4050" b="1" spc="450" dirty="0">
              <a:solidFill>
                <a:schemeClr val="tx2">
                  <a:lumMod val="60000"/>
                  <a:lumOff val="40000"/>
                </a:scheme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AD3ACD32-2434-3B42-A6D3-DFF5AEE49008}"/>
              </a:ext>
            </a:extLst>
          </p:cNvPr>
          <p:cNvSpPr/>
          <p:nvPr/>
        </p:nvSpPr>
        <p:spPr>
          <a:xfrm>
            <a:off x="58936" y="5844208"/>
            <a:ext cx="9026128" cy="196299"/>
          </a:xfrm>
          <a:prstGeom prst="rect">
            <a:avLst/>
          </a:prstGeom>
          <a:solidFill>
            <a:srgbClr val="127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00B0F0"/>
              </a:solidFill>
              <a:latin typeface="Arial"/>
            </a:endParaRPr>
          </a:p>
        </p:txBody>
      </p:sp>
    </p:spTree>
    <p:extLst>
      <p:ext uri="{BB962C8B-B14F-4D97-AF65-F5344CB8AC3E}">
        <p14:creationId xmlns:p14="http://schemas.microsoft.com/office/powerpoint/2010/main" val="329162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EB20E76-A4A4-42C3-AF57-97FBB09A39F1}"/>
              </a:ext>
            </a:extLst>
          </p:cNvPr>
          <p:cNvSpPr/>
          <p:nvPr/>
        </p:nvSpPr>
        <p:spPr>
          <a:xfrm>
            <a:off x="-48129" y="6494480"/>
            <a:ext cx="9288379" cy="3820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TextBox 9">
            <a:extLst>
              <a:ext uri="{FF2B5EF4-FFF2-40B4-BE49-F238E27FC236}">
                <a16:creationId xmlns:a16="http://schemas.microsoft.com/office/drawing/2014/main" id="{A8220BB1-ED14-4A88-8396-0233E0B18989}"/>
              </a:ext>
            </a:extLst>
          </p:cNvPr>
          <p:cNvSpPr txBox="1"/>
          <p:nvPr/>
        </p:nvSpPr>
        <p:spPr>
          <a:xfrm>
            <a:off x="403886" y="5057023"/>
            <a:ext cx="3983256" cy="1015663"/>
          </a:xfrm>
          <a:prstGeom prst="rect">
            <a:avLst/>
          </a:prstGeom>
          <a:noFill/>
        </p:spPr>
        <p:txBody>
          <a:bodyPr wrap="square" rtlCol="0">
            <a:spAutoFit/>
          </a:bodyPr>
          <a:lstStyle/>
          <a:p>
            <a:pPr algn="ctr"/>
            <a:r>
              <a:rPr lang="en-US" sz="2800" dirty="0"/>
              <a:t>Jonathan Lee</a:t>
            </a:r>
          </a:p>
          <a:p>
            <a:pPr algn="ctr"/>
            <a:r>
              <a:rPr lang="en-US" sz="1600" dirty="0"/>
              <a:t>Founder and National Director</a:t>
            </a:r>
          </a:p>
          <a:p>
            <a:pPr algn="ctr"/>
            <a:r>
              <a:rPr lang="en-US" sz="1600" dirty="0"/>
              <a:t>The Foundation for Financial Education </a:t>
            </a:r>
          </a:p>
        </p:txBody>
      </p:sp>
      <p:sp>
        <p:nvSpPr>
          <p:cNvPr id="11" name="TextBox 10">
            <a:extLst>
              <a:ext uri="{FF2B5EF4-FFF2-40B4-BE49-F238E27FC236}">
                <a16:creationId xmlns:a16="http://schemas.microsoft.com/office/drawing/2014/main" id="{5B47F8BE-EDAA-41CB-887E-2551A025124B}"/>
              </a:ext>
            </a:extLst>
          </p:cNvPr>
          <p:cNvSpPr txBox="1"/>
          <p:nvPr/>
        </p:nvSpPr>
        <p:spPr>
          <a:xfrm>
            <a:off x="4518033" y="5057023"/>
            <a:ext cx="3983256" cy="1015663"/>
          </a:xfrm>
          <a:prstGeom prst="rect">
            <a:avLst/>
          </a:prstGeom>
          <a:noFill/>
        </p:spPr>
        <p:txBody>
          <a:bodyPr wrap="square" rtlCol="0">
            <a:spAutoFit/>
          </a:bodyPr>
          <a:lstStyle/>
          <a:p>
            <a:pPr algn="ctr"/>
            <a:r>
              <a:rPr lang="en-US" sz="2800" dirty="0"/>
              <a:t>Susan </a:t>
            </a:r>
            <a:r>
              <a:rPr lang="en-US" sz="2800" dirty="0" err="1"/>
              <a:t>Fauber</a:t>
            </a:r>
            <a:endParaRPr lang="en-US" sz="2800" dirty="0"/>
          </a:p>
          <a:p>
            <a:pPr marL="0" marR="0" lvl="0" indent="0" algn="ctr" rtl="0">
              <a:lnSpc>
                <a:spcPct val="100000"/>
              </a:lnSpc>
              <a:spcBef>
                <a:spcPts val="0"/>
              </a:spcBef>
              <a:spcAft>
                <a:spcPts val="0"/>
              </a:spcAft>
              <a:buNone/>
            </a:pPr>
            <a:r>
              <a:rPr lang="en-US" sz="1600" dirty="0">
                <a:sym typeface="Oswald"/>
              </a:rPr>
              <a:t>Community Outreach Coordinator</a:t>
            </a:r>
            <a:endParaRPr lang="en-US" sz="1600" dirty="0"/>
          </a:p>
          <a:p>
            <a:pPr algn="ctr"/>
            <a:r>
              <a:rPr lang="en-US" sz="1600" dirty="0"/>
              <a:t>The Foundation for Financial Education </a:t>
            </a:r>
          </a:p>
        </p:txBody>
      </p:sp>
      <p:sp>
        <p:nvSpPr>
          <p:cNvPr id="16" name="Title 1">
            <a:extLst>
              <a:ext uri="{FF2B5EF4-FFF2-40B4-BE49-F238E27FC236}">
                <a16:creationId xmlns:a16="http://schemas.microsoft.com/office/drawing/2014/main" id="{BFE0519C-0DEB-4CEA-8029-81C1DCBCEDD1}"/>
              </a:ext>
            </a:extLst>
          </p:cNvPr>
          <p:cNvSpPr txBox="1">
            <a:spLocks/>
          </p:cNvSpPr>
          <p:nvPr/>
        </p:nvSpPr>
        <p:spPr>
          <a:xfrm>
            <a:off x="-48129" y="912783"/>
            <a:ext cx="91323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2DAD9E"/>
                </a:solidFill>
                <a:effectLst>
                  <a:outerShdw blurRad="25400" dist="25400" dir="2700000" algn="tl" rotWithShape="0">
                    <a:prstClr val="black">
                      <a:alpha val="20000"/>
                    </a:prstClr>
                  </a:outerShdw>
                </a:effectLst>
              </a:rPr>
              <a:t>Today’s Featured Speakers:</a:t>
            </a:r>
            <a:endParaRPr lang="en-US" sz="4800" dirty="0">
              <a:effectLst>
                <a:outerShdw blurRad="25400" dist="25400" dir="2700000" algn="tl" rotWithShape="0">
                  <a:prstClr val="black">
                    <a:alpha val="20000"/>
                  </a:prstClr>
                </a:outerShdw>
              </a:effectLst>
            </a:endParaRPr>
          </a:p>
        </p:txBody>
      </p:sp>
      <p:pic>
        <p:nvPicPr>
          <p:cNvPr id="4" name="Picture 3" descr="A person wearing a suit and tie&#10;&#10;Description automatically generated with medium confidence">
            <a:extLst>
              <a:ext uri="{FF2B5EF4-FFF2-40B4-BE49-F238E27FC236}">
                <a16:creationId xmlns:a16="http://schemas.microsoft.com/office/drawing/2014/main" id="{8A12E22E-D6F4-BE98-FC8D-E69FB37E0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141" y="2014550"/>
            <a:ext cx="2216044" cy="2955412"/>
          </a:xfrm>
          <a:prstGeom prst="rect">
            <a:avLst/>
          </a:prstGeom>
        </p:spPr>
      </p:pic>
      <p:pic>
        <p:nvPicPr>
          <p:cNvPr id="13" name="Picture 12" descr="A person smiling for the camera&#10;&#10;Description automatically generated with low confidence">
            <a:extLst>
              <a:ext uri="{FF2B5EF4-FFF2-40B4-BE49-F238E27FC236}">
                <a16:creationId xmlns:a16="http://schemas.microsoft.com/office/drawing/2014/main" id="{DD413EB5-CAC4-2542-D8D0-D76F844A7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669" y="2238346"/>
            <a:ext cx="1977983" cy="2637309"/>
          </a:xfrm>
          <a:prstGeom prst="rect">
            <a:avLst/>
          </a:prstGeom>
        </p:spPr>
      </p:pic>
    </p:spTree>
    <p:extLst>
      <p:ext uri="{BB962C8B-B14F-4D97-AF65-F5344CB8AC3E}">
        <p14:creationId xmlns:p14="http://schemas.microsoft.com/office/powerpoint/2010/main" val="240888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AE5E681-3F5A-6C48-9B2E-5274C8890A2E}"/>
              </a:ext>
            </a:extLst>
          </p:cNvPr>
          <p:cNvSpPr/>
          <p:nvPr/>
        </p:nvSpPr>
        <p:spPr>
          <a:xfrm>
            <a:off x="0" y="857250"/>
            <a:ext cx="9144000" cy="5143500"/>
          </a:xfrm>
          <a:prstGeom prst="rect">
            <a:avLst/>
          </a:prstGeom>
          <a:solidFill>
            <a:srgbClr val="127D8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B0F0"/>
              </a:solidFill>
            </a:endParaRPr>
          </a:p>
        </p:txBody>
      </p:sp>
      <p:sp>
        <p:nvSpPr>
          <p:cNvPr id="37" name="TextBox 36">
            <a:extLst>
              <a:ext uri="{FF2B5EF4-FFF2-40B4-BE49-F238E27FC236}">
                <a16:creationId xmlns:a16="http://schemas.microsoft.com/office/drawing/2014/main" id="{0B66E9F6-C339-034E-AA87-B0713D3527CD}"/>
              </a:ext>
            </a:extLst>
          </p:cNvPr>
          <p:cNvSpPr txBox="1"/>
          <p:nvPr/>
        </p:nvSpPr>
        <p:spPr>
          <a:xfrm>
            <a:off x="-1245074" y="956995"/>
            <a:ext cx="6342789" cy="784830"/>
          </a:xfrm>
          <a:prstGeom prst="rect">
            <a:avLst/>
          </a:prstGeom>
          <a:noFill/>
        </p:spPr>
        <p:txBody>
          <a:bodyPr wrap="square" lIns="81000" rIns="81000" rtlCol="0" anchor="ctr">
            <a:spAutoFit/>
          </a:bodyPr>
          <a:lstStyle/>
          <a:p>
            <a:pPr algn="ctr"/>
            <a:r>
              <a:rPr lang="en-US" altLang="ko-KR" sz="4500" b="1" dirty="0">
                <a:solidFill>
                  <a:schemeClr val="bg1"/>
                </a:solidFill>
                <a:latin typeface="+mj-lt"/>
                <a:cs typeface="Arial" pitchFamily="34" charset="0"/>
              </a:rPr>
              <a:t>Disclaimer:</a:t>
            </a:r>
            <a:endParaRPr lang="ko-KR" altLang="en-US" sz="4500" b="1" dirty="0">
              <a:solidFill>
                <a:schemeClr val="bg1"/>
              </a:solidFill>
              <a:latin typeface="+mj-lt"/>
              <a:cs typeface="Arial" pitchFamily="34" charset="0"/>
            </a:endParaRPr>
          </a:p>
        </p:txBody>
      </p:sp>
      <p:sp>
        <p:nvSpPr>
          <p:cNvPr id="34" name="Rectangle 33">
            <a:extLst>
              <a:ext uri="{FF2B5EF4-FFF2-40B4-BE49-F238E27FC236}">
                <a16:creationId xmlns:a16="http://schemas.microsoft.com/office/drawing/2014/main" id="{24BA30E5-DB25-3E41-8510-2D11949E15CB}"/>
              </a:ext>
            </a:extLst>
          </p:cNvPr>
          <p:cNvSpPr/>
          <p:nvPr/>
        </p:nvSpPr>
        <p:spPr>
          <a:xfrm>
            <a:off x="165296" y="1730284"/>
            <a:ext cx="8813408" cy="3769173"/>
          </a:xfrm>
          <a:prstGeom prst="rect">
            <a:avLst/>
          </a:prstGeom>
        </p:spPr>
        <p:txBody>
          <a:bodyPr wrap="square">
            <a:spAutoFit/>
          </a:bodyPr>
          <a:lstStyle/>
          <a:p>
            <a:r>
              <a:rPr lang="en-US" sz="1838" dirty="0">
                <a:solidFill>
                  <a:schemeClr val="bg1"/>
                </a:solidFill>
              </a:rPr>
              <a:t>This educational workshop is presented by Foundation for</a:t>
            </a:r>
          </a:p>
          <a:p>
            <a:r>
              <a:rPr lang="en-US" sz="1838" dirty="0">
                <a:solidFill>
                  <a:schemeClr val="bg1"/>
                </a:solidFill>
              </a:rPr>
              <a:t>Financial Education (</a:t>
            </a:r>
            <a:r>
              <a:rPr lang="en-US" sz="1838" dirty="0">
                <a:solidFill>
                  <a:schemeClr val="accent1">
                    <a:lumMod val="60000"/>
                    <a:lumOff val="40000"/>
                  </a:schemeClr>
                </a:solidFill>
                <a:latin typeface="Castellar" panose="020A0402060406010301" pitchFamily="18" charset="0"/>
              </a:rPr>
              <a:t>F</a:t>
            </a:r>
            <a:r>
              <a:rPr lang="en-US" sz="1838" baseline="30000" dirty="0">
                <a:solidFill>
                  <a:srgbClr val="FF8A15"/>
                </a:solidFill>
                <a:latin typeface="Castellar" panose="020A0402060406010301" pitchFamily="18" charset="0"/>
              </a:rPr>
              <a:t>3</a:t>
            </a:r>
            <a:r>
              <a:rPr lang="en-US" sz="1838" dirty="0">
                <a:solidFill>
                  <a:schemeClr val="accent1">
                    <a:lumMod val="60000"/>
                    <a:lumOff val="40000"/>
                  </a:schemeClr>
                </a:solidFill>
                <a:latin typeface="Castellar" panose="020A0402060406010301" pitchFamily="18" charset="0"/>
              </a:rPr>
              <a:t>E</a:t>
            </a:r>
            <a:r>
              <a:rPr lang="en-US" sz="1838" dirty="0">
                <a:solidFill>
                  <a:schemeClr val="bg1"/>
                </a:solidFill>
              </a:rPr>
              <a:t>)</a:t>
            </a:r>
            <a:r>
              <a:rPr lang="en-US" sz="1838" dirty="0">
                <a:solidFill>
                  <a:schemeClr val="bg1"/>
                </a:solidFill>
                <a:latin typeface="Castellar" panose="020A0402060406010301" pitchFamily="18" charset="0"/>
              </a:rPr>
              <a:t> </a:t>
            </a:r>
            <a:r>
              <a:rPr lang="en-US" sz="1838" dirty="0">
                <a:solidFill>
                  <a:schemeClr val="bg1"/>
                </a:solidFill>
              </a:rPr>
              <a:t>volunteers.  The following presentation does not in any way advocate for any advice or recommendations about the stock market or any related investments. No products, services or advice are endorsed by the Foundation (</a:t>
            </a:r>
            <a:r>
              <a:rPr lang="en-US" sz="1838" dirty="0">
                <a:solidFill>
                  <a:schemeClr val="accent1">
                    <a:lumMod val="60000"/>
                    <a:lumOff val="40000"/>
                  </a:schemeClr>
                </a:solidFill>
                <a:latin typeface="Castellar" panose="020A0402060406010301" pitchFamily="18" charset="0"/>
              </a:rPr>
              <a:t>F</a:t>
            </a:r>
            <a:r>
              <a:rPr lang="en-US" sz="1838" baseline="30000" dirty="0">
                <a:solidFill>
                  <a:srgbClr val="FF8A15"/>
                </a:solidFill>
                <a:latin typeface="Castellar" panose="020A0402060406010301" pitchFamily="18" charset="0"/>
              </a:rPr>
              <a:t>3</a:t>
            </a:r>
            <a:r>
              <a:rPr lang="en-US" sz="1838" dirty="0">
                <a:solidFill>
                  <a:schemeClr val="accent1">
                    <a:lumMod val="60000"/>
                    <a:lumOff val="40000"/>
                  </a:schemeClr>
                </a:solidFill>
                <a:latin typeface="Castellar" panose="020A0402060406010301" pitchFamily="18" charset="0"/>
              </a:rPr>
              <a:t>E</a:t>
            </a:r>
            <a:r>
              <a:rPr lang="en-US" sz="1838" dirty="0">
                <a:solidFill>
                  <a:schemeClr val="bg1"/>
                </a:solidFill>
              </a:rPr>
              <a:t>), and any action taken by the consumer is solely at their discretion.  Please consult with a licensed advisor who is specifically licensed in the jurisdiction where you reside prior to taking any action relating to investments, insurance, tax, legal, real estate or any other financial instruments. The Foundation (</a:t>
            </a:r>
            <a:r>
              <a:rPr lang="en-US" sz="1838" dirty="0">
                <a:solidFill>
                  <a:schemeClr val="accent1">
                    <a:lumMod val="60000"/>
                    <a:lumOff val="40000"/>
                  </a:schemeClr>
                </a:solidFill>
                <a:latin typeface="Castellar" panose="020A0402060406010301" pitchFamily="18" charset="0"/>
              </a:rPr>
              <a:t>F</a:t>
            </a:r>
            <a:r>
              <a:rPr lang="en-US" sz="1838" baseline="30000" dirty="0">
                <a:solidFill>
                  <a:srgbClr val="FF8A15"/>
                </a:solidFill>
                <a:latin typeface="Castellar" panose="020A0402060406010301" pitchFamily="18" charset="0"/>
              </a:rPr>
              <a:t>3</a:t>
            </a:r>
            <a:r>
              <a:rPr lang="en-US" sz="1838" dirty="0">
                <a:solidFill>
                  <a:schemeClr val="accent1">
                    <a:lumMod val="60000"/>
                    <a:lumOff val="40000"/>
                  </a:schemeClr>
                </a:solidFill>
                <a:latin typeface="Castellar" panose="020A0402060406010301" pitchFamily="18" charset="0"/>
              </a:rPr>
              <a:t>E</a:t>
            </a:r>
            <a:r>
              <a:rPr lang="en-US" sz="1838" dirty="0">
                <a:solidFill>
                  <a:schemeClr val="bg1"/>
                </a:solidFill>
              </a:rPr>
              <a:t>)</a:t>
            </a:r>
            <a:r>
              <a:rPr lang="en-US" sz="1838" dirty="0">
                <a:solidFill>
                  <a:schemeClr val="bg1"/>
                </a:solidFill>
                <a:latin typeface="Castellar" panose="020A0402060406010301" pitchFamily="18" charset="0"/>
              </a:rPr>
              <a:t> </a:t>
            </a:r>
            <a:r>
              <a:rPr lang="en-US" sz="1838" dirty="0">
                <a:solidFill>
                  <a:schemeClr val="bg1"/>
                </a:solidFill>
              </a:rPr>
              <a:t>is not directly affiliated with any of its Certified Educational Consultant Volunteers and is not owned in part or in whole by any private corporation, organization or association. The material contained herein should not be construed by any audience as anything other than general and generic educational information available to the public.  Individuals are encouraged to seek professional advice so they may receive actionable recommendations from a licensed professional. </a:t>
            </a:r>
          </a:p>
        </p:txBody>
      </p:sp>
      <p:pic>
        <p:nvPicPr>
          <p:cNvPr id="45" name="Graphic 44" descr="Warning">
            <a:extLst>
              <a:ext uri="{FF2B5EF4-FFF2-40B4-BE49-F238E27FC236}">
                <a16:creationId xmlns:a16="http://schemas.microsoft.com/office/drawing/2014/main" id="{670BB4DF-6D46-FD40-A2F4-925D03B631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3508" y="968536"/>
            <a:ext cx="1271099" cy="1099637"/>
          </a:xfrm>
          <a:prstGeom prst="rect">
            <a:avLst/>
          </a:prstGeom>
        </p:spPr>
      </p:pic>
    </p:spTree>
    <p:extLst>
      <p:ext uri="{BB962C8B-B14F-4D97-AF65-F5344CB8AC3E}">
        <p14:creationId xmlns:p14="http://schemas.microsoft.com/office/powerpoint/2010/main" val="63301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36251" y="4596343"/>
            <a:ext cx="2841945" cy="646502"/>
          </a:xfrm>
          <a:prstGeom prst="roundRect">
            <a:avLst/>
          </a:prstGeom>
          <a:gradFill>
            <a:gsLst>
              <a:gs pos="1000">
                <a:srgbClr val="5B398A"/>
              </a:gs>
              <a:gs pos="48000">
                <a:srgbClr val="7030A0"/>
              </a:gs>
              <a:gs pos="100000">
                <a:srgbClr val="875FBD"/>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Distribution</a:t>
            </a:r>
          </a:p>
        </p:txBody>
      </p:sp>
      <p:sp>
        <p:nvSpPr>
          <p:cNvPr id="9" name="Rounded Rectangle 3"/>
          <p:cNvSpPr/>
          <p:nvPr/>
        </p:nvSpPr>
        <p:spPr>
          <a:xfrm>
            <a:off x="1046884" y="5385866"/>
            <a:ext cx="2841944" cy="646502"/>
          </a:xfrm>
          <a:prstGeom prst="roundRect">
            <a:avLst/>
          </a:prstGeom>
          <a:gradFill flip="none" rotWithShape="1">
            <a:gsLst>
              <a:gs pos="1000">
                <a:srgbClr val="258B7F"/>
              </a:gs>
              <a:gs pos="48000">
                <a:srgbClr val="299F92"/>
              </a:gs>
              <a:gs pos="100000">
                <a:srgbClr val="62C2B7"/>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Conservation</a:t>
            </a:r>
          </a:p>
        </p:txBody>
      </p:sp>
      <p:sp>
        <p:nvSpPr>
          <p:cNvPr id="2" name="Title 1"/>
          <p:cNvSpPr txBox="1">
            <a:spLocks/>
          </p:cNvSpPr>
          <p:nvPr/>
        </p:nvSpPr>
        <p:spPr>
          <a:xfrm>
            <a:off x="11674" y="365126"/>
            <a:ext cx="91323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2DAD9E"/>
                </a:solidFill>
                <a:effectLst>
                  <a:outerShdw blurRad="25400" dist="25400" dir="2700000" algn="tl" rotWithShape="0">
                    <a:prstClr val="black">
                      <a:alpha val="20000"/>
                    </a:prstClr>
                  </a:outerShdw>
                </a:effectLst>
              </a:rPr>
              <a:t>When will your financial journey begin?</a:t>
            </a:r>
            <a:endParaRPr lang="en-US" sz="4800" dirty="0">
              <a:effectLst>
                <a:outerShdw blurRad="25400" dist="25400" dir="2700000" algn="tl" rotWithShape="0">
                  <a:prstClr val="black">
                    <a:alpha val="20000"/>
                  </a:prstClr>
                </a:outerShdw>
              </a:effectLst>
            </a:endParaRPr>
          </a:p>
        </p:txBody>
      </p:sp>
      <p:sp>
        <p:nvSpPr>
          <p:cNvPr id="3" name="Rounded Rectangle 2"/>
          <p:cNvSpPr/>
          <p:nvPr/>
        </p:nvSpPr>
        <p:spPr>
          <a:xfrm>
            <a:off x="1036251" y="3839094"/>
            <a:ext cx="2852577" cy="646502"/>
          </a:xfrm>
          <a:prstGeom prst="roundRect">
            <a:avLst/>
          </a:prstGeom>
          <a:gradFill flip="none" rotWithShape="1">
            <a:gsLst>
              <a:gs pos="0">
                <a:srgbClr val="EF4B47"/>
              </a:gs>
              <a:gs pos="48000">
                <a:srgbClr val="F26A60"/>
              </a:gs>
              <a:gs pos="100000">
                <a:srgbClr val="F48974"/>
              </a:gs>
            </a:gsLst>
            <a:lin ang="16200000" scaled="1"/>
            <a:tileRec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latin typeface="Gill Sans MT" panose="020B0502020104020203" pitchFamily="34" charset="0"/>
              </a:rPr>
              <a:t>Accumulation</a:t>
            </a:r>
          </a:p>
        </p:txBody>
      </p:sp>
      <p:sp>
        <p:nvSpPr>
          <p:cNvPr id="6" name="Title 1"/>
          <p:cNvSpPr txBox="1">
            <a:spLocks/>
          </p:cNvSpPr>
          <p:nvPr/>
        </p:nvSpPr>
        <p:spPr>
          <a:xfrm>
            <a:off x="279807" y="2963867"/>
            <a:ext cx="4428829" cy="7423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Gill Sans MT" panose="020B0502020104020203" pitchFamily="34" charset="0"/>
              </a:rPr>
              <a:t>3 Phases of Wealth:</a:t>
            </a:r>
          </a:p>
        </p:txBody>
      </p:sp>
      <p:cxnSp>
        <p:nvCxnSpPr>
          <p:cNvPr id="7" name="Straight Connector 6"/>
          <p:cNvCxnSpPr/>
          <p:nvPr/>
        </p:nvCxnSpPr>
        <p:spPr>
          <a:xfrm>
            <a:off x="-10903" y="3511282"/>
            <a:ext cx="4114800" cy="0"/>
          </a:xfrm>
          <a:prstGeom prst="line">
            <a:avLst/>
          </a:prstGeom>
          <a:ln w="12700">
            <a:solidFill>
              <a:schemeClr val="tx1">
                <a:lumMod val="65000"/>
                <a:lumOff val="3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403" y="3195940"/>
            <a:ext cx="4404597" cy="3662060"/>
          </a:xfrm>
          <a:prstGeom prst="rect">
            <a:avLst/>
          </a:prstGeom>
        </p:spPr>
      </p:pic>
    </p:spTree>
    <p:extLst>
      <p:ext uri="{BB962C8B-B14F-4D97-AF65-F5344CB8AC3E}">
        <p14:creationId xmlns:p14="http://schemas.microsoft.com/office/powerpoint/2010/main" val="306454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1" y="493462"/>
            <a:ext cx="8780318" cy="1325563"/>
          </a:xfrm>
        </p:spPr>
        <p:txBody>
          <a:bodyPr>
            <a:noAutofit/>
          </a:bodyPr>
          <a:lstStyle/>
          <a:p>
            <a:pPr algn="ctr"/>
            <a:r>
              <a:rPr lang="en-US" sz="5400" b="1" dirty="0">
                <a:solidFill>
                  <a:srgbClr val="2DAD9E"/>
                </a:solidFill>
                <a:effectLst>
                  <a:outerShdw blurRad="25400" dist="25400" dir="2700000" algn="tl" rotWithShape="0">
                    <a:prstClr val="black">
                      <a:alpha val="20000"/>
                    </a:prstClr>
                  </a:outerShdw>
                </a:effectLst>
              </a:rPr>
              <a:t>Generation Challenges</a:t>
            </a:r>
            <a:endParaRPr lang="en-US" sz="5400" dirty="0">
              <a:effectLst>
                <a:outerShdw blurRad="25400" dist="25400" dir="2700000" algn="tl" rotWithShape="0">
                  <a:prstClr val="black">
                    <a:alpha val="20000"/>
                  </a:prstClr>
                </a:outerShdw>
              </a:effectLst>
            </a:endParaRPr>
          </a:p>
        </p:txBody>
      </p:sp>
      <p:sp>
        <p:nvSpPr>
          <p:cNvPr id="4" name="TextBox 3"/>
          <p:cNvSpPr txBox="1"/>
          <p:nvPr/>
        </p:nvSpPr>
        <p:spPr>
          <a:xfrm>
            <a:off x="0" y="1709666"/>
            <a:ext cx="9144000" cy="954107"/>
          </a:xfrm>
          <a:prstGeom prst="rect">
            <a:avLst/>
          </a:prstGeom>
          <a:noFill/>
        </p:spPr>
        <p:txBody>
          <a:bodyPr wrap="square" rtlCol="0">
            <a:spAutoFit/>
          </a:bodyPr>
          <a:lstStyle/>
          <a:p>
            <a:pPr algn="ctr"/>
            <a:r>
              <a:rPr lang="en-US" sz="2800" b="1" i="1" dirty="0">
                <a:solidFill>
                  <a:srgbClr val="F16260"/>
                </a:solidFill>
                <a:latin typeface="Gill Sans MT" panose="020B0502020104020203" pitchFamily="34" charset="0"/>
                <a:cs typeface="Arial" panose="020B0604020202020204" pitchFamily="34" charset="0"/>
              </a:rPr>
              <a:t>Each generation faces a different set of challenges </a:t>
            </a:r>
          </a:p>
          <a:p>
            <a:pPr algn="ctr"/>
            <a:r>
              <a:rPr lang="en-US" sz="2800" b="1" i="1" dirty="0">
                <a:solidFill>
                  <a:srgbClr val="F16260"/>
                </a:solidFill>
                <a:latin typeface="Gill Sans MT" panose="020B0502020104020203" pitchFamily="34" charset="0"/>
                <a:cs typeface="Arial" panose="020B0604020202020204" pitchFamily="34" charset="0"/>
              </a:rPr>
              <a:t>in reaching its financial objectives</a:t>
            </a:r>
          </a:p>
        </p:txBody>
      </p:sp>
      <p:grpSp>
        <p:nvGrpSpPr>
          <p:cNvPr id="3" name="Group 2"/>
          <p:cNvGrpSpPr/>
          <p:nvPr/>
        </p:nvGrpSpPr>
        <p:grpSpPr>
          <a:xfrm>
            <a:off x="585827" y="3448205"/>
            <a:ext cx="7972346" cy="2427762"/>
            <a:chOff x="873516" y="3287785"/>
            <a:chExt cx="7972346" cy="2427762"/>
          </a:xfrm>
        </p:grpSpPr>
        <p:cxnSp>
          <p:nvCxnSpPr>
            <p:cNvPr id="9" name="Straight Connector 8"/>
            <p:cNvCxnSpPr/>
            <p:nvPr/>
          </p:nvCxnSpPr>
          <p:spPr>
            <a:xfrm>
              <a:off x="3803200" y="3605645"/>
              <a:ext cx="854964" cy="0"/>
            </a:xfrm>
            <a:prstGeom prst="line">
              <a:avLst/>
            </a:prstGeom>
            <a:ln w="1460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873516" y="3287785"/>
              <a:ext cx="2975010" cy="646502"/>
            </a:xfrm>
            <a:prstGeom prst="roundRect">
              <a:avLst/>
            </a:prstGeom>
            <a:gradFill flip="none" rotWithShape="1">
              <a:gsLst>
                <a:gs pos="0">
                  <a:srgbClr val="EF4B47"/>
                </a:gs>
                <a:gs pos="48000">
                  <a:srgbClr val="F26A60"/>
                </a:gs>
                <a:gs pos="100000">
                  <a:srgbClr val="F48974"/>
                </a:gs>
              </a:gsLst>
              <a:lin ang="16200000" scaled="1"/>
              <a:tileRec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latin typeface="Gill Sans MT" panose="020B0502020104020203" pitchFamily="34" charset="0"/>
                </a:rPr>
                <a:t>Accumulation</a:t>
              </a:r>
            </a:p>
          </p:txBody>
        </p:sp>
        <p:sp>
          <p:nvSpPr>
            <p:cNvPr id="12" name="TextBox 11"/>
            <p:cNvSpPr txBox="1"/>
            <p:nvPr/>
          </p:nvSpPr>
          <p:spPr>
            <a:xfrm>
              <a:off x="4658164" y="3347419"/>
              <a:ext cx="2929683" cy="523220"/>
            </a:xfrm>
            <a:prstGeom prst="rect">
              <a:avLst/>
            </a:prstGeom>
            <a:noFill/>
          </p:spPr>
          <p:txBody>
            <a:bodyPr wrap="square" rtlCol="0">
              <a:spAutoFit/>
            </a:bodyPr>
            <a:lstStyle/>
            <a:p>
              <a:r>
                <a:rPr lang="en-US" sz="2800" b="1" dirty="0">
                  <a:solidFill>
                    <a:srgbClr val="EF4B47"/>
                  </a:solidFill>
                  <a:latin typeface="Gill Sans MT" panose="020B0502020104020203" pitchFamily="34" charset="0"/>
                </a:rPr>
                <a:t>Eroding Factors</a:t>
              </a:r>
            </a:p>
          </p:txBody>
        </p:sp>
        <p:cxnSp>
          <p:nvCxnSpPr>
            <p:cNvPr id="10" name="Straight Connector 9"/>
            <p:cNvCxnSpPr/>
            <p:nvPr/>
          </p:nvCxnSpPr>
          <p:spPr>
            <a:xfrm>
              <a:off x="3803200" y="5384746"/>
              <a:ext cx="854964" cy="0"/>
            </a:xfrm>
            <a:prstGeom prst="line">
              <a:avLst/>
            </a:prstGeom>
            <a:ln w="1460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884149" y="5069045"/>
              <a:ext cx="2975010" cy="646502"/>
            </a:xfrm>
            <a:prstGeom prst="roundRect">
              <a:avLst/>
            </a:prstGeom>
            <a:gradFill flip="none" rotWithShape="1">
              <a:gsLst>
                <a:gs pos="1000">
                  <a:srgbClr val="258B7F"/>
                </a:gs>
                <a:gs pos="48000">
                  <a:srgbClr val="299F92"/>
                </a:gs>
                <a:gs pos="100000">
                  <a:srgbClr val="62C2B7"/>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Conservation</a:t>
              </a:r>
            </a:p>
          </p:txBody>
        </p:sp>
        <p:sp>
          <p:nvSpPr>
            <p:cNvPr id="13" name="TextBox 12"/>
            <p:cNvSpPr txBox="1"/>
            <p:nvPr/>
          </p:nvSpPr>
          <p:spPr>
            <a:xfrm>
              <a:off x="4651540" y="5119894"/>
              <a:ext cx="4194322" cy="523220"/>
            </a:xfrm>
            <a:prstGeom prst="rect">
              <a:avLst/>
            </a:prstGeom>
            <a:noFill/>
          </p:spPr>
          <p:txBody>
            <a:bodyPr wrap="square" rtlCol="0">
              <a:spAutoFit/>
            </a:bodyPr>
            <a:lstStyle/>
            <a:p>
              <a:r>
                <a:rPr lang="en-US" sz="2800" b="1" dirty="0">
                  <a:solidFill>
                    <a:srgbClr val="268E81"/>
                  </a:solidFill>
                  <a:latin typeface="Gill Sans MT" panose="020B0502020104020203" pitchFamily="34" charset="0"/>
                </a:rPr>
                <a:t>Legacy Planning Issues</a:t>
              </a:r>
            </a:p>
          </p:txBody>
        </p:sp>
        <p:cxnSp>
          <p:nvCxnSpPr>
            <p:cNvPr id="11" name="Straight Connector 10"/>
            <p:cNvCxnSpPr/>
            <p:nvPr/>
          </p:nvCxnSpPr>
          <p:spPr>
            <a:xfrm>
              <a:off x="3803200" y="4524371"/>
              <a:ext cx="854964" cy="0"/>
            </a:xfrm>
            <a:prstGeom prst="line">
              <a:avLst/>
            </a:prstGeom>
            <a:ln w="1460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84148" y="4184652"/>
              <a:ext cx="2975010" cy="646502"/>
            </a:xfrm>
            <a:prstGeom prst="roundRect">
              <a:avLst/>
            </a:prstGeom>
            <a:gradFill>
              <a:gsLst>
                <a:gs pos="1000">
                  <a:srgbClr val="5B398A"/>
                </a:gs>
                <a:gs pos="48000">
                  <a:srgbClr val="7030A0"/>
                </a:gs>
                <a:gs pos="100000">
                  <a:srgbClr val="875FBD"/>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rPr>
                <a:t>Distribution</a:t>
              </a:r>
            </a:p>
          </p:txBody>
        </p:sp>
        <p:sp>
          <p:nvSpPr>
            <p:cNvPr id="14" name="TextBox 13"/>
            <p:cNvSpPr txBox="1"/>
            <p:nvPr/>
          </p:nvSpPr>
          <p:spPr>
            <a:xfrm>
              <a:off x="4658164" y="4246293"/>
              <a:ext cx="4187698" cy="523220"/>
            </a:xfrm>
            <a:prstGeom prst="rect">
              <a:avLst/>
            </a:prstGeom>
            <a:noFill/>
          </p:spPr>
          <p:txBody>
            <a:bodyPr wrap="square" rtlCol="0">
              <a:spAutoFit/>
            </a:bodyPr>
            <a:lstStyle/>
            <a:p>
              <a:r>
                <a:rPr lang="en-US" sz="2800" b="1" dirty="0">
                  <a:solidFill>
                    <a:srgbClr val="5B398A"/>
                  </a:solidFill>
                  <a:latin typeface="Gill Sans MT" panose="020B0502020104020203" pitchFamily="34" charset="0"/>
                </a:rPr>
                <a:t>Income Planning Issues</a:t>
              </a:r>
            </a:p>
          </p:txBody>
        </p:sp>
      </p:grpSp>
      <p:cxnSp>
        <p:nvCxnSpPr>
          <p:cNvPr id="16" name="Straight Connector 15"/>
          <p:cNvCxnSpPr/>
          <p:nvPr/>
        </p:nvCxnSpPr>
        <p:spPr>
          <a:xfrm>
            <a:off x="580644" y="1622277"/>
            <a:ext cx="7982712" cy="0"/>
          </a:xfrm>
          <a:prstGeom prst="line">
            <a:avLst/>
          </a:prstGeom>
          <a:ln w="15875">
            <a:solidFill>
              <a:schemeClr val="tx1">
                <a:lumMod val="65000"/>
                <a:lumOff val="3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12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lgGrid">
          <a:fgClr>
            <a:srgbClr val="F1F1F1"/>
          </a:fgClr>
          <a:bgClr>
            <a:schemeClr val="bg1"/>
          </a:bgClr>
        </a:pattFill>
        <a:effectLst/>
      </p:bgPr>
    </p:bg>
    <p:spTree>
      <p:nvGrpSpPr>
        <p:cNvPr id="1" name=""/>
        <p:cNvGrpSpPr/>
        <p:nvPr/>
      </p:nvGrpSpPr>
      <p:grpSpPr>
        <a:xfrm>
          <a:off x="0" y="0"/>
          <a:ext cx="0" cy="0"/>
          <a:chOff x="0" y="0"/>
          <a:chExt cx="0" cy="0"/>
        </a:xfrm>
      </p:grpSpPr>
      <p:sp>
        <p:nvSpPr>
          <p:cNvPr id="74" name="Title 1"/>
          <p:cNvSpPr txBox="1">
            <a:spLocks/>
          </p:cNvSpPr>
          <p:nvPr/>
        </p:nvSpPr>
        <p:spPr>
          <a:xfrm>
            <a:off x="0" y="269226"/>
            <a:ext cx="9144000" cy="1325563"/>
          </a:xfrm>
          <a:prstGeom prst="rect">
            <a:avLst/>
          </a:prstGeom>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75CABF"/>
                </a:solidFill>
                <a:latin typeface="+mj-lt"/>
                <a:ea typeface="+mj-ea"/>
                <a:cs typeface="+mj-cs"/>
              </a:defRPr>
            </a:lvl1pPr>
          </a:lstStyle>
          <a:p>
            <a:pPr algn="ctr"/>
            <a:r>
              <a:rPr lang="en-US" sz="3800" b="1" dirty="0">
                <a:solidFill>
                  <a:srgbClr val="2DAD9E"/>
                </a:solidFill>
                <a:effectLst>
                  <a:outerShdw blurRad="25400" dist="25400" dir="2700000" algn="tl" rotWithShape="0">
                    <a:prstClr val="black">
                      <a:alpha val="20000"/>
                    </a:prstClr>
                  </a:outerShdw>
                </a:effectLst>
              </a:rPr>
              <a:t>How Much Am I Responsible For?</a:t>
            </a:r>
          </a:p>
        </p:txBody>
      </p:sp>
      <p:pic>
        <p:nvPicPr>
          <p:cNvPr id="75" name="Picture 7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81331" y="1894266"/>
            <a:ext cx="3952422" cy="4472477"/>
          </a:xfrm>
          <a:prstGeom prst="rect">
            <a:avLst/>
          </a:prstGeom>
        </p:spPr>
      </p:pic>
      <p:grpSp>
        <p:nvGrpSpPr>
          <p:cNvPr id="2" name="Group 1"/>
          <p:cNvGrpSpPr/>
          <p:nvPr/>
        </p:nvGrpSpPr>
        <p:grpSpPr>
          <a:xfrm>
            <a:off x="5076411" y="2289410"/>
            <a:ext cx="3909172" cy="3869099"/>
            <a:chOff x="5044327" y="2112948"/>
            <a:chExt cx="3909172" cy="3869099"/>
          </a:xfrm>
        </p:grpSpPr>
        <p:sp>
          <p:nvSpPr>
            <p:cNvPr id="21" name="Text Placeholder 3"/>
            <p:cNvSpPr txBox="1">
              <a:spLocks/>
            </p:cNvSpPr>
            <p:nvPr/>
          </p:nvSpPr>
          <p:spPr>
            <a:xfrm>
              <a:off x="6283687" y="2250403"/>
              <a:ext cx="2191322" cy="307777"/>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Social Security</a:t>
              </a:r>
            </a:p>
          </p:txBody>
        </p:sp>
        <p:sp>
          <p:nvSpPr>
            <p:cNvPr id="31" name="Left-Right Arrow Callout 218"/>
            <p:cNvSpPr/>
            <p:nvPr/>
          </p:nvSpPr>
          <p:spPr>
            <a:xfrm>
              <a:off x="5044327" y="2112948"/>
              <a:ext cx="1175890" cy="620426"/>
            </a:xfrm>
            <a:prstGeom prst="rightArrowCallout">
              <a:avLst>
                <a:gd name="adj1" fmla="val 25000"/>
                <a:gd name="adj2" fmla="val 25000"/>
                <a:gd name="adj3" fmla="val 25000"/>
                <a:gd name="adj4" fmla="val 86809"/>
              </a:avLst>
            </a:prstGeom>
            <a:solidFill>
              <a:srgbClr val="FF3059"/>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32" name="TextBox 31"/>
            <p:cNvSpPr txBox="1"/>
            <p:nvPr/>
          </p:nvSpPr>
          <p:spPr>
            <a:xfrm>
              <a:off x="5169228" y="2238495"/>
              <a:ext cx="884993" cy="338554"/>
            </a:xfrm>
            <a:prstGeom prst="rightArrowCallout">
              <a:avLst>
                <a:gd name="adj1" fmla="val 25000"/>
                <a:gd name="adj2" fmla="val 25000"/>
                <a:gd name="adj3" fmla="val 25000"/>
                <a:gd name="adj4" fmla="val 90208"/>
              </a:avLst>
            </a:prstGeom>
            <a:noFill/>
          </p:spPr>
          <p:txBody>
            <a:bodyPr wrap="none" lIns="0" tIns="0" rIns="0" bIns="0"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FFFFFF"/>
                  </a:solidFill>
                  <a:effectLst/>
                  <a:uLnTx/>
                  <a:uFillTx/>
                  <a:latin typeface="Arial"/>
                </a:rPr>
                <a:t>33.2%</a:t>
              </a:r>
            </a:p>
          </p:txBody>
        </p:sp>
        <p:sp>
          <p:nvSpPr>
            <p:cNvPr id="30" name="Text Placeholder 3"/>
            <p:cNvSpPr txBox="1">
              <a:spLocks/>
            </p:cNvSpPr>
            <p:nvPr/>
          </p:nvSpPr>
          <p:spPr>
            <a:xfrm>
              <a:off x="6283687" y="3043700"/>
              <a:ext cx="2191322" cy="307777"/>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Earnings</a:t>
              </a:r>
            </a:p>
          </p:txBody>
        </p:sp>
        <p:sp>
          <p:nvSpPr>
            <p:cNvPr id="33" name="Left-Right Arrow Callout 218"/>
            <p:cNvSpPr/>
            <p:nvPr/>
          </p:nvSpPr>
          <p:spPr>
            <a:xfrm>
              <a:off x="5044327" y="2906245"/>
              <a:ext cx="1175890" cy="620426"/>
            </a:xfrm>
            <a:prstGeom prst="rightArrowCallout">
              <a:avLst>
                <a:gd name="adj1" fmla="val 25000"/>
                <a:gd name="adj2" fmla="val 25000"/>
                <a:gd name="adj3" fmla="val 25000"/>
                <a:gd name="adj4" fmla="val 86809"/>
              </a:avLst>
            </a:prstGeom>
            <a:solidFill>
              <a:srgbClr val="00497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34" name="TextBox 33"/>
            <p:cNvSpPr txBox="1"/>
            <p:nvPr/>
          </p:nvSpPr>
          <p:spPr>
            <a:xfrm>
              <a:off x="5169229" y="3031792"/>
              <a:ext cx="884993" cy="338554"/>
            </a:xfrm>
            <a:prstGeom prst="rightArrowCallout">
              <a:avLst>
                <a:gd name="adj1" fmla="val 25000"/>
                <a:gd name="adj2" fmla="val 25000"/>
                <a:gd name="adj3" fmla="val 25000"/>
                <a:gd name="adj4" fmla="val 90208"/>
              </a:avLst>
            </a:prstGeom>
            <a:noFill/>
          </p:spPr>
          <p:txBody>
            <a:bodyPr wrap="none" lIns="0" tIns="0" rIns="0" bIns="0"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FFFFFF"/>
                  </a:solidFill>
                  <a:effectLst/>
                  <a:uLnTx/>
                  <a:uFillTx/>
                  <a:latin typeface="Arial"/>
                </a:rPr>
                <a:t>32.2%</a:t>
              </a:r>
            </a:p>
          </p:txBody>
        </p:sp>
        <p:sp>
          <p:nvSpPr>
            <p:cNvPr id="36" name="Text Placeholder 3"/>
            <p:cNvSpPr txBox="1">
              <a:spLocks/>
            </p:cNvSpPr>
            <p:nvPr/>
          </p:nvSpPr>
          <p:spPr>
            <a:xfrm>
              <a:off x="6283687" y="3836997"/>
              <a:ext cx="2191322" cy="307777"/>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Pensions</a:t>
              </a:r>
            </a:p>
          </p:txBody>
        </p:sp>
        <p:sp>
          <p:nvSpPr>
            <p:cNvPr id="37" name="Left-Right Arrow Callout 218"/>
            <p:cNvSpPr/>
            <p:nvPr/>
          </p:nvSpPr>
          <p:spPr>
            <a:xfrm>
              <a:off x="5044327" y="3699542"/>
              <a:ext cx="1175890" cy="620426"/>
            </a:xfrm>
            <a:prstGeom prst="rightArrowCallout">
              <a:avLst>
                <a:gd name="adj1" fmla="val 25000"/>
                <a:gd name="adj2" fmla="val 25000"/>
                <a:gd name="adj3" fmla="val 25000"/>
                <a:gd name="adj4" fmla="val 86809"/>
              </a:avLst>
            </a:prstGeom>
            <a:solidFill>
              <a:srgbClr val="FFA093"/>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38" name="TextBox 37"/>
            <p:cNvSpPr txBox="1"/>
            <p:nvPr/>
          </p:nvSpPr>
          <p:spPr>
            <a:xfrm>
              <a:off x="5169229" y="3825089"/>
              <a:ext cx="884993" cy="338554"/>
            </a:xfrm>
            <a:prstGeom prst="rightArrowCallout">
              <a:avLst>
                <a:gd name="adj1" fmla="val 25000"/>
                <a:gd name="adj2" fmla="val 25000"/>
                <a:gd name="adj3" fmla="val 25000"/>
                <a:gd name="adj4" fmla="val 90208"/>
              </a:avLst>
            </a:prstGeom>
            <a:noFill/>
          </p:spPr>
          <p:txBody>
            <a:bodyPr wrap="none" lIns="0" tIns="0" rIns="0" bIns="0"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lang="en-US" sz="2200" b="1" kern="0" dirty="0">
                  <a:solidFill>
                    <a:srgbClr val="FFFFFF"/>
                  </a:solidFill>
                  <a:latin typeface="Arial"/>
                </a:rPr>
                <a:t>20.9%</a:t>
              </a:r>
              <a:endParaRPr kumimoji="0" lang="en-US" sz="2200" b="1" i="0" u="none" strike="noStrike" kern="0" cap="none" spc="0" normalizeH="0" baseline="0" noProof="0" dirty="0">
                <a:ln>
                  <a:noFill/>
                </a:ln>
                <a:solidFill>
                  <a:srgbClr val="FFFFFF"/>
                </a:solidFill>
                <a:effectLst/>
                <a:uLnTx/>
                <a:uFillTx/>
                <a:latin typeface="Arial"/>
              </a:endParaRPr>
            </a:p>
          </p:txBody>
        </p:sp>
        <p:sp>
          <p:nvSpPr>
            <p:cNvPr id="40" name="Text Placeholder 3"/>
            <p:cNvSpPr txBox="1">
              <a:spLocks/>
            </p:cNvSpPr>
            <p:nvPr/>
          </p:nvSpPr>
          <p:spPr>
            <a:xfrm>
              <a:off x="6283687" y="4630294"/>
              <a:ext cx="2191322" cy="307777"/>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Asset Income</a:t>
              </a:r>
            </a:p>
          </p:txBody>
        </p:sp>
        <p:sp>
          <p:nvSpPr>
            <p:cNvPr id="41" name="Left-Right Arrow Callout 218"/>
            <p:cNvSpPr/>
            <p:nvPr/>
          </p:nvSpPr>
          <p:spPr>
            <a:xfrm>
              <a:off x="5044327" y="4492839"/>
              <a:ext cx="1175890" cy="620426"/>
            </a:xfrm>
            <a:prstGeom prst="rightArrowCallout">
              <a:avLst>
                <a:gd name="adj1" fmla="val 25000"/>
                <a:gd name="adj2" fmla="val 25000"/>
                <a:gd name="adj3" fmla="val 25000"/>
                <a:gd name="adj4" fmla="val 86809"/>
              </a:avLst>
            </a:prstGeom>
            <a:solidFill>
              <a:srgbClr val="8095CA"/>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42" name="TextBox 41"/>
            <p:cNvSpPr txBox="1"/>
            <p:nvPr/>
          </p:nvSpPr>
          <p:spPr>
            <a:xfrm>
              <a:off x="5249913" y="4618386"/>
              <a:ext cx="723622" cy="338554"/>
            </a:xfrm>
            <a:prstGeom prst="rightArrowCallout">
              <a:avLst>
                <a:gd name="adj1" fmla="val 25000"/>
                <a:gd name="adj2" fmla="val 25000"/>
                <a:gd name="adj3" fmla="val 25000"/>
                <a:gd name="adj4" fmla="val 90208"/>
              </a:avLst>
            </a:prstGeom>
            <a:noFill/>
          </p:spPr>
          <p:txBody>
            <a:bodyPr wrap="none" lIns="0" tIns="0" rIns="0" bIns="0"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lang="en-US" sz="2200" b="1" kern="0" dirty="0">
                  <a:solidFill>
                    <a:srgbClr val="FFFFFF"/>
                  </a:solidFill>
                  <a:latin typeface="Arial"/>
                </a:rPr>
                <a:t>9.7</a:t>
              </a:r>
              <a:r>
                <a:rPr kumimoji="0" lang="en-US" sz="2200" b="1" i="0" u="none" strike="noStrike" kern="0" cap="none" spc="0" normalizeH="0" baseline="0" noProof="0" dirty="0">
                  <a:ln>
                    <a:noFill/>
                  </a:ln>
                  <a:solidFill>
                    <a:srgbClr val="FFFFFF"/>
                  </a:solidFill>
                  <a:effectLst/>
                  <a:uLnTx/>
                  <a:uFillTx/>
                  <a:latin typeface="Arial"/>
                </a:rPr>
                <a:t>%</a:t>
              </a:r>
            </a:p>
          </p:txBody>
        </p:sp>
        <p:sp>
          <p:nvSpPr>
            <p:cNvPr id="50" name="Text Placeholder 3"/>
            <p:cNvSpPr txBox="1">
              <a:spLocks/>
            </p:cNvSpPr>
            <p:nvPr/>
          </p:nvSpPr>
          <p:spPr>
            <a:xfrm>
              <a:off x="6283687" y="5423591"/>
              <a:ext cx="2191322" cy="307777"/>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Other</a:t>
              </a:r>
            </a:p>
          </p:txBody>
        </p:sp>
        <p:sp>
          <p:nvSpPr>
            <p:cNvPr id="51" name="Left-Right Arrow Callout 218"/>
            <p:cNvSpPr/>
            <p:nvPr/>
          </p:nvSpPr>
          <p:spPr>
            <a:xfrm>
              <a:off x="5044327" y="5286136"/>
              <a:ext cx="1175890" cy="620426"/>
            </a:xfrm>
            <a:prstGeom prst="rightArrowCallout">
              <a:avLst>
                <a:gd name="adj1" fmla="val 25000"/>
                <a:gd name="adj2" fmla="val 25000"/>
                <a:gd name="adj3" fmla="val 25000"/>
                <a:gd name="adj4" fmla="val 86809"/>
              </a:avLst>
            </a:prstGeom>
            <a:solidFill>
              <a:schemeClr val="tx1">
                <a:lumMod val="75000"/>
                <a:lumOff val="25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52" name="TextBox 51"/>
            <p:cNvSpPr txBox="1"/>
            <p:nvPr/>
          </p:nvSpPr>
          <p:spPr>
            <a:xfrm>
              <a:off x="5366795" y="5411683"/>
              <a:ext cx="489857" cy="338554"/>
            </a:xfrm>
            <a:prstGeom prst="rightArrowCallout">
              <a:avLst>
                <a:gd name="adj1" fmla="val 25000"/>
                <a:gd name="adj2" fmla="val 25000"/>
                <a:gd name="adj3" fmla="val 25000"/>
                <a:gd name="adj4" fmla="val 90208"/>
              </a:avLst>
            </a:prstGeom>
            <a:noFill/>
          </p:spPr>
          <p:txBody>
            <a:bodyPr wrap="none" lIns="0" tIns="0" rIns="0" bIns="0"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lang="en-US" sz="2200" b="1" kern="0" dirty="0">
                  <a:solidFill>
                    <a:srgbClr val="FFFFFF"/>
                  </a:solidFill>
                  <a:latin typeface="Arial"/>
                </a:rPr>
                <a:t>4</a:t>
              </a:r>
              <a:r>
                <a:rPr kumimoji="0" lang="en-US" sz="2200" b="1" i="0" u="none" strike="noStrike" kern="0" cap="none" spc="0" normalizeH="0" baseline="0" noProof="0" dirty="0">
                  <a:ln>
                    <a:noFill/>
                  </a:ln>
                  <a:solidFill>
                    <a:srgbClr val="FFFFFF"/>
                  </a:solidFill>
                  <a:effectLst/>
                  <a:uLnTx/>
                  <a:uFillTx/>
                  <a:latin typeface="Arial"/>
                </a:rPr>
                <a:t>%</a:t>
              </a:r>
            </a:p>
          </p:txBody>
        </p:sp>
        <p:sp>
          <p:nvSpPr>
            <p:cNvPr id="53" name="Text Placeholder 3"/>
            <p:cNvSpPr txBox="1">
              <a:spLocks/>
            </p:cNvSpPr>
            <p:nvPr/>
          </p:nvSpPr>
          <p:spPr>
            <a:xfrm>
              <a:off x="6264636" y="5735826"/>
              <a:ext cx="2688863" cy="246221"/>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(including</a:t>
              </a:r>
              <a:r>
                <a:rPr kumimoji="0" lang="en-US" sz="160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public assistance)</a:t>
              </a:r>
              <a:endPar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cxnSp>
        <p:nvCxnSpPr>
          <p:cNvPr id="22" name="Straight Connector 21"/>
          <p:cNvCxnSpPr/>
          <p:nvPr/>
        </p:nvCxnSpPr>
        <p:spPr>
          <a:xfrm>
            <a:off x="580644" y="1269353"/>
            <a:ext cx="7982712" cy="0"/>
          </a:xfrm>
          <a:prstGeom prst="line">
            <a:avLst/>
          </a:prstGeom>
          <a:ln w="15875">
            <a:solidFill>
              <a:schemeClr val="tx1">
                <a:lumMod val="65000"/>
                <a:lumOff val="3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62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1" y="365126"/>
            <a:ext cx="8780318" cy="1325563"/>
          </a:xfrm>
        </p:spPr>
        <p:txBody>
          <a:bodyPr>
            <a:noAutofit/>
          </a:bodyPr>
          <a:lstStyle/>
          <a:p>
            <a:pPr algn="ctr"/>
            <a:r>
              <a:rPr lang="en-US" b="1" dirty="0">
                <a:solidFill>
                  <a:srgbClr val="F26A60"/>
                </a:solidFill>
              </a:rPr>
              <a:t>Deferral </a:t>
            </a:r>
            <a:r>
              <a:rPr lang="en-US" dirty="0">
                <a:solidFill>
                  <a:srgbClr val="F26A60"/>
                </a:solidFill>
              </a:rPr>
              <a:t>vs. </a:t>
            </a:r>
            <a:r>
              <a:rPr lang="en-US" b="1" dirty="0">
                <a:solidFill>
                  <a:srgbClr val="F26A60"/>
                </a:solidFill>
              </a:rPr>
              <a:t>Roth: </a:t>
            </a:r>
            <a:r>
              <a:rPr lang="en-US" dirty="0">
                <a:solidFill>
                  <a:srgbClr val="2DAD9E"/>
                </a:solidFill>
              </a:rPr>
              <a:t>Tax Strategy</a:t>
            </a:r>
            <a:endParaRPr lang="en-US" dirty="0"/>
          </a:p>
        </p:txBody>
      </p:sp>
      <p:sp>
        <p:nvSpPr>
          <p:cNvPr id="17" name="Content Placeholder 2"/>
          <p:cNvSpPr>
            <a:spLocks noGrp="1"/>
          </p:cNvSpPr>
          <p:nvPr>
            <p:ph idx="1"/>
          </p:nvPr>
        </p:nvSpPr>
        <p:spPr>
          <a:xfrm>
            <a:off x="559398" y="1851109"/>
            <a:ext cx="8229465" cy="4373227"/>
          </a:xfrm>
        </p:spPr>
        <p:txBody>
          <a:bodyPr>
            <a:normAutofit/>
          </a:bodyPr>
          <a:lstStyle/>
          <a:p>
            <a:pPr marL="0" fontAlgn="auto">
              <a:lnSpc>
                <a:spcPct val="120000"/>
              </a:lnSpc>
              <a:spcBef>
                <a:spcPts val="15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Dependent deduction</a:t>
            </a:r>
          </a:p>
          <a:p>
            <a:pPr marL="0" fontAlgn="auto">
              <a:lnSpc>
                <a:spcPct val="120000"/>
              </a:lnSpc>
              <a:spcBef>
                <a:spcPts val="15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Mortgage interest deduction</a:t>
            </a:r>
          </a:p>
          <a:p>
            <a:pPr marL="0" fontAlgn="auto">
              <a:lnSpc>
                <a:spcPct val="120000"/>
              </a:lnSpc>
              <a:spcBef>
                <a:spcPts val="15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Taxes are at an all time low</a:t>
            </a:r>
          </a:p>
          <a:p>
            <a:pPr marL="0" fontAlgn="auto">
              <a:lnSpc>
                <a:spcPct val="120000"/>
              </a:lnSpc>
              <a:spcBef>
                <a:spcPts val="15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All retirement benefits are taxable (except Roth)</a:t>
            </a:r>
          </a:p>
          <a:p>
            <a:pPr marL="0" fontAlgn="auto">
              <a:lnSpc>
                <a:spcPct val="120000"/>
              </a:lnSpc>
              <a:spcBef>
                <a:spcPts val="15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401(k) or TSP is largest taxable base by time of retirement</a:t>
            </a:r>
          </a:p>
          <a:p>
            <a:pPr marL="0" fontAlgn="auto">
              <a:lnSpc>
                <a:spcPct val="120000"/>
              </a:lnSpc>
              <a:spcBef>
                <a:spcPts val="15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Social Security is added income on top of savings &amp; retirement</a:t>
            </a:r>
          </a:p>
          <a:p>
            <a:pPr marL="0" fontAlgn="auto">
              <a:lnSpc>
                <a:spcPct val="120000"/>
              </a:lnSpc>
              <a:spcBef>
                <a:spcPts val="15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Worst time to pay taxes: no salary</a:t>
            </a:r>
          </a:p>
        </p:txBody>
      </p:sp>
      <p:cxnSp>
        <p:nvCxnSpPr>
          <p:cNvPr id="5" name="Straight Connector 4"/>
          <p:cNvCxnSpPr/>
          <p:nvPr/>
        </p:nvCxnSpPr>
        <p:spPr>
          <a:xfrm>
            <a:off x="365302" y="1454252"/>
            <a:ext cx="8423561" cy="0"/>
          </a:xfrm>
          <a:prstGeom prst="line">
            <a:avLst/>
          </a:prstGeom>
          <a:ln w="15875">
            <a:solidFill>
              <a:schemeClr val="tx1">
                <a:lumMod val="65000"/>
                <a:lumOff val="3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08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lgGrid">
          <a:fgClr>
            <a:srgbClr val="F1F1F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61093"/>
            <a:ext cx="9143999" cy="1325563"/>
          </a:xfrm>
          <a:effectLst/>
        </p:spPr>
        <p:txBody>
          <a:bodyPr>
            <a:noAutofit/>
          </a:bodyPr>
          <a:lstStyle/>
          <a:p>
            <a:pPr algn="ctr"/>
            <a:r>
              <a:rPr lang="en-US" sz="4800" b="1" dirty="0">
                <a:solidFill>
                  <a:srgbClr val="2DAD9E"/>
                </a:solidFill>
                <a:effectLst>
                  <a:outerShdw blurRad="25400" dist="25400" dir="2700000" algn="tl" rotWithShape="0">
                    <a:prstClr val="black">
                      <a:alpha val="20000"/>
                    </a:prstClr>
                  </a:outerShdw>
                </a:effectLst>
              </a:rPr>
              <a:t>The vision we need to have:</a:t>
            </a:r>
          </a:p>
        </p:txBody>
      </p:sp>
      <p:sp>
        <p:nvSpPr>
          <p:cNvPr id="4" name="TextBox 3"/>
          <p:cNvSpPr txBox="1"/>
          <p:nvPr/>
        </p:nvSpPr>
        <p:spPr>
          <a:xfrm>
            <a:off x="2016739" y="1188291"/>
            <a:ext cx="5110523" cy="707886"/>
          </a:xfrm>
          <a:prstGeom prst="rect">
            <a:avLst/>
          </a:prstGeom>
          <a:noFill/>
        </p:spPr>
        <p:txBody>
          <a:bodyPr wrap="square" rtlCol="0">
            <a:spAutoFit/>
          </a:bodyPr>
          <a:lstStyle/>
          <a:p>
            <a:pPr algn="ctr"/>
            <a:r>
              <a:rPr lang="en-US" sz="4000" b="1" i="1" dirty="0">
                <a:solidFill>
                  <a:srgbClr val="F16260"/>
                </a:solidFill>
                <a:effectLst>
                  <a:outerShdw blurRad="25400" dist="25400" dir="2700000" algn="tl" rotWithShape="0">
                    <a:prstClr val="black">
                      <a:alpha val="15000"/>
                    </a:prstClr>
                  </a:outerShdw>
                </a:effectLst>
                <a:latin typeface="Gill Sans MT" panose="020B0502020104020203" pitchFamily="34" charset="0"/>
                <a:cs typeface="Arial" panose="020B0604020202020204" pitchFamily="34" charset="0"/>
              </a:rPr>
              <a:t>Product vs. Strategy</a:t>
            </a:r>
          </a:p>
        </p:txBody>
      </p:sp>
      <p:grpSp>
        <p:nvGrpSpPr>
          <p:cNvPr id="6" name="Group 5"/>
          <p:cNvGrpSpPr/>
          <p:nvPr/>
        </p:nvGrpSpPr>
        <p:grpSpPr>
          <a:xfrm>
            <a:off x="772944" y="2324204"/>
            <a:ext cx="988728" cy="3172030"/>
            <a:chOff x="755105" y="2407647"/>
            <a:chExt cx="988728" cy="317203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05" y="4629915"/>
              <a:ext cx="942541" cy="94976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622" y="3500006"/>
              <a:ext cx="973211" cy="98066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944" y="2407647"/>
              <a:ext cx="952030" cy="959326"/>
            </a:xfrm>
            <a:prstGeom prst="rect">
              <a:avLst/>
            </a:prstGeom>
          </p:spPr>
        </p:pic>
      </p:grpSp>
      <p:grpSp>
        <p:nvGrpSpPr>
          <p:cNvPr id="7" name="Group 6"/>
          <p:cNvGrpSpPr/>
          <p:nvPr/>
        </p:nvGrpSpPr>
        <p:grpSpPr>
          <a:xfrm>
            <a:off x="7385751" y="2324728"/>
            <a:ext cx="985306" cy="3206823"/>
            <a:chOff x="8158694" y="2359521"/>
            <a:chExt cx="985306" cy="3206823"/>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4736" y="3465378"/>
              <a:ext cx="969264" cy="97669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8694" y="2359521"/>
              <a:ext cx="969264" cy="97668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0940" y="4579079"/>
              <a:ext cx="950976" cy="987265"/>
            </a:xfrm>
            <a:prstGeom prst="rect">
              <a:avLst/>
            </a:prstGeom>
          </p:spPr>
        </p:pic>
      </p:grpSp>
      <p:grpSp>
        <p:nvGrpSpPr>
          <p:cNvPr id="9" name="Group 8"/>
          <p:cNvGrpSpPr/>
          <p:nvPr/>
        </p:nvGrpSpPr>
        <p:grpSpPr>
          <a:xfrm>
            <a:off x="2227568" y="2288887"/>
            <a:ext cx="4688864" cy="3775029"/>
            <a:chOff x="2016736" y="2288887"/>
            <a:chExt cx="4688864" cy="3242664"/>
          </a:xfrm>
        </p:grpSpPr>
        <p:grpSp>
          <p:nvGrpSpPr>
            <p:cNvPr id="8" name="Group 7"/>
            <p:cNvGrpSpPr/>
            <p:nvPr/>
          </p:nvGrpSpPr>
          <p:grpSpPr>
            <a:xfrm>
              <a:off x="2016736" y="2288887"/>
              <a:ext cx="4688864" cy="3242664"/>
              <a:chOff x="2016736" y="2288887"/>
              <a:chExt cx="4688864" cy="3242664"/>
            </a:xfrm>
          </p:grpSpPr>
          <p:sp>
            <p:nvSpPr>
              <p:cNvPr id="19" name="Rounded Rectangle 118"/>
              <p:cNvSpPr/>
              <p:nvPr/>
            </p:nvSpPr>
            <p:spPr>
              <a:xfrm>
                <a:off x="2016736" y="2288887"/>
                <a:ext cx="4688864" cy="3242664"/>
              </a:xfrm>
              <a:prstGeom prst="roundRect">
                <a:avLst>
                  <a:gd name="adj" fmla="val 4437"/>
                </a:avLst>
              </a:prstGeom>
              <a:solidFill>
                <a:srgbClr val="EEEEEE"/>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lumMod val="85000"/>
                    </a:schemeClr>
                  </a:solidFill>
                  <a:effectLst/>
                  <a:uLnTx/>
                  <a:uFillTx/>
                  <a:latin typeface="Arial"/>
                  <a:ea typeface="+mn-ea"/>
                </a:endParaRPr>
              </a:p>
            </p:txBody>
          </p:sp>
          <p:sp>
            <p:nvSpPr>
              <p:cNvPr id="24" name="Rounded Rectangle 167"/>
              <p:cNvSpPr/>
              <p:nvPr/>
            </p:nvSpPr>
            <p:spPr>
              <a:xfrm>
                <a:off x="2080660" y="2359029"/>
                <a:ext cx="4512660" cy="651475"/>
              </a:xfrm>
              <a:prstGeom prst="roundRect">
                <a:avLst/>
              </a:prstGeom>
              <a:solidFill>
                <a:srgbClr val="2DAD9E"/>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grpSp>
        <p:sp>
          <p:nvSpPr>
            <p:cNvPr id="26" name="Rectangle 25"/>
            <p:cNvSpPr/>
            <p:nvPr/>
          </p:nvSpPr>
          <p:spPr>
            <a:xfrm>
              <a:off x="2080660" y="2467383"/>
              <a:ext cx="4512660" cy="492443"/>
            </a:xfrm>
            <a:prstGeom prst="rect">
              <a:avLst/>
            </a:prstGeom>
          </p:spPr>
          <p:txBody>
            <a:bodyPr wrap="square" lIns="0" tIns="0" rIns="0" bIns="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mj-lt"/>
                </a:rPr>
                <a:t>Financial Products</a:t>
              </a:r>
            </a:p>
          </p:txBody>
        </p:sp>
      </p:grpSp>
      <p:sp>
        <p:nvSpPr>
          <p:cNvPr id="27" name="Content Placeholder 5"/>
          <p:cNvSpPr>
            <a:spLocks noGrp="1"/>
          </p:cNvSpPr>
          <p:nvPr>
            <p:ph sz="half" idx="2"/>
          </p:nvPr>
        </p:nvSpPr>
        <p:spPr>
          <a:xfrm>
            <a:off x="2431585" y="3248115"/>
            <a:ext cx="2125804" cy="2815801"/>
          </a:xfrm>
        </p:spPr>
        <p:txBody>
          <a:bodyPr>
            <a:noAutofit/>
          </a:bodyPr>
          <a:lstStyle/>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Mutual Funds</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Stock</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Trusts</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Mortgage</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401(k) / 403(b)</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IRA / Roth IRA</a:t>
            </a:r>
          </a:p>
        </p:txBody>
      </p:sp>
      <p:sp>
        <p:nvSpPr>
          <p:cNvPr id="28" name="Content Placeholder 5"/>
          <p:cNvSpPr txBox="1">
            <a:spLocks/>
          </p:cNvSpPr>
          <p:nvPr/>
        </p:nvSpPr>
        <p:spPr>
          <a:xfrm>
            <a:off x="4781977" y="3248115"/>
            <a:ext cx="2022175" cy="2070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Real Estate</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Bonds</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CDs</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Will</a:t>
            </a:r>
          </a:p>
          <a:p>
            <a:pPr marL="0" indent="-182880" eaLnBrk="0" hangingPunct="0">
              <a:lnSpc>
                <a:spcPct val="140000"/>
              </a:lnSpc>
              <a:spcBef>
                <a:spcPts val="0"/>
              </a:spcBef>
              <a:buClr>
                <a:srgbClr val="F16260"/>
              </a:buClr>
              <a:buFont typeface="Wingdings" panose="05000000000000000000" pitchFamily="2" charset="2"/>
              <a:buChar char="§"/>
            </a:pPr>
            <a:r>
              <a:rPr lang="en-US" sz="2000" b="1" dirty="0">
                <a:solidFill>
                  <a:schemeClr val="tx1">
                    <a:lumMod val="85000"/>
                    <a:lumOff val="15000"/>
                  </a:schemeClr>
                </a:solidFill>
                <a:latin typeface="Arial" panose="020B0604020202020204" pitchFamily="34" charset="0"/>
                <a:ea typeface="Lato Light" panose="020F0502020204030203" pitchFamily="34" charset="0"/>
                <a:cs typeface="Arial" panose="020B0604020202020204" pitchFamily="34" charset="0"/>
              </a:rPr>
              <a:t>Living Trusts</a:t>
            </a:r>
          </a:p>
        </p:txBody>
      </p:sp>
    </p:spTree>
    <p:extLst>
      <p:ext uri="{BB962C8B-B14F-4D97-AF65-F5344CB8AC3E}">
        <p14:creationId xmlns:p14="http://schemas.microsoft.com/office/powerpoint/2010/main" val="225188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1" y="365126"/>
            <a:ext cx="8780318" cy="1325563"/>
          </a:xfrm>
        </p:spPr>
        <p:txBody>
          <a:bodyPr>
            <a:noAutofit/>
          </a:bodyPr>
          <a:lstStyle/>
          <a:p>
            <a:pPr algn="ctr"/>
            <a:r>
              <a:rPr lang="en-US" sz="5400" b="1" dirty="0">
                <a:solidFill>
                  <a:srgbClr val="2DAD9E"/>
                </a:solidFill>
                <a:effectLst>
                  <a:outerShdw blurRad="25400" dist="25400" dir="2700000" algn="tl" rotWithShape="0">
                    <a:prstClr val="black">
                      <a:alpha val="20000"/>
                    </a:prstClr>
                  </a:outerShdw>
                </a:effectLst>
              </a:rPr>
              <a:t>Retirement Planning</a:t>
            </a:r>
            <a:endParaRPr lang="en-US" sz="5400" dirty="0">
              <a:effectLst>
                <a:outerShdw blurRad="25400" dist="25400" dir="2700000" algn="tl" rotWithShape="0">
                  <a:prstClr val="black">
                    <a:alpha val="20000"/>
                  </a:prstClr>
                </a:outerShdw>
              </a:effectLst>
            </a:endParaRPr>
          </a:p>
        </p:txBody>
      </p:sp>
      <p:sp>
        <p:nvSpPr>
          <p:cNvPr id="17" name="Content Placeholder 2"/>
          <p:cNvSpPr>
            <a:spLocks noGrp="1"/>
          </p:cNvSpPr>
          <p:nvPr>
            <p:ph idx="1"/>
          </p:nvPr>
        </p:nvSpPr>
        <p:spPr>
          <a:xfrm>
            <a:off x="273267" y="2071906"/>
            <a:ext cx="7065995" cy="4351338"/>
          </a:xfrm>
        </p:spPr>
        <p:txBody>
          <a:bodyPr>
            <a:normAutofit/>
          </a:bodyPr>
          <a:lstStyle/>
          <a:p>
            <a:pPr fontAlgn="auto">
              <a:lnSpc>
                <a:spcPct val="100000"/>
              </a:lnSpc>
              <a:spcBef>
                <a:spcPts val="20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Stocks, bonds, and mutual funds</a:t>
            </a:r>
          </a:p>
          <a:p>
            <a:pPr fontAlgn="auto">
              <a:lnSpc>
                <a:spcPct val="100000"/>
              </a:lnSpc>
              <a:spcBef>
                <a:spcPts val="20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401(k)s, 403(b)s, and TSPs</a:t>
            </a:r>
          </a:p>
          <a:p>
            <a:pPr fontAlgn="auto">
              <a:lnSpc>
                <a:spcPct val="100000"/>
              </a:lnSpc>
              <a:spcBef>
                <a:spcPts val="20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Pension</a:t>
            </a:r>
          </a:p>
          <a:p>
            <a:pPr fontAlgn="auto">
              <a:lnSpc>
                <a:spcPct val="100000"/>
              </a:lnSpc>
              <a:spcBef>
                <a:spcPts val="20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Roth IRAs</a:t>
            </a:r>
          </a:p>
          <a:p>
            <a:pPr fontAlgn="auto">
              <a:lnSpc>
                <a:spcPct val="100000"/>
              </a:lnSpc>
              <a:spcBef>
                <a:spcPts val="2000"/>
              </a:spcBef>
              <a:spcAft>
                <a:spcPts val="0"/>
              </a:spcAft>
              <a:buClr>
                <a:srgbClr val="299F92"/>
              </a:buClr>
              <a:buSzPct val="100000"/>
              <a:buFont typeface="Wingdings" panose="05000000000000000000" pitchFamily="2" charset="2"/>
              <a:buChar char="§"/>
              <a:defRPr/>
            </a:pPr>
            <a:r>
              <a:rPr lang="en-US" sz="2400" dirty="0">
                <a:solidFill>
                  <a:srgbClr val="000000"/>
                </a:solidFill>
                <a:ea typeface="Lato" panose="020F0502020204030203" pitchFamily="34" charset="0"/>
                <a:cs typeface="Lato" panose="020F0502020204030203" pitchFamily="34" charset="0"/>
              </a:rPr>
              <a:t>All taxed upon withdrawal except Roth</a:t>
            </a:r>
          </a:p>
          <a:p>
            <a:pPr fontAlgn="auto">
              <a:lnSpc>
                <a:spcPct val="100000"/>
              </a:lnSpc>
              <a:spcBef>
                <a:spcPts val="2000"/>
              </a:spcBef>
              <a:spcAft>
                <a:spcPts val="0"/>
              </a:spcAft>
              <a:buClr>
                <a:srgbClr val="299F92"/>
              </a:buClr>
              <a:buSzPct val="100000"/>
              <a:buFont typeface="Wingdings" panose="05000000000000000000" pitchFamily="2" charset="2"/>
              <a:buChar char="§"/>
              <a:defRPr/>
            </a:pPr>
            <a:r>
              <a:rPr lang="en-US" sz="2400" b="1" dirty="0">
                <a:solidFill>
                  <a:srgbClr val="EF4B47"/>
                </a:solidFill>
                <a:ea typeface="Lato" panose="020F0502020204030203" pitchFamily="34" charset="0"/>
                <a:cs typeface="Lato" panose="020F0502020204030203" pitchFamily="34" charset="0"/>
              </a:rPr>
              <a:t>Exit plan: </a:t>
            </a:r>
            <a:r>
              <a:rPr lang="en-US" sz="2400" dirty="0">
                <a:solidFill>
                  <a:schemeClr val="tx1">
                    <a:lumMod val="95000"/>
                    <a:lumOff val="5000"/>
                  </a:schemeClr>
                </a:solidFill>
                <a:ea typeface="Lato" panose="020F0502020204030203" pitchFamily="34" charset="0"/>
                <a:cs typeface="Lato" panose="020F0502020204030203" pitchFamily="34" charset="0"/>
              </a:rPr>
              <a:t>long-term impact</a:t>
            </a:r>
            <a:br>
              <a:rPr lang="en-US" sz="2400" dirty="0">
                <a:solidFill>
                  <a:schemeClr val="tx1">
                    <a:lumMod val="95000"/>
                    <a:lumOff val="5000"/>
                  </a:schemeClr>
                </a:solidFill>
                <a:ea typeface="Lato" panose="020F0502020204030203" pitchFamily="34" charset="0"/>
                <a:cs typeface="Lato" panose="020F0502020204030203" pitchFamily="34" charset="0"/>
              </a:rPr>
            </a:br>
            <a:r>
              <a:rPr lang="en-US" sz="2100" b="1" dirty="0">
                <a:solidFill>
                  <a:srgbClr val="FF3059"/>
                </a:solidFill>
                <a:ea typeface="Lato" panose="020F0502020204030203" pitchFamily="34" charset="0"/>
                <a:cs typeface="Lato" panose="020F0502020204030203" pitchFamily="34" charset="0"/>
                <a:sym typeface="Wingdings" panose="05000000000000000000" pitchFamily="2" charset="2"/>
              </a:rPr>
              <a:t> </a:t>
            </a:r>
            <a:r>
              <a:rPr lang="en-US" sz="2100" b="1" dirty="0">
                <a:solidFill>
                  <a:schemeClr val="tx1">
                    <a:lumMod val="95000"/>
                    <a:lumOff val="5000"/>
                  </a:schemeClr>
                </a:solidFill>
                <a:ea typeface="Lato" panose="020F0502020204030203" pitchFamily="34" charset="0"/>
                <a:cs typeface="Lato" panose="020F0502020204030203" pitchFamily="34" charset="0"/>
              </a:rPr>
              <a:t>Consider taxes, performance, inflation, market volatility</a:t>
            </a:r>
          </a:p>
        </p:txBody>
      </p:sp>
      <p:sp>
        <p:nvSpPr>
          <p:cNvPr id="3" name="TextBox 2"/>
          <p:cNvSpPr txBox="1"/>
          <p:nvPr/>
        </p:nvSpPr>
        <p:spPr>
          <a:xfrm>
            <a:off x="5999749" y="2167961"/>
            <a:ext cx="3144252" cy="2292935"/>
          </a:xfrm>
          <a:prstGeom prst="rect">
            <a:avLst/>
          </a:prstGeom>
          <a:noFill/>
        </p:spPr>
        <p:txBody>
          <a:bodyPr wrap="square" rtlCol="0">
            <a:spAutoFit/>
          </a:bodyPr>
          <a:lstStyle/>
          <a:p>
            <a:pPr marL="102870" fontAlgn="auto">
              <a:spcAft>
                <a:spcPts val="600"/>
              </a:spcAft>
              <a:buClr>
                <a:srgbClr val="299F92"/>
              </a:buClr>
              <a:buSzPct val="75000"/>
              <a:defRPr/>
            </a:pPr>
            <a:r>
              <a:rPr lang="en-US" sz="2800" b="1" dirty="0">
                <a:solidFill>
                  <a:srgbClr val="F26A60"/>
                </a:solidFill>
                <a:ea typeface="Lato" panose="020F0502020204030203" pitchFamily="34" charset="0"/>
                <a:cs typeface="Lato" panose="020F0502020204030203" pitchFamily="34" charset="0"/>
              </a:rPr>
              <a:t>Social Security:</a:t>
            </a:r>
          </a:p>
          <a:p>
            <a:pPr lvl="1" indent="-182880">
              <a:buClr>
                <a:srgbClr val="2DAD9E"/>
              </a:buClr>
              <a:buSzPct val="100000"/>
              <a:buFont typeface="Arial" panose="020B0604020202020204" pitchFamily="34" charset="0"/>
              <a:buChar char="•"/>
              <a:defRPr/>
            </a:pPr>
            <a:r>
              <a:rPr lang="en-US" sz="2200" dirty="0">
                <a:ea typeface="Lato" panose="020F0502020204030203" pitchFamily="34" charset="0"/>
                <a:cs typeface="Calibri Light" panose="020F0302020204030204" pitchFamily="34" charset="0"/>
              </a:rPr>
              <a:t>Spousal benefits</a:t>
            </a:r>
          </a:p>
          <a:p>
            <a:pPr lvl="1" indent="-182880">
              <a:buClr>
                <a:srgbClr val="2DAD9E"/>
              </a:buClr>
              <a:buSzPct val="100000"/>
              <a:buFont typeface="Arial" panose="020B0604020202020204" pitchFamily="34" charset="0"/>
              <a:buChar char="•"/>
              <a:defRPr/>
            </a:pPr>
            <a:r>
              <a:rPr lang="en-US" sz="2200" dirty="0">
                <a:ea typeface="Lato" panose="020F0502020204030203" pitchFamily="34" charset="0"/>
                <a:cs typeface="Calibri Light" panose="020F0302020204030204" pitchFamily="34" charset="0"/>
              </a:rPr>
              <a:t>Survivors benefits</a:t>
            </a:r>
          </a:p>
          <a:p>
            <a:pPr lvl="1" indent="-182880">
              <a:buClr>
                <a:srgbClr val="2DAD9E"/>
              </a:buClr>
              <a:buSzPct val="100000"/>
              <a:buFont typeface="Arial" panose="020B0604020202020204" pitchFamily="34" charset="0"/>
              <a:buChar char="•"/>
              <a:defRPr/>
            </a:pPr>
            <a:r>
              <a:rPr lang="en-US" sz="2200" dirty="0">
                <a:ea typeface="Lato" panose="020F0502020204030203" pitchFamily="34" charset="0"/>
                <a:cs typeface="Calibri Light" panose="020F0302020204030204" pitchFamily="34" charset="0"/>
              </a:rPr>
              <a:t>Primary benefits</a:t>
            </a:r>
          </a:p>
          <a:p>
            <a:pPr lvl="1" indent="-182880">
              <a:buClr>
                <a:srgbClr val="2DAD9E"/>
              </a:buClr>
              <a:buSzPct val="100000"/>
              <a:buFont typeface="Arial" panose="020B0604020202020204" pitchFamily="34" charset="0"/>
              <a:buChar char="•"/>
              <a:defRPr/>
            </a:pPr>
            <a:r>
              <a:rPr lang="en-US" sz="2200" dirty="0">
                <a:ea typeface="Lato" panose="020F0502020204030203" pitchFamily="34" charset="0"/>
                <a:cs typeface="Calibri Light" panose="020F0302020204030204" pitchFamily="34" charset="0"/>
              </a:rPr>
              <a:t>Dependent benefits</a:t>
            </a:r>
          </a:p>
          <a:p>
            <a:pPr lvl="1" indent="-182880">
              <a:buClr>
                <a:srgbClr val="2DAD9E"/>
              </a:buClr>
              <a:buSzPct val="100000"/>
              <a:buFont typeface="Arial" panose="020B0604020202020204" pitchFamily="34" charset="0"/>
              <a:buChar char="•"/>
              <a:defRPr/>
            </a:pPr>
            <a:r>
              <a:rPr lang="en-US" sz="2200" dirty="0">
                <a:ea typeface="Lato" panose="020F0502020204030203" pitchFamily="34" charset="0"/>
                <a:cs typeface="Calibri Light" panose="020F0302020204030204" pitchFamily="34" charset="0"/>
              </a:rPr>
              <a:t>Disability benefits</a:t>
            </a:r>
          </a:p>
        </p:txBody>
      </p:sp>
      <p:cxnSp>
        <p:nvCxnSpPr>
          <p:cNvPr id="6" name="Straight Connector 5"/>
          <p:cNvCxnSpPr/>
          <p:nvPr/>
        </p:nvCxnSpPr>
        <p:spPr>
          <a:xfrm>
            <a:off x="748191" y="1538028"/>
            <a:ext cx="7657783" cy="0"/>
          </a:xfrm>
          <a:prstGeom prst="line">
            <a:avLst/>
          </a:prstGeom>
          <a:ln w="15875">
            <a:solidFill>
              <a:schemeClr val="tx1">
                <a:lumMod val="65000"/>
                <a:lumOff val="3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 name="Rectangle: Top Corners Rounded 3"/>
          <p:cNvSpPr/>
          <p:nvPr/>
        </p:nvSpPr>
        <p:spPr>
          <a:xfrm rot="16200000">
            <a:off x="6376188" y="1591191"/>
            <a:ext cx="2539759" cy="3501190"/>
          </a:xfrm>
          <a:prstGeom prst="round2SameRect">
            <a:avLst>
              <a:gd name="adj1" fmla="val 8047"/>
              <a:gd name="adj2" fmla="val 0"/>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489157" y="-1382350"/>
            <a:ext cx="3611865" cy="2422364"/>
            <a:chOff x="5350294" y="1824784"/>
            <a:chExt cx="3611865" cy="2422364"/>
          </a:xfrm>
        </p:grpSpPr>
        <p:grpSp>
          <p:nvGrpSpPr>
            <p:cNvPr id="5" name="Group 4"/>
            <p:cNvGrpSpPr/>
            <p:nvPr/>
          </p:nvGrpSpPr>
          <p:grpSpPr>
            <a:xfrm>
              <a:off x="5350294" y="1824784"/>
              <a:ext cx="3611865" cy="2422364"/>
              <a:chOff x="2766068" y="1957131"/>
              <a:chExt cx="3611865" cy="2422364"/>
            </a:xfrm>
          </p:grpSpPr>
          <p:sp>
            <p:nvSpPr>
              <p:cNvPr id="13" name="Rounded Rectangle 16"/>
              <p:cNvSpPr/>
              <p:nvPr/>
            </p:nvSpPr>
            <p:spPr>
              <a:xfrm>
                <a:off x="2766068" y="2135703"/>
                <a:ext cx="3611865" cy="2243792"/>
              </a:xfrm>
              <a:prstGeom prst="roundRect">
                <a:avLst>
                  <a:gd name="adj" fmla="val 2986"/>
                </a:avLst>
              </a:prstGeom>
              <a:solidFill>
                <a:srgbClr val="262626">
                  <a:lumMod val="10000"/>
                  <a:lumOff val="90000"/>
                </a:srgbClr>
              </a:solidFill>
              <a:ln w="9525" cap="flat" cmpd="sng" algn="ctr">
                <a:solidFill>
                  <a:srgbClr val="FFFFFF">
                    <a:lumMod val="9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262626"/>
                  </a:solidFill>
                  <a:effectLst/>
                  <a:uLnTx/>
                  <a:uFillTx/>
                  <a:latin typeface="Arial"/>
                  <a:ea typeface="+mn-ea"/>
                </a:endParaRPr>
              </a:p>
            </p:txBody>
          </p:sp>
          <p:grpSp>
            <p:nvGrpSpPr>
              <p:cNvPr id="14" name="Group 16"/>
              <p:cNvGrpSpPr/>
              <p:nvPr/>
            </p:nvGrpSpPr>
            <p:grpSpPr>
              <a:xfrm>
                <a:off x="3066659" y="1957131"/>
                <a:ext cx="3010683" cy="507479"/>
                <a:chOff x="1240058" y="1117599"/>
                <a:chExt cx="2644252" cy="445714"/>
              </a:xfrm>
            </p:grpSpPr>
            <p:sp>
              <p:nvSpPr>
                <p:cNvPr id="15" name="Round Same Side Corner Rectangle 19"/>
                <p:cNvSpPr/>
                <p:nvPr/>
              </p:nvSpPr>
              <p:spPr>
                <a:xfrm flipV="1">
                  <a:off x="1419184" y="1117599"/>
                  <a:ext cx="2286000" cy="445714"/>
                </a:xfrm>
                <a:prstGeom prst="round2SameRect">
                  <a:avLst/>
                </a:prstGeom>
                <a:gradFill rotWithShape="1">
                  <a:gsLst>
                    <a:gs pos="0">
                      <a:srgbClr val="FF3F5F">
                        <a:shade val="51000"/>
                        <a:satMod val="130000"/>
                      </a:srgbClr>
                    </a:gs>
                    <a:gs pos="80000">
                      <a:srgbClr val="FF3F5F">
                        <a:shade val="93000"/>
                        <a:satMod val="130000"/>
                      </a:srgbClr>
                    </a:gs>
                    <a:gs pos="100000">
                      <a:srgbClr val="FF3F5F">
                        <a:shade val="94000"/>
                        <a:satMod val="135000"/>
                      </a:srgbClr>
                    </a:gs>
                  </a:gsLst>
                  <a:lin ang="16200000" scaled="0"/>
                </a:gradFill>
                <a:ln w="9525" cap="flat" cmpd="sng" algn="ctr">
                  <a:solidFill>
                    <a:srgbClr val="FF3F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endParaRPr>
                </a:p>
              </p:txBody>
            </p:sp>
            <p:sp>
              <p:nvSpPr>
                <p:cNvPr id="16" name="Right Triangle 15"/>
                <p:cNvSpPr/>
                <p:nvPr/>
              </p:nvSpPr>
              <p:spPr>
                <a:xfrm flipH="1">
                  <a:off x="1240058" y="1117599"/>
                  <a:ext cx="179126" cy="179126"/>
                </a:xfrm>
                <a:prstGeom prst="rtTriangle">
                  <a:avLst/>
                </a:prstGeom>
                <a:solidFill>
                  <a:srgbClr val="FF3F5F">
                    <a:lumMod val="75000"/>
                  </a:srgbClr>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endParaRPr>
                </a:p>
              </p:txBody>
            </p:sp>
            <p:sp>
              <p:nvSpPr>
                <p:cNvPr id="18" name="Right Triangle 17"/>
                <p:cNvSpPr/>
                <p:nvPr/>
              </p:nvSpPr>
              <p:spPr>
                <a:xfrm>
                  <a:off x="3705184" y="1117599"/>
                  <a:ext cx="179126" cy="179126"/>
                </a:xfrm>
                <a:prstGeom prst="rtTriangle">
                  <a:avLst/>
                </a:prstGeom>
                <a:solidFill>
                  <a:srgbClr val="FF3F5F">
                    <a:lumMod val="75000"/>
                  </a:srgbClr>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endParaRPr>
                </a:p>
              </p:txBody>
            </p:sp>
            <p:sp>
              <p:nvSpPr>
                <p:cNvPr id="19" name="Text Placeholder 3"/>
                <p:cNvSpPr txBox="1">
                  <a:spLocks/>
                </p:cNvSpPr>
                <p:nvPr/>
              </p:nvSpPr>
              <p:spPr>
                <a:xfrm>
                  <a:off x="1593550" y="1178266"/>
                  <a:ext cx="1937273" cy="32438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lang="en-US" sz="2400" b="1" kern="0" dirty="0">
                      <a:solidFill>
                        <a:srgbClr val="FFFFFF"/>
                      </a:solidFill>
                      <a:latin typeface="Gill Sans MT" panose="020B0502020104020203" pitchFamily="34" charset="0"/>
                    </a:rPr>
                    <a:t>Social Security</a:t>
                  </a:r>
                  <a:endParaRPr kumimoji="0" lang="en-US" sz="2400" b="1" i="0" u="none" strike="noStrike" kern="0" cap="none" spc="0" normalizeH="0" baseline="0" noProof="0" dirty="0">
                    <a:ln>
                      <a:noFill/>
                    </a:ln>
                    <a:solidFill>
                      <a:srgbClr val="FFFFFF"/>
                    </a:solidFill>
                    <a:effectLst/>
                    <a:uLnTx/>
                    <a:uFillTx/>
                    <a:latin typeface="Gill Sans MT" panose="020B0502020104020203" pitchFamily="34" charset="0"/>
                  </a:endParaRPr>
                </a:p>
              </p:txBody>
            </p:sp>
          </p:grpSp>
        </p:grpSp>
        <p:sp>
          <p:nvSpPr>
            <p:cNvPr id="20" name="TextBox 19"/>
            <p:cNvSpPr txBox="1"/>
            <p:nvPr/>
          </p:nvSpPr>
          <p:spPr>
            <a:xfrm>
              <a:off x="5650885" y="2372688"/>
              <a:ext cx="3144252" cy="1631216"/>
            </a:xfrm>
            <a:prstGeom prst="rect">
              <a:avLst/>
            </a:prstGeom>
            <a:noFill/>
          </p:spPr>
          <p:txBody>
            <a:bodyPr wrap="square" rtlCol="0">
              <a:spAutoFit/>
            </a:bodyPr>
            <a:lstStyle/>
            <a:p>
              <a:pPr lvl="1" indent="-182880">
                <a:buClr>
                  <a:srgbClr val="2DAD9E"/>
                </a:buClr>
                <a:buSzPct val="100000"/>
                <a:buFont typeface="Arial" panose="020B0604020202020204" pitchFamily="34" charset="0"/>
                <a:buChar char="•"/>
                <a:defRPr/>
              </a:pPr>
              <a:r>
                <a:rPr lang="en-US" sz="2000" dirty="0">
                  <a:ea typeface="Lato" panose="020F0502020204030203" pitchFamily="34" charset="0"/>
                  <a:cs typeface="Calibri Light" panose="020F0302020204030204" pitchFamily="34" charset="0"/>
                </a:rPr>
                <a:t>Spousal benefits</a:t>
              </a:r>
            </a:p>
            <a:p>
              <a:pPr lvl="1" indent="-182880">
                <a:buClr>
                  <a:srgbClr val="2DAD9E"/>
                </a:buClr>
                <a:buSzPct val="100000"/>
                <a:buFont typeface="Arial" panose="020B0604020202020204" pitchFamily="34" charset="0"/>
                <a:buChar char="•"/>
                <a:defRPr/>
              </a:pPr>
              <a:r>
                <a:rPr lang="en-US" sz="2000" dirty="0">
                  <a:ea typeface="Lato" panose="020F0502020204030203" pitchFamily="34" charset="0"/>
                  <a:cs typeface="Calibri Light" panose="020F0302020204030204" pitchFamily="34" charset="0"/>
                </a:rPr>
                <a:t>Survivors benefits</a:t>
              </a:r>
            </a:p>
            <a:p>
              <a:pPr lvl="1" indent="-182880">
                <a:buClr>
                  <a:srgbClr val="2DAD9E"/>
                </a:buClr>
                <a:buSzPct val="100000"/>
                <a:buFont typeface="Arial" panose="020B0604020202020204" pitchFamily="34" charset="0"/>
                <a:buChar char="•"/>
                <a:defRPr/>
              </a:pPr>
              <a:r>
                <a:rPr lang="en-US" sz="2000" dirty="0">
                  <a:ea typeface="Lato" panose="020F0502020204030203" pitchFamily="34" charset="0"/>
                  <a:cs typeface="Calibri Light" panose="020F0302020204030204" pitchFamily="34" charset="0"/>
                </a:rPr>
                <a:t>Primary benefits</a:t>
              </a:r>
            </a:p>
            <a:p>
              <a:pPr lvl="1" indent="-182880">
                <a:buClr>
                  <a:srgbClr val="2DAD9E"/>
                </a:buClr>
                <a:buSzPct val="100000"/>
                <a:buFont typeface="Arial" panose="020B0604020202020204" pitchFamily="34" charset="0"/>
                <a:buChar char="•"/>
                <a:defRPr/>
              </a:pPr>
              <a:r>
                <a:rPr lang="en-US" sz="2000" dirty="0">
                  <a:ea typeface="Lato" panose="020F0502020204030203" pitchFamily="34" charset="0"/>
                  <a:cs typeface="Calibri Light" panose="020F0302020204030204" pitchFamily="34" charset="0"/>
                </a:rPr>
                <a:t>Dependent benefits</a:t>
              </a:r>
            </a:p>
            <a:p>
              <a:pPr lvl="1" indent="-182880">
                <a:buClr>
                  <a:srgbClr val="2DAD9E"/>
                </a:buClr>
                <a:buSzPct val="100000"/>
                <a:buFont typeface="Arial" panose="020B0604020202020204" pitchFamily="34" charset="0"/>
                <a:buChar char="•"/>
                <a:defRPr/>
              </a:pPr>
              <a:r>
                <a:rPr lang="en-US" sz="2000" dirty="0">
                  <a:ea typeface="Lato" panose="020F0502020204030203" pitchFamily="34" charset="0"/>
                  <a:cs typeface="Calibri Light" panose="020F0302020204030204" pitchFamily="34" charset="0"/>
                </a:rPr>
                <a:t>Disability benefits</a:t>
              </a:r>
            </a:p>
          </p:txBody>
        </p:sp>
      </p:grpSp>
    </p:spTree>
    <p:extLst>
      <p:ext uri="{BB962C8B-B14F-4D97-AF65-F5344CB8AC3E}">
        <p14:creationId xmlns:p14="http://schemas.microsoft.com/office/powerpoint/2010/main" val="1787292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Rockwel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Real Estate">
      <a:dk1>
        <a:sysClr val="windowText" lastClr="000000"/>
      </a:dk1>
      <a:lt1>
        <a:sysClr val="window" lastClr="FFFFFF"/>
      </a:lt1>
      <a:dk2>
        <a:srgbClr val="1F497D"/>
      </a:dk2>
      <a:lt2>
        <a:srgbClr val="EEECE1"/>
      </a:lt2>
      <a:accent1>
        <a:srgbClr val="1CBBB4"/>
      </a:accent1>
      <a:accent2>
        <a:srgbClr val="48DCE2"/>
      </a:accent2>
      <a:accent3>
        <a:srgbClr val="9FEDF0"/>
      </a:accent3>
      <a:accent4>
        <a:srgbClr val="FEB856"/>
      </a:accent4>
      <a:accent5>
        <a:srgbClr val="576868"/>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5255</TotalTime>
  <Words>701</Words>
  <Application>Microsoft Office PowerPoint</Application>
  <PresentationFormat>On-screen Show (4:3)</PresentationFormat>
  <Paragraphs>124</Paragraphs>
  <Slides>14</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Arial</vt:lpstr>
      <vt:lpstr>Lato</vt:lpstr>
      <vt:lpstr>Georgia</vt:lpstr>
      <vt:lpstr>Century Gothic</vt:lpstr>
      <vt:lpstr>Calibri</vt:lpstr>
      <vt:lpstr>Times New Roman</vt:lpstr>
      <vt:lpstr>Rockwell</vt:lpstr>
      <vt:lpstr>Gill Sans MT</vt:lpstr>
      <vt:lpstr>Oswald</vt:lpstr>
      <vt:lpstr>Castellar</vt:lpstr>
      <vt:lpstr>Wingdings</vt:lpstr>
      <vt:lpstr>Office Theme</vt:lpstr>
      <vt:lpstr>notes</vt:lpstr>
      <vt:lpstr>Contents Slide Master</vt:lpstr>
      <vt:lpstr>PowerPoint Presentation</vt:lpstr>
      <vt:lpstr>PowerPoint Presentation</vt:lpstr>
      <vt:lpstr>PowerPoint Presentation</vt:lpstr>
      <vt:lpstr>PowerPoint Presentation</vt:lpstr>
      <vt:lpstr>Generation Challenges</vt:lpstr>
      <vt:lpstr>PowerPoint Presentation</vt:lpstr>
      <vt:lpstr>Deferral vs. Roth: Tax Strategy</vt:lpstr>
      <vt:lpstr>The vision we need to have:</vt:lpstr>
      <vt:lpstr>Retirement Planning</vt:lpstr>
      <vt:lpstr>Wills</vt:lpstr>
      <vt:lpstr>Error:  No Estate Plan</vt:lpstr>
      <vt:lpstr>Error:   Following “One-Size-Fits-All” Advice</vt:lpstr>
      <vt:lpstr>What To Do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Curry</dc:creator>
  <cp:lastModifiedBy>Kelley Folsom</cp:lastModifiedBy>
  <cp:revision>190</cp:revision>
  <cp:lastPrinted>2022-10-25T13:11:42Z</cp:lastPrinted>
  <dcterms:created xsi:type="dcterms:W3CDTF">2015-02-25T19:22:44Z</dcterms:created>
  <dcterms:modified xsi:type="dcterms:W3CDTF">2025-06-09T22:31:54Z</dcterms:modified>
</cp:coreProperties>
</file>