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jpg"/>
  <Override PartName="/ppt/media/image15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5" r:id="rId4"/>
    <p:sldId id="269" r:id="rId5"/>
    <p:sldId id="257" r:id="rId6"/>
    <p:sldId id="270" r:id="rId7"/>
    <p:sldId id="258" r:id="rId8"/>
    <p:sldId id="259" r:id="rId9"/>
    <p:sldId id="260" r:id="rId10"/>
    <p:sldId id="261" r:id="rId11"/>
    <p:sldId id="271" r:id="rId12"/>
    <p:sldId id="272" r:id="rId13"/>
    <p:sldId id="262" r:id="rId14"/>
    <p:sldId id="266" r:id="rId15"/>
  </p:sldIdLst>
  <p:sldSz cx="9144000" cy="6858000" type="screen4x3"/>
  <p:notesSz cx="9240838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35" autoAdjust="0"/>
    <p:restoredTop sz="81659" autoAdjust="0"/>
  </p:normalViewPr>
  <p:slideViewPr>
    <p:cSldViewPr>
      <p:cViewPr varScale="1">
        <p:scale>
          <a:sx n="49" d="100"/>
          <a:sy n="49" d="100"/>
        </p:scale>
        <p:origin x="1746" y="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AEC5E-5776-4EAB-AE5E-E9306363848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90C1A86-0304-4049-9512-3E0307EB564D}">
      <dgm:prSet/>
      <dgm:spPr/>
      <dgm:t>
        <a:bodyPr/>
        <a:lstStyle/>
        <a:p>
          <a:r>
            <a:rPr lang="en-US"/>
            <a:t>Age 59.5</a:t>
          </a:r>
        </a:p>
      </dgm:t>
    </dgm:pt>
    <dgm:pt modelId="{2185E86C-E69B-40AC-B9B8-1CDA12635E8C}" type="parTrans" cxnId="{CEF4060F-4211-41E4-9960-0B98191A93C4}">
      <dgm:prSet/>
      <dgm:spPr/>
      <dgm:t>
        <a:bodyPr/>
        <a:lstStyle/>
        <a:p>
          <a:endParaRPr lang="en-US"/>
        </a:p>
      </dgm:t>
    </dgm:pt>
    <dgm:pt modelId="{71FF6317-B83B-4DD7-A5BF-7E136B204331}" type="sibTrans" cxnId="{CEF4060F-4211-41E4-9960-0B98191A93C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ACB62D8-AC3E-4AFA-9BAB-B48D89C933A1}">
      <dgm:prSet/>
      <dgm:spPr/>
      <dgm:t>
        <a:bodyPr/>
        <a:lstStyle/>
        <a:p>
          <a:r>
            <a:rPr lang="en-US"/>
            <a:t>Age 70.5</a:t>
          </a:r>
        </a:p>
      </dgm:t>
    </dgm:pt>
    <dgm:pt modelId="{6902F692-0699-4589-BDC3-C8D785EC8D5D}" type="parTrans" cxnId="{6E382624-8D0C-48F0-B621-789ACAB61AFF}">
      <dgm:prSet/>
      <dgm:spPr/>
      <dgm:t>
        <a:bodyPr/>
        <a:lstStyle/>
        <a:p>
          <a:endParaRPr lang="en-US"/>
        </a:p>
      </dgm:t>
    </dgm:pt>
    <dgm:pt modelId="{57575CFA-D1D8-46CE-95C7-12DE6A87F8AD}" type="sibTrans" cxnId="{6E382624-8D0C-48F0-B621-789ACAB61AF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9E8A7AD-9A69-4A84-8194-981E66F07F95}">
      <dgm:prSet/>
      <dgm:spPr/>
      <dgm:t>
        <a:bodyPr/>
        <a:lstStyle/>
        <a:p>
          <a:r>
            <a:rPr lang="en-US"/>
            <a:t>Age 73</a:t>
          </a:r>
        </a:p>
      </dgm:t>
    </dgm:pt>
    <dgm:pt modelId="{22107392-9240-4664-8D36-46D9B272E872}" type="parTrans" cxnId="{4CC73604-C212-4157-98D0-1C2483ECC99F}">
      <dgm:prSet/>
      <dgm:spPr/>
      <dgm:t>
        <a:bodyPr/>
        <a:lstStyle/>
        <a:p>
          <a:endParaRPr lang="en-US"/>
        </a:p>
      </dgm:t>
    </dgm:pt>
    <dgm:pt modelId="{13ED43A0-5A94-40FD-A4D1-9B00BDF7A903}" type="sibTrans" cxnId="{4CC73604-C212-4157-98D0-1C2483ECC99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1A40201-156B-4BE2-A986-6D57BCB6A11B}" type="pres">
      <dgm:prSet presAssocID="{39CAEC5E-5776-4EAB-AE5E-E93063638487}" presName="Name0" presStyleCnt="0">
        <dgm:presLayoutVars>
          <dgm:animLvl val="lvl"/>
          <dgm:resizeHandles val="exact"/>
        </dgm:presLayoutVars>
      </dgm:prSet>
      <dgm:spPr/>
    </dgm:pt>
    <dgm:pt modelId="{E058A74A-8A7F-4F7B-ABD3-D398136CC335}" type="pres">
      <dgm:prSet presAssocID="{790C1A86-0304-4049-9512-3E0307EB564D}" presName="compositeNode" presStyleCnt="0">
        <dgm:presLayoutVars>
          <dgm:bulletEnabled val="1"/>
        </dgm:presLayoutVars>
      </dgm:prSet>
      <dgm:spPr/>
    </dgm:pt>
    <dgm:pt modelId="{FF2400EC-9435-4492-B044-88B4E8A937B0}" type="pres">
      <dgm:prSet presAssocID="{790C1A86-0304-4049-9512-3E0307EB564D}" presName="bgRect" presStyleLbl="bgAccFollowNode1" presStyleIdx="0" presStyleCnt="3"/>
      <dgm:spPr/>
    </dgm:pt>
    <dgm:pt modelId="{C245ED0F-6BC0-403F-969A-CB7DE5997D3F}" type="pres">
      <dgm:prSet presAssocID="{71FF6317-B83B-4DD7-A5BF-7E136B20433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5C2657AE-BF56-48BC-8BA9-B2157757982F}" type="pres">
      <dgm:prSet presAssocID="{790C1A86-0304-4049-9512-3E0307EB564D}" presName="bottomLine" presStyleLbl="alignNode1" presStyleIdx="1" presStyleCnt="6">
        <dgm:presLayoutVars/>
      </dgm:prSet>
      <dgm:spPr/>
    </dgm:pt>
    <dgm:pt modelId="{A7D8D7E8-EB9C-4E69-A3D6-F010D2918E05}" type="pres">
      <dgm:prSet presAssocID="{790C1A86-0304-4049-9512-3E0307EB564D}" presName="nodeText" presStyleLbl="bgAccFollowNode1" presStyleIdx="0" presStyleCnt="3">
        <dgm:presLayoutVars>
          <dgm:bulletEnabled val="1"/>
        </dgm:presLayoutVars>
      </dgm:prSet>
      <dgm:spPr/>
    </dgm:pt>
    <dgm:pt modelId="{8EF53569-A043-4CFC-980A-32AC29093817}" type="pres">
      <dgm:prSet presAssocID="{71FF6317-B83B-4DD7-A5BF-7E136B204331}" presName="sibTrans" presStyleCnt="0"/>
      <dgm:spPr/>
    </dgm:pt>
    <dgm:pt modelId="{5AFB9ED7-C9DC-42DB-88DD-DCEBA83F34E9}" type="pres">
      <dgm:prSet presAssocID="{1ACB62D8-AC3E-4AFA-9BAB-B48D89C933A1}" presName="compositeNode" presStyleCnt="0">
        <dgm:presLayoutVars>
          <dgm:bulletEnabled val="1"/>
        </dgm:presLayoutVars>
      </dgm:prSet>
      <dgm:spPr/>
    </dgm:pt>
    <dgm:pt modelId="{FD2B93DB-1EEE-45A4-9DE9-6EB70569F22A}" type="pres">
      <dgm:prSet presAssocID="{1ACB62D8-AC3E-4AFA-9BAB-B48D89C933A1}" presName="bgRect" presStyleLbl="bgAccFollowNode1" presStyleIdx="1" presStyleCnt="3"/>
      <dgm:spPr/>
    </dgm:pt>
    <dgm:pt modelId="{62DF0302-A17F-4A78-BF1E-2508CC936349}" type="pres">
      <dgm:prSet presAssocID="{57575CFA-D1D8-46CE-95C7-12DE6A87F8A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382BC8D-CCA5-44CA-9D8C-89AA15D80CD8}" type="pres">
      <dgm:prSet presAssocID="{1ACB62D8-AC3E-4AFA-9BAB-B48D89C933A1}" presName="bottomLine" presStyleLbl="alignNode1" presStyleIdx="3" presStyleCnt="6">
        <dgm:presLayoutVars/>
      </dgm:prSet>
      <dgm:spPr/>
    </dgm:pt>
    <dgm:pt modelId="{9CB3CF74-2618-4154-81DE-6F059C17A663}" type="pres">
      <dgm:prSet presAssocID="{1ACB62D8-AC3E-4AFA-9BAB-B48D89C933A1}" presName="nodeText" presStyleLbl="bgAccFollowNode1" presStyleIdx="1" presStyleCnt="3">
        <dgm:presLayoutVars>
          <dgm:bulletEnabled val="1"/>
        </dgm:presLayoutVars>
      </dgm:prSet>
      <dgm:spPr/>
    </dgm:pt>
    <dgm:pt modelId="{BD5C2284-DF2A-43E4-B8D1-49AFA63E1E7E}" type="pres">
      <dgm:prSet presAssocID="{57575CFA-D1D8-46CE-95C7-12DE6A87F8AD}" presName="sibTrans" presStyleCnt="0"/>
      <dgm:spPr/>
    </dgm:pt>
    <dgm:pt modelId="{98CC24EF-2BC5-49A6-A538-84E977F1C8DA}" type="pres">
      <dgm:prSet presAssocID="{09E8A7AD-9A69-4A84-8194-981E66F07F95}" presName="compositeNode" presStyleCnt="0">
        <dgm:presLayoutVars>
          <dgm:bulletEnabled val="1"/>
        </dgm:presLayoutVars>
      </dgm:prSet>
      <dgm:spPr/>
    </dgm:pt>
    <dgm:pt modelId="{AD636782-47DC-4E7E-92A5-F93435389551}" type="pres">
      <dgm:prSet presAssocID="{09E8A7AD-9A69-4A84-8194-981E66F07F95}" presName="bgRect" presStyleLbl="bgAccFollowNode1" presStyleIdx="2" presStyleCnt="3"/>
      <dgm:spPr/>
    </dgm:pt>
    <dgm:pt modelId="{573236BC-11CB-4D1E-BA14-D95653FB4208}" type="pres">
      <dgm:prSet presAssocID="{13ED43A0-5A94-40FD-A4D1-9B00BDF7A903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716A9085-0ADD-4051-9BD3-060877539889}" type="pres">
      <dgm:prSet presAssocID="{09E8A7AD-9A69-4A84-8194-981E66F07F95}" presName="bottomLine" presStyleLbl="alignNode1" presStyleIdx="5" presStyleCnt="6">
        <dgm:presLayoutVars/>
      </dgm:prSet>
      <dgm:spPr/>
    </dgm:pt>
    <dgm:pt modelId="{6631B377-286F-4717-B63C-787F06D7D28D}" type="pres">
      <dgm:prSet presAssocID="{09E8A7AD-9A69-4A84-8194-981E66F07F9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CC73604-C212-4157-98D0-1C2483ECC99F}" srcId="{39CAEC5E-5776-4EAB-AE5E-E93063638487}" destId="{09E8A7AD-9A69-4A84-8194-981E66F07F95}" srcOrd="2" destOrd="0" parTransId="{22107392-9240-4664-8D36-46D9B272E872}" sibTransId="{13ED43A0-5A94-40FD-A4D1-9B00BDF7A903}"/>
    <dgm:cxn modelId="{AA71B105-9D21-4C41-AFE6-91FD50D89470}" type="presOf" srcId="{1ACB62D8-AC3E-4AFA-9BAB-B48D89C933A1}" destId="{FD2B93DB-1EEE-45A4-9DE9-6EB70569F22A}" srcOrd="0" destOrd="0" presId="urn:microsoft.com/office/officeart/2016/7/layout/BasicLinearProcessNumbered"/>
    <dgm:cxn modelId="{CEF4060F-4211-41E4-9960-0B98191A93C4}" srcId="{39CAEC5E-5776-4EAB-AE5E-E93063638487}" destId="{790C1A86-0304-4049-9512-3E0307EB564D}" srcOrd="0" destOrd="0" parTransId="{2185E86C-E69B-40AC-B9B8-1CDA12635E8C}" sibTransId="{71FF6317-B83B-4DD7-A5BF-7E136B204331}"/>
    <dgm:cxn modelId="{6E382624-8D0C-48F0-B621-789ACAB61AFF}" srcId="{39CAEC5E-5776-4EAB-AE5E-E93063638487}" destId="{1ACB62D8-AC3E-4AFA-9BAB-B48D89C933A1}" srcOrd="1" destOrd="0" parTransId="{6902F692-0699-4589-BDC3-C8D785EC8D5D}" sibTransId="{57575CFA-D1D8-46CE-95C7-12DE6A87F8AD}"/>
    <dgm:cxn modelId="{CBC77E2F-3AD4-4D8D-9D7B-E7FA7005359E}" type="presOf" srcId="{71FF6317-B83B-4DD7-A5BF-7E136B204331}" destId="{C245ED0F-6BC0-403F-969A-CB7DE5997D3F}" srcOrd="0" destOrd="0" presId="urn:microsoft.com/office/officeart/2016/7/layout/BasicLinearProcessNumbered"/>
    <dgm:cxn modelId="{67BF2A5B-0E0E-4EF5-B0D8-645F55EDA4F6}" type="presOf" srcId="{790C1A86-0304-4049-9512-3E0307EB564D}" destId="{FF2400EC-9435-4492-B044-88B4E8A937B0}" srcOrd="0" destOrd="0" presId="urn:microsoft.com/office/officeart/2016/7/layout/BasicLinearProcessNumbered"/>
    <dgm:cxn modelId="{3BB35379-6037-4999-BAA3-DC8DEFAAD0DA}" type="presOf" srcId="{39CAEC5E-5776-4EAB-AE5E-E93063638487}" destId="{41A40201-156B-4BE2-A986-6D57BCB6A11B}" srcOrd="0" destOrd="0" presId="urn:microsoft.com/office/officeart/2016/7/layout/BasicLinearProcessNumbered"/>
    <dgm:cxn modelId="{271EEF7F-5A30-436B-99FF-F2D53FFB8E89}" type="presOf" srcId="{790C1A86-0304-4049-9512-3E0307EB564D}" destId="{A7D8D7E8-EB9C-4E69-A3D6-F010D2918E05}" srcOrd="1" destOrd="0" presId="urn:microsoft.com/office/officeart/2016/7/layout/BasicLinearProcessNumbered"/>
    <dgm:cxn modelId="{DE3BBE80-927C-4CD4-A037-C2C5ED53CEF4}" type="presOf" srcId="{09E8A7AD-9A69-4A84-8194-981E66F07F95}" destId="{AD636782-47DC-4E7E-92A5-F93435389551}" srcOrd="0" destOrd="0" presId="urn:microsoft.com/office/officeart/2016/7/layout/BasicLinearProcessNumbered"/>
    <dgm:cxn modelId="{7AA9E7BF-111B-49D9-A9D3-A8F5A44B135B}" type="presOf" srcId="{13ED43A0-5A94-40FD-A4D1-9B00BDF7A903}" destId="{573236BC-11CB-4D1E-BA14-D95653FB4208}" srcOrd="0" destOrd="0" presId="urn:microsoft.com/office/officeart/2016/7/layout/BasicLinearProcessNumbered"/>
    <dgm:cxn modelId="{D87301C6-B747-4752-AAEE-630CDDE1876B}" type="presOf" srcId="{09E8A7AD-9A69-4A84-8194-981E66F07F95}" destId="{6631B377-286F-4717-B63C-787F06D7D28D}" srcOrd="1" destOrd="0" presId="urn:microsoft.com/office/officeart/2016/7/layout/BasicLinearProcessNumbered"/>
    <dgm:cxn modelId="{4C4AC3D4-9182-4340-BD04-C9E634A9D178}" type="presOf" srcId="{1ACB62D8-AC3E-4AFA-9BAB-B48D89C933A1}" destId="{9CB3CF74-2618-4154-81DE-6F059C17A663}" srcOrd="1" destOrd="0" presId="urn:microsoft.com/office/officeart/2016/7/layout/BasicLinearProcessNumbered"/>
    <dgm:cxn modelId="{C49408F4-EF76-43A5-88C4-D24FA47BF342}" type="presOf" srcId="{57575CFA-D1D8-46CE-95C7-12DE6A87F8AD}" destId="{62DF0302-A17F-4A78-BF1E-2508CC936349}" srcOrd="0" destOrd="0" presId="urn:microsoft.com/office/officeart/2016/7/layout/BasicLinearProcessNumbered"/>
    <dgm:cxn modelId="{CCF41F35-EEC3-4D12-811A-A71753168B35}" type="presParOf" srcId="{41A40201-156B-4BE2-A986-6D57BCB6A11B}" destId="{E058A74A-8A7F-4F7B-ABD3-D398136CC335}" srcOrd="0" destOrd="0" presId="urn:microsoft.com/office/officeart/2016/7/layout/BasicLinearProcessNumbered"/>
    <dgm:cxn modelId="{6659BE89-94F4-4A49-95F0-7CC32CE10269}" type="presParOf" srcId="{E058A74A-8A7F-4F7B-ABD3-D398136CC335}" destId="{FF2400EC-9435-4492-B044-88B4E8A937B0}" srcOrd="0" destOrd="0" presId="urn:microsoft.com/office/officeart/2016/7/layout/BasicLinearProcessNumbered"/>
    <dgm:cxn modelId="{7AFA1BBD-9C22-49AE-86E8-F0461F4A6B5B}" type="presParOf" srcId="{E058A74A-8A7F-4F7B-ABD3-D398136CC335}" destId="{C245ED0F-6BC0-403F-969A-CB7DE5997D3F}" srcOrd="1" destOrd="0" presId="urn:microsoft.com/office/officeart/2016/7/layout/BasicLinearProcessNumbered"/>
    <dgm:cxn modelId="{DF2C3EC0-30BE-46A3-8FAE-0FFB5A157049}" type="presParOf" srcId="{E058A74A-8A7F-4F7B-ABD3-D398136CC335}" destId="{5C2657AE-BF56-48BC-8BA9-B2157757982F}" srcOrd="2" destOrd="0" presId="urn:microsoft.com/office/officeart/2016/7/layout/BasicLinearProcessNumbered"/>
    <dgm:cxn modelId="{2EBFDB76-F0E5-4D63-B755-A6E83153964B}" type="presParOf" srcId="{E058A74A-8A7F-4F7B-ABD3-D398136CC335}" destId="{A7D8D7E8-EB9C-4E69-A3D6-F010D2918E05}" srcOrd="3" destOrd="0" presId="urn:microsoft.com/office/officeart/2016/7/layout/BasicLinearProcessNumbered"/>
    <dgm:cxn modelId="{64319BBF-76DA-496B-88A6-868D637F610D}" type="presParOf" srcId="{41A40201-156B-4BE2-A986-6D57BCB6A11B}" destId="{8EF53569-A043-4CFC-980A-32AC29093817}" srcOrd="1" destOrd="0" presId="urn:microsoft.com/office/officeart/2016/7/layout/BasicLinearProcessNumbered"/>
    <dgm:cxn modelId="{A90652E1-7BEF-4A61-8636-DE97AEA05D88}" type="presParOf" srcId="{41A40201-156B-4BE2-A986-6D57BCB6A11B}" destId="{5AFB9ED7-C9DC-42DB-88DD-DCEBA83F34E9}" srcOrd="2" destOrd="0" presId="urn:microsoft.com/office/officeart/2016/7/layout/BasicLinearProcessNumbered"/>
    <dgm:cxn modelId="{5B295DD2-E20F-4DC2-8C93-0297921C0000}" type="presParOf" srcId="{5AFB9ED7-C9DC-42DB-88DD-DCEBA83F34E9}" destId="{FD2B93DB-1EEE-45A4-9DE9-6EB70569F22A}" srcOrd="0" destOrd="0" presId="urn:microsoft.com/office/officeart/2016/7/layout/BasicLinearProcessNumbered"/>
    <dgm:cxn modelId="{0A2B87E0-BBED-48ED-B654-C47F3665A8B8}" type="presParOf" srcId="{5AFB9ED7-C9DC-42DB-88DD-DCEBA83F34E9}" destId="{62DF0302-A17F-4A78-BF1E-2508CC936349}" srcOrd="1" destOrd="0" presId="urn:microsoft.com/office/officeart/2016/7/layout/BasicLinearProcessNumbered"/>
    <dgm:cxn modelId="{6967BF11-FBDD-4A92-8537-FF5416F30D09}" type="presParOf" srcId="{5AFB9ED7-C9DC-42DB-88DD-DCEBA83F34E9}" destId="{6382BC8D-CCA5-44CA-9D8C-89AA15D80CD8}" srcOrd="2" destOrd="0" presId="urn:microsoft.com/office/officeart/2016/7/layout/BasicLinearProcessNumbered"/>
    <dgm:cxn modelId="{7C94652F-20E9-4E68-851F-4E8AD1F379E3}" type="presParOf" srcId="{5AFB9ED7-C9DC-42DB-88DD-DCEBA83F34E9}" destId="{9CB3CF74-2618-4154-81DE-6F059C17A663}" srcOrd="3" destOrd="0" presId="urn:microsoft.com/office/officeart/2016/7/layout/BasicLinearProcessNumbered"/>
    <dgm:cxn modelId="{C25F3C03-67AD-4D2B-8353-736014590420}" type="presParOf" srcId="{41A40201-156B-4BE2-A986-6D57BCB6A11B}" destId="{BD5C2284-DF2A-43E4-B8D1-49AFA63E1E7E}" srcOrd="3" destOrd="0" presId="urn:microsoft.com/office/officeart/2016/7/layout/BasicLinearProcessNumbered"/>
    <dgm:cxn modelId="{CDCE02C8-EA42-4341-94AF-8914C8385E84}" type="presParOf" srcId="{41A40201-156B-4BE2-A986-6D57BCB6A11B}" destId="{98CC24EF-2BC5-49A6-A538-84E977F1C8DA}" srcOrd="4" destOrd="0" presId="urn:microsoft.com/office/officeart/2016/7/layout/BasicLinearProcessNumbered"/>
    <dgm:cxn modelId="{785A33B8-4D3F-440B-BF15-CA4C8ED4B572}" type="presParOf" srcId="{98CC24EF-2BC5-49A6-A538-84E977F1C8DA}" destId="{AD636782-47DC-4E7E-92A5-F93435389551}" srcOrd="0" destOrd="0" presId="urn:microsoft.com/office/officeart/2016/7/layout/BasicLinearProcessNumbered"/>
    <dgm:cxn modelId="{C47E6CFC-D6CD-4DA1-9392-AFD66EA27A06}" type="presParOf" srcId="{98CC24EF-2BC5-49A6-A538-84E977F1C8DA}" destId="{573236BC-11CB-4D1E-BA14-D95653FB4208}" srcOrd="1" destOrd="0" presId="urn:microsoft.com/office/officeart/2016/7/layout/BasicLinearProcessNumbered"/>
    <dgm:cxn modelId="{3849D556-42D5-4A94-AF7C-E6278D0D2043}" type="presParOf" srcId="{98CC24EF-2BC5-49A6-A538-84E977F1C8DA}" destId="{716A9085-0ADD-4051-9BD3-060877539889}" srcOrd="2" destOrd="0" presId="urn:microsoft.com/office/officeart/2016/7/layout/BasicLinearProcessNumbered"/>
    <dgm:cxn modelId="{99D053A0-4F78-45BA-BA98-BC50631AB2AF}" type="presParOf" srcId="{98CC24EF-2BC5-49A6-A538-84E977F1C8DA}" destId="{6631B377-286F-4717-B63C-787F06D7D28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00EC-9435-4492-B044-88B4E8A937B0}">
      <dsp:nvSpPr>
        <dsp:cNvPr id="0" name=""/>
        <dsp:cNvSpPr/>
      </dsp:nvSpPr>
      <dsp:spPr>
        <a:xfrm>
          <a:off x="0" y="1393031"/>
          <a:ext cx="1243012" cy="1740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0" tIns="330200" rIns="9691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Age 59.5</a:t>
          </a:r>
        </a:p>
      </dsp:txBody>
      <dsp:txXfrm>
        <a:off x="0" y="2054313"/>
        <a:ext cx="1243012" cy="1044130"/>
      </dsp:txXfrm>
    </dsp:sp>
    <dsp:sp modelId="{C245ED0F-6BC0-403F-969A-CB7DE5997D3F}">
      <dsp:nvSpPr>
        <dsp:cNvPr id="0" name=""/>
        <dsp:cNvSpPr/>
      </dsp:nvSpPr>
      <dsp:spPr>
        <a:xfrm>
          <a:off x="360473" y="1567053"/>
          <a:ext cx="522065" cy="522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" tIns="12700" rIns="40702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</a:t>
          </a:r>
        </a:p>
      </dsp:txBody>
      <dsp:txXfrm>
        <a:off x="436928" y="1643508"/>
        <a:ext cx="369155" cy="369155"/>
      </dsp:txXfrm>
    </dsp:sp>
    <dsp:sp modelId="{5C2657AE-BF56-48BC-8BA9-B2157757982F}">
      <dsp:nvSpPr>
        <dsp:cNvPr id="0" name=""/>
        <dsp:cNvSpPr/>
      </dsp:nvSpPr>
      <dsp:spPr>
        <a:xfrm>
          <a:off x="0" y="3133176"/>
          <a:ext cx="12430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B93DB-1EEE-45A4-9DE9-6EB70569F22A}">
      <dsp:nvSpPr>
        <dsp:cNvPr id="0" name=""/>
        <dsp:cNvSpPr/>
      </dsp:nvSpPr>
      <dsp:spPr>
        <a:xfrm>
          <a:off x="1367313" y="1393031"/>
          <a:ext cx="1243012" cy="1740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0" tIns="330200" rIns="9691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Age 70.5</a:t>
          </a:r>
        </a:p>
      </dsp:txBody>
      <dsp:txXfrm>
        <a:off x="1367313" y="2054313"/>
        <a:ext cx="1243012" cy="1044130"/>
      </dsp:txXfrm>
    </dsp:sp>
    <dsp:sp modelId="{62DF0302-A17F-4A78-BF1E-2508CC936349}">
      <dsp:nvSpPr>
        <dsp:cNvPr id="0" name=""/>
        <dsp:cNvSpPr/>
      </dsp:nvSpPr>
      <dsp:spPr>
        <a:xfrm>
          <a:off x="1727787" y="1567053"/>
          <a:ext cx="522065" cy="522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" tIns="12700" rIns="40702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</a:t>
          </a:r>
        </a:p>
      </dsp:txBody>
      <dsp:txXfrm>
        <a:off x="1804242" y="1643508"/>
        <a:ext cx="369155" cy="369155"/>
      </dsp:txXfrm>
    </dsp:sp>
    <dsp:sp modelId="{6382BC8D-CCA5-44CA-9D8C-89AA15D80CD8}">
      <dsp:nvSpPr>
        <dsp:cNvPr id="0" name=""/>
        <dsp:cNvSpPr/>
      </dsp:nvSpPr>
      <dsp:spPr>
        <a:xfrm>
          <a:off x="1367313" y="3133176"/>
          <a:ext cx="12430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36782-47DC-4E7E-92A5-F93435389551}">
      <dsp:nvSpPr>
        <dsp:cNvPr id="0" name=""/>
        <dsp:cNvSpPr/>
      </dsp:nvSpPr>
      <dsp:spPr>
        <a:xfrm>
          <a:off x="2734627" y="1393031"/>
          <a:ext cx="1243012" cy="1740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10" tIns="330200" rIns="96910" bIns="33020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Age 73</a:t>
          </a:r>
        </a:p>
      </dsp:txBody>
      <dsp:txXfrm>
        <a:off x="2734627" y="2054313"/>
        <a:ext cx="1243012" cy="1044130"/>
      </dsp:txXfrm>
    </dsp:sp>
    <dsp:sp modelId="{573236BC-11CB-4D1E-BA14-D95653FB4208}">
      <dsp:nvSpPr>
        <dsp:cNvPr id="0" name=""/>
        <dsp:cNvSpPr/>
      </dsp:nvSpPr>
      <dsp:spPr>
        <a:xfrm>
          <a:off x="3095101" y="1567053"/>
          <a:ext cx="522065" cy="522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02" tIns="12700" rIns="40702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</a:t>
          </a:r>
        </a:p>
      </dsp:txBody>
      <dsp:txXfrm>
        <a:off x="3171556" y="1643508"/>
        <a:ext cx="369155" cy="369155"/>
      </dsp:txXfrm>
    </dsp:sp>
    <dsp:sp modelId="{716A9085-0ADD-4051-9BD3-060877539889}">
      <dsp:nvSpPr>
        <dsp:cNvPr id="0" name=""/>
        <dsp:cNvSpPr/>
      </dsp:nvSpPr>
      <dsp:spPr>
        <a:xfrm>
          <a:off x="2734627" y="3133176"/>
          <a:ext cx="124301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4363" cy="34935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4871" y="0"/>
            <a:ext cx="4004363" cy="34935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FE69F5F3-3AA5-4C5E-836B-181456D8E1F9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7525" y="869950"/>
            <a:ext cx="3125788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4084" y="3347017"/>
            <a:ext cx="7392670" cy="2738467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487"/>
            <a:ext cx="4004363" cy="34935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4871" y="6605487"/>
            <a:ext cx="4004363" cy="349351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F772D040-602E-4207-B6A3-1EDD25B92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D040-602E-4207-B6A3-1EDD25B922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D040-602E-4207-B6A3-1EDD25B92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4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 u="sng">
                <a:solidFill>
                  <a:srgbClr val="0595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 u="sng">
                <a:solidFill>
                  <a:srgbClr val="0595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 u="sng">
                <a:solidFill>
                  <a:srgbClr val="0595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716" y="16764"/>
            <a:ext cx="9116695" cy="6824980"/>
          </a:xfrm>
          <a:custGeom>
            <a:avLst/>
            <a:gdLst/>
            <a:ahLst/>
            <a:cxnLst/>
            <a:rect l="l" t="t" r="r" b="b"/>
            <a:pathLst>
              <a:path w="9116695" h="6824980">
                <a:moveTo>
                  <a:pt x="0" y="0"/>
                </a:moveTo>
                <a:lnTo>
                  <a:pt x="9116568" y="0"/>
                </a:lnTo>
                <a:lnTo>
                  <a:pt x="9116568" y="6824472"/>
                </a:lnTo>
                <a:lnTo>
                  <a:pt x="0" y="68244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333744"/>
            <a:ext cx="9144000" cy="67310"/>
          </a:xfrm>
          <a:custGeom>
            <a:avLst/>
            <a:gdLst/>
            <a:ahLst/>
            <a:cxnLst/>
            <a:rect l="l" t="t" r="r" b="b"/>
            <a:pathLst>
              <a:path w="9144000" h="67310">
                <a:moveTo>
                  <a:pt x="0" y="67055"/>
                </a:moveTo>
                <a:lnTo>
                  <a:pt x="9144000" y="67055"/>
                </a:lnTo>
                <a:lnTo>
                  <a:pt x="9144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6841" y="780634"/>
            <a:ext cx="837031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 u="sng">
                <a:solidFill>
                  <a:srgbClr val="0595B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181" y="2122820"/>
            <a:ext cx="7943636" cy="2494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3eonline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9141460" cy="64135"/>
          </a:xfrm>
          <a:custGeom>
            <a:avLst/>
            <a:gdLst/>
            <a:ahLst/>
            <a:cxnLst/>
            <a:rect l="l" t="t" r="r" b="b"/>
            <a:pathLst>
              <a:path w="9141460" h="64135">
                <a:moveTo>
                  <a:pt x="0" y="64007"/>
                </a:moveTo>
                <a:lnTo>
                  <a:pt x="9140952" y="64007"/>
                </a:lnTo>
                <a:lnTo>
                  <a:pt x="9140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0" y="457200"/>
                </a:moveTo>
                <a:lnTo>
                  <a:pt x="9144000" y="457200"/>
                </a:lnTo>
                <a:lnTo>
                  <a:pt x="9144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895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2555" y="2593376"/>
            <a:ext cx="7432040" cy="170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ts val="6595"/>
              </a:lnSpc>
              <a:spcBef>
                <a:spcPts val="100"/>
              </a:spcBef>
              <a:tabLst>
                <a:tab pos="1830070" algn="l"/>
              </a:tabLst>
            </a:pPr>
            <a:r>
              <a:rPr lang="en-US" u="none" spc="-5" dirty="0">
                <a:solidFill>
                  <a:srgbClr val="75B311"/>
                </a:solidFill>
                <a:latin typeface="Rockwell"/>
                <a:cs typeface="Rockwell"/>
              </a:rPr>
              <a:t>IRA</a:t>
            </a:r>
            <a:r>
              <a:rPr lang="en-US" b="0" u="none" spc="-5" dirty="0">
                <a:solidFill>
                  <a:schemeClr val="tx1"/>
                </a:solidFill>
                <a:latin typeface="Rockwell"/>
                <a:cs typeface="Rockwell"/>
              </a:rPr>
              <a:t>,</a:t>
            </a:r>
            <a:r>
              <a:rPr b="0" u="none" spc="-5" dirty="0">
                <a:solidFill>
                  <a:srgbClr val="3E3E3E"/>
                </a:solidFill>
                <a:latin typeface="Rockwell"/>
                <a:cs typeface="Rockwell"/>
              </a:rPr>
              <a:t>	</a:t>
            </a:r>
            <a:r>
              <a:rPr u="none" spc="-5" dirty="0">
                <a:latin typeface="Rockwell"/>
                <a:cs typeface="Rockwell"/>
              </a:rPr>
              <a:t>TSP</a:t>
            </a:r>
            <a:r>
              <a:rPr b="0" u="none" spc="-5" dirty="0">
                <a:solidFill>
                  <a:srgbClr val="3E3E3E"/>
                </a:solidFill>
                <a:latin typeface="Rockwell"/>
                <a:cs typeface="Rockwell"/>
              </a:rPr>
              <a:t>, </a:t>
            </a:r>
            <a:r>
              <a:rPr u="none" dirty="0">
                <a:solidFill>
                  <a:srgbClr val="3E3E3E"/>
                </a:solidFill>
                <a:latin typeface="Rockwell"/>
                <a:cs typeface="Rockwell"/>
              </a:rPr>
              <a:t>&amp;</a:t>
            </a:r>
            <a:r>
              <a:rPr u="none" spc="-40" dirty="0">
                <a:solidFill>
                  <a:srgbClr val="3E3E3E"/>
                </a:solidFill>
                <a:latin typeface="Rockwell"/>
                <a:cs typeface="Rockwell"/>
              </a:rPr>
              <a:t> </a:t>
            </a:r>
            <a:r>
              <a:rPr u="none" dirty="0">
                <a:solidFill>
                  <a:srgbClr val="0279AA"/>
                </a:solidFill>
                <a:latin typeface="Rockwell"/>
                <a:cs typeface="Rockwell"/>
              </a:rPr>
              <a:t>401(k)</a:t>
            </a:r>
          </a:p>
          <a:p>
            <a:pPr algn="ctr">
              <a:lnSpc>
                <a:spcPts val="6595"/>
              </a:lnSpc>
              <a:tabLst>
                <a:tab pos="1915795" algn="l"/>
                <a:tab pos="7406005" algn="l"/>
              </a:tabLst>
            </a:pPr>
            <a:r>
              <a:rPr dirty="0">
                <a:solidFill>
                  <a:srgbClr val="3E3E3E"/>
                </a:solidFill>
                <a:latin typeface="Rockwell"/>
                <a:cs typeface="Rockwell"/>
              </a:rPr>
              <a:t> 	Rollovers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9423" y="4521633"/>
            <a:ext cx="139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44068"/>
                </a:solidFill>
                <a:latin typeface="Calibri"/>
                <a:cs typeface="Calibri"/>
              </a:rPr>
              <a:t>PRESENTED</a:t>
            </a:r>
            <a:r>
              <a:rPr sz="1800" spc="-65" dirty="0">
                <a:solidFill>
                  <a:srgbClr val="3440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44068"/>
                </a:solidFill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35907" y="4863083"/>
            <a:ext cx="1472183" cy="806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87198" y="5645717"/>
            <a:ext cx="3168015" cy="5092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sz="1400" spc="-5" dirty="0">
                <a:solidFill>
                  <a:srgbClr val="3E3E3E"/>
                </a:solidFill>
                <a:latin typeface="Georgia"/>
                <a:cs typeface="Georgia"/>
              </a:rPr>
              <a:t>The Foundation for Financial</a:t>
            </a:r>
            <a:r>
              <a:rPr sz="1400" spc="-60" dirty="0">
                <a:solidFill>
                  <a:srgbClr val="3E3E3E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3E3E3E"/>
                </a:solidFill>
                <a:latin typeface="Georgia"/>
                <a:cs typeface="Georgia"/>
              </a:rPr>
              <a:t>Education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1100" dirty="0">
                <a:solidFill>
                  <a:srgbClr val="0279AA"/>
                </a:solidFill>
                <a:latin typeface="Calibri"/>
                <a:cs typeface="Calibri"/>
              </a:rPr>
              <a:t>A 501(C)(3) </a:t>
            </a:r>
            <a:r>
              <a:rPr sz="1100" spc="-5" dirty="0">
                <a:solidFill>
                  <a:srgbClr val="0279AA"/>
                </a:solidFill>
                <a:latin typeface="Calibri"/>
                <a:cs typeface="Calibri"/>
              </a:rPr>
              <a:t>NONPROFIT</a:t>
            </a:r>
            <a:r>
              <a:rPr sz="1100" spc="-35" dirty="0">
                <a:solidFill>
                  <a:srgbClr val="0279AA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0279AA"/>
                </a:solidFill>
                <a:latin typeface="Calibri"/>
                <a:cs typeface="Calibri"/>
              </a:rPr>
              <a:t>ORGANIZATION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772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  <a:tabLst>
                <a:tab pos="1399540" algn="l"/>
                <a:tab pos="8357234" algn="l"/>
              </a:tabLst>
            </a:pPr>
            <a:r>
              <a:rPr sz="4800" dirty="0">
                <a:solidFill>
                  <a:srgbClr val="75B311"/>
                </a:solidFill>
              </a:rPr>
              <a:t> 	</a:t>
            </a:r>
            <a:r>
              <a:rPr sz="4800" spc="-5" dirty="0">
                <a:solidFill>
                  <a:srgbClr val="75B311"/>
                </a:solidFill>
              </a:rPr>
              <a:t>To </a:t>
            </a:r>
            <a:r>
              <a:rPr lang="en-US" sz="4800" spc="-5" dirty="0">
                <a:solidFill>
                  <a:srgbClr val="75B311"/>
                </a:solidFill>
              </a:rPr>
              <a:t>B</a:t>
            </a:r>
            <a:r>
              <a:rPr sz="4800" dirty="0">
                <a:solidFill>
                  <a:srgbClr val="75B311"/>
                </a:solidFill>
              </a:rPr>
              <a:t>e</a:t>
            </a:r>
            <a:r>
              <a:rPr sz="4800" spc="-45" dirty="0">
                <a:solidFill>
                  <a:srgbClr val="75B311"/>
                </a:solidFill>
              </a:rPr>
              <a:t> </a:t>
            </a:r>
            <a:r>
              <a:rPr lang="en-US" sz="4800" spc="-5" dirty="0">
                <a:solidFill>
                  <a:srgbClr val="75B311"/>
                </a:solidFill>
              </a:rPr>
              <a:t>M</a:t>
            </a:r>
            <a:r>
              <a:rPr sz="4800" spc="-5" dirty="0">
                <a:solidFill>
                  <a:srgbClr val="75B311"/>
                </a:solidFill>
              </a:rPr>
              <a:t>entioned….	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489612" y="2257320"/>
            <a:ext cx="5868670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79" indent="-220979">
              <a:lnSpc>
                <a:spcPct val="100000"/>
              </a:lnSpc>
              <a:spcBef>
                <a:spcPts val="100"/>
              </a:spcBef>
              <a:buClr>
                <a:srgbClr val="EE5A35"/>
              </a:buClr>
              <a:buChar char="▪"/>
              <a:tabLst>
                <a:tab pos="233679" algn="l"/>
              </a:tabLst>
            </a:pPr>
            <a:r>
              <a:rPr lang="en-US" sz="2400" spc="-5" dirty="0">
                <a:latin typeface="Calibri"/>
                <a:cs typeface="Calibri"/>
              </a:rPr>
              <a:t>60-day Rollovers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E5A35"/>
              </a:buClr>
              <a:buFont typeface="Calibri"/>
              <a:buChar char="▪"/>
            </a:pPr>
            <a:endParaRPr sz="2200" dirty="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5"/>
              </a:spcBef>
              <a:buClr>
                <a:srgbClr val="EE5A35"/>
              </a:buClr>
              <a:buChar char="▪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Non-deductible conversion for higher income  </a:t>
            </a:r>
            <a:r>
              <a:rPr sz="2400" dirty="0">
                <a:latin typeface="Calibri"/>
                <a:cs typeface="Calibri"/>
              </a:rPr>
              <a:t>earners 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repeated every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year.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EE5A35"/>
              </a:buClr>
              <a:buFont typeface="Calibri"/>
              <a:buChar char="▪"/>
            </a:pPr>
            <a:endParaRPr sz="2200" dirty="0">
              <a:latin typeface="Calibri"/>
              <a:cs typeface="Calibri"/>
            </a:endParaRPr>
          </a:p>
          <a:p>
            <a:pPr marL="241300" marR="1321435" indent="-228600">
              <a:lnSpc>
                <a:spcPct val="100000"/>
              </a:lnSpc>
              <a:buClr>
                <a:srgbClr val="EE5A35"/>
              </a:buClr>
              <a:buChar char="▪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Fill </a:t>
            </a:r>
            <a:r>
              <a:rPr sz="2400" spc="-5" dirty="0">
                <a:latin typeface="Calibri"/>
                <a:cs typeface="Calibri"/>
              </a:rPr>
              <a:t>up your </a:t>
            </a:r>
            <a:r>
              <a:rPr sz="2400" dirty="0">
                <a:latin typeface="Calibri"/>
                <a:cs typeface="Calibri"/>
              </a:rPr>
              <a:t>tax bucket to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maximize  </a:t>
            </a: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bracket.</a:t>
            </a:r>
            <a:endParaRPr lang="en-US" sz="2400" dirty="0">
              <a:latin typeface="Calibri"/>
              <a:cs typeface="Calibri"/>
            </a:endParaRPr>
          </a:p>
          <a:p>
            <a:pPr marL="241300" marR="1321435" indent="-228600">
              <a:lnSpc>
                <a:spcPct val="100000"/>
              </a:lnSpc>
              <a:buClr>
                <a:srgbClr val="EE5A35"/>
              </a:buClr>
              <a:buChar char="▪"/>
              <a:tabLst>
                <a:tab pos="233679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241300" marR="1321435" indent="-228600">
              <a:lnSpc>
                <a:spcPct val="100000"/>
              </a:lnSpc>
              <a:buClr>
                <a:srgbClr val="EE5A35"/>
              </a:buClr>
              <a:buChar char="▪"/>
              <a:tabLst>
                <a:tab pos="233679" algn="l"/>
              </a:tabLst>
            </a:pPr>
            <a:r>
              <a:rPr lang="en-US" sz="2400" dirty="0">
                <a:latin typeface="Calibri"/>
                <a:cs typeface="Calibri"/>
              </a:rPr>
              <a:t>Pro-Rata Conversion Rule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0535" y="2892552"/>
            <a:ext cx="4093463" cy="3727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002E-584B-671A-7621-972401BE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1" y="780634"/>
            <a:ext cx="8370316" cy="939800"/>
          </a:xfrm>
        </p:spPr>
        <p:txBody>
          <a:bodyPr wrap="square">
            <a:normAutofit fontScale="90000"/>
          </a:bodyPr>
          <a:lstStyle/>
          <a:p>
            <a:r>
              <a:rPr lang="en-US" sz="5600" dirty="0"/>
              <a:t>Withdrawals, 72T and 72Q</a:t>
            </a:r>
          </a:p>
        </p:txBody>
      </p:sp>
      <p:pic>
        <p:nvPicPr>
          <p:cNvPr id="5" name="Content Placeholder 4" descr="Two hikers cheering on rock in alpine scenery">
            <a:extLst>
              <a:ext uri="{FF2B5EF4-FFF2-40B4-BE49-F238E27FC236}">
                <a16:creationId xmlns:a16="http://schemas.microsoft.com/office/drawing/2014/main" id="{A77C56BD-EA0C-4FCC-BE88-B0565B95B7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978275" cy="3352800"/>
          </a:xfrm>
        </p:spPr>
      </p:pic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7661A67-FDF6-8C58-59BD-3790755FDAAA}"/>
              </a:ext>
            </a:extLst>
          </p:cNvPr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1411874823"/>
              </p:ext>
            </p:extLst>
          </p:nvPr>
        </p:nvGraphicFramePr>
        <p:xfrm>
          <a:off x="4709160" y="1577340"/>
          <a:ext cx="397764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63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B128-467F-546A-43D6-74845B09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E642F-68C7-2172-9148-A7FCE95D5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205" y="2178248"/>
            <a:ext cx="8234612" cy="22171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96CF87-E132-E6D3-F410-242D7307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71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90415"/>
            <a:ext cx="9143999" cy="22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  <a:tabLst>
                <a:tab pos="1644650" algn="l"/>
                <a:tab pos="8357234" algn="l"/>
              </a:tabLst>
            </a:pPr>
            <a:r>
              <a:rPr dirty="0"/>
              <a:t> 	</a:t>
            </a:r>
            <a:r>
              <a:rPr spc="-5" dirty="0"/>
              <a:t>Exit</a:t>
            </a:r>
            <a:r>
              <a:rPr spc="-85" dirty="0"/>
              <a:t> </a:t>
            </a:r>
            <a:r>
              <a:rPr spc="-5" dirty="0"/>
              <a:t>Strategy	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73712" y="1907806"/>
            <a:ext cx="3517900" cy="1840864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505"/>
              </a:spcBef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5" dirty="0">
                <a:latin typeface="Calibri"/>
                <a:cs typeface="Calibri"/>
              </a:rPr>
              <a:t>3 </a:t>
            </a:r>
            <a:r>
              <a:rPr sz="2800" spc="-10" dirty="0">
                <a:latin typeface="Calibri"/>
                <a:cs typeface="Calibri"/>
              </a:rPr>
              <a:t>steps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withdrawal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400"/>
              </a:spcBef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Passing </a:t>
            </a:r>
            <a:r>
              <a:rPr sz="2800" spc="-5" dirty="0">
                <a:latin typeface="Calibri"/>
                <a:cs typeface="Calibri"/>
              </a:rPr>
              <a:t>on to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heirs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405"/>
              </a:spcBef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Gifting/Life</a:t>
            </a:r>
            <a:r>
              <a:rPr sz="2800" spc="-5" dirty="0">
                <a:latin typeface="Calibri"/>
                <a:cs typeface="Calibri"/>
              </a:rPr>
              <a:t> Insurance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737360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888551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u="none" spc="-5" dirty="0"/>
              <a:t>Thank you for your participation!</a:t>
            </a:r>
            <a:endParaRPr sz="3600" dirty="0"/>
          </a:p>
        </p:txBody>
      </p:sp>
      <p:sp>
        <p:nvSpPr>
          <p:cNvPr id="7" name="object 7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082ED8-ED20-41DC-940F-645E9267C219}"/>
              </a:ext>
            </a:extLst>
          </p:cNvPr>
          <p:cNvSpPr txBox="1"/>
          <p:nvPr/>
        </p:nvSpPr>
        <p:spPr>
          <a:xfrm>
            <a:off x="1584833" y="2257991"/>
            <a:ext cx="6096000" cy="336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2000" b="1" spc="-15" dirty="0"/>
              <a:t>Following </a:t>
            </a:r>
            <a:r>
              <a:rPr lang="en-US" sz="2000" b="1" spc="-5" dirty="0"/>
              <a:t>the </a:t>
            </a:r>
            <a:r>
              <a:rPr lang="en-US" sz="2000" b="1" spc="-15" dirty="0"/>
              <a:t>webinar, </a:t>
            </a:r>
            <a:r>
              <a:rPr lang="en-US" sz="2000" b="1" spc="-5" dirty="0"/>
              <a:t>please </a:t>
            </a:r>
            <a:r>
              <a:rPr lang="en-US" sz="2000" b="1" dirty="0"/>
              <a:t>be </a:t>
            </a:r>
            <a:r>
              <a:rPr lang="en-US" sz="2000" b="1" spc="-5" dirty="0"/>
              <a:t>sure</a:t>
            </a:r>
            <a:r>
              <a:rPr lang="en-US" sz="2000" b="1" spc="-229" dirty="0"/>
              <a:t> </a:t>
            </a:r>
            <a:r>
              <a:rPr lang="en-US" sz="2000" b="1" spc="20" dirty="0"/>
              <a:t>to submit </a:t>
            </a:r>
          </a:p>
          <a:p>
            <a:pPr marL="54610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2000" b="1" spc="20" dirty="0"/>
              <a:t>the </a:t>
            </a:r>
            <a:r>
              <a:rPr lang="en-US" sz="2000" b="1" spc="-5" dirty="0"/>
              <a:t>feedback survey that will </a:t>
            </a:r>
            <a:r>
              <a:rPr lang="en-US" sz="2000" b="1" dirty="0"/>
              <a:t>pop </a:t>
            </a:r>
            <a:r>
              <a:rPr lang="en-US" sz="2000" b="1" spc="-5" dirty="0"/>
              <a:t>up after</a:t>
            </a:r>
            <a:r>
              <a:rPr lang="en-US" sz="2000" b="1" spc="-204" dirty="0"/>
              <a:t> </a:t>
            </a:r>
            <a:r>
              <a:rPr lang="en-US" sz="2000" b="1" dirty="0"/>
              <a:t>closing the </a:t>
            </a:r>
            <a:r>
              <a:rPr lang="en-US" sz="2000" b="1" spc="-15" dirty="0"/>
              <a:t>software </a:t>
            </a:r>
            <a:r>
              <a:rPr lang="en-US" sz="2000" b="1" dirty="0"/>
              <a:t>or </a:t>
            </a:r>
            <a:r>
              <a:rPr lang="en-US" sz="2000" b="1" spc="-5" dirty="0"/>
              <a:t>inside of the</a:t>
            </a:r>
            <a:r>
              <a:rPr lang="en-US" sz="2000" b="1" spc="-155" dirty="0"/>
              <a:t> </a:t>
            </a:r>
            <a:r>
              <a:rPr lang="en-US" sz="2000" b="1" spc="15" dirty="0"/>
              <a:t>thank-you email.</a:t>
            </a:r>
          </a:p>
          <a:p>
            <a:pPr marL="556260" marR="536575" algn="ctr">
              <a:lnSpc>
                <a:spcPct val="150000"/>
              </a:lnSpc>
              <a:spcBef>
                <a:spcPts val="130"/>
              </a:spcBef>
            </a:pPr>
            <a:r>
              <a:rPr lang="en-US" sz="2000" b="1" spc="-25" dirty="0"/>
              <a:t>Contact </a:t>
            </a:r>
            <a:r>
              <a:rPr lang="en-US" sz="2000" b="1" spc="-40" dirty="0">
                <a:solidFill>
                  <a:srgbClr val="0000FF"/>
                </a:solidFill>
              </a:rPr>
              <a:t>301-718-0030 </a:t>
            </a:r>
            <a:r>
              <a:rPr lang="en-US" sz="2000" b="1" spc="-5" dirty="0"/>
              <a:t>| </a:t>
            </a:r>
            <a:r>
              <a:rPr lang="en-US" sz="20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info@f3eonline.org</a:t>
            </a:r>
            <a:r>
              <a:rPr lang="en-US" sz="2000" b="1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 </a:t>
            </a:r>
          </a:p>
          <a:p>
            <a:pPr marL="556260" marR="536575" algn="ctr">
              <a:lnSpc>
                <a:spcPct val="150000"/>
              </a:lnSpc>
              <a:spcBef>
                <a:spcPts val="130"/>
              </a:spcBef>
            </a:pPr>
            <a:r>
              <a:rPr lang="en-US" sz="2000" b="1" spc="-30" dirty="0">
                <a:uFill>
                  <a:solidFill>
                    <a:srgbClr val="0000FF"/>
                  </a:solidFill>
                </a:uFill>
              </a:rPr>
              <a:t>t</a:t>
            </a:r>
            <a:r>
              <a:rPr lang="en-US" sz="2000" b="1" spc="-30" dirty="0"/>
              <a:t>o </a:t>
            </a:r>
            <a:r>
              <a:rPr lang="en-US" sz="2000" b="1" spc="-5" dirty="0"/>
              <a:t>connect with a </a:t>
            </a:r>
            <a:r>
              <a:rPr lang="en-US" sz="2000" b="1" spc="-25" dirty="0"/>
              <a:t>volunteer</a:t>
            </a:r>
            <a:r>
              <a:rPr lang="en-US" sz="2000" b="1" spc="-225" dirty="0"/>
              <a:t>  </a:t>
            </a:r>
            <a:r>
              <a:rPr lang="en-US" sz="2000" b="1" spc="15" dirty="0"/>
              <a:t>right away.</a:t>
            </a:r>
          </a:p>
          <a:p>
            <a:pPr marL="556260" marR="536575" algn="ctr">
              <a:lnSpc>
                <a:spcPct val="150000"/>
              </a:lnSpc>
              <a:spcBef>
                <a:spcPts val="130"/>
              </a:spcBef>
            </a:pPr>
            <a:endParaRPr lang="en-US" sz="2000" b="1" spc="15" dirty="0"/>
          </a:p>
          <a:p>
            <a:pPr marL="42545" algn="ctr">
              <a:lnSpc>
                <a:spcPct val="150000"/>
              </a:lnSpc>
              <a:spcBef>
                <a:spcPts val="295"/>
              </a:spcBef>
            </a:pPr>
            <a:r>
              <a:rPr lang="en-US" sz="2000" b="1" spc="-5" dirty="0"/>
              <a:t>Your input</a:t>
            </a:r>
            <a:r>
              <a:rPr lang="en-US" sz="2000" b="1" spc="-70" dirty="0"/>
              <a:t> </a:t>
            </a:r>
            <a:r>
              <a:rPr lang="en-US" sz="2000" b="1" spc="15" dirty="0"/>
              <a:t>is appreciated!</a:t>
            </a:r>
          </a:p>
        </p:txBody>
      </p:sp>
    </p:spTree>
    <p:extLst>
      <p:ext uri="{BB962C8B-B14F-4D97-AF65-F5344CB8AC3E}">
        <p14:creationId xmlns:p14="http://schemas.microsoft.com/office/powerpoint/2010/main" val="270590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737360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9542" y="888551"/>
            <a:ext cx="834491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u="none" kern="1200" dirty="0">
                <a:solidFill>
                  <a:srgbClr val="002060"/>
                </a:solidFill>
                <a:latin typeface="Georgia" panose="02040502050405020303" pitchFamily="18" charset="0"/>
                <a:ea typeface="+mn-ea"/>
                <a:cs typeface="+mn-cs"/>
              </a:rPr>
              <a:t>Today’s Featured Presenters:</a:t>
            </a:r>
            <a:endParaRPr sz="3600" u="none" kern="1200" dirty="0">
              <a:solidFill>
                <a:srgbClr val="00206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C34C9-76ED-4708-89ED-04AC081F2FB4}"/>
              </a:ext>
            </a:extLst>
          </p:cNvPr>
          <p:cNvSpPr txBox="1"/>
          <p:nvPr/>
        </p:nvSpPr>
        <p:spPr>
          <a:xfrm>
            <a:off x="985761" y="4812588"/>
            <a:ext cx="3367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Jonathan Lee</a:t>
            </a:r>
          </a:p>
          <a:p>
            <a:pPr algn="ctr" rtl="0"/>
            <a:r>
              <a:rPr lang="en-US" sz="1100" b="1" dirty="0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Founder and National Director</a:t>
            </a:r>
          </a:p>
          <a:p>
            <a:pPr algn="ctr" rtl="0"/>
            <a:r>
              <a:rPr lang="en-US" sz="1100" b="1" dirty="0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The Foundation for Financial Education</a:t>
            </a:r>
            <a:endParaRPr lang="en-US" sz="1100" b="1" dirty="0">
              <a:solidFill>
                <a:srgbClr val="00206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8" name="Picture 7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E59446A0-0824-D8EE-D3A1-8DB82950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" t="6172" r="8226" b="15717"/>
          <a:stretch/>
        </p:blipFill>
        <p:spPr>
          <a:xfrm>
            <a:off x="1662629" y="2238452"/>
            <a:ext cx="2013895" cy="2473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6A0CDD-520A-4C07-CAC5-86CA070EB60B}"/>
              </a:ext>
            </a:extLst>
          </p:cNvPr>
          <p:cNvSpPr txBox="1"/>
          <p:nvPr/>
        </p:nvSpPr>
        <p:spPr>
          <a:xfrm>
            <a:off x="4778619" y="4821401"/>
            <a:ext cx="3367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err="1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Kyna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 Erickson</a:t>
            </a:r>
          </a:p>
          <a:p>
            <a:pPr algn="ctr" rtl="0"/>
            <a:r>
              <a:rPr lang="en-US" sz="1100" b="1" dirty="0">
                <a:solidFill>
                  <a:srgbClr val="002060"/>
                </a:solidFill>
                <a:latin typeface="Georgia" panose="02040502050405020303" pitchFamily="18" charset="0"/>
              </a:rPr>
              <a:t>Outreach Coordinator</a:t>
            </a:r>
          </a:p>
          <a:p>
            <a:pPr algn="ctr" rtl="0"/>
            <a:r>
              <a:rPr lang="en-US" sz="1100" b="1" dirty="0">
                <a:solidFill>
                  <a:srgbClr val="002060"/>
                </a:solidFill>
                <a:latin typeface="Georgia" panose="02040502050405020303" pitchFamily="18" charset="0"/>
                <a:sym typeface="Oswald"/>
              </a:rPr>
              <a:t>The Foundation for Financial Education</a:t>
            </a:r>
            <a:endParaRPr lang="en-US" sz="1100" b="1" dirty="0">
              <a:solidFill>
                <a:srgbClr val="002060"/>
              </a:solidFill>
              <a:latin typeface="Georgia" panose="02040502050405020303" pitchFamily="18" charset="0"/>
              <a:sym typeface="Arial"/>
            </a:endParaRPr>
          </a:p>
        </p:txBody>
      </p:sp>
      <p:pic>
        <p:nvPicPr>
          <p:cNvPr id="13" name="Picture 12" descr="A person in a green shirt&#10;&#10;Description automatically generated">
            <a:extLst>
              <a:ext uri="{FF2B5EF4-FFF2-40B4-BE49-F238E27FC236}">
                <a16:creationId xmlns:a16="http://schemas.microsoft.com/office/drawing/2014/main" id="{44A3762F-6C97-A2CC-F1D2-30DE62DAE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87" y="2238452"/>
            <a:ext cx="2013895" cy="251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7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737360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9073" y="888551"/>
            <a:ext cx="56464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u="none" spc="-5" dirty="0"/>
              <a:t>Disclaimer:</a:t>
            </a:r>
            <a:endParaRPr sz="4800" dirty="0"/>
          </a:p>
        </p:txBody>
      </p:sp>
      <p:sp>
        <p:nvSpPr>
          <p:cNvPr id="7" name="object 7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881D4-1B85-48FE-AB31-669AF913D602}"/>
              </a:ext>
            </a:extLst>
          </p:cNvPr>
          <p:cNvSpPr txBox="1"/>
          <p:nvPr/>
        </p:nvSpPr>
        <p:spPr>
          <a:xfrm>
            <a:off x="381000" y="19050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  <a:tabLst>
                <a:tab pos="469265" algn="l"/>
                <a:tab pos="469900" algn="l"/>
              </a:tabLst>
            </a:pPr>
            <a:r>
              <a:rPr lang="en-US" spc="-5" dirty="0">
                <a:latin typeface="Franklin Gothic Book"/>
                <a:cs typeface="Franklin Gothic Book"/>
              </a:rPr>
              <a:t>This educational </a:t>
            </a:r>
            <a:r>
              <a:rPr lang="en-US" spc="-40" dirty="0">
                <a:latin typeface="Franklin Gothic Book"/>
                <a:cs typeface="Franklin Gothic Book"/>
              </a:rPr>
              <a:t>workshop </a:t>
            </a:r>
            <a:r>
              <a:rPr lang="en-US" spc="-5" dirty="0">
                <a:latin typeface="Franklin Gothic Book"/>
                <a:cs typeface="Franklin Gothic Book"/>
              </a:rPr>
              <a:t>is </a:t>
            </a:r>
            <a:r>
              <a:rPr lang="en-US" spc="-40" dirty="0">
                <a:latin typeface="Franklin Gothic Book"/>
                <a:cs typeface="Franklin Gothic Book"/>
              </a:rPr>
              <a:t>presented </a:t>
            </a:r>
            <a:r>
              <a:rPr lang="en-US" spc="-25" dirty="0">
                <a:latin typeface="Franklin Gothic Book"/>
                <a:cs typeface="Franklin Gothic Book"/>
              </a:rPr>
              <a:t>by </a:t>
            </a:r>
            <a:r>
              <a:rPr lang="en-US" spc="-40" dirty="0">
                <a:latin typeface="Franklin Gothic Book"/>
                <a:cs typeface="Franklin Gothic Book"/>
              </a:rPr>
              <a:t>Foundation for </a:t>
            </a:r>
            <a:r>
              <a:rPr lang="en-US" spc="-5" dirty="0">
                <a:latin typeface="Franklin Gothic Book"/>
                <a:cs typeface="Franklin Gothic Book"/>
              </a:rPr>
              <a:t>Financial Education (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F</a:t>
            </a:r>
            <a:r>
              <a:rPr lang="en-US" spc="-7" baseline="11574" dirty="0">
                <a:solidFill>
                  <a:srgbClr val="FF8513"/>
                </a:solidFill>
                <a:latin typeface="Castellar"/>
                <a:cs typeface="Castellar"/>
              </a:rPr>
              <a:t>3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E</a:t>
            </a:r>
            <a:r>
              <a:rPr lang="en-US" spc="-5" dirty="0">
                <a:latin typeface="Franklin Gothic Book"/>
                <a:cs typeface="Franklin Gothic Book"/>
              </a:rPr>
              <a:t>)  </a:t>
            </a:r>
            <a:r>
              <a:rPr lang="en-US" spc="-40" dirty="0">
                <a:latin typeface="Franklin Gothic Book"/>
                <a:cs typeface="Franklin Gothic Book"/>
              </a:rPr>
              <a:t>volunteers.  </a:t>
            </a:r>
            <a:r>
              <a:rPr lang="en-US" spc="-5" dirty="0">
                <a:latin typeface="Franklin Gothic Book"/>
                <a:cs typeface="Franklin Gothic Book"/>
              </a:rPr>
              <a:t>The </a:t>
            </a:r>
            <a:r>
              <a:rPr lang="en-US" spc="-55" dirty="0">
                <a:latin typeface="Franklin Gothic Book"/>
                <a:cs typeface="Franklin Gothic Book"/>
              </a:rPr>
              <a:t>following </a:t>
            </a:r>
            <a:r>
              <a:rPr lang="en-US" spc="-5" dirty="0">
                <a:latin typeface="Franklin Gothic Book"/>
                <a:cs typeface="Franklin Gothic Book"/>
              </a:rPr>
              <a:t>presentation does </a:t>
            </a:r>
            <a:r>
              <a:rPr lang="en-US" spc="-15" dirty="0">
                <a:latin typeface="Franklin Gothic Book"/>
                <a:cs typeface="Franklin Gothic Book"/>
              </a:rPr>
              <a:t>not </a:t>
            </a:r>
            <a:r>
              <a:rPr lang="en-US" spc="-5" dirty="0">
                <a:latin typeface="Franklin Gothic Book"/>
                <a:cs typeface="Franklin Gothic Book"/>
              </a:rPr>
              <a:t>in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60" dirty="0">
                <a:latin typeface="Franklin Gothic Book"/>
                <a:cs typeface="Franklin Gothic Book"/>
              </a:rPr>
              <a:t>way </a:t>
            </a:r>
            <a:r>
              <a:rPr lang="en-US" spc="-40" dirty="0">
                <a:latin typeface="Franklin Gothic Book"/>
                <a:cs typeface="Franklin Gothic Book"/>
              </a:rPr>
              <a:t>advocate for any </a:t>
            </a:r>
            <a:r>
              <a:rPr lang="en-US" spc="-5" dirty="0">
                <a:latin typeface="Franklin Gothic Book"/>
                <a:cs typeface="Franklin Gothic Book"/>
              </a:rPr>
              <a:t>advice </a:t>
            </a:r>
            <a:r>
              <a:rPr lang="en-US" dirty="0">
                <a:latin typeface="Franklin Gothic Book"/>
                <a:cs typeface="Franklin Gothic Book"/>
              </a:rPr>
              <a:t>or </a:t>
            </a:r>
            <a:r>
              <a:rPr lang="en-US" spc="-35" dirty="0">
                <a:latin typeface="Franklin Gothic Book"/>
                <a:cs typeface="Franklin Gothic Book"/>
              </a:rPr>
              <a:t>recommendations </a:t>
            </a:r>
            <a:r>
              <a:rPr lang="en-US" spc="-5" dirty="0">
                <a:latin typeface="Franklin Gothic Book"/>
                <a:cs typeface="Franklin Gothic Book"/>
              </a:rPr>
              <a:t>about the </a:t>
            </a:r>
            <a:r>
              <a:rPr lang="en-US" spc="-25" dirty="0">
                <a:latin typeface="Franklin Gothic Book"/>
                <a:cs typeface="Franklin Gothic Book"/>
              </a:rPr>
              <a:t>stock </a:t>
            </a:r>
            <a:r>
              <a:rPr lang="en-US" spc="-55" dirty="0">
                <a:latin typeface="Franklin Gothic Book"/>
                <a:cs typeface="Franklin Gothic Book"/>
              </a:rPr>
              <a:t>market </a:t>
            </a:r>
            <a:r>
              <a:rPr lang="en-US" dirty="0">
                <a:latin typeface="Franklin Gothic Book"/>
                <a:cs typeface="Franklin Gothic Book"/>
              </a:rPr>
              <a:t>or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55" dirty="0">
                <a:latin typeface="Franklin Gothic Book"/>
                <a:cs typeface="Franklin Gothic Book"/>
              </a:rPr>
              <a:t>related investments.  </a:t>
            </a:r>
            <a:r>
              <a:rPr lang="en-US" dirty="0">
                <a:latin typeface="Franklin Gothic Book"/>
                <a:cs typeface="Franklin Gothic Book"/>
              </a:rPr>
              <a:t>No </a:t>
            </a:r>
            <a:r>
              <a:rPr lang="en-US" spc="-40" dirty="0">
                <a:latin typeface="Franklin Gothic Book"/>
                <a:cs typeface="Franklin Gothic Book"/>
              </a:rPr>
              <a:t>products, </a:t>
            </a:r>
            <a:r>
              <a:rPr lang="en-US" dirty="0">
                <a:latin typeface="Franklin Gothic Book"/>
                <a:cs typeface="Franklin Gothic Book"/>
              </a:rPr>
              <a:t>services, or </a:t>
            </a:r>
            <a:r>
              <a:rPr lang="en-US" spc="-5" dirty="0">
                <a:latin typeface="Franklin Gothic Book"/>
                <a:cs typeface="Franklin Gothic Book"/>
              </a:rPr>
              <a:t>advice are endorsed </a:t>
            </a:r>
            <a:r>
              <a:rPr lang="en-US" spc="-25" dirty="0">
                <a:latin typeface="Franklin Gothic Book"/>
                <a:cs typeface="Franklin Gothic Book"/>
              </a:rPr>
              <a:t>by </a:t>
            </a:r>
            <a:r>
              <a:rPr lang="en-US" spc="-5" dirty="0">
                <a:latin typeface="Franklin Gothic Book"/>
                <a:cs typeface="Franklin Gothic Book"/>
              </a:rPr>
              <a:t>the </a:t>
            </a:r>
            <a:r>
              <a:rPr lang="en-US" spc="-40" dirty="0">
                <a:latin typeface="Franklin Gothic Book"/>
                <a:cs typeface="Franklin Gothic Book"/>
              </a:rPr>
              <a:t>Foundation </a:t>
            </a:r>
            <a:r>
              <a:rPr lang="en-US" spc="-5" dirty="0">
                <a:latin typeface="Franklin Gothic Book"/>
                <a:cs typeface="Franklin Gothic Book"/>
              </a:rPr>
              <a:t>(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F</a:t>
            </a:r>
            <a:r>
              <a:rPr lang="en-US" spc="-7" baseline="11574" dirty="0">
                <a:solidFill>
                  <a:srgbClr val="FF8513"/>
                </a:solidFill>
                <a:latin typeface="Castellar"/>
                <a:cs typeface="Castellar"/>
              </a:rPr>
              <a:t>3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E</a:t>
            </a:r>
            <a:r>
              <a:rPr lang="en-US" spc="-5" dirty="0">
                <a:latin typeface="Franklin Gothic Book"/>
                <a:cs typeface="Franklin Gothic Book"/>
              </a:rPr>
              <a:t>), and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5" dirty="0">
                <a:latin typeface="Franklin Gothic Book"/>
                <a:cs typeface="Franklin Gothic Book"/>
              </a:rPr>
              <a:t>action </a:t>
            </a:r>
            <a:r>
              <a:rPr lang="en-US" spc="-40" dirty="0">
                <a:latin typeface="Franklin Gothic Book"/>
                <a:cs typeface="Franklin Gothic Book"/>
              </a:rPr>
              <a:t>taken </a:t>
            </a:r>
            <a:r>
              <a:rPr lang="en-US" spc="-25" dirty="0">
                <a:latin typeface="Franklin Gothic Book"/>
                <a:cs typeface="Franklin Gothic Book"/>
              </a:rPr>
              <a:t>by </a:t>
            </a:r>
            <a:r>
              <a:rPr lang="en-US" spc="-5" dirty="0">
                <a:latin typeface="Franklin Gothic Book"/>
                <a:cs typeface="Franklin Gothic Book"/>
              </a:rPr>
              <a:t>the consumer is solely at their discretion.  Please consult with </a:t>
            </a:r>
            <a:r>
              <a:rPr lang="en-US" dirty="0">
                <a:latin typeface="Franklin Gothic Book"/>
                <a:cs typeface="Franklin Gothic Book"/>
              </a:rPr>
              <a:t>a </a:t>
            </a:r>
            <a:r>
              <a:rPr lang="en-US" spc="-5" dirty="0">
                <a:latin typeface="Franklin Gothic Book"/>
                <a:cs typeface="Franklin Gothic Book"/>
              </a:rPr>
              <a:t>licensed advisor who is specifically licensed in the jurisdiction where </a:t>
            </a:r>
            <a:r>
              <a:rPr lang="en-US" spc="-35" dirty="0">
                <a:latin typeface="Franklin Gothic Book"/>
                <a:cs typeface="Franklin Gothic Book"/>
              </a:rPr>
              <a:t>you </a:t>
            </a:r>
            <a:r>
              <a:rPr lang="en-US" spc="-5" dirty="0">
                <a:latin typeface="Franklin Gothic Book"/>
                <a:cs typeface="Franklin Gothic Book"/>
              </a:rPr>
              <a:t>reside prior </a:t>
            </a:r>
            <a:r>
              <a:rPr lang="en-US" spc="-25" dirty="0">
                <a:latin typeface="Franklin Gothic Book"/>
                <a:cs typeface="Franklin Gothic Book"/>
              </a:rPr>
              <a:t>to </a:t>
            </a:r>
            <a:r>
              <a:rPr lang="en-US" spc="-5" dirty="0">
                <a:latin typeface="Franklin Gothic Book"/>
                <a:cs typeface="Franklin Gothic Book"/>
              </a:rPr>
              <a:t>taking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5" dirty="0">
                <a:latin typeface="Franklin Gothic Book"/>
                <a:cs typeface="Franklin Gothic Book"/>
              </a:rPr>
              <a:t>action </a:t>
            </a:r>
            <a:r>
              <a:rPr lang="en-US" spc="-40" dirty="0">
                <a:latin typeface="Franklin Gothic Book"/>
                <a:cs typeface="Franklin Gothic Book"/>
              </a:rPr>
              <a:t>relating </a:t>
            </a:r>
            <a:r>
              <a:rPr lang="en-US" spc="-25" dirty="0">
                <a:latin typeface="Franklin Gothic Book"/>
                <a:cs typeface="Franklin Gothic Book"/>
              </a:rPr>
              <a:t>to </a:t>
            </a:r>
            <a:r>
              <a:rPr lang="en-US" spc="-55" dirty="0">
                <a:latin typeface="Franklin Gothic Book"/>
                <a:cs typeface="Franklin Gothic Book"/>
              </a:rPr>
              <a:t>investments, </a:t>
            </a:r>
            <a:r>
              <a:rPr lang="en-US" spc="-5" dirty="0">
                <a:latin typeface="Franklin Gothic Book"/>
                <a:cs typeface="Franklin Gothic Book"/>
              </a:rPr>
              <a:t>insurance, tax, legal, real </a:t>
            </a:r>
            <a:r>
              <a:rPr lang="en-US" spc="-40" dirty="0">
                <a:latin typeface="Franklin Gothic Book"/>
                <a:cs typeface="Franklin Gothic Book"/>
              </a:rPr>
              <a:t>estate </a:t>
            </a:r>
            <a:r>
              <a:rPr lang="en-US" dirty="0">
                <a:latin typeface="Franklin Gothic Book"/>
                <a:cs typeface="Franklin Gothic Book"/>
              </a:rPr>
              <a:t>or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15" dirty="0">
                <a:latin typeface="Franklin Gothic Book"/>
                <a:cs typeface="Franklin Gothic Book"/>
              </a:rPr>
              <a:t>other </a:t>
            </a:r>
            <a:r>
              <a:rPr lang="en-US" spc="-5" dirty="0">
                <a:latin typeface="Franklin Gothic Book"/>
                <a:cs typeface="Franklin Gothic Book"/>
              </a:rPr>
              <a:t>financial instruments.  The </a:t>
            </a:r>
            <a:r>
              <a:rPr lang="en-US" spc="-40" dirty="0">
                <a:latin typeface="Franklin Gothic Book"/>
                <a:cs typeface="Franklin Gothic Book"/>
              </a:rPr>
              <a:t>Foundation </a:t>
            </a:r>
            <a:r>
              <a:rPr lang="en-US" spc="-5" dirty="0">
                <a:latin typeface="Franklin Gothic Book"/>
                <a:cs typeface="Franklin Gothic Book"/>
              </a:rPr>
              <a:t>(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F</a:t>
            </a:r>
            <a:r>
              <a:rPr lang="en-US" spc="-7" baseline="11574" dirty="0">
                <a:solidFill>
                  <a:srgbClr val="FF8513"/>
                </a:solidFill>
                <a:latin typeface="Castellar"/>
                <a:cs typeface="Castellar"/>
              </a:rPr>
              <a:t>3</a:t>
            </a:r>
            <a:r>
              <a:rPr lang="en-US" spc="-5" dirty="0">
                <a:solidFill>
                  <a:srgbClr val="00ACEB"/>
                </a:solidFill>
                <a:latin typeface="Castellar"/>
                <a:cs typeface="Castellar"/>
              </a:rPr>
              <a:t>E</a:t>
            </a:r>
            <a:r>
              <a:rPr lang="en-US" spc="-5" dirty="0">
                <a:latin typeface="Franklin Gothic Book"/>
                <a:cs typeface="Franklin Gothic Book"/>
              </a:rPr>
              <a:t>) is </a:t>
            </a:r>
            <a:r>
              <a:rPr lang="en-US" spc="-15" dirty="0">
                <a:latin typeface="Franklin Gothic Book"/>
                <a:cs typeface="Franklin Gothic Book"/>
              </a:rPr>
              <a:t>not </a:t>
            </a:r>
            <a:r>
              <a:rPr lang="en-US" spc="-5" dirty="0">
                <a:latin typeface="Franklin Gothic Book"/>
                <a:cs typeface="Franklin Gothic Book"/>
              </a:rPr>
              <a:t>directly affiliated with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dirty="0">
                <a:latin typeface="Franklin Gothic Book"/>
                <a:cs typeface="Franklin Gothic Book"/>
              </a:rPr>
              <a:t>of </a:t>
            </a:r>
            <a:r>
              <a:rPr lang="en-US" spc="-5" dirty="0">
                <a:latin typeface="Franklin Gothic Book"/>
                <a:cs typeface="Franklin Gothic Book"/>
              </a:rPr>
              <a:t>its </a:t>
            </a:r>
            <a:r>
              <a:rPr lang="en-US" dirty="0">
                <a:latin typeface="Franklin Gothic Book"/>
                <a:cs typeface="Franklin Gothic Book"/>
              </a:rPr>
              <a:t>Certified </a:t>
            </a:r>
            <a:r>
              <a:rPr lang="en-US" spc="-5" dirty="0">
                <a:latin typeface="Franklin Gothic Book"/>
                <a:cs typeface="Franklin Gothic Book"/>
              </a:rPr>
              <a:t>Educational Consultant </a:t>
            </a:r>
            <a:r>
              <a:rPr lang="en-US" spc="-60" dirty="0">
                <a:latin typeface="Franklin Gothic Book"/>
                <a:cs typeface="Franklin Gothic Book"/>
              </a:rPr>
              <a:t>Volunteers </a:t>
            </a:r>
            <a:r>
              <a:rPr lang="en-US" spc="-5" dirty="0">
                <a:latin typeface="Franklin Gothic Book"/>
                <a:cs typeface="Franklin Gothic Book"/>
              </a:rPr>
              <a:t>and is </a:t>
            </a:r>
            <a:r>
              <a:rPr lang="en-US" spc="-15" dirty="0">
                <a:latin typeface="Franklin Gothic Book"/>
                <a:cs typeface="Franklin Gothic Book"/>
              </a:rPr>
              <a:t>not </a:t>
            </a:r>
            <a:r>
              <a:rPr lang="en-US" spc="-25" dirty="0">
                <a:latin typeface="Franklin Gothic Book"/>
                <a:cs typeface="Franklin Gothic Book"/>
              </a:rPr>
              <a:t>owned </a:t>
            </a:r>
            <a:r>
              <a:rPr lang="en-US" spc="-5" dirty="0">
                <a:latin typeface="Franklin Gothic Book"/>
                <a:cs typeface="Franklin Gothic Book"/>
              </a:rPr>
              <a:t>in </a:t>
            </a:r>
            <a:r>
              <a:rPr lang="en-US" spc="25" dirty="0">
                <a:latin typeface="Franklin Gothic Book"/>
                <a:cs typeface="Franklin Gothic Book"/>
              </a:rPr>
              <a:t>part </a:t>
            </a:r>
            <a:r>
              <a:rPr lang="en-US" dirty="0">
                <a:latin typeface="Franklin Gothic Book"/>
                <a:cs typeface="Franklin Gothic Book"/>
              </a:rPr>
              <a:t>or </a:t>
            </a:r>
            <a:r>
              <a:rPr lang="en-US" spc="-5" dirty="0">
                <a:latin typeface="Franklin Gothic Book"/>
                <a:cs typeface="Franklin Gothic Book"/>
              </a:rPr>
              <a:t>in whole </a:t>
            </a:r>
            <a:r>
              <a:rPr lang="en-US" spc="-25" dirty="0">
                <a:latin typeface="Franklin Gothic Book"/>
                <a:cs typeface="Franklin Gothic Book"/>
              </a:rPr>
              <a:t>by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55" dirty="0">
                <a:latin typeface="Franklin Gothic Book"/>
                <a:cs typeface="Franklin Gothic Book"/>
              </a:rPr>
              <a:t>private </a:t>
            </a:r>
            <a:r>
              <a:rPr lang="en-US" spc="-5" dirty="0">
                <a:latin typeface="Franklin Gothic Book"/>
                <a:cs typeface="Franklin Gothic Book"/>
              </a:rPr>
              <a:t>corporation,</a:t>
            </a:r>
            <a:r>
              <a:rPr lang="en-US" spc="-50" dirty="0">
                <a:latin typeface="Franklin Gothic Book"/>
                <a:cs typeface="Franklin Gothic Book"/>
              </a:rPr>
              <a:t> </a:t>
            </a:r>
            <a:r>
              <a:rPr lang="en-US" spc="-5" dirty="0">
                <a:latin typeface="Franklin Gothic Book"/>
                <a:cs typeface="Franklin Gothic Book"/>
              </a:rPr>
              <a:t>organization,</a:t>
            </a:r>
            <a:r>
              <a:rPr lang="en-US" spc="-45" dirty="0">
                <a:latin typeface="Franklin Gothic Book"/>
                <a:cs typeface="Franklin Gothic Book"/>
              </a:rPr>
              <a:t> </a:t>
            </a:r>
            <a:r>
              <a:rPr lang="en-US" dirty="0">
                <a:latin typeface="Franklin Gothic Book"/>
                <a:cs typeface="Franklin Gothic Book"/>
              </a:rPr>
              <a:t>or</a:t>
            </a:r>
            <a:r>
              <a:rPr lang="en-US" spc="-5" dirty="0">
                <a:latin typeface="Franklin Gothic Book"/>
                <a:cs typeface="Franklin Gothic Book"/>
              </a:rPr>
              <a:t> association.</a:t>
            </a:r>
            <a:r>
              <a:rPr lang="en-US" spc="-50" dirty="0">
                <a:latin typeface="Franklin Gothic Book"/>
                <a:cs typeface="Franklin Gothic Book"/>
              </a:rPr>
              <a:t>  </a:t>
            </a:r>
            <a:r>
              <a:rPr lang="en-US" spc="-5" dirty="0">
                <a:latin typeface="Franklin Gothic Book"/>
                <a:cs typeface="Franklin Gothic Book"/>
              </a:rPr>
              <a:t>The</a:t>
            </a:r>
            <a:r>
              <a:rPr lang="en-US" spc="-25" dirty="0">
                <a:latin typeface="Franklin Gothic Book"/>
                <a:cs typeface="Franklin Gothic Book"/>
              </a:rPr>
              <a:t> </a:t>
            </a:r>
            <a:r>
              <a:rPr lang="en-US" spc="-40" dirty="0">
                <a:latin typeface="Franklin Gothic Book"/>
                <a:cs typeface="Franklin Gothic Book"/>
              </a:rPr>
              <a:t>material</a:t>
            </a:r>
            <a:r>
              <a:rPr lang="en-US" spc="-100" dirty="0">
                <a:latin typeface="Franklin Gothic Book"/>
                <a:cs typeface="Franklin Gothic Book"/>
              </a:rPr>
              <a:t> </a:t>
            </a:r>
            <a:r>
              <a:rPr lang="en-US" spc="-5" dirty="0">
                <a:latin typeface="Franklin Gothic Book"/>
                <a:cs typeface="Franklin Gothic Book"/>
              </a:rPr>
              <a:t>contained</a:t>
            </a:r>
            <a:r>
              <a:rPr lang="en-US" spc="-45" dirty="0">
                <a:latin typeface="Franklin Gothic Book"/>
                <a:cs typeface="Franklin Gothic Book"/>
              </a:rPr>
              <a:t> </a:t>
            </a:r>
            <a:r>
              <a:rPr lang="en-US" spc="-15" dirty="0">
                <a:latin typeface="Franklin Gothic Book"/>
                <a:cs typeface="Franklin Gothic Book"/>
              </a:rPr>
              <a:t>herein</a:t>
            </a:r>
            <a:r>
              <a:rPr lang="en-US" spc="-35" dirty="0">
                <a:latin typeface="Franklin Gothic Book"/>
                <a:cs typeface="Franklin Gothic Book"/>
              </a:rPr>
              <a:t> </a:t>
            </a:r>
            <a:r>
              <a:rPr lang="en-US" spc="-5" dirty="0">
                <a:latin typeface="Franklin Gothic Book"/>
                <a:cs typeface="Franklin Gothic Book"/>
              </a:rPr>
              <a:t>should</a:t>
            </a:r>
            <a:r>
              <a:rPr lang="en-US" spc="-20" dirty="0">
                <a:latin typeface="Franklin Gothic Book"/>
                <a:cs typeface="Franklin Gothic Book"/>
              </a:rPr>
              <a:t> </a:t>
            </a:r>
            <a:r>
              <a:rPr lang="en-US" spc="-15" dirty="0">
                <a:latin typeface="Franklin Gothic Book"/>
                <a:cs typeface="Franklin Gothic Book"/>
              </a:rPr>
              <a:t>not</a:t>
            </a:r>
            <a:r>
              <a:rPr lang="en-US" spc="-265" dirty="0">
                <a:latin typeface="Franklin Gothic Book"/>
                <a:cs typeface="Franklin Gothic Book"/>
              </a:rPr>
              <a:t> </a:t>
            </a:r>
            <a:r>
              <a:rPr lang="en-US" dirty="0">
                <a:latin typeface="Franklin Gothic Book"/>
                <a:cs typeface="Franklin Gothic Book"/>
              </a:rPr>
              <a:t>be </a:t>
            </a:r>
            <a:r>
              <a:rPr lang="en-US" spc="-5" dirty="0">
                <a:latin typeface="Franklin Gothic Book"/>
                <a:cs typeface="Franklin Gothic Book"/>
              </a:rPr>
              <a:t>construed </a:t>
            </a:r>
            <a:r>
              <a:rPr lang="en-US" spc="-25" dirty="0">
                <a:latin typeface="Franklin Gothic Book"/>
                <a:cs typeface="Franklin Gothic Book"/>
              </a:rPr>
              <a:t>by </a:t>
            </a:r>
            <a:r>
              <a:rPr lang="en-US" spc="-40" dirty="0">
                <a:latin typeface="Franklin Gothic Book"/>
                <a:cs typeface="Franklin Gothic Book"/>
              </a:rPr>
              <a:t>any </a:t>
            </a:r>
            <a:r>
              <a:rPr lang="en-US" spc="-5" dirty="0">
                <a:latin typeface="Franklin Gothic Book"/>
                <a:cs typeface="Franklin Gothic Book"/>
              </a:rPr>
              <a:t>audience as </a:t>
            </a:r>
            <a:r>
              <a:rPr lang="en-US" spc="-45" dirty="0">
                <a:latin typeface="Franklin Gothic Book"/>
                <a:cs typeface="Franklin Gothic Book"/>
              </a:rPr>
              <a:t>anything  </a:t>
            </a:r>
            <a:r>
              <a:rPr lang="en-US" spc="-15" dirty="0">
                <a:latin typeface="Franklin Gothic Book"/>
                <a:cs typeface="Franklin Gothic Book"/>
              </a:rPr>
              <a:t>other </a:t>
            </a:r>
            <a:r>
              <a:rPr lang="en-US" spc="-5" dirty="0">
                <a:latin typeface="Franklin Gothic Book"/>
                <a:cs typeface="Franklin Gothic Book"/>
              </a:rPr>
              <a:t>than general and generic educational </a:t>
            </a:r>
            <a:r>
              <a:rPr lang="en-US" spc="-45" dirty="0">
                <a:latin typeface="Franklin Gothic Book"/>
                <a:cs typeface="Franklin Gothic Book"/>
              </a:rPr>
              <a:t>information </a:t>
            </a:r>
            <a:r>
              <a:rPr lang="en-US" spc="-55" dirty="0">
                <a:latin typeface="Franklin Gothic Book"/>
                <a:cs typeface="Franklin Gothic Book"/>
              </a:rPr>
              <a:t>available </a:t>
            </a:r>
            <a:r>
              <a:rPr lang="en-US" spc="-25" dirty="0">
                <a:latin typeface="Franklin Gothic Book"/>
                <a:cs typeface="Franklin Gothic Book"/>
              </a:rPr>
              <a:t>to </a:t>
            </a:r>
            <a:r>
              <a:rPr lang="en-US" spc="-5" dirty="0">
                <a:latin typeface="Franklin Gothic Book"/>
                <a:cs typeface="Franklin Gothic Book"/>
              </a:rPr>
              <a:t>the public.  Individuals are encouraged </a:t>
            </a:r>
            <a:r>
              <a:rPr lang="en-US" spc="-25" dirty="0">
                <a:latin typeface="Franklin Gothic Book"/>
                <a:cs typeface="Franklin Gothic Book"/>
              </a:rPr>
              <a:t>to </a:t>
            </a:r>
            <a:r>
              <a:rPr lang="en-US" spc="-5" dirty="0">
                <a:latin typeface="Franklin Gothic Book"/>
                <a:cs typeface="Franklin Gothic Book"/>
              </a:rPr>
              <a:t>seek </a:t>
            </a:r>
            <a:r>
              <a:rPr lang="en-US" spc="-60" dirty="0">
                <a:latin typeface="Franklin Gothic Book"/>
                <a:cs typeface="Franklin Gothic Book"/>
              </a:rPr>
              <a:t>professional  </a:t>
            </a:r>
            <a:r>
              <a:rPr lang="en-US" spc="-5" dirty="0">
                <a:latin typeface="Franklin Gothic Book"/>
                <a:cs typeface="Franklin Gothic Book"/>
              </a:rPr>
              <a:t>advice </a:t>
            </a:r>
            <a:r>
              <a:rPr lang="en-US" dirty="0">
                <a:latin typeface="Franklin Gothic Book"/>
                <a:cs typeface="Franklin Gothic Book"/>
              </a:rPr>
              <a:t>so </a:t>
            </a:r>
            <a:r>
              <a:rPr lang="en-US" spc="-40" dirty="0">
                <a:latin typeface="Franklin Gothic Book"/>
                <a:cs typeface="Franklin Gothic Book"/>
              </a:rPr>
              <a:t>they may receive </a:t>
            </a:r>
            <a:r>
              <a:rPr lang="en-US" spc="-5" dirty="0">
                <a:latin typeface="Franklin Gothic Book"/>
                <a:cs typeface="Franklin Gothic Book"/>
              </a:rPr>
              <a:t>actionable </a:t>
            </a:r>
            <a:r>
              <a:rPr lang="en-US" spc="-35" dirty="0">
                <a:latin typeface="Franklin Gothic Book"/>
                <a:cs typeface="Franklin Gothic Book"/>
              </a:rPr>
              <a:t>recommendations </a:t>
            </a:r>
            <a:r>
              <a:rPr lang="en-US" spc="-40" dirty="0">
                <a:latin typeface="Franklin Gothic Book"/>
                <a:cs typeface="Franklin Gothic Book"/>
              </a:rPr>
              <a:t>from </a:t>
            </a:r>
            <a:r>
              <a:rPr lang="en-US" dirty="0">
                <a:latin typeface="Franklin Gothic Book"/>
                <a:cs typeface="Franklin Gothic Book"/>
              </a:rPr>
              <a:t>a </a:t>
            </a:r>
            <a:r>
              <a:rPr lang="en-US" spc="-5" dirty="0">
                <a:latin typeface="Franklin Gothic Book"/>
                <a:cs typeface="Franklin Gothic Book"/>
              </a:rPr>
              <a:t>licensed</a:t>
            </a:r>
            <a:r>
              <a:rPr lang="en-US" spc="-300" dirty="0">
                <a:latin typeface="Franklin Gothic Book"/>
                <a:cs typeface="Franklin Gothic Book"/>
              </a:rPr>
              <a:t> </a:t>
            </a:r>
            <a:r>
              <a:rPr lang="en-US" spc="-55" dirty="0">
                <a:latin typeface="Franklin Gothic Book"/>
                <a:cs typeface="Franklin Gothic Book"/>
              </a:rPr>
              <a:t>professional.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5545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14F4-EE1C-E6D7-0C8F-EC44AE39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1" y="780634"/>
            <a:ext cx="8370316" cy="923330"/>
          </a:xfrm>
        </p:spPr>
        <p:txBody>
          <a:bodyPr/>
          <a:lstStyle/>
          <a:p>
            <a:r>
              <a:rPr lang="en-US" dirty="0"/>
              <a:t>ERISA TAX ACT 1974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0C804-A437-A64E-590E-1AEE43282EB4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09162" y="1577340"/>
            <a:ext cx="3977640" cy="457048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Studebaker Corporation</a:t>
            </a:r>
          </a:p>
          <a:p>
            <a:endParaRPr lang="en-US" dirty="0"/>
          </a:p>
          <a:p>
            <a:r>
              <a:rPr lang="en-US" dirty="0"/>
              <a:t>Pension Benefit Guarantee Corporation</a:t>
            </a:r>
          </a:p>
          <a:p>
            <a:endParaRPr lang="en-US" dirty="0"/>
          </a:p>
          <a:p>
            <a:r>
              <a:rPr lang="en-US" dirty="0"/>
              <a:t>Vesting, Matches, Joint and Survivor</a:t>
            </a:r>
          </a:p>
          <a:p>
            <a:endParaRPr lang="en-US" dirty="0"/>
          </a:p>
          <a:p>
            <a:r>
              <a:rPr lang="en-US" dirty="0"/>
              <a:t>Cobra &amp; HIPPA</a:t>
            </a:r>
          </a:p>
          <a:p>
            <a:endParaRPr lang="en-US" dirty="0"/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E49468B3-6051-D392-75A4-B633CF049E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9782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1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626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5"/>
              </a:spcBef>
              <a:tabLst>
                <a:tab pos="1685289" algn="l"/>
                <a:tab pos="8357234" algn="l"/>
              </a:tabLst>
            </a:pPr>
            <a:r>
              <a:rPr sz="4400" dirty="0">
                <a:solidFill>
                  <a:srgbClr val="75B311"/>
                </a:solidFill>
              </a:rPr>
              <a:t> 	</a:t>
            </a:r>
            <a:r>
              <a:rPr lang="en-US" sz="4400" spc="-5" dirty="0">
                <a:solidFill>
                  <a:srgbClr val="75B311"/>
                </a:solidFill>
              </a:rPr>
              <a:t>Retirement</a:t>
            </a:r>
            <a:r>
              <a:rPr sz="4400" spc="-40" dirty="0">
                <a:solidFill>
                  <a:srgbClr val="75B311"/>
                </a:solidFill>
              </a:rPr>
              <a:t> </a:t>
            </a:r>
            <a:r>
              <a:rPr sz="4400" spc="-5" dirty="0">
                <a:solidFill>
                  <a:srgbClr val="75B311"/>
                </a:solidFill>
              </a:rPr>
              <a:t>Accounts	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18023" y="1848144"/>
            <a:ext cx="4663577" cy="4311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CACE3"/>
              </a:buClr>
              <a:buSzPct val="87500"/>
              <a:tabLst>
                <a:tab pos="144145" algn="l"/>
              </a:tabLst>
            </a:pP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lang="en-US" sz="2400" dirty="0">
                <a:latin typeface="Calibri"/>
                <a:cs typeface="Calibri"/>
              </a:rPr>
              <a:t>IRA Traditional/ROTH/non-deductible</a:t>
            </a:r>
          </a:p>
          <a:p>
            <a:pPr marL="165100" indent="-15240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sz="2400" dirty="0">
                <a:latin typeface="Calibri"/>
                <a:cs typeface="Calibri"/>
              </a:rPr>
              <a:t>Employer </a:t>
            </a:r>
            <a:r>
              <a:rPr sz="2400" spc="-5" dirty="0">
                <a:latin typeface="Calibri"/>
                <a:cs typeface="Calibri"/>
              </a:rPr>
              <a:t>Sponsored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Plans</a:t>
            </a:r>
            <a:r>
              <a:rPr lang="en-US" sz="2400" spc="-5" dirty="0">
                <a:latin typeface="Calibri"/>
                <a:cs typeface="Calibri"/>
              </a:rPr>
              <a:t>, 401k, TSP, 403b, etc.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sz="2400" spc="-5" dirty="0">
                <a:latin typeface="Calibri"/>
                <a:cs typeface="Calibri"/>
              </a:rPr>
              <a:t>Self-Employed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Plans</a:t>
            </a:r>
            <a:r>
              <a:rPr lang="en-US" sz="2400" spc="-5" dirty="0">
                <a:latin typeface="Calibri"/>
                <a:cs typeface="Calibri"/>
              </a:rPr>
              <a:t>, SEP, SIMPLE, DB’s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910"/>
              </a:spcBef>
              <a:buChar char="▪"/>
              <a:tabLst>
                <a:tab pos="165100" algn="l"/>
              </a:tabLst>
            </a:pPr>
            <a:r>
              <a:rPr sz="2400" spc="-5" dirty="0">
                <a:latin typeface="Calibri"/>
                <a:cs typeface="Calibri"/>
              </a:rPr>
              <a:t>Other</a:t>
            </a:r>
            <a:r>
              <a:rPr lang="en-US" sz="2400" spc="-5" dirty="0">
                <a:latin typeface="Calibri"/>
                <a:cs typeface="Calibri"/>
              </a:rPr>
              <a:t> (non-qualified deferred Comp, NUA, Options, Grants)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1844" y="2284488"/>
            <a:ext cx="2481059" cy="2481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7751" y="2310383"/>
            <a:ext cx="2374392" cy="2374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8236" y="3471671"/>
            <a:ext cx="2705099" cy="2706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4144" y="3497579"/>
            <a:ext cx="2598419" cy="25999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486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5"/>
              </a:spcBef>
              <a:tabLst>
                <a:tab pos="1391285" algn="l"/>
                <a:tab pos="3844925" algn="l"/>
                <a:tab pos="8357234" algn="l"/>
              </a:tabLst>
            </a:pPr>
            <a:r>
              <a:rPr sz="4400" dirty="0">
                <a:solidFill>
                  <a:srgbClr val="75B311"/>
                </a:solidFill>
              </a:rPr>
              <a:t> 	</a:t>
            </a:r>
            <a:r>
              <a:rPr lang="en-US" sz="4400" dirty="0">
                <a:solidFill>
                  <a:srgbClr val="75B311"/>
                </a:solidFill>
              </a:rPr>
              <a:t>           </a:t>
            </a:r>
            <a:r>
              <a:rPr lang="en-US" sz="4400" spc="-5" dirty="0">
                <a:solidFill>
                  <a:srgbClr val="0070C0"/>
                </a:solidFill>
              </a:rPr>
              <a:t>TSP</a:t>
            </a:r>
            <a:r>
              <a:rPr lang="en-US" sz="4400" spc="-5" dirty="0">
                <a:solidFill>
                  <a:srgbClr val="75B311"/>
                </a:solidFill>
              </a:rPr>
              <a:t>                     </a:t>
            </a:r>
            <a:r>
              <a:rPr sz="4400" spc="-5" dirty="0">
                <a:solidFill>
                  <a:srgbClr val="75B311"/>
                </a:solidFill>
              </a:rPr>
              <a:t>	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34028" y="2510303"/>
            <a:ext cx="393192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1CACE3"/>
              </a:buClr>
              <a:buSzPct val="87500"/>
              <a:tabLst>
                <a:tab pos="144145" algn="l"/>
              </a:tabLst>
              <a:defRPr/>
            </a:pP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-1987 G, F &amp; C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ClrTx/>
              <a:buSzTx/>
              <a:tabLst>
                <a:tab pos="165100" algn="l"/>
              </a:tabLst>
              <a:defRPr/>
            </a:pP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-2001 I &amp; 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ClrTx/>
              <a:buSzTx/>
              <a:tabLst>
                <a:tab pos="165100" algn="l"/>
              </a:tabLst>
              <a:defRPr/>
            </a:pPr>
            <a:r>
              <a:rPr lang="en-US" sz="2400" spc="-5" dirty="0">
                <a:solidFill>
                  <a:prstClr val="black"/>
                </a:solidFill>
                <a:latin typeface="Calibri"/>
                <a:cs typeface="Calibri"/>
              </a:rPr>
              <a:t>Lifecycle Funds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algn="l" defTabSz="914400" rtl="0" eaLnBrk="1" fontAlgn="auto" latinLnBrk="0" hangingPunct="1">
              <a:lnSpc>
                <a:spcPct val="100000"/>
              </a:lnSpc>
              <a:spcBef>
                <a:spcPts val="1910"/>
              </a:spcBef>
              <a:spcAft>
                <a:spcPts val="0"/>
              </a:spcAft>
              <a:buClrTx/>
              <a:buSzTx/>
              <a:tabLst>
                <a:tab pos="16510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Mutual Fund Window 2022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065" marR="5080" lvl="0" algn="l" defTabSz="914400" rtl="0" eaLnBrk="1" fontAlgn="auto" latinLnBrk="0" hangingPunct="1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ClrTx/>
              <a:buSzTx/>
              <a:tabLst>
                <a:tab pos="165100" algn="l"/>
              </a:tabLst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TSP Roth 2025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7711AC-E3A6-0E78-F46A-53845DE4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48" y="2101096"/>
            <a:ext cx="3743840" cy="33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6486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5"/>
              </a:spcBef>
              <a:tabLst>
                <a:tab pos="1391285" algn="l"/>
                <a:tab pos="3844925" algn="l"/>
                <a:tab pos="8357234" algn="l"/>
              </a:tabLst>
            </a:pPr>
            <a:r>
              <a:rPr sz="4400" dirty="0">
                <a:solidFill>
                  <a:srgbClr val="75B311"/>
                </a:solidFill>
              </a:rPr>
              <a:t> 	</a:t>
            </a:r>
            <a:r>
              <a:rPr sz="4400" spc="-5" dirty="0">
                <a:solidFill>
                  <a:srgbClr val="75B311"/>
                </a:solidFill>
              </a:rPr>
              <a:t>Taxation	of</a:t>
            </a:r>
            <a:r>
              <a:rPr sz="4400" spc="-75" dirty="0">
                <a:solidFill>
                  <a:srgbClr val="75B311"/>
                </a:solidFill>
              </a:rPr>
              <a:t> </a:t>
            </a:r>
            <a:r>
              <a:rPr sz="4400" spc="-5" dirty="0">
                <a:solidFill>
                  <a:srgbClr val="75B311"/>
                </a:solidFill>
              </a:rPr>
              <a:t>Accounts	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534028" y="2510303"/>
            <a:ext cx="393192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1445">
              <a:lnSpc>
                <a:spcPct val="100000"/>
              </a:lnSpc>
              <a:spcBef>
                <a:spcPts val="100"/>
              </a:spcBef>
              <a:buClr>
                <a:srgbClr val="1CACE3"/>
              </a:buClr>
              <a:buSzPct val="87500"/>
              <a:buChar char="▪"/>
              <a:tabLst>
                <a:tab pos="144145" algn="l"/>
              </a:tabLst>
            </a:pPr>
            <a:r>
              <a:rPr sz="2400" spc="-5" dirty="0">
                <a:latin typeface="Calibri"/>
                <a:cs typeface="Calibri"/>
              </a:rPr>
              <a:t>Traditional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sz="2400" spc="-5" dirty="0">
                <a:latin typeface="Calibri"/>
                <a:cs typeface="Calibri"/>
              </a:rPr>
              <a:t>Roth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sz="2400" spc="-5" dirty="0">
                <a:latin typeface="Calibri"/>
                <a:cs typeface="Calibri"/>
              </a:rPr>
              <a:t>Non-Deductible</a:t>
            </a:r>
            <a:endParaRPr sz="2400" dirty="0">
              <a:latin typeface="Calibri"/>
              <a:cs typeface="Calibri"/>
            </a:endParaRPr>
          </a:p>
          <a:p>
            <a:pPr marL="165100" indent="-152400">
              <a:lnSpc>
                <a:spcPct val="100000"/>
              </a:lnSpc>
              <a:spcBef>
                <a:spcPts val="1910"/>
              </a:spcBef>
              <a:buChar char="▪"/>
              <a:tabLst>
                <a:tab pos="165100" algn="l"/>
              </a:tabLst>
            </a:pPr>
            <a:r>
              <a:rPr sz="2400" dirty="0">
                <a:latin typeface="Calibri"/>
                <a:cs typeface="Calibri"/>
              </a:rPr>
              <a:t>RMDs</a:t>
            </a:r>
          </a:p>
          <a:p>
            <a:pPr marL="103505" marR="5080" indent="-91440">
              <a:lnSpc>
                <a:spcPct val="100000"/>
              </a:lnSpc>
              <a:spcBef>
                <a:spcPts val="1895"/>
              </a:spcBef>
              <a:buChar char="▪"/>
              <a:tabLst>
                <a:tab pos="165100" algn="l"/>
              </a:tabLst>
            </a:pPr>
            <a:r>
              <a:rPr lang="en-US" sz="2400" spc="-5" dirty="0">
                <a:latin typeface="Calibri"/>
                <a:cs typeface="Calibri"/>
              </a:rPr>
              <a:t> Inheritance and Trusts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85588" y="1949195"/>
            <a:ext cx="3587495" cy="3578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11496" y="1975104"/>
            <a:ext cx="3480815" cy="3471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737360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169" y="888551"/>
            <a:ext cx="79209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none" spc="-5" dirty="0">
                <a:solidFill>
                  <a:srgbClr val="75B311"/>
                </a:solidFill>
              </a:rPr>
              <a:t>Rollovers </a:t>
            </a:r>
            <a:r>
              <a:rPr sz="4800" u="none" spc="-10" dirty="0">
                <a:solidFill>
                  <a:srgbClr val="75B311"/>
                </a:solidFill>
              </a:rPr>
              <a:t>and</a:t>
            </a:r>
            <a:r>
              <a:rPr sz="4800" u="none" spc="15" dirty="0">
                <a:solidFill>
                  <a:srgbClr val="75B311"/>
                </a:solidFill>
              </a:rPr>
              <a:t> </a:t>
            </a:r>
            <a:r>
              <a:rPr sz="4800" u="none" spc="-5" dirty="0">
                <a:solidFill>
                  <a:srgbClr val="75B311"/>
                </a:solidFill>
              </a:rPr>
              <a:t>Conversions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1208" y="2359152"/>
            <a:ext cx="3809999" cy="275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16041" y="2470511"/>
            <a:ext cx="8423422" cy="1815562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4121150" indent="-172720">
              <a:spcBef>
                <a:spcPts val="1620"/>
              </a:spcBef>
              <a:buFontTx/>
              <a:buChar char="▪"/>
              <a:tabLst>
                <a:tab pos="4122420" algn="l"/>
              </a:tabLst>
            </a:pPr>
            <a:r>
              <a:rPr lang="en-US" spc="-5" dirty="0"/>
              <a:t>New money vs. </a:t>
            </a:r>
            <a:r>
              <a:rPr lang="en-US" dirty="0"/>
              <a:t>Old</a:t>
            </a:r>
            <a:r>
              <a:rPr lang="en-US" spc="-50" dirty="0"/>
              <a:t> </a:t>
            </a:r>
            <a:r>
              <a:rPr lang="en-US" spc="-5" dirty="0"/>
              <a:t>money</a:t>
            </a:r>
          </a:p>
          <a:p>
            <a:pPr marL="4121150" indent="-172720">
              <a:lnSpc>
                <a:spcPct val="100000"/>
              </a:lnSpc>
              <a:spcBef>
                <a:spcPts val="1620"/>
              </a:spcBef>
              <a:buChar char="▪"/>
              <a:tabLst>
                <a:tab pos="4122420" algn="l"/>
              </a:tabLst>
            </a:pPr>
            <a:r>
              <a:rPr spc="-5" dirty="0"/>
              <a:t>Direct </a:t>
            </a:r>
            <a:r>
              <a:rPr dirty="0"/>
              <a:t>vs.</a:t>
            </a:r>
            <a:r>
              <a:rPr spc="-5" dirty="0"/>
              <a:t> Indirect</a:t>
            </a:r>
          </a:p>
          <a:p>
            <a:pPr marL="4039870" marR="38735" indent="-91440">
              <a:lnSpc>
                <a:spcPct val="150000"/>
              </a:lnSpc>
              <a:buChar char="▪"/>
              <a:tabLst>
                <a:tab pos="4122420" algn="l"/>
              </a:tabLst>
            </a:pPr>
            <a:r>
              <a:rPr lang="en-US" spc="-5" dirty="0"/>
              <a:t> </a:t>
            </a:r>
            <a:r>
              <a:rPr spc="-5" dirty="0"/>
              <a:t>Conversions</a:t>
            </a:r>
            <a:r>
              <a:rPr lang="en-US" spc="-5" dirty="0"/>
              <a:t>, </a:t>
            </a:r>
            <a:r>
              <a:rPr spc="-5" dirty="0"/>
              <a:t>the </a:t>
            </a:r>
            <a:r>
              <a:rPr dirty="0"/>
              <a:t>5</a:t>
            </a:r>
            <a:r>
              <a:rPr lang="en-US" spc="-100" dirty="0"/>
              <a:t>-</a:t>
            </a:r>
            <a:r>
              <a:rPr dirty="0"/>
              <a:t>year </a:t>
            </a:r>
            <a:r>
              <a:rPr spc="-5" dirty="0"/>
              <a:t>rule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208" y="1737360"/>
            <a:ext cx="8223250" cy="0"/>
          </a:xfrm>
          <a:custGeom>
            <a:avLst/>
            <a:gdLst/>
            <a:ahLst/>
            <a:cxnLst/>
            <a:rect l="l" t="t" r="r" b="b"/>
            <a:pathLst>
              <a:path w="8223250">
                <a:moveTo>
                  <a:pt x="0" y="0"/>
                </a:moveTo>
                <a:lnTo>
                  <a:pt x="8222742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86511"/>
            <a:ext cx="9144000" cy="120650"/>
          </a:xfrm>
          <a:custGeom>
            <a:avLst/>
            <a:gdLst/>
            <a:ahLst/>
            <a:cxnLst/>
            <a:rect l="l" t="t" r="r" b="b"/>
            <a:pathLst>
              <a:path w="9144000" h="120650">
                <a:moveTo>
                  <a:pt x="0" y="120396"/>
                </a:moveTo>
                <a:lnTo>
                  <a:pt x="9144000" y="120396"/>
                </a:lnTo>
                <a:lnTo>
                  <a:pt x="9144000" y="0"/>
                </a:lnTo>
                <a:lnTo>
                  <a:pt x="0" y="0"/>
                </a:lnTo>
                <a:lnTo>
                  <a:pt x="0" y="120396"/>
                </a:lnTo>
                <a:close/>
              </a:path>
            </a:pathLst>
          </a:custGeom>
          <a:solidFill>
            <a:srgbClr val="92D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287020"/>
          </a:xfrm>
          <a:custGeom>
            <a:avLst/>
            <a:gdLst/>
            <a:ahLst/>
            <a:cxnLst/>
            <a:rect l="l" t="t" r="r" b="b"/>
            <a:pathLst>
              <a:path w="9144000" h="287020">
                <a:moveTo>
                  <a:pt x="0" y="286511"/>
                </a:moveTo>
                <a:lnTo>
                  <a:pt x="9144000" y="286511"/>
                </a:lnTo>
                <a:lnTo>
                  <a:pt x="9144000" y="0"/>
                </a:lnTo>
                <a:lnTo>
                  <a:pt x="0" y="0"/>
                </a:lnTo>
                <a:lnTo>
                  <a:pt x="0" y="286511"/>
                </a:lnTo>
                <a:close/>
              </a:path>
            </a:pathLst>
          </a:custGeom>
          <a:solidFill>
            <a:srgbClr val="179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888551"/>
            <a:ext cx="73913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u="none" spc="-5" dirty="0"/>
              <a:t>TSP </a:t>
            </a:r>
            <a:r>
              <a:rPr sz="4800" u="none" spc="-5" dirty="0"/>
              <a:t>Mid-Air</a:t>
            </a:r>
            <a:r>
              <a:rPr sz="4800" u="none" spc="-15" dirty="0"/>
              <a:t> </a:t>
            </a:r>
            <a:r>
              <a:rPr sz="4800" u="none" spc="-10" dirty="0"/>
              <a:t>Conversion</a:t>
            </a:r>
            <a:endParaRPr sz="4800" dirty="0"/>
          </a:p>
        </p:txBody>
      </p:sp>
      <p:sp>
        <p:nvSpPr>
          <p:cNvPr id="6" name="object 6"/>
          <p:cNvSpPr txBox="1"/>
          <p:nvPr/>
        </p:nvSpPr>
        <p:spPr>
          <a:xfrm>
            <a:off x="371764" y="2458157"/>
            <a:ext cx="3434715" cy="2905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95"/>
              </a:spcBef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3-Step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process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1CACE3"/>
              </a:buClr>
              <a:buFont typeface="Calibri"/>
              <a:buChar char="▪"/>
            </a:pPr>
            <a:endParaRPr sz="25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10" dirty="0">
                <a:latin typeface="Calibri"/>
                <a:cs typeface="Calibri"/>
              </a:rPr>
              <a:t>Future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considerations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CACE3"/>
              </a:buClr>
              <a:buFont typeface="Calibri"/>
              <a:buChar char="▪"/>
            </a:pPr>
            <a:endParaRPr sz="25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5" dirty="0">
                <a:latin typeface="Calibri"/>
                <a:cs typeface="Calibri"/>
              </a:rPr>
              <a:t>Market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volatility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CACE3"/>
              </a:buClr>
              <a:buFont typeface="Calibri"/>
              <a:buChar char="▪"/>
            </a:pPr>
            <a:endParaRPr sz="25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buClr>
                <a:srgbClr val="1CACE3"/>
              </a:buClr>
              <a:buChar char="▪"/>
              <a:tabLst>
                <a:tab pos="271145" algn="l"/>
                <a:tab pos="271780" algn="l"/>
              </a:tabLst>
            </a:pPr>
            <a:r>
              <a:rPr sz="2800" spc="-5" dirty="0">
                <a:latin typeface="Calibri"/>
                <a:cs typeface="Calibri"/>
              </a:rPr>
              <a:t>Niche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products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09788" y="5826251"/>
            <a:ext cx="813815" cy="446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8704" y="2066544"/>
            <a:ext cx="4852415" cy="3550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3128" y="2410967"/>
            <a:ext cx="4163567" cy="28620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8928" y="2366772"/>
            <a:ext cx="4252595" cy="2950845"/>
          </a:xfrm>
          <a:custGeom>
            <a:avLst/>
            <a:gdLst/>
            <a:ahLst/>
            <a:cxnLst/>
            <a:rect l="l" t="t" r="r" b="b"/>
            <a:pathLst>
              <a:path w="4252595" h="2950845">
                <a:moveTo>
                  <a:pt x="520166" y="0"/>
                </a:moveTo>
                <a:lnTo>
                  <a:pt x="4252010" y="0"/>
                </a:lnTo>
                <a:lnTo>
                  <a:pt x="4252010" y="2430487"/>
                </a:lnTo>
                <a:lnTo>
                  <a:pt x="4249470" y="2482621"/>
                </a:lnTo>
                <a:lnTo>
                  <a:pt x="4241647" y="2534361"/>
                </a:lnTo>
                <a:lnTo>
                  <a:pt x="4228642" y="2584196"/>
                </a:lnTo>
                <a:lnTo>
                  <a:pt x="4211294" y="2632341"/>
                </a:lnTo>
                <a:lnTo>
                  <a:pt x="4189133" y="2677972"/>
                </a:lnTo>
                <a:lnTo>
                  <a:pt x="4163186" y="2720784"/>
                </a:lnTo>
                <a:lnTo>
                  <a:pt x="4133189" y="2761208"/>
                </a:lnTo>
                <a:lnTo>
                  <a:pt x="4099394" y="2798038"/>
                </a:lnTo>
                <a:lnTo>
                  <a:pt x="4062564" y="2831833"/>
                </a:lnTo>
                <a:lnTo>
                  <a:pt x="4022140" y="2861818"/>
                </a:lnTo>
                <a:lnTo>
                  <a:pt x="3979329" y="2887764"/>
                </a:lnTo>
                <a:lnTo>
                  <a:pt x="3933697" y="2909938"/>
                </a:lnTo>
                <a:lnTo>
                  <a:pt x="3885552" y="2927286"/>
                </a:lnTo>
                <a:lnTo>
                  <a:pt x="3835717" y="2940278"/>
                </a:lnTo>
                <a:lnTo>
                  <a:pt x="3783977" y="2948114"/>
                </a:lnTo>
                <a:lnTo>
                  <a:pt x="3731844" y="2950654"/>
                </a:lnTo>
                <a:lnTo>
                  <a:pt x="0" y="2950654"/>
                </a:lnTo>
                <a:lnTo>
                  <a:pt x="0" y="520166"/>
                </a:lnTo>
                <a:lnTo>
                  <a:pt x="2552" y="468033"/>
                </a:lnTo>
                <a:lnTo>
                  <a:pt x="10375" y="416293"/>
                </a:lnTo>
                <a:lnTo>
                  <a:pt x="23418" y="366293"/>
                </a:lnTo>
                <a:lnTo>
                  <a:pt x="41135" y="318312"/>
                </a:lnTo>
                <a:lnTo>
                  <a:pt x="62864" y="272681"/>
                </a:lnTo>
                <a:lnTo>
                  <a:pt x="89382" y="229641"/>
                </a:lnTo>
                <a:lnTo>
                  <a:pt x="119138" y="189979"/>
                </a:lnTo>
                <a:lnTo>
                  <a:pt x="152603" y="152603"/>
                </a:lnTo>
                <a:lnTo>
                  <a:pt x="189979" y="119126"/>
                </a:lnTo>
                <a:lnTo>
                  <a:pt x="229641" y="89382"/>
                </a:lnTo>
                <a:lnTo>
                  <a:pt x="272681" y="62865"/>
                </a:lnTo>
                <a:lnTo>
                  <a:pt x="318312" y="41135"/>
                </a:lnTo>
                <a:lnTo>
                  <a:pt x="366293" y="23418"/>
                </a:lnTo>
                <a:lnTo>
                  <a:pt x="416293" y="10363"/>
                </a:lnTo>
                <a:lnTo>
                  <a:pt x="468033" y="2540"/>
                </a:lnTo>
                <a:lnTo>
                  <a:pt x="520166" y="0"/>
                </a:lnTo>
                <a:close/>
              </a:path>
            </a:pathLst>
          </a:custGeom>
          <a:ln w="883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499</Words>
  <Application>Microsoft Office PowerPoint</Application>
  <PresentationFormat>On-screen Show (4:3)</PresentationFormat>
  <Paragraphs>81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Castellar</vt:lpstr>
      <vt:lpstr>Franklin Gothic Book</vt:lpstr>
      <vt:lpstr>Georgia</vt:lpstr>
      <vt:lpstr>Rockwell</vt:lpstr>
      <vt:lpstr>Office Theme</vt:lpstr>
      <vt:lpstr>IRA, TSP, &amp; 401(k)   Rollovers </vt:lpstr>
      <vt:lpstr>Today’s Featured Presenters:</vt:lpstr>
      <vt:lpstr>Disclaimer:</vt:lpstr>
      <vt:lpstr>ERISA TAX ACT 1974</vt:lpstr>
      <vt:lpstr>  Retirement Accounts </vt:lpstr>
      <vt:lpstr>             TSP                      </vt:lpstr>
      <vt:lpstr>  Taxation of Accounts </vt:lpstr>
      <vt:lpstr>Rollovers and Conversions</vt:lpstr>
      <vt:lpstr>TSP Mid-Air Conversion</vt:lpstr>
      <vt:lpstr>  To Be Mentioned…. </vt:lpstr>
      <vt:lpstr>Withdrawals, 72T and 72Q</vt:lpstr>
      <vt:lpstr>PowerPoint Presentation</vt:lpstr>
      <vt:lpstr>  Exit Strategy </vt:lpstr>
      <vt:lpstr>Thank you for your participation!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IRA, TSP, &amp; 401(k)   Rollovers</dc:title>
  <dc:creator>Olivia Curry</dc:creator>
  <cp:lastModifiedBy>Kelley Folsom</cp:lastModifiedBy>
  <cp:revision>10</cp:revision>
  <cp:lastPrinted>2023-12-12T15:41:39Z</cp:lastPrinted>
  <dcterms:created xsi:type="dcterms:W3CDTF">2020-07-24T14:00:11Z</dcterms:created>
  <dcterms:modified xsi:type="dcterms:W3CDTF">2025-08-02T16:22:19Z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2020-07-24T00:00:00Z</vt:filetime>
  </property>
</Properties>
</file>