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12.jpg" ContentType="image/png"/>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4"/>
  </p:sldMasterIdLst>
  <p:notesMasterIdLst>
    <p:notesMasterId r:id="rId26"/>
  </p:notesMasterIdLst>
  <p:handoutMasterIdLst>
    <p:handoutMasterId r:id="rId27"/>
  </p:handoutMasterIdLst>
  <p:sldIdLst>
    <p:sldId id="256" r:id="rId5"/>
    <p:sldId id="715" r:id="rId6"/>
    <p:sldId id="267" r:id="rId7"/>
    <p:sldId id="721" r:id="rId8"/>
    <p:sldId id="265" r:id="rId9"/>
    <p:sldId id="705" r:id="rId10"/>
    <p:sldId id="706" r:id="rId11"/>
    <p:sldId id="720" r:id="rId12"/>
    <p:sldId id="707" r:id="rId13"/>
    <p:sldId id="722" r:id="rId14"/>
    <p:sldId id="262" r:id="rId15"/>
    <p:sldId id="714" r:id="rId16"/>
    <p:sldId id="710" r:id="rId17"/>
    <p:sldId id="711" r:id="rId18"/>
    <p:sldId id="713" r:id="rId19"/>
    <p:sldId id="257" r:id="rId20"/>
    <p:sldId id="258" r:id="rId21"/>
    <p:sldId id="259" r:id="rId22"/>
    <p:sldId id="263" r:id="rId23"/>
    <p:sldId id="264" r:id="rId24"/>
    <p:sldId id="718" r:id="rId25"/>
  </p:sldIdLst>
  <p:sldSz cx="9144000" cy="6858000" type="screen4x3"/>
  <p:notesSz cx="6954838" cy="9240838"/>
  <p:embeddedFontLst>
    <p:embeddedFont>
      <p:font typeface="Arial Narrow" panose="020B0606020202030204" pitchFamily="34" charset="0"/>
      <p:regular r:id="rId28"/>
      <p:bold r:id="rId29"/>
      <p:italic r:id="rId30"/>
      <p:boldItalic r:id="rId31"/>
    </p:embeddedFont>
    <p:embeddedFont>
      <p:font typeface="Castellar" panose="020A0402060406010301" pitchFamily="18" charset="0"/>
      <p:regular r:id="rId32"/>
    </p:embeddedFont>
    <p:embeddedFont>
      <p:font typeface="Century Gothic" panose="020B0502020202020204" pitchFamily="34" charset="0"/>
      <p:regular r:id="rId33"/>
      <p:bold r:id="rId34"/>
      <p:italic r:id="rId35"/>
      <p:boldItalic r:id="rId36"/>
    </p:embeddedFont>
    <p:embeddedFont>
      <p:font typeface="Franklin Gothic Book" panose="020B0503020102020204" pitchFamily="34" charset="0"/>
      <p:regular r:id="rId37"/>
      <p:italic r:id="rId38"/>
    </p:embeddedFont>
    <p:embeddedFont>
      <p:font typeface="Franklin Gothic Demi" panose="020B0703020102020204" pitchFamily="34" charset="0"/>
      <p:regular r:id="rId39"/>
      <p:bold r:id="rId40"/>
      <p:italic r:id="rId41"/>
      <p:boldItalic r:id="rId42"/>
    </p:embeddedFont>
    <p:embeddedFont>
      <p:font typeface="Franklin Gothic Medium" panose="020B0603020102020204" pitchFamily="34" charset="0"/>
      <p:regular r:id="rId43"/>
      <p:italic r:id="rId44"/>
    </p:embeddedFont>
    <p:embeddedFont>
      <p:font typeface="Georgia" panose="02040502050405020303" pitchFamily="18" charset="0"/>
      <p:regular r:id="rId45"/>
      <p:bold r:id="rId46"/>
      <p:italic r:id="rId47"/>
      <p:boldItalic r:id="rId48"/>
    </p:embeddedFont>
    <p:embeddedFont>
      <p:font typeface="Rockwell" panose="02060603020205020403" pitchFamily="18" charset="0"/>
      <p:regular r:id="rId49"/>
      <p:bold r:id="rId50"/>
      <p:italic r:id="rId51"/>
      <p:boldItalic r:id="rId5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96A1B"/>
    <a:srgbClr val="39B4E1"/>
    <a:srgbClr val="D7F0F9"/>
    <a:srgbClr val="FF8700"/>
    <a:srgbClr val="68686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5" autoAdjust="0"/>
    <p:restoredTop sz="95781" autoAdjust="0"/>
  </p:normalViewPr>
  <p:slideViewPr>
    <p:cSldViewPr snapToGrid="0" snapToObjects="1">
      <p:cViewPr varScale="1">
        <p:scale>
          <a:sx n="63" d="100"/>
          <a:sy n="63" d="100"/>
        </p:scale>
        <p:origin x="1266" y="28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7" d="100"/>
          <a:sy n="77" d="100"/>
        </p:scale>
        <p:origin x="387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font" Target="fonts/font12.fntdata"/><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font" Target="fonts/font23.fntdata"/><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41" Type="http://schemas.openxmlformats.org/officeDocument/2006/relationships/font" Target="fonts/font14.fntdata"/><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font" Target="fonts/font2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24.fntdata"/><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16C619-73D0-4B3A-9593-E9AA4D4626A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8E79CCA-8AC0-49D9-B667-7EF7EFA70AAA}">
      <dgm:prSet custT="1"/>
      <dgm:spPr>
        <a:solidFill>
          <a:srgbClr val="F96A1B"/>
        </a:solidFill>
        <a:ln>
          <a:solidFill>
            <a:srgbClr val="F96A1B"/>
          </a:solidFill>
        </a:ln>
      </dgm:spPr>
      <dgm:t>
        <a:bodyPr/>
        <a:lstStyle/>
        <a:p>
          <a:pPr algn="ctr"/>
          <a:r>
            <a:rPr lang="en-US" sz="3700" b="0" dirty="0">
              <a:latin typeface="Franklin Gothic Demi" panose="020B0703020102020204" pitchFamily="34" charset="0"/>
            </a:rPr>
            <a:t>Volatility in Market</a:t>
          </a:r>
          <a:endParaRPr lang="en-US" sz="3700" dirty="0">
            <a:latin typeface="Franklin Gothic Demi" panose="020B0703020102020204" pitchFamily="34" charset="0"/>
          </a:endParaRPr>
        </a:p>
      </dgm:t>
    </dgm:pt>
    <dgm:pt modelId="{94B1DF7C-DC7C-414D-A00D-8E725A3A5F9D}" type="parTrans" cxnId="{F5A48A19-AEEF-4B7A-9AB5-FF03E53A149D}">
      <dgm:prSet/>
      <dgm:spPr/>
      <dgm:t>
        <a:bodyPr/>
        <a:lstStyle/>
        <a:p>
          <a:endParaRPr lang="en-US"/>
        </a:p>
      </dgm:t>
    </dgm:pt>
    <dgm:pt modelId="{B491CE60-DDA4-4BBA-9ACD-4AD5436131A9}" type="sibTrans" cxnId="{F5A48A19-AEEF-4B7A-9AB5-FF03E53A149D}">
      <dgm:prSet/>
      <dgm:spPr/>
      <dgm:t>
        <a:bodyPr/>
        <a:lstStyle/>
        <a:p>
          <a:endParaRPr lang="en-US"/>
        </a:p>
      </dgm:t>
    </dgm:pt>
    <dgm:pt modelId="{09186817-878C-4852-AF3D-670EC4C25FC8}">
      <dgm:prSet custT="1"/>
      <dgm:spPr>
        <a:solidFill>
          <a:srgbClr val="F96A1B"/>
        </a:solidFill>
      </dgm:spPr>
      <dgm:t>
        <a:bodyPr/>
        <a:lstStyle/>
        <a:p>
          <a:pPr algn="ctr"/>
          <a:r>
            <a:rPr lang="en-US" sz="3700" b="0" dirty="0">
              <a:latin typeface="Franklin Gothic Demi" panose="020B0703020102020204" pitchFamily="34" charset="0"/>
            </a:rPr>
            <a:t>Tax Changes</a:t>
          </a:r>
          <a:endParaRPr lang="en-US" sz="3700" dirty="0">
            <a:latin typeface="Franklin Gothic Demi" panose="020B0703020102020204" pitchFamily="34" charset="0"/>
          </a:endParaRPr>
        </a:p>
      </dgm:t>
    </dgm:pt>
    <dgm:pt modelId="{E00BC5BB-6083-48C3-B0BD-9DE1B97378B7}" type="parTrans" cxnId="{6C7B175A-CA7C-4CAE-9885-0ED367EE6EBB}">
      <dgm:prSet/>
      <dgm:spPr/>
      <dgm:t>
        <a:bodyPr/>
        <a:lstStyle/>
        <a:p>
          <a:endParaRPr lang="en-US"/>
        </a:p>
      </dgm:t>
    </dgm:pt>
    <dgm:pt modelId="{1CEABB5C-3D3C-4472-8D8E-29C1D50B06DD}" type="sibTrans" cxnId="{6C7B175A-CA7C-4CAE-9885-0ED367EE6EBB}">
      <dgm:prSet/>
      <dgm:spPr/>
      <dgm:t>
        <a:bodyPr/>
        <a:lstStyle/>
        <a:p>
          <a:endParaRPr lang="en-US"/>
        </a:p>
      </dgm:t>
    </dgm:pt>
    <dgm:pt modelId="{44F4B6EE-8787-4E8D-A12D-A04407100E13}">
      <dgm:prSet custT="1"/>
      <dgm:spPr>
        <a:solidFill>
          <a:srgbClr val="F96A1B"/>
        </a:solidFill>
      </dgm:spPr>
      <dgm:t>
        <a:bodyPr/>
        <a:lstStyle/>
        <a:p>
          <a:pPr algn="ctr"/>
          <a:r>
            <a:rPr lang="en-US" sz="3700" b="0" kern="1200" dirty="0">
              <a:latin typeface="Franklin Gothic Demi" panose="020B0703020102020204" pitchFamily="34" charset="0"/>
            </a:rPr>
            <a:t>Career Uncertainty</a:t>
          </a:r>
          <a:endParaRPr lang="en-US" sz="3700" kern="1200" dirty="0">
            <a:latin typeface="Franklin Gothic Demi" panose="020B0703020102020204" pitchFamily="34" charset="0"/>
          </a:endParaRPr>
        </a:p>
      </dgm:t>
    </dgm:pt>
    <dgm:pt modelId="{399A143F-F064-44A3-B862-B538996BA194}" type="parTrans" cxnId="{CE696235-984E-4857-9AD8-8D9128C62995}">
      <dgm:prSet/>
      <dgm:spPr/>
      <dgm:t>
        <a:bodyPr/>
        <a:lstStyle/>
        <a:p>
          <a:endParaRPr lang="en-US"/>
        </a:p>
      </dgm:t>
    </dgm:pt>
    <dgm:pt modelId="{27819D38-4D3A-43F7-890C-F7703AEB710F}" type="sibTrans" cxnId="{CE696235-984E-4857-9AD8-8D9128C62995}">
      <dgm:prSet/>
      <dgm:spPr/>
      <dgm:t>
        <a:bodyPr/>
        <a:lstStyle/>
        <a:p>
          <a:endParaRPr lang="en-US"/>
        </a:p>
      </dgm:t>
    </dgm:pt>
    <dgm:pt modelId="{A890B61C-5AA7-4866-BC18-91D31FC1FC4B}" type="pres">
      <dgm:prSet presAssocID="{CA16C619-73D0-4B3A-9593-E9AA4D4626A8}" presName="linear" presStyleCnt="0">
        <dgm:presLayoutVars>
          <dgm:animLvl val="lvl"/>
          <dgm:resizeHandles val="exact"/>
        </dgm:presLayoutVars>
      </dgm:prSet>
      <dgm:spPr/>
    </dgm:pt>
    <dgm:pt modelId="{52629ECD-95F3-44F1-9B1F-742A3E8C23C8}" type="pres">
      <dgm:prSet presAssocID="{D8E79CCA-8AC0-49D9-B667-7EF7EFA70AAA}" presName="parentText" presStyleLbl="node1" presStyleIdx="0" presStyleCnt="3" custScaleY="51650" custLinFactNeighborY="-82196">
        <dgm:presLayoutVars>
          <dgm:chMax val="0"/>
          <dgm:bulletEnabled val="1"/>
        </dgm:presLayoutVars>
      </dgm:prSet>
      <dgm:spPr/>
    </dgm:pt>
    <dgm:pt modelId="{77213FBC-AB8E-429D-BDF0-503FBA7D1AA3}" type="pres">
      <dgm:prSet presAssocID="{B491CE60-DDA4-4BBA-9ACD-4AD5436131A9}" presName="spacer" presStyleCnt="0"/>
      <dgm:spPr/>
    </dgm:pt>
    <dgm:pt modelId="{B79354C8-6C77-4103-8309-53B77D7CB2EA}" type="pres">
      <dgm:prSet presAssocID="{09186817-878C-4852-AF3D-670EC4C25FC8}" presName="parentText" presStyleLbl="node1" presStyleIdx="1" presStyleCnt="3" custScaleY="50887" custLinFactNeighborY="-40916">
        <dgm:presLayoutVars>
          <dgm:chMax val="0"/>
          <dgm:bulletEnabled val="1"/>
        </dgm:presLayoutVars>
      </dgm:prSet>
      <dgm:spPr/>
    </dgm:pt>
    <dgm:pt modelId="{122C0EEE-FCD1-42D7-9A04-77D26F9FA88F}" type="pres">
      <dgm:prSet presAssocID="{1CEABB5C-3D3C-4472-8D8E-29C1D50B06DD}" presName="spacer" presStyleCnt="0"/>
      <dgm:spPr/>
    </dgm:pt>
    <dgm:pt modelId="{8E2F863F-C6A4-4459-8D3F-8C0BD324DF04}" type="pres">
      <dgm:prSet presAssocID="{44F4B6EE-8787-4E8D-A12D-A04407100E13}" presName="parentText" presStyleLbl="node1" presStyleIdx="2" presStyleCnt="3" custScaleY="51458">
        <dgm:presLayoutVars>
          <dgm:chMax val="0"/>
          <dgm:bulletEnabled val="1"/>
        </dgm:presLayoutVars>
      </dgm:prSet>
      <dgm:spPr/>
    </dgm:pt>
  </dgm:ptLst>
  <dgm:cxnLst>
    <dgm:cxn modelId="{4E724F00-1BB3-4090-8451-84E2DD1E8A4E}" type="presOf" srcId="{44F4B6EE-8787-4E8D-A12D-A04407100E13}" destId="{8E2F863F-C6A4-4459-8D3F-8C0BD324DF04}" srcOrd="0" destOrd="0" presId="urn:microsoft.com/office/officeart/2005/8/layout/vList2"/>
    <dgm:cxn modelId="{F5A48A19-AEEF-4B7A-9AB5-FF03E53A149D}" srcId="{CA16C619-73D0-4B3A-9593-E9AA4D4626A8}" destId="{D8E79CCA-8AC0-49D9-B667-7EF7EFA70AAA}" srcOrd="0" destOrd="0" parTransId="{94B1DF7C-DC7C-414D-A00D-8E725A3A5F9D}" sibTransId="{B491CE60-DDA4-4BBA-9ACD-4AD5436131A9}"/>
    <dgm:cxn modelId="{CE696235-984E-4857-9AD8-8D9128C62995}" srcId="{CA16C619-73D0-4B3A-9593-E9AA4D4626A8}" destId="{44F4B6EE-8787-4E8D-A12D-A04407100E13}" srcOrd="2" destOrd="0" parTransId="{399A143F-F064-44A3-B862-B538996BA194}" sibTransId="{27819D38-4D3A-43F7-890C-F7703AEB710F}"/>
    <dgm:cxn modelId="{7A86D45B-7491-48DA-B8B5-616358A1A65E}" type="presOf" srcId="{D8E79CCA-8AC0-49D9-B667-7EF7EFA70AAA}" destId="{52629ECD-95F3-44F1-9B1F-742A3E8C23C8}" srcOrd="0" destOrd="0" presId="urn:microsoft.com/office/officeart/2005/8/layout/vList2"/>
    <dgm:cxn modelId="{DBA79561-0B69-4626-A907-348FF277A642}" type="presOf" srcId="{CA16C619-73D0-4B3A-9593-E9AA4D4626A8}" destId="{A890B61C-5AA7-4866-BC18-91D31FC1FC4B}" srcOrd="0" destOrd="0" presId="urn:microsoft.com/office/officeart/2005/8/layout/vList2"/>
    <dgm:cxn modelId="{7533584B-FA5A-470F-8D7B-8C2B861ED816}" type="presOf" srcId="{09186817-878C-4852-AF3D-670EC4C25FC8}" destId="{B79354C8-6C77-4103-8309-53B77D7CB2EA}" srcOrd="0" destOrd="0" presId="urn:microsoft.com/office/officeart/2005/8/layout/vList2"/>
    <dgm:cxn modelId="{6C7B175A-CA7C-4CAE-9885-0ED367EE6EBB}" srcId="{CA16C619-73D0-4B3A-9593-E9AA4D4626A8}" destId="{09186817-878C-4852-AF3D-670EC4C25FC8}" srcOrd="1" destOrd="0" parTransId="{E00BC5BB-6083-48C3-B0BD-9DE1B97378B7}" sibTransId="{1CEABB5C-3D3C-4472-8D8E-29C1D50B06DD}"/>
    <dgm:cxn modelId="{3776E6F2-47B8-43AF-AFEF-564FEF844AF3}" type="presParOf" srcId="{A890B61C-5AA7-4866-BC18-91D31FC1FC4B}" destId="{52629ECD-95F3-44F1-9B1F-742A3E8C23C8}" srcOrd="0" destOrd="0" presId="urn:microsoft.com/office/officeart/2005/8/layout/vList2"/>
    <dgm:cxn modelId="{28B1BE29-F45B-4F62-88FF-D5698AAB77F7}" type="presParOf" srcId="{A890B61C-5AA7-4866-BC18-91D31FC1FC4B}" destId="{77213FBC-AB8E-429D-BDF0-503FBA7D1AA3}" srcOrd="1" destOrd="0" presId="urn:microsoft.com/office/officeart/2005/8/layout/vList2"/>
    <dgm:cxn modelId="{3EB5EEC7-2F70-456B-9EA1-F07E56A33BA7}" type="presParOf" srcId="{A890B61C-5AA7-4866-BC18-91D31FC1FC4B}" destId="{B79354C8-6C77-4103-8309-53B77D7CB2EA}" srcOrd="2" destOrd="0" presId="urn:microsoft.com/office/officeart/2005/8/layout/vList2"/>
    <dgm:cxn modelId="{FC7C503C-E6FA-4F9F-B084-BB5CF8933F97}" type="presParOf" srcId="{A890B61C-5AA7-4866-BC18-91D31FC1FC4B}" destId="{122C0EEE-FCD1-42D7-9A04-77D26F9FA88F}" srcOrd="3" destOrd="0" presId="urn:microsoft.com/office/officeart/2005/8/layout/vList2"/>
    <dgm:cxn modelId="{F1569216-2871-4947-8465-392292333911}" type="presParOf" srcId="{A890B61C-5AA7-4866-BC18-91D31FC1FC4B}" destId="{8E2F863F-C6A4-4459-8D3F-8C0BD324DF0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29ECD-95F3-44F1-9B1F-742A3E8C23C8}">
      <dsp:nvSpPr>
        <dsp:cNvPr id="0" name=""/>
        <dsp:cNvSpPr/>
      </dsp:nvSpPr>
      <dsp:spPr>
        <a:xfrm>
          <a:off x="0" y="227246"/>
          <a:ext cx="5615958" cy="618808"/>
        </a:xfrm>
        <a:prstGeom prst="roundRect">
          <a:avLst/>
        </a:prstGeom>
        <a:solidFill>
          <a:srgbClr val="F96A1B"/>
        </a:solidFill>
        <a:ln w="25400" cap="flat" cmpd="sng" algn="ctr">
          <a:solidFill>
            <a:srgbClr val="F96A1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0" kern="1200" dirty="0">
              <a:latin typeface="Franklin Gothic Demi" panose="020B0703020102020204" pitchFamily="34" charset="0"/>
            </a:rPr>
            <a:t>Volatility in Market</a:t>
          </a:r>
          <a:endParaRPr lang="en-US" sz="3700" kern="1200" dirty="0">
            <a:latin typeface="Franklin Gothic Demi" panose="020B0703020102020204" pitchFamily="34" charset="0"/>
          </a:endParaRPr>
        </a:p>
      </dsp:txBody>
      <dsp:txXfrm>
        <a:off x="30208" y="257454"/>
        <a:ext cx="5555542" cy="558392"/>
      </dsp:txXfrm>
    </dsp:sp>
    <dsp:sp modelId="{B79354C8-6C77-4103-8309-53B77D7CB2EA}">
      <dsp:nvSpPr>
        <dsp:cNvPr id="0" name=""/>
        <dsp:cNvSpPr/>
      </dsp:nvSpPr>
      <dsp:spPr>
        <a:xfrm>
          <a:off x="0" y="1106462"/>
          <a:ext cx="5615958" cy="609666"/>
        </a:xfrm>
        <a:prstGeom prst="roundRect">
          <a:avLst/>
        </a:prstGeom>
        <a:solidFill>
          <a:srgbClr val="F96A1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0" kern="1200" dirty="0">
              <a:latin typeface="Franklin Gothic Demi" panose="020B0703020102020204" pitchFamily="34" charset="0"/>
            </a:rPr>
            <a:t>Tax Changes</a:t>
          </a:r>
          <a:endParaRPr lang="en-US" sz="3700" kern="1200" dirty="0">
            <a:latin typeface="Franklin Gothic Demi" panose="020B0703020102020204" pitchFamily="34" charset="0"/>
          </a:endParaRPr>
        </a:p>
      </dsp:txBody>
      <dsp:txXfrm>
        <a:off x="29761" y="1136223"/>
        <a:ext cx="5556436" cy="550144"/>
      </dsp:txXfrm>
    </dsp:sp>
    <dsp:sp modelId="{8E2F863F-C6A4-4459-8D3F-8C0BD324DF04}">
      <dsp:nvSpPr>
        <dsp:cNvPr id="0" name=""/>
        <dsp:cNvSpPr/>
      </dsp:nvSpPr>
      <dsp:spPr>
        <a:xfrm>
          <a:off x="0" y="1975865"/>
          <a:ext cx="5615958" cy="616508"/>
        </a:xfrm>
        <a:prstGeom prst="roundRect">
          <a:avLst/>
        </a:prstGeom>
        <a:solidFill>
          <a:srgbClr val="F96A1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0" kern="1200" dirty="0">
              <a:latin typeface="Franklin Gothic Demi" panose="020B0703020102020204" pitchFamily="34" charset="0"/>
            </a:rPr>
            <a:t>Career Uncertainty</a:t>
          </a:r>
          <a:endParaRPr lang="en-US" sz="3700" kern="1200" dirty="0">
            <a:latin typeface="Franklin Gothic Demi" panose="020B0703020102020204" pitchFamily="34" charset="0"/>
          </a:endParaRPr>
        </a:p>
      </dsp:txBody>
      <dsp:txXfrm>
        <a:off x="30095" y="2005960"/>
        <a:ext cx="5555768" cy="55631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05250" y="396050"/>
            <a:ext cx="3014394" cy="216430"/>
          </a:xfrm>
          <a:prstGeom prst="rect">
            <a:avLst/>
          </a:prstGeom>
        </p:spPr>
        <p:txBody>
          <a:bodyPr vert="horz" lIns="90779" tIns="45390" rIns="90779" bIns="45390" rtlCol="0"/>
          <a:lstStyle>
            <a:lvl1pPr algn="l">
              <a:defRPr sz="1200"/>
            </a:lvl1pPr>
          </a:lstStyle>
          <a:p>
            <a:r>
              <a:rPr lang="en-US" sz="900" dirty="0">
                <a:solidFill>
                  <a:schemeClr val="tx1">
                    <a:lumMod val="85000"/>
                    <a:lumOff val="15000"/>
                  </a:schemeClr>
                </a:solidFill>
              </a:rPr>
              <a:t>Financial Planning in Uncertain Times</a:t>
            </a:r>
          </a:p>
        </p:txBody>
      </p:sp>
      <p:sp>
        <p:nvSpPr>
          <p:cNvPr id="3" name="Date Placeholder 2"/>
          <p:cNvSpPr>
            <a:spLocks noGrp="1"/>
          </p:cNvSpPr>
          <p:nvPr>
            <p:ph type="dt" sz="quarter" idx="1"/>
          </p:nvPr>
        </p:nvSpPr>
        <p:spPr>
          <a:xfrm>
            <a:off x="3364722" y="407133"/>
            <a:ext cx="3014394" cy="216430"/>
          </a:xfrm>
          <a:prstGeom prst="rect">
            <a:avLst/>
          </a:prstGeom>
        </p:spPr>
        <p:txBody>
          <a:bodyPr vert="horz" lIns="90779" tIns="45390" rIns="90779" bIns="45390" rtlCol="0"/>
          <a:lstStyle>
            <a:lvl1pPr algn="r">
              <a:defRPr sz="1200"/>
            </a:lvl1pPr>
          </a:lstStyle>
          <a:p>
            <a:fld id="{72BEA0AE-F8E2-46AA-8EF5-FE0B2A453F3E}" type="datetimeFigureOut">
              <a:rPr lang="en-US" sz="900">
                <a:solidFill>
                  <a:schemeClr val="tx1">
                    <a:lumMod val="50000"/>
                    <a:lumOff val="50000"/>
                  </a:schemeClr>
                </a:solidFill>
              </a:rPr>
              <a:t>8/24/2025</a:t>
            </a:fld>
            <a:endParaRPr lang="en-US" dirty="0">
              <a:solidFill>
                <a:schemeClr val="tx1">
                  <a:lumMod val="50000"/>
                  <a:lumOff val="50000"/>
                </a:schemeClr>
              </a:solidFill>
            </a:endParaRPr>
          </a:p>
        </p:txBody>
      </p:sp>
      <p:sp>
        <p:nvSpPr>
          <p:cNvPr id="4" name="Slide Number Placeholder 3"/>
          <p:cNvSpPr>
            <a:spLocks noGrp="1"/>
          </p:cNvSpPr>
          <p:nvPr>
            <p:ph type="sldNum" sz="quarter" idx="3"/>
          </p:nvPr>
        </p:nvSpPr>
        <p:spPr>
          <a:xfrm>
            <a:off x="6044556" y="8518774"/>
            <a:ext cx="364881" cy="463550"/>
          </a:xfrm>
          <a:prstGeom prst="rect">
            <a:avLst/>
          </a:prstGeom>
        </p:spPr>
        <p:txBody>
          <a:bodyPr vert="horz" lIns="91414" tIns="45706" rIns="91414" bIns="45706" rtlCol="0" anchor="b"/>
          <a:lstStyle>
            <a:lvl1pPr algn="r">
              <a:defRPr sz="1200"/>
            </a:lvl1pPr>
          </a:lstStyle>
          <a:p>
            <a:fld id="{D933431E-E548-49AC-BB68-3FFB25E23158}" type="slidenum">
              <a:rPr lang="en-US" smtClean="0"/>
              <a:t>‹#›</a:t>
            </a:fld>
            <a:endParaRPr lang="en-US"/>
          </a:p>
        </p:txBody>
      </p:sp>
      <p:sp>
        <p:nvSpPr>
          <p:cNvPr id="6" name="Footer Placeholder 3"/>
          <p:cNvSpPr txBox="1">
            <a:spLocks/>
          </p:cNvSpPr>
          <p:nvPr/>
        </p:nvSpPr>
        <p:spPr>
          <a:xfrm>
            <a:off x="-2841" y="8531945"/>
            <a:ext cx="6960524" cy="468121"/>
          </a:xfrm>
          <a:prstGeom prst="rect">
            <a:avLst/>
          </a:prstGeom>
        </p:spPr>
        <p:txBody>
          <a:bodyPr vert="horz" lIns="93363" tIns="46682" rIns="93363" bIns="46682" rtlCol="0" anchor="b"/>
          <a:lstStyle>
            <a:defPPr>
              <a:defRPr lang="en-US"/>
            </a:defPPr>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en-US" dirty="0">
                <a:solidFill>
                  <a:srgbClr val="207788"/>
                </a:solidFill>
                <a:latin typeface="Castellar" panose="020A0402060406010301" pitchFamily="18" charset="0"/>
              </a:rPr>
              <a:t>F</a:t>
            </a:r>
            <a:r>
              <a:rPr lang="en-US" baseline="30000" dirty="0">
                <a:solidFill>
                  <a:srgbClr val="EE8800"/>
                </a:solidFill>
                <a:latin typeface="Castellar" panose="020A0402060406010301" pitchFamily="18" charset="0"/>
              </a:rPr>
              <a:t>3</a:t>
            </a:r>
            <a:r>
              <a:rPr lang="en-US" dirty="0">
                <a:solidFill>
                  <a:srgbClr val="207788"/>
                </a:solidFill>
                <a:latin typeface="Castellar" panose="020A0402060406010301" pitchFamily="18" charset="0"/>
              </a:rPr>
              <a:t>E</a:t>
            </a:r>
            <a:r>
              <a:rPr lang="en-US" sz="1000" dirty="0">
                <a:solidFill>
                  <a:srgbClr val="207788"/>
                </a:solidFill>
                <a:latin typeface="Georgia" panose="02040502050405020303" pitchFamily="18" charset="0"/>
              </a:rPr>
              <a:t>   </a:t>
            </a:r>
            <a:r>
              <a:rPr lang="en-US" sz="900" dirty="0">
                <a:latin typeface="Georgia" panose="02040502050405020303" pitchFamily="18" charset="0"/>
              </a:rPr>
              <a:t>The Foundation for Financial Education</a:t>
            </a:r>
            <a:endParaRPr lang="en-US" sz="1000" dirty="0">
              <a:latin typeface="Georgia" panose="02040502050405020303" pitchFamily="18" charset="0"/>
            </a:endParaRPr>
          </a:p>
          <a:p>
            <a:pPr algn="ctr">
              <a:lnSpc>
                <a:spcPct val="150000"/>
              </a:lnSpc>
            </a:pPr>
            <a:r>
              <a:rPr lang="en-US" sz="800" b="1" dirty="0">
                <a:solidFill>
                  <a:srgbClr val="207788"/>
                </a:solidFill>
                <a:latin typeface="Arial" panose="020B0604020202020204" pitchFamily="34" charset="0"/>
                <a:cs typeface="Arial" panose="020B0604020202020204" pitchFamily="34" charset="0"/>
              </a:rPr>
              <a:t>F3Eonline.org  </a:t>
            </a:r>
            <a:r>
              <a:rPr lang="en-US" sz="800" b="1" dirty="0">
                <a:solidFill>
                  <a:schemeClr val="bg2">
                    <a:lumMod val="50000"/>
                  </a:schemeClr>
                </a:solidFill>
                <a:latin typeface="Arial" panose="020B0604020202020204" pitchFamily="34" charset="0"/>
                <a:cs typeface="Arial" panose="020B0604020202020204" pitchFamily="34" charset="0"/>
              </a:rPr>
              <a:t> |   </a:t>
            </a:r>
            <a:r>
              <a:rPr lang="en-US" sz="800" b="1" dirty="0">
                <a:solidFill>
                  <a:srgbClr val="207788"/>
                </a:solidFill>
                <a:latin typeface="Arial" panose="020B0604020202020204" pitchFamily="34" charset="0"/>
                <a:cs typeface="Arial" panose="020B0604020202020204" pitchFamily="34" charset="0"/>
              </a:rPr>
              <a:t>(240) 499-0390  </a:t>
            </a:r>
            <a:r>
              <a:rPr lang="en-US" sz="800" b="1" dirty="0">
                <a:solidFill>
                  <a:schemeClr val="bg2">
                    <a:lumMod val="50000"/>
                  </a:schemeClr>
                </a:solidFill>
                <a:latin typeface="Arial" panose="020B0604020202020204" pitchFamily="34" charset="0"/>
                <a:cs typeface="Arial" panose="020B0604020202020204" pitchFamily="34" charset="0"/>
              </a:rPr>
              <a:t> |   </a:t>
            </a:r>
            <a:r>
              <a:rPr lang="en-US" sz="800" b="1" dirty="0">
                <a:solidFill>
                  <a:srgbClr val="207788"/>
                </a:solidFill>
                <a:latin typeface="Arial" panose="020B0604020202020204" pitchFamily="34" charset="0"/>
                <a:cs typeface="Arial" panose="020B0604020202020204" pitchFamily="34" charset="0"/>
              </a:rPr>
              <a:t>info@F3Eonline.org</a:t>
            </a:r>
          </a:p>
        </p:txBody>
      </p:sp>
    </p:spTree>
    <p:extLst>
      <p:ext uri="{BB962C8B-B14F-4D97-AF65-F5344CB8AC3E}">
        <p14:creationId xmlns:p14="http://schemas.microsoft.com/office/powerpoint/2010/main" val="3059990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763" cy="463647"/>
          </a:xfrm>
          <a:prstGeom prst="rect">
            <a:avLst/>
          </a:prstGeom>
        </p:spPr>
        <p:txBody>
          <a:bodyPr vert="horz" lIns="92504" tIns="46253" rIns="92504" bIns="46253" rtlCol="0"/>
          <a:lstStyle>
            <a:lvl1pPr algn="l">
              <a:defRPr sz="1200"/>
            </a:lvl1pPr>
          </a:lstStyle>
          <a:p>
            <a:endParaRPr lang="en-US"/>
          </a:p>
        </p:txBody>
      </p:sp>
      <p:sp>
        <p:nvSpPr>
          <p:cNvPr id="3" name="Date Placeholder 2"/>
          <p:cNvSpPr>
            <a:spLocks noGrp="1"/>
          </p:cNvSpPr>
          <p:nvPr>
            <p:ph type="dt" idx="1"/>
          </p:nvPr>
        </p:nvSpPr>
        <p:spPr>
          <a:xfrm>
            <a:off x="3939468" y="1"/>
            <a:ext cx="3013763" cy="463647"/>
          </a:xfrm>
          <a:prstGeom prst="rect">
            <a:avLst/>
          </a:prstGeom>
        </p:spPr>
        <p:txBody>
          <a:bodyPr vert="horz" lIns="92504" tIns="46253" rIns="92504" bIns="46253" rtlCol="0"/>
          <a:lstStyle>
            <a:lvl1pPr algn="r">
              <a:defRPr sz="1200"/>
            </a:lvl1pPr>
          </a:lstStyle>
          <a:p>
            <a:fld id="{805FD593-247D-4F38-B3FB-51B526456989}" type="datetimeFigureOut">
              <a:rPr lang="en-US" smtClean="0"/>
              <a:t>8/24/2025</a:t>
            </a:fld>
            <a:endParaRPr lang="en-US"/>
          </a:p>
        </p:txBody>
      </p:sp>
      <p:sp>
        <p:nvSpPr>
          <p:cNvPr id="4" name="Slide Image Placeholder 3"/>
          <p:cNvSpPr>
            <a:spLocks noGrp="1" noRot="1" noChangeAspect="1"/>
          </p:cNvSpPr>
          <p:nvPr>
            <p:ph type="sldImg" idx="2"/>
          </p:nvPr>
        </p:nvSpPr>
        <p:spPr>
          <a:xfrm>
            <a:off x="1400175" y="1155700"/>
            <a:ext cx="4154488" cy="3117850"/>
          </a:xfrm>
          <a:prstGeom prst="rect">
            <a:avLst/>
          </a:prstGeom>
          <a:noFill/>
          <a:ln w="12700">
            <a:solidFill>
              <a:prstClr val="black"/>
            </a:solidFill>
          </a:ln>
        </p:spPr>
        <p:txBody>
          <a:bodyPr vert="horz" lIns="92504" tIns="46253" rIns="92504" bIns="46253" rtlCol="0" anchor="ctr"/>
          <a:lstStyle/>
          <a:p>
            <a:endParaRPr lang="en-US"/>
          </a:p>
        </p:txBody>
      </p:sp>
      <p:sp>
        <p:nvSpPr>
          <p:cNvPr id="5" name="Notes Placeholder 4"/>
          <p:cNvSpPr>
            <a:spLocks noGrp="1"/>
          </p:cNvSpPr>
          <p:nvPr>
            <p:ph type="body" sz="quarter" idx="3"/>
          </p:nvPr>
        </p:nvSpPr>
        <p:spPr>
          <a:xfrm>
            <a:off x="695484" y="4447155"/>
            <a:ext cx="5563870" cy="3638581"/>
          </a:xfrm>
          <a:prstGeom prst="rect">
            <a:avLst/>
          </a:prstGeom>
        </p:spPr>
        <p:txBody>
          <a:bodyPr vert="horz" lIns="92504" tIns="46253" rIns="92504" bIns="4625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4"/>
            <a:ext cx="3013763" cy="463646"/>
          </a:xfrm>
          <a:prstGeom prst="rect">
            <a:avLst/>
          </a:prstGeom>
        </p:spPr>
        <p:txBody>
          <a:bodyPr vert="horz" lIns="92504" tIns="46253" rIns="92504" bIns="46253" rtlCol="0" anchor="b"/>
          <a:lstStyle>
            <a:lvl1pPr algn="l">
              <a:defRPr sz="1200"/>
            </a:lvl1pPr>
          </a:lstStyle>
          <a:p>
            <a:endParaRPr lang="en-US"/>
          </a:p>
        </p:txBody>
      </p:sp>
      <p:sp>
        <p:nvSpPr>
          <p:cNvPr id="7" name="Slide Number Placeholder 6"/>
          <p:cNvSpPr>
            <a:spLocks noGrp="1"/>
          </p:cNvSpPr>
          <p:nvPr>
            <p:ph type="sldNum" sz="quarter" idx="5"/>
          </p:nvPr>
        </p:nvSpPr>
        <p:spPr>
          <a:xfrm>
            <a:off x="3939468" y="8777194"/>
            <a:ext cx="3013763" cy="463646"/>
          </a:xfrm>
          <a:prstGeom prst="rect">
            <a:avLst/>
          </a:prstGeom>
        </p:spPr>
        <p:txBody>
          <a:bodyPr vert="horz" lIns="92504" tIns="46253" rIns="92504" bIns="46253" rtlCol="0" anchor="b"/>
          <a:lstStyle>
            <a:lvl1pPr algn="r">
              <a:defRPr sz="1200"/>
            </a:lvl1pPr>
          </a:lstStyle>
          <a:p>
            <a:fld id="{01F9A8B6-001E-4F89-9F4C-2FE1115C778B}" type="slidenum">
              <a:rPr lang="en-US" smtClean="0"/>
              <a:t>‹#›</a:t>
            </a:fld>
            <a:endParaRPr lang="en-US"/>
          </a:p>
        </p:txBody>
      </p:sp>
    </p:spTree>
    <p:extLst>
      <p:ext uri="{BB962C8B-B14F-4D97-AF65-F5344CB8AC3E}">
        <p14:creationId xmlns:p14="http://schemas.microsoft.com/office/powerpoint/2010/main" val="252590723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9A8B6-001E-4F89-9F4C-2FE1115C778B}" type="slidenum">
              <a:rPr lang="en-US" smtClean="0"/>
              <a:t>1</a:t>
            </a:fld>
            <a:endParaRPr lang="en-US"/>
          </a:p>
        </p:txBody>
      </p:sp>
    </p:spTree>
    <p:extLst>
      <p:ext uri="{BB962C8B-B14F-4D97-AF65-F5344CB8AC3E}">
        <p14:creationId xmlns:p14="http://schemas.microsoft.com/office/powerpoint/2010/main" val="242547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9A8B6-001E-4F89-9F4C-2FE1115C778B}" type="slidenum">
              <a:rPr lang="en-US" smtClean="0"/>
              <a:t>2</a:t>
            </a:fld>
            <a:endParaRPr lang="en-US"/>
          </a:p>
        </p:txBody>
      </p:sp>
    </p:spTree>
    <p:extLst>
      <p:ext uri="{BB962C8B-B14F-4D97-AF65-F5344CB8AC3E}">
        <p14:creationId xmlns:p14="http://schemas.microsoft.com/office/powerpoint/2010/main" val="614738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9A8B6-001E-4F89-9F4C-2FE1115C778B}" type="slidenum">
              <a:rPr lang="en-US" smtClean="0"/>
              <a:t>3</a:t>
            </a:fld>
            <a:endParaRPr lang="en-US"/>
          </a:p>
        </p:txBody>
      </p:sp>
    </p:spTree>
    <p:extLst>
      <p:ext uri="{BB962C8B-B14F-4D97-AF65-F5344CB8AC3E}">
        <p14:creationId xmlns:p14="http://schemas.microsoft.com/office/powerpoint/2010/main" val="1156979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9A8B6-001E-4F89-9F4C-2FE1115C778B}" type="slidenum">
              <a:rPr lang="en-US" smtClean="0"/>
              <a:t>20</a:t>
            </a:fld>
            <a:endParaRPr lang="en-US"/>
          </a:p>
        </p:txBody>
      </p:sp>
    </p:spTree>
    <p:extLst>
      <p:ext uri="{BB962C8B-B14F-4D97-AF65-F5344CB8AC3E}">
        <p14:creationId xmlns:p14="http://schemas.microsoft.com/office/powerpoint/2010/main" val="4064359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a:prstGeom prst="rect">
            <a:avLst/>
          </a:prstGeo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a:prstGeom prst="rect">
            <a:avLst/>
          </a:prstGeo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a:xfrm rot="19140000">
            <a:off x="201168" y="5870448"/>
            <a:ext cx="2176272" cy="201168"/>
          </a:xfrm>
          <a:prstGeom prst="rect">
            <a:avLst/>
          </a:prstGeom>
        </p:spPr>
        <p:txBody>
          <a:bodyPr/>
          <a:lstStyle/>
          <a:p>
            <a:fld id="{2830BE77-E815-6C40-91D0-9F29D7F02051}" type="datetimeFigureOut">
              <a:rPr lang="en-US" smtClean="0"/>
              <a:t>8/24/2025</a:t>
            </a:fld>
            <a:endParaRPr lang="en-US"/>
          </a:p>
        </p:txBody>
      </p:sp>
      <p:sp>
        <p:nvSpPr>
          <p:cNvPr id="6" name="Slide Number Placeholder 5"/>
          <p:cNvSpPr>
            <a:spLocks noGrp="1"/>
          </p:cNvSpPr>
          <p:nvPr>
            <p:ph type="sldNum" sz="quarter" idx="12"/>
          </p:nvPr>
        </p:nvSpPr>
        <p:spPr>
          <a:xfrm>
            <a:off x="8401038" y="6170822"/>
            <a:ext cx="502920" cy="502920"/>
          </a:xfrm>
          <a:prstGeom prst="ellipse">
            <a:avLst/>
          </a:prstGeom>
        </p:spPr>
        <p:txBody>
          <a:bodyPr/>
          <a:lstStyle/>
          <a:p>
            <a:fld id="{3896434B-53D3-9A4D-88DC-2B95AA6B7EE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a:prstGeom prst="rect">
            <a:avLst/>
          </a:prstGeo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a:prstGeom prst="rect">
            <a:avLst/>
          </a:prstGeo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19140000">
            <a:off x="201168" y="5870448"/>
            <a:ext cx="2176272" cy="201168"/>
          </a:xfrm>
          <a:prstGeom prst="rect">
            <a:avLst/>
          </a:prstGeom>
        </p:spPr>
        <p:txBody>
          <a:bodyPr/>
          <a:lstStyle/>
          <a:p>
            <a:fld id="{2830BE77-E815-6C40-91D0-9F29D7F02051}" type="datetimeFigureOut">
              <a:rPr lang="en-US" smtClean="0"/>
              <a:t>8/24/2025</a:t>
            </a:fld>
            <a:endParaRPr lang="en-US"/>
          </a:p>
        </p:txBody>
      </p:sp>
      <p:sp>
        <p:nvSpPr>
          <p:cNvPr id="6" name="Footer Placeholder 5"/>
          <p:cNvSpPr>
            <a:spLocks noGrp="1"/>
          </p:cNvSpPr>
          <p:nvPr>
            <p:ph type="ftr" sz="quarter" idx="11"/>
          </p:nvPr>
        </p:nvSpPr>
        <p:spPr>
          <a:xfrm>
            <a:off x="3517514" y="6285122"/>
            <a:ext cx="4724400" cy="274320"/>
          </a:xfrm>
          <a:prstGeom prst="rect">
            <a:avLst/>
          </a:prstGeom>
        </p:spPr>
        <p:txBody>
          <a:bodyPr/>
          <a:lstStyle/>
          <a:p>
            <a:endParaRPr lang="en-US"/>
          </a:p>
        </p:txBody>
      </p:sp>
      <p:sp>
        <p:nvSpPr>
          <p:cNvPr id="7" name="Slide Number Placeholder 6"/>
          <p:cNvSpPr>
            <a:spLocks noGrp="1"/>
          </p:cNvSpPr>
          <p:nvPr>
            <p:ph type="sldNum" sz="quarter" idx="12"/>
          </p:nvPr>
        </p:nvSpPr>
        <p:spPr>
          <a:xfrm>
            <a:off x="8401038" y="6170822"/>
            <a:ext cx="502920" cy="502920"/>
          </a:xfrm>
          <a:prstGeom prst="ellipse">
            <a:avLst/>
          </a:prstGeom>
        </p:spPr>
        <p:txBody>
          <a:bodyPr/>
          <a:lstStyle/>
          <a:p>
            <a:fld id="{3896434B-53D3-9A4D-88DC-2B95AA6B7EE0}" type="slidenum">
              <a:rPr lang="en-US" smtClean="0"/>
              <a:t>‹#›</a:t>
            </a:fld>
            <a:endParaRPr lang="en-US"/>
          </a:p>
        </p:txBody>
      </p:sp>
      <p:sp>
        <p:nvSpPr>
          <p:cNvPr id="12" name="Footer Placeholder 4"/>
          <p:cNvSpPr txBox="1">
            <a:spLocks/>
          </p:cNvSpPr>
          <p:nvPr userDrawn="1"/>
        </p:nvSpPr>
        <p:spPr>
          <a:xfrm>
            <a:off x="3493978" y="4885637"/>
            <a:ext cx="5553769" cy="1900171"/>
          </a:xfrm>
          <a:prstGeom prst="rect">
            <a:avLst/>
          </a:prstGeom>
        </p:spPr>
        <p:txBody>
          <a:bodyPr vert="horz" lIns="91440" tIns="45720" rIns="91440" bIns="45720" rtlCol="0" anchor="ctr"/>
          <a:lstStyle>
            <a:defPPr>
              <a:defRPr lang="en-US"/>
            </a:defPPr>
            <a:lvl1pPr marL="0" algn="r" defTabSz="457200" rtl="0" eaLnBrk="1" latinLnBrk="0" hangingPunct="1">
              <a:defRPr sz="1200" kern="1200" cap="all" spc="200"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30 West </a:t>
            </a:r>
            <a:r>
              <a:rPr lang="en-US" dirty="0" err="1"/>
              <a:t>gude</a:t>
            </a:r>
            <a:r>
              <a:rPr lang="en-US" dirty="0"/>
              <a:t> drive, Suite 380</a:t>
            </a:r>
          </a:p>
          <a:p>
            <a:r>
              <a:rPr lang="en-US" dirty="0"/>
              <a:t>Rockville md </a:t>
            </a:r>
          </a:p>
          <a:p>
            <a:r>
              <a:rPr lang="en-US" dirty="0"/>
              <a:t>20850</a:t>
            </a:r>
          </a:p>
          <a:p>
            <a:endParaRPr lang="en-US" dirty="0"/>
          </a:p>
          <a:p>
            <a:endParaRPr lang="en-US" dirty="0"/>
          </a:p>
          <a:p>
            <a:r>
              <a:rPr lang="en-US" sz="1050" dirty="0"/>
              <a:t>www.f3eonline.org | (240) 499-0395 | info@f3eonline.org</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54864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22960" y="1100628"/>
            <a:ext cx="7520940" cy="35798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19140000">
            <a:off x="201168" y="5870448"/>
            <a:ext cx="2176272" cy="201168"/>
          </a:xfrm>
          <a:prstGeom prst="rect">
            <a:avLst/>
          </a:prstGeom>
        </p:spPr>
        <p:txBody>
          <a:bodyPr/>
          <a:lstStyle/>
          <a:p>
            <a:fld id="{2830BE77-E815-6C40-91D0-9F29D7F02051}" type="datetimeFigureOut">
              <a:rPr lang="en-US" smtClean="0"/>
              <a:t>8/24/2025</a:t>
            </a:fld>
            <a:endParaRPr lang="en-US"/>
          </a:p>
        </p:txBody>
      </p:sp>
      <p:sp>
        <p:nvSpPr>
          <p:cNvPr id="5" name="Footer Placeholder 4"/>
          <p:cNvSpPr>
            <a:spLocks noGrp="1"/>
          </p:cNvSpPr>
          <p:nvPr>
            <p:ph type="ftr" sz="quarter" idx="11"/>
          </p:nvPr>
        </p:nvSpPr>
        <p:spPr>
          <a:xfrm>
            <a:off x="3517514" y="6285122"/>
            <a:ext cx="4724400" cy="274320"/>
          </a:xfrm>
          <a:prstGeom prst="rect">
            <a:avLst/>
          </a:prstGeom>
        </p:spPr>
        <p:txBody>
          <a:bodyPr/>
          <a:lstStyle/>
          <a:p>
            <a:endParaRPr lang="en-US"/>
          </a:p>
        </p:txBody>
      </p:sp>
      <p:sp>
        <p:nvSpPr>
          <p:cNvPr id="6" name="Slide Number Placeholder 5"/>
          <p:cNvSpPr>
            <a:spLocks noGrp="1"/>
          </p:cNvSpPr>
          <p:nvPr>
            <p:ph type="sldNum" sz="quarter" idx="12"/>
          </p:nvPr>
        </p:nvSpPr>
        <p:spPr>
          <a:xfrm>
            <a:off x="8401038" y="6170822"/>
            <a:ext cx="502920" cy="502920"/>
          </a:xfrm>
          <a:prstGeom prst="ellipse">
            <a:avLst/>
          </a:prstGeom>
        </p:spPr>
        <p:txBody>
          <a:bodyPr/>
          <a:lstStyle/>
          <a:p>
            <a:fld id="{3896434B-53D3-9A4D-88DC-2B95AA6B7EE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19140000">
            <a:off x="201168" y="5870448"/>
            <a:ext cx="2176272" cy="201168"/>
          </a:xfrm>
          <a:prstGeom prst="rect">
            <a:avLst/>
          </a:prstGeom>
        </p:spPr>
        <p:txBody>
          <a:bodyPr/>
          <a:lstStyle/>
          <a:p>
            <a:fld id="{2830BE77-E815-6C40-91D0-9F29D7F02051}" type="datetimeFigureOut">
              <a:rPr lang="en-US" smtClean="0"/>
              <a:t>8/24/2025</a:t>
            </a:fld>
            <a:endParaRPr lang="en-US"/>
          </a:p>
        </p:txBody>
      </p:sp>
      <p:sp>
        <p:nvSpPr>
          <p:cNvPr id="5" name="Footer Placeholder 4"/>
          <p:cNvSpPr>
            <a:spLocks noGrp="1"/>
          </p:cNvSpPr>
          <p:nvPr>
            <p:ph type="ftr" sz="quarter" idx="11"/>
          </p:nvPr>
        </p:nvSpPr>
        <p:spPr>
          <a:xfrm>
            <a:off x="3517514" y="6285122"/>
            <a:ext cx="4724400" cy="274320"/>
          </a:xfrm>
          <a:prstGeom prst="rect">
            <a:avLst/>
          </a:prstGeom>
        </p:spPr>
        <p:txBody>
          <a:bodyPr/>
          <a:lstStyle/>
          <a:p>
            <a:endParaRPr lang="en-US"/>
          </a:p>
        </p:txBody>
      </p:sp>
      <p:sp>
        <p:nvSpPr>
          <p:cNvPr id="6" name="Slide Number Placeholder 5"/>
          <p:cNvSpPr>
            <a:spLocks noGrp="1"/>
          </p:cNvSpPr>
          <p:nvPr>
            <p:ph type="sldNum" sz="quarter" idx="12"/>
          </p:nvPr>
        </p:nvSpPr>
        <p:spPr>
          <a:xfrm>
            <a:off x="8401038" y="6170822"/>
            <a:ext cx="502920" cy="502920"/>
          </a:xfrm>
          <a:prstGeom prst="ellipse">
            <a:avLst/>
          </a:prstGeom>
        </p:spPr>
        <p:txBody>
          <a:bodyPr/>
          <a:lstStyle/>
          <a:p>
            <a:fld id="{3896434B-53D3-9A4D-88DC-2B95AA6B7EE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5785" y="1061085"/>
            <a:ext cx="7520940" cy="548640"/>
          </a:xfrm>
          <a:prstGeom prst="rect">
            <a:avLst/>
          </a:prstGeom>
        </p:spPr>
        <p:txBody>
          <a:bodyPr/>
          <a:lstStyle>
            <a:lvl1pPr>
              <a:defRPr sz="3200"/>
            </a:lvl1pPr>
          </a:lstStyle>
          <a:p>
            <a:r>
              <a:rPr lang="en-US" dirty="0"/>
              <a:t>Click to edit Master title style</a:t>
            </a:r>
          </a:p>
        </p:txBody>
      </p:sp>
      <p:sp>
        <p:nvSpPr>
          <p:cNvPr id="3" name="Content Placeholder 2"/>
          <p:cNvSpPr>
            <a:spLocks noGrp="1"/>
          </p:cNvSpPr>
          <p:nvPr>
            <p:ph idx="1"/>
          </p:nvPr>
        </p:nvSpPr>
        <p:spPr>
          <a:xfrm>
            <a:off x="565785" y="1948353"/>
            <a:ext cx="7520940" cy="35798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txBox="1">
            <a:spLocks/>
          </p:cNvSpPr>
          <p:nvPr userDrawn="1"/>
        </p:nvSpPr>
        <p:spPr>
          <a:xfrm>
            <a:off x="3104430" y="6514804"/>
            <a:ext cx="4940686" cy="1214982"/>
          </a:xfrm>
          <a:prstGeom prst="rect">
            <a:avLst/>
          </a:prstGeom>
        </p:spPr>
        <p:txBody>
          <a:bodyPr vert="horz" lIns="91440" tIns="45720" rIns="91440" bIns="45720" rtlCol="0" anchor="ctr"/>
          <a:lstStyle>
            <a:defPPr>
              <a:defRPr lang="en-US"/>
            </a:defPPr>
            <a:lvl1pPr marL="0" algn="r" defTabSz="457200" rtl="0" eaLnBrk="1" latinLnBrk="0" hangingPunct="1">
              <a:defRPr sz="1400" kern="1200" cap="all" spc="200"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8" name="Footer Placeholder 4"/>
          <p:cNvSpPr txBox="1">
            <a:spLocks/>
          </p:cNvSpPr>
          <p:nvPr userDrawn="1"/>
        </p:nvSpPr>
        <p:spPr>
          <a:xfrm>
            <a:off x="3104430" y="6237452"/>
            <a:ext cx="4940686" cy="1046747"/>
          </a:xfrm>
          <a:prstGeom prst="rect">
            <a:avLst/>
          </a:prstGeom>
        </p:spPr>
        <p:txBody>
          <a:bodyPr vert="horz" lIns="91440" tIns="45720" rIns="91440" bIns="45720" rtlCol="0" anchor="ctr"/>
          <a:lstStyle>
            <a:defPPr>
              <a:defRPr lang="en-US"/>
            </a:defPPr>
            <a:lvl1pPr marL="0" algn="r" defTabSz="457200" rtl="0" eaLnBrk="1" latinLnBrk="0" hangingPunct="1">
              <a:defRPr sz="1400" kern="1200" cap="all" spc="200"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a:prstGeom prst="rect">
            <a:avLst/>
          </a:prstGeo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a:prstGeom prst="rect">
            <a:avLst/>
          </a:prstGeo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a:xfrm rot="19140000">
            <a:off x="201168" y="5870448"/>
            <a:ext cx="2176272" cy="201168"/>
          </a:xfrm>
          <a:prstGeom prst="rect">
            <a:avLst/>
          </a:prstGeom>
        </p:spPr>
        <p:txBody>
          <a:bodyPr/>
          <a:lstStyle/>
          <a:p>
            <a:fld id="{2830BE77-E815-6C40-91D0-9F29D7F02051}" type="datetimeFigureOut">
              <a:rPr lang="en-US" smtClean="0"/>
              <a:t>8/24/2025</a:t>
            </a:fld>
            <a:endParaRPr lang="en-US"/>
          </a:p>
        </p:txBody>
      </p:sp>
      <p:sp>
        <p:nvSpPr>
          <p:cNvPr id="5" name="Footer Placeholder 4"/>
          <p:cNvSpPr>
            <a:spLocks noGrp="1"/>
          </p:cNvSpPr>
          <p:nvPr>
            <p:ph type="ftr" sz="quarter" idx="11"/>
          </p:nvPr>
        </p:nvSpPr>
        <p:spPr>
          <a:xfrm>
            <a:off x="3517514" y="6285122"/>
            <a:ext cx="4724400" cy="274320"/>
          </a:xfrm>
          <a:prstGeom prst="rect">
            <a:avLst/>
          </a:prstGeom>
        </p:spPr>
        <p:txBody>
          <a:bodyPr/>
          <a:lstStyle/>
          <a:p>
            <a:endParaRPr lang="en-US"/>
          </a:p>
        </p:txBody>
      </p:sp>
      <p:sp>
        <p:nvSpPr>
          <p:cNvPr id="6" name="Slide Number Placeholder 5"/>
          <p:cNvSpPr>
            <a:spLocks noGrp="1"/>
          </p:cNvSpPr>
          <p:nvPr>
            <p:ph type="sldNum" sz="quarter" idx="12"/>
          </p:nvPr>
        </p:nvSpPr>
        <p:spPr>
          <a:xfrm>
            <a:off x="8401038" y="6170822"/>
            <a:ext cx="502920" cy="502920"/>
          </a:xfrm>
          <a:prstGeom prst="ellipse">
            <a:avLst/>
          </a:prstGeom>
        </p:spPr>
        <p:txBody>
          <a:bodyPr/>
          <a:lstStyle/>
          <a:p>
            <a:fld id="{3896434B-53D3-9A4D-88DC-2B95AA6B7EE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706880"/>
            <a:ext cx="3200400" cy="3712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706880"/>
            <a:ext cx="3200400" cy="3712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rot="19140000">
            <a:off x="201168" y="5870448"/>
            <a:ext cx="2176272" cy="201168"/>
          </a:xfrm>
          <a:prstGeom prst="rect">
            <a:avLst/>
          </a:prstGeom>
        </p:spPr>
        <p:txBody>
          <a:bodyPr/>
          <a:lstStyle/>
          <a:p>
            <a:fld id="{2830BE77-E815-6C40-91D0-9F29D7F02051}" type="datetimeFigureOut">
              <a:rPr lang="en-US" smtClean="0"/>
              <a:t>8/24/2025</a:t>
            </a:fld>
            <a:endParaRPr lang="en-US"/>
          </a:p>
        </p:txBody>
      </p:sp>
      <p:sp>
        <p:nvSpPr>
          <p:cNvPr id="6" name="Footer Placeholder 5"/>
          <p:cNvSpPr>
            <a:spLocks noGrp="1"/>
          </p:cNvSpPr>
          <p:nvPr>
            <p:ph type="ftr" sz="quarter" idx="11"/>
          </p:nvPr>
        </p:nvSpPr>
        <p:spPr>
          <a:xfrm>
            <a:off x="3517514" y="6285122"/>
            <a:ext cx="4724400" cy="274320"/>
          </a:xfrm>
          <a:prstGeom prst="rect">
            <a:avLst/>
          </a:prstGeom>
        </p:spPr>
        <p:txBody>
          <a:bodyPr/>
          <a:lstStyle/>
          <a:p>
            <a:endParaRPr lang="en-US"/>
          </a:p>
        </p:txBody>
      </p:sp>
      <p:sp>
        <p:nvSpPr>
          <p:cNvPr id="7" name="Slide Number Placeholder 6"/>
          <p:cNvSpPr>
            <a:spLocks noGrp="1"/>
          </p:cNvSpPr>
          <p:nvPr>
            <p:ph type="sldNum" sz="quarter" idx="12"/>
          </p:nvPr>
        </p:nvSpPr>
        <p:spPr>
          <a:xfrm>
            <a:off x="8401038" y="6170822"/>
            <a:ext cx="502920" cy="502920"/>
          </a:xfrm>
          <a:prstGeom prst="ellipse">
            <a:avLst/>
          </a:prstGeom>
        </p:spPr>
        <p:txBody>
          <a:bodyPr/>
          <a:lstStyle/>
          <a:p>
            <a:fld id="{3896434B-53D3-9A4D-88DC-2B95AA6B7EE0}" type="slidenum">
              <a:rPr lang="en-US" smtClean="0"/>
              <a:t>‹#›</a:t>
            </a:fld>
            <a:endParaRPr lang="en-US"/>
          </a:p>
        </p:txBody>
      </p:sp>
      <p:sp>
        <p:nvSpPr>
          <p:cNvPr id="8" name="Title 7"/>
          <p:cNvSpPr>
            <a:spLocks noGrp="1"/>
          </p:cNvSpPr>
          <p:nvPr>
            <p:ph type="title"/>
          </p:nvPr>
        </p:nvSpPr>
        <p:spPr>
          <a:xfrm>
            <a:off x="822960" y="975360"/>
            <a:ext cx="7520940" cy="548640"/>
          </a:xfrm>
          <a:prstGeom prst="rect">
            <a:avLst/>
          </a:prstGeom>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22960" y="899160"/>
            <a:ext cx="7520940" cy="54864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630680"/>
            <a:ext cx="3200400" cy="548640"/>
          </a:xfrm>
          <a:prstGeom prst="rect">
            <a:avLst/>
          </a:prstGeo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2235248"/>
            <a:ext cx="3200400" cy="310896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630680"/>
            <a:ext cx="3200400" cy="548640"/>
          </a:xfrm>
          <a:prstGeom prst="rect">
            <a:avLst/>
          </a:prstGeo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2235248"/>
            <a:ext cx="3200400" cy="310896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rot="19140000">
            <a:off x="201168" y="5870448"/>
            <a:ext cx="2176272" cy="201168"/>
          </a:xfrm>
          <a:prstGeom prst="rect">
            <a:avLst/>
          </a:prstGeom>
        </p:spPr>
        <p:txBody>
          <a:bodyPr/>
          <a:lstStyle/>
          <a:p>
            <a:fld id="{2830BE77-E815-6C40-91D0-9F29D7F02051}" type="datetimeFigureOut">
              <a:rPr lang="en-US" smtClean="0"/>
              <a:t>8/24/2025</a:t>
            </a:fld>
            <a:endParaRPr lang="en-US"/>
          </a:p>
        </p:txBody>
      </p:sp>
      <p:sp>
        <p:nvSpPr>
          <p:cNvPr id="8" name="Footer Placeholder 7"/>
          <p:cNvSpPr>
            <a:spLocks noGrp="1"/>
          </p:cNvSpPr>
          <p:nvPr>
            <p:ph type="ftr" sz="quarter" idx="11"/>
          </p:nvPr>
        </p:nvSpPr>
        <p:spPr>
          <a:xfrm>
            <a:off x="3517514" y="6285122"/>
            <a:ext cx="4724400" cy="274320"/>
          </a:xfrm>
          <a:prstGeom prst="rect">
            <a:avLst/>
          </a:prstGeom>
        </p:spPr>
        <p:txBody>
          <a:bodyPr/>
          <a:lstStyle/>
          <a:p>
            <a:endParaRPr lang="en-US"/>
          </a:p>
        </p:txBody>
      </p:sp>
      <p:sp>
        <p:nvSpPr>
          <p:cNvPr id="9" name="Slide Number Placeholder 8"/>
          <p:cNvSpPr>
            <a:spLocks noGrp="1"/>
          </p:cNvSpPr>
          <p:nvPr>
            <p:ph type="sldNum" sz="quarter" idx="12"/>
          </p:nvPr>
        </p:nvSpPr>
        <p:spPr>
          <a:xfrm>
            <a:off x="8401038" y="6170822"/>
            <a:ext cx="502920" cy="502920"/>
          </a:xfrm>
          <a:prstGeom prst="ellipse">
            <a:avLst/>
          </a:prstGeom>
        </p:spPr>
        <p:txBody>
          <a:bodyPr/>
          <a:lstStyle/>
          <a:p>
            <a:fld id="{3896434B-53D3-9A4D-88DC-2B95AA6B7EE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22960" y="861060"/>
            <a:ext cx="7520940" cy="548640"/>
          </a:xfrm>
          <a:prstGeom prst="rect">
            <a:avLst/>
          </a:prstGeom>
        </p:spPr>
        <p:txBody>
          <a:bodyPr/>
          <a:lstStyle>
            <a:lvl1pPr>
              <a:defRPr sz="3600"/>
            </a:lvl1pPr>
          </a:lstStyle>
          <a:p>
            <a:r>
              <a:rPr lang="en-US" dirty="0"/>
              <a:t>Click to edit Master title style</a:t>
            </a:r>
          </a:p>
        </p:txBody>
      </p:sp>
      <p:sp>
        <p:nvSpPr>
          <p:cNvPr id="3" name="Date Placeholder 2"/>
          <p:cNvSpPr>
            <a:spLocks noGrp="1"/>
          </p:cNvSpPr>
          <p:nvPr>
            <p:ph type="dt" sz="half" idx="10"/>
          </p:nvPr>
        </p:nvSpPr>
        <p:spPr>
          <a:xfrm rot="19140000">
            <a:off x="201168" y="5870448"/>
            <a:ext cx="2176272" cy="201168"/>
          </a:xfrm>
          <a:prstGeom prst="rect">
            <a:avLst/>
          </a:prstGeom>
        </p:spPr>
        <p:txBody>
          <a:bodyPr/>
          <a:lstStyle/>
          <a:p>
            <a:fld id="{2830BE77-E815-6C40-91D0-9F29D7F02051}" type="datetimeFigureOut">
              <a:rPr lang="en-US" smtClean="0"/>
              <a:t>8/24/2025</a:t>
            </a:fld>
            <a:endParaRPr lang="en-US"/>
          </a:p>
        </p:txBody>
      </p:sp>
      <p:sp>
        <p:nvSpPr>
          <p:cNvPr id="4" name="Footer Placeholder 3"/>
          <p:cNvSpPr>
            <a:spLocks noGrp="1"/>
          </p:cNvSpPr>
          <p:nvPr>
            <p:ph type="ftr" sz="quarter" idx="11"/>
          </p:nvPr>
        </p:nvSpPr>
        <p:spPr>
          <a:xfrm>
            <a:off x="3517514" y="6285122"/>
            <a:ext cx="4724400" cy="274320"/>
          </a:xfrm>
          <a:prstGeom prst="rect">
            <a:avLst/>
          </a:prstGeom>
        </p:spPr>
        <p:txBody>
          <a:bodyPr/>
          <a:lstStyle/>
          <a:p>
            <a:endParaRPr lang="en-US"/>
          </a:p>
        </p:txBody>
      </p:sp>
      <p:sp>
        <p:nvSpPr>
          <p:cNvPr id="5" name="Slide Number Placeholder 4"/>
          <p:cNvSpPr>
            <a:spLocks noGrp="1"/>
          </p:cNvSpPr>
          <p:nvPr>
            <p:ph type="sldNum" sz="quarter" idx="12"/>
          </p:nvPr>
        </p:nvSpPr>
        <p:spPr>
          <a:xfrm>
            <a:off x="8401038" y="6170822"/>
            <a:ext cx="502920" cy="502920"/>
          </a:xfrm>
          <a:prstGeom prst="ellipse">
            <a:avLst/>
          </a:prstGeom>
        </p:spPr>
        <p:txBody>
          <a:bodyPr/>
          <a:lstStyle/>
          <a:p>
            <a:fld id="{3896434B-53D3-9A4D-88DC-2B95AA6B7EE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9140000">
            <a:off x="201168" y="5870448"/>
            <a:ext cx="2176272" cy="201168"/>
          </a:xfrm>
          <a:prstGeom prst="rect">
            <a:avLst/>
          </a:prstGeom>
        </p:spPr>
        <p:txBody>
          <a:bodyPr/>
          <a:lstStyle/>
          <a:p>
            <a:fld id="{2830BE77-E815-6C40-91D0-9F29D7F02051}" type="datetimeFigureOut">
              <a:rPr lang="en-US" smtClean="0"/>
              <a:t>8/24/2025</a:t>
            </a:fld>
            <a:endParaRPr lang="en-US"/>
          </a:p>
        </p:txBody>
      </p:sp>
      <p:sp>
        <p:nvSpPr>
          <p:cNvPr id="3" name="Footer Placeholder 2"/>
          <p:cNvSpPr>
            <a:spLocks noGrp="1"/>
          </p:cNvSpPr>
          <p:nvPr>
            <p:ph type="ftr" sz="quarter" idx="11"/>
          </p:nvPr>
        </p:nvSpPr>
        <p:spPr>
          <a:xfrm>
            <a:off x="3517514" y="6285122"/>
            <a:ext cx="4724400" cy="274320"/>
          </a:xfrm>
          <a:prstGeom prst="rect">
            <a:avLst/>
          </a:prstGeom>
        </p:spPr>
        <p:txBody>
          <a:bodyPr/>
          <a:lstStyle/>
          <a:p>
            <a:endParaRPr lang="en-US"/>
          </a:p>
        </p:txBody>
      </p:sp>
      <p:sp>
        <p:nvSpPr>
          <p:cNvPr id="4" name="Slide Number Placeholder 3"/>
          <p:cNvSpPr>
            <a:spLocks noGrp="1"/>
          </p:cNvSpPr>
          <p:nvPr>
            <p:ph type="sldNum" sz="quarter" idx="12"/>
          </p:nvPr>
        </p:nvSpPr>
        <p:spPr>
          <a:xfrm>
            <a:off x="8401038" y="6170822"/>
            <a:ext cx="502920" cy="502920"/>
          </a:xfrm>
          <a:prstGeom prst="ellipse">
            <a:avLst/>
          </a:prstGeom>
        </p:spPr>
        <p:txBody>
          <a:bodyPr/>
          <a:lstStyle/>
          <a:p>
            <a:fld id="{3896434B-53D3-9A4D-88DC-2B95AA6B7EE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517514" y="6285122"/>
            <a:ext cx="4724400" cy="274320"/>
          </a:xfrm>
          <a:prstGeom prst="rect">
            <a:avLst/>
          </a:prstGeom>
        </p:spPr>
        <p:txBody>
          <a:bodyPr/>
          <a:lstStyle/>
          <a:p>
            <a:endParaRPr lang="en-US"/>
          </a:p>
        </p:txBody>
      </p:sp>
      <p:sp>
        <p:nvSpPr>
          <p:cNvPr id="5" name="Rectangle 4"/>
          <p:cNvSpPr/>
          <p:nvPr userDrawn="1"/>
        </p:nvSpPr>
        <p:spPr>
          <a:xfrm>
            <a:off x="-10275" y="123290"/>
            <a:ext cx="9226193" cy="6560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userDrawn="1"/>
        </p:nvSpPr>
        <p:spPr>
          <a:xfrm>
            <a:off x="-35959" y="805104"/>
            <a:ext cx="9215918" cy="5579870"/>
          </a:xfrm>
          <a:prstGeom prst="rect">
            <a:avLst/>
          </a:prstGeom>
          <a:ln w="12700">
            <a:noFill/>
          </a:ln>
        </p:spPr>
        <p:txBody>
          <a:bodyPr>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lgn="ctr">
              <a:lnSpc>
                <a:spcPct val="280000"/>
              </a:lnSpc>
              <a:spcBef>
                <a:spcPts val="0"/>
              </a:spcBef>
            </a:pPr>
            <a:r>
              <a:rPr lang="en-US" dirty="0">
                <a:solidFill>
                  <a:schemeClr val="tx1"/>
                </a:solidFill>
                <a:latin typeface="Arial Narrow" panose="020B0606020202030204" pitchFamily="34" charset="0"/>
              </a:rPr>
              <a:t>_____________________________________________________________________________________________</a:t>
            </a:r>
          </a:p>
          <a:p>
            <a:pPr algn="ctr">
              <a:lnSpc>
                <a:spcPct val="280000"/>
              </a:lnSpc>
              <a:spcBef>
                <a:spcPts val="0"/>
              </a:spcBef>
            </a:pPr>
            <a:r>
              <a:rPr lang="en-US" dirty="0">
                <a:solidFill>
                  <a:schemeClr val="tx1"/>
                </a:solidFill>
                <a:latin typeface="Arial Narrow" panose="020B0606020202030204" pitchFamily="34" charset="0"/>
              </a:rPr>
              <a:t>_____________________________________________________________________________________________</a:t>
            </a:r>
          </a:p>
          <a:p>
            <a:pPr algn="ctr">
              <a:lnSpc>
                <a:spcPct val="280000"/>
              </a:lnSpc>
              <a:spcBef>
                <a:spcPts val="0"/>
              </a:spcBef>
            </a:pPr>
            <a:r>
              <a:rPr lang="en-US" dirty="0">
                <a:solidFill>
                  <a:schemeClr val="tx1"/>
                </a:solidFill>
                <a:latin typeface="Arial Narrow" panose="020B0606020202030204" pitchFamily="34" charset="0"/>
              </a:rPr>
              <a:t>_____________________________________________________________________________________________</a:t>
            </a:r>
          </a:p>
          <a:p>
            <a:pPr algn="ctr">
              <a:lnSpc>
                <a:spcPct val="280000"/>
              </a:lnSpc>
              <a:spcBef>
                <a:spcPts val="0"/>
              </a:spcBef>
            </a:pPr>
            <a:r>
              <a:rPr lang="en-US" dirty="0">
                <a:solidFill>
                  <a:schemeClr val="tx1"/>
                </a:solidFill>
                <a:latin typeface="Arial Narrow" panose="020B0606020202030204" pitchFamily="34" charset="0"/>
              </a:rPr>
              <a:t>_____________________________________________________________________________________________</a:t>
            </a:r>
          </a:p>
          <a:p>
            <a:pPr algn="ctr">
              <a:lnSpc>
                <a:spcPct val="280000"/>
              </a:lnSpc>
              <a:spcBef>
                <a:spcPts val="0"/>
              </a:spcBef>
            </a:pPr>
            <a:r>
              <a:rPr lang="en-US" dirty="0">
                <a:solidFill>
                  <a:schemeClr val="tx1"/>
                </a:solidFill>
                <a:latin typeface="Arial Narrow" panose="020B0606020202030204" pitchFamily="34" charset="0"/>
              </a:rPr>
              <a:t>_____________________________________________________________________________________________</a:t>
            </a:r>
          </a:p>
          <a:p>
            <a:pPr algn="ctr">
              <a:lnSpc>
                <a:spcPct val="280000"/>
              </a:lnSpc>
              <a:spcBef>
                <a:spcPts val="0"/>
              </a:spcBef>
            </a:pPr>
            <a:r>
              <a:rPr lang="en-US" dirty="0">
                <a:solidFill>
                  <a:schemeClr val="tx1"/>
                </a:solidFill>
                <a:latin typeface="Arial Narrow" panose="020B0606020202030204" pitchFamily="34" charset="0"/>
              </a:rPr>
              <a:t>_____________________________________________________________________________________________</a:t>
            </a:r>
          </a:p>
          <a:p>
            <a:pPr algn="ctr">
              <a:lnSpc>
                <a:spcPct val="280000"/>
              </a:lnSpc>
              <a:spcBef>
                <a:spcPts val="0"/>
              </a:spcBef>
            </a:pPr>
            <a:r>
              <a:rPr lang="en-US" dirty="0">
                <a:solidFill>
                  <a:schemeClr val="tx1"/>
                </a:solidFill>
                <a:latin typeface="Arial Narrow" panose="020B0606020202030204" pitchFamily="34" charset="0"/>
              </a:rPr>
              <a:t>_____________________________________________________________________________________________</a:t>
            </a:r>
          </a:p>
          <a:p>
            <a:pPr algn="ctr">
              <a:lnSpc>
                <a:spcPct val="280000"/>
              </a:lnSpc>
              <a:spcBef>
                <a:spcPts val="0"/>
              </a:spcBef>
            </a:pPr>
            <a:r>
              <a:rPr lang="en-US" dirty="0">
                <a:solidFill>
                  <a:schemeClr val="tx1"/>
                </a:solidFill>
                <a:latin typeface="Arial Narrow" panose="020B0606020202030204" pitchFamily="34" charset="0"/>
              </a:rPr>
              <a:t>_____________________________________________________________________________________________</a:t>
            </a:r>
          </a:p>
        </p:txBody>
      </p:sp>
      <p:sp>
        <p:nvSpPr>
          <p:cNvPr id="8" name="Title 1"/>
          <p:cNvSpPr>
            <a:spLocks noGrp="1"/>
          </p:cNvSpPr>
          <p:nvPr>
            <p:ph type="title" hasCustomPrompt="1"/>
          </p:nvPr>
        </p:nvSpPr>
        <p:spPr>
          <a:xfrm>
            <a:off x="270870" y="298462"/>
            <a:ext cx="7520940" cy="548640"/>
          </a:xfrm>
          <a:prstGeom prst="rect">
            <a:avLst/>
          </a:prstGeom>
        </p:spPr>
        <p:txBody>
          <a:bodyPr/>
          <a:lstStyle>
            <a:lvl1pPr>
              <a:defRPr sz="3600">
                <a:solidFill>
                  <a:schemeClr val="accent2"/>
                </a:solidFill>
              </a:defRPr>
            </a:lvl1pPr>
          </a:lstStyle>
          <a:p>
            <a:r>
              <a:rPr lang="en-US" dirty="0"/>
              <a:t>Notes</a:t>
            </a:r>
          </a:p>
        </p:txBody>
      </p:sp>
      <p:sp>
        <p:nvSpPr>
          <p:cNvPr id="10" name="Rectangle 9"/>
          <p:cNvSpPr/>
          <p:nvPr userDrawn="1"/>
        </p:nvSpPr>
        <p:spPr>
          <a:xfrm>
            <a:off x="0" y="-4233"/>
            <a:ext cx="9144000" cy="6866467"/>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9988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a:prstGeom prst="rect">
            <a:avLst/>
          </a:prstGeo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2" y="2618912"/>
            <a:ext cx="3807779" cy="332468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a:prstGeom prst="rect">
            <a:avLst/>
          </a:prstGeo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a:xfrm rot="19140000">
            <a:off x="201168" y="5870448"/>
            <a:ext cx="2176272" cy="201168"/>
          </a:xfrm>
          <a:prstGeom prst="rect">
            <a:avLst/>
          </a:prstGeom>
        </p:spPr>
        <p:txBody>
          <a:bodyPr/>
          <a:lstStyle/>
          <a:p>
            <a:fld id="{2830BE77-E815-6C40-91D0-9F29D7F02051}" type="datetimeFigureOut">
              <a:rPr lang="en-US" smtClean="0"/>
              <a:t>8/24/2025</a:t>
            </a:fld>
            <a:endParaRPr lang="en-US"/>
          </a:p>
        </p:txBody>
      </p:sp>
      <p:sp>
        <p:nvSpPr>
          <p:cNvPr id="6" name="Footer Placeholder 5"/>
          <p:cNvSpPr>
            <a:spLocks noGrp="1"/>
          </p:cNvSpPr>
          <p:nvPr>
            <p:ph type="ftr" sz="quarter" idx="11"/>
          </p:nvPr>
        </p:nvSpPr>
        <p:spPr>
          <a:xfrm>
            <a:off x="3517514" y="6285122"/>
            <a:ext cx="4724400" cy="274320"/>
          </a:xfrm>
          <a:prstGeom prst="rect">
            <a:avLst/>
          </a:prstGeo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8401038" y="6170822"/>
            <a:ext cx="502920" cy="502920"/>
          </a:xfrm>
          <a:prstGeom prst="ellipse">
            <a:avLst/>
          </a:prstGeom>
          <a:ln>
            <a:solidFill>
              <a:schemeClr val="tx2"/>
            </a:solidFill>
          </a:ln>
        </p:spPr>
        <p:txBody>
          <a:bodyPr/>
          <a:lstStyle>
            <a:lvl1pPr>
              <a:defRPr>
                <a:solidFill>
                  <a:schemeClr val="tx2"/>
                </a:solidFill>
              </a:defRPr>
            </a:lvl1pPr>
          </a:lstStyle>
          <a:p>
            <a:fld id="{3896434B-53D3-9A4D-88DC-2B95AA6B7EE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4233"/>
            <a:ext cx="9144000" cy="6866467"/>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userDrawn="1"/>
        </p:nvSpPr>
        <p:spPr>
          <a:xfrm>
            <a:off x="-2381" y="6035748"/>
            <a:ext cx="1655336" cy="826653"/>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userDrawn="1"/>
        </p:nvSpPr>
        <p:spPr>
          <a:xfrm>
            <a:off x="3735" y="6035748"/>
            <a:ext cx="9146380" cy="833681"/>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36982 h 536982"/>
              <a:gd name="connsiteX1" fmla="*/ 341716 w 3352800"/>
              <a:gd name="connsiteY1" fmla="*/ 0 h 536982"/>
              <a:gd name="connsiteX2" fmla="*/ 3352800 w 3352800"/>
              <a:gd name="connsiteY2" fmla="*/ 9669 h 536982"/>
              <a:gd name="connsiteX3" fmla="*/ 3352800 w 3352800"/>
              <a:gd name="connsiteY3" fmla="*/ 536982 h 536982"/>
              <a:gd name="connsiteX4" fmla="*/ 0 w 3352800"/>
              <a:gd name="connsiteY4" fmla="*/ 536982 h 536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36982">
                <a:moveTo>
                  <a:pt x="0" y="536982"/>
                </a:moveTo>
                <a:lnTo>
                  <a:pt x="341716" y="0"/>
                </a:lnTo>
                <a:lnTo>
                  <a:pt x="3352800" y="9669"/>
                </a:lnTo>
                <a:lnTo>
                  <a:pt x="3352800" y="536982"/>
                </a:lnTo>
                <a:lnTo>
                  <a:pt x="0" y="536982"/>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Placeholder 1"/>
          <p:cNvSpPr>
            <a:spLocks noGrp="1"/>
          </p:cNvSpPr>
          <p:nvPr>
            <p:ph type="title"/>
          </p:nvPr>
        </p:nvSpPr>
        <p:spPr>
          <a:xfrm>
            <a:off x="461010" y="1078108"/>
            <a:ext cx="7520940" cy="548640"/>
          </a:xfrm>
          <a:prstGeom prst="rect">
            <a:avLst/>
          </a:prstGeom>
        </p:spPr>
        <p:txBody>
          <a:bodyPr vert="horz" lIns="91440" tIns="45720" rIns="91440" bIns="45720" rtlCol="0" anchor="ctr">
            <a:noAutofit/>
          </a:bodyPr>
          <a:lstStyle/>
          <a:p>
            <a:r>
              <a:rPr lang="en-US" dirty="0"/>
              <a:t>Click to edit Master title style</a:t>
            </a:r>
          </a:p>
        </p:txBody>
      </p:sp>
      <p:sp>
        <p:nvSpPr>
          <p:cNvPr id="24" name="Text Placeholder 2"/>
          <p:cNvSpPr>
            <a:spLocks noGrp="1"/>
          </p:cNvSpPr>
          <p:nvPr>
            <p:ph type="body" idx="1"/>
          </p:nvPr>
        </p:nvSpPr>
        <p:spPr>
          <a:xfrm>
            <a:off x="537210" y="2039851"/>
            <a:ext cx="7520940" cy="357984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oup 24"/>
          <p:cNvGrpSpPr>
            <a:grpSpLocks noChangeAspect="1"/>
          </p:cNvGrpSpPr>
          <p:nvPr userDrawn="1"/>
        </p:nvGrpSpPr>
        <p:grpSpPr>
          <a:xfrm flipH="1">
            <a:off x="7150" y="-85"/>
            <a:ext cx="9133800" cy="725389"/>
            <a:chOff x="373551" y="1635417"/>
            <a:chExt cx="9043367" cy="718206"/>
          </a:xfrm>
        </p:grpSpPr>
        <p:sp>
          <p:nvSpPr>
            <p:cNvPr id="26" name="Freeform 25"/>
            <p:cNvSpPr/>
            <p:nvPr userDrawn="1"/>
          </p:nvSpPr>
          <p:spPr>
            <a:xfrm flipV="1">
              <a:off x="373551" y="1638434"/>
              <a:ext cx="2050343" cy="715189"/>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73986 w 3574257"/>
                <a:gd name="connsiteY2" fmla="*/ 0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1973986" y="0"/>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userDrawn="1"/>
          </p:nvSpPr>
          <p:spPr>
            <a:xfrm flipV="1">
              <a:off x="374291" y="1635417"/>
              <a:ext cx="9042627" cy="718206"/>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34187 h 534187"/>
                <a:gd name="connsiteX1" fmla="*/ 400085 w 3352800"/>
                <a:gd name="connsiteY1" fmla="*/ 0 h 534187"/>
                <a:gd name="connsiteX2" fmla="*/ 3352800 w 3352800"/>
                <a:gd name="connsiteY2" fmla="*/ 6874 h 534187"/>
                <a:gd name="connsiteX3" fmla="*/ 3352800 w 3352800"/>
                <a:gd name="connsiteY3" fmla="*/ 534187 h 534187"/>
                <a:gd name="connsiteX4" fmla="*/ 0 w 3352800"/>
                <a:gd name="connsiteY4" fmla="*/ 534187 h 534187"/>
                <a:gd name="connsiteX0" fmla="*/ 0 w 3352800"/>
                <a:gd name="connsiteY0" fmla="*/ 534187 h 534187"/>
                <a:gd name="connsiteX1" fmla="*/ 452143 w 3352800"/>
                <a:gd name="connsiteY1" fmla="*/ 0 h 534187"/>
                <a:gd name="connsiteX2" fmla="*/ 3352800 w 3352800"/>
                <a:gd name="connsiteY2" fmla="*/ 6874 h 534187"/>
                <a:gd name="connsiteX3" fmla="*/ 3352800 w 3352800"/>
                <a:gd name="connsiteY3" fmla="*/ 534187 h 534187"/>
                <a:gd name="connsiteX4" fmla="*/ 0 w 3352800"/>
                <a:gd name="connsiteY4" fmla="*/ 534187 h 534187"/>
                <a:gd name="connsiteX0" fmla="*/ 0 w 3307249"/>
                <a:gd name="connsiteY0" fmla="*/ 534187 h 534187"/>
                <a:gd name="connsiteX1" fmla="*/ 406592 w 3307249"/>
                <a:gd name="connsiteY1" fmla="*/ 0 h 534187"/>
                <a:gd name="connsiteX2" fmla="*/ 3307249 w 3307249"/>
                <a:gd name="connsiteY2" fmla="*/ 6874 h 534187"/>
                <a:gd name="connsiteX3" fmla="*/ 3307249 w 3307249"/>
                <a:gd name="connsiteY3" fmla="*/ 534187 h 534187"/>
                <a:gd name="connsiteX4" fmla="*/ 0 w 3307249"/>
                <a:gd name="connsiteY4" fmla="*/ 534187 h 534187"/>
                <a:gd name="connsiteX0" fmla="*/ 0 w 3307249"/>
                <a:gd name="connsiteY0" fmla="*/ 540790 h 540790"/>
                <a:gd name="connsiteX1" fmla="*/ 406592 w 3307249"/>
                <a:gd name="connsiteY1" fmla="*/ 0 h 540790"/>
                <a:gd name="connsiteX2" fmla="*/ 3307249 w 3307249"/>
                <a:gd name="connsiteY2" fmla="*/ 6874 h 540790"/>
                <a:gd name="connsiteX3" fmla="*/ 3307249 w 3307249"/>
                <a:gd name="connsiteY3" fmla="*/ 534187 h 540790"/>
                <a:gd name="connsiteX4" fmla="*/ 0 w 3307249"/>
                <a:gd name="connsiteY4" fmla="*/ 540790 h 540790"/>
                <a:gd name="connsiteX0" fmla="*/ 0 w 3314767"/>
                <a:gd name="connsiteY0" fmla="*/ 534252 h 534252"/>
                <a:gd name="connsiteX1" fmla="*/ 414110 w 3314767"/>
                <a:gd name="connsiteY1" fmla="*/ 0 h 534252"/>
                <a:gd name="connsiteX2" fmla="*/ 3314767 w 3314767"/>
                <a:gd name="connsiteY2" fmla="*/ 6874 h 534252"/>
                <a:gd name="connsiteX3" fmla="*/ 3314767 w 3314767"/>
                <a:gd name="connsiteY3" fmla="*/ 534187 h 534252"/>
                <a:gd name="connsiteX4" fmla="*/ 0 w 3314767"/>
                <a:gd name="connsiteY4" fmla="*/ 534252 h 534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767" h="534252">
                  <a:moveTo>
                    <a:pt x="0" y="534252"/>
                  </a:moveTo>
                  <a:lnTo>
                    <a:pt x="414110" y="0"/>
                  </a:lnTo>
                  <a:lnTo>
                    <a:pt x="3314767" y="6874"/>
                  </a:lnTo>
                  <a:lnTo>
                    <a:pt x="3314767" y="534187"/>
                  </a:lnTo>
                  <a:lnTo>
                    <a:pt x="0" y="534252"/>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68" r:id="rId9"/>
    <p:sldLayoutId id="2147483669" r:id="rId10"/>
    <p:sldLayoutId id="2147483670" r:id="rId11"/>
    <p:sldLayoutId id="2147483671" r:id="rId12"/>
  </p:sldLayoutIdLst>
  <p:txStyles>
    <p:titleStyle>
      <a:lvl1pPr algn="l" defTabSz="914400" rtl="0" eaLnBrk="1" latinLnBrk="0" hangingPunct="1">
        <a:spcBef>
          <a:spcPct val="0"/>
        </a:spcBef>
        <a:buNone/>
        <a:defRPr sz="4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retirewire.com/roth-ira-conversion-whiteboard-wealth-13/"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kiplinger.com/fronts/special-report/annuities/index.html" TargetMode="External"/><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info@f3eonline.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hyperlink" Target="https://www.businessinsider.com.au/jack-bogle-vanguard-partnership-plan-career-landmark-2019-1" TargetMode="External"/><Relationship Id="rId3" Type="http://schemas.openxmlformats.org/officeDocument/2006/relationships/image" Target="../media/image9.svg"/><Relationship Id="rId7" Type="http://schemas.openxmlformats.org/officeDocument/2006/relationships/image" Target="../media/image12.jp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hyperlink" Target="https://fififinance.com/us/warren-buffett" TargetMode="External"/><Relationship Id="rId5" Type="http://schemas.openxmlformats.org/officeDocument/2006/relationships/image" Target="../media/image11.jpg"/><Relationship Id="rId10" Type="http://schemas.openxmlformats.org/officeDocument/2006/relationships/hyperlink" Target="https://www.coloradocollege.edu/other/commencement/archive/2016/shelby-davis.html" TargetMode="External"/><Relationship Id="rId4" Type="http://schemas.openxmlformats.org/officeDocument/2006/relationships/image" Target="../media/image10.svg"/><Relationship Id="rId9"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hyperlink" Target="http://www.estrategiamagazine.com/administracion/recursos-humanos-administracion/coaching-empresarial/" TargetMode="External"/><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09817">
            <a:off x="748216" y="1717372"/>
            <a:ext cx="5648623" cy="1204306"/>
          </a:xfrm>
        </p:spPr>
        <p:txBody>
          <a:bodyPr/>
          <a:lstStyle/>
          <a:p>
            <a:r>
              <a:rPr lang="en-US" sz="4400" dirty="0"/>
              <a:t>Financial planning</a:t>
            </a:r>
          </a:p>
        </p:txBody>
      </p:sp>
      <p:sp>
        <p:nvSpPr>
          <p:cNvPr id="3" name="Subtitle 2"/>
          <p:cNvSpPr>
            <a:spLocks noGrp="1"/>
          </p:cNvSpPr>
          <p:nvPr>
            <p:ph type="subTitle" idx="1"/>
          </p:nvPr>
        </p:nvSpPr>
        <p:spPr>
          <a:xfrm rot="19082218">
            <a:off x="1105401" y="2423842"/>
            <a:ext cx="6511131" cy="329259"/>
          </a:xfrm>
        </p:spPr>
        <p:txBody>
          <a:bodyPr>
            <a:noAutofit/>
          </a:bodyPr>
          <a:lstStyle/>
          <a:p>
            <a:r>
              <a:rPr lang="en-US" sz="2400" dirty="0"/>
              <a:t>In uncertain times</a:t>
            </a:r>
          </a:p>
        </p:txBody>
      </p:sp>
      <p:sp>
        <p:nvSpPr>
          <p:cNvPr id="4" name="Subtitle 2"/>
          <p:cNvSpPr txBox="1">
            <a:spLocks/>
          </p:cNvSpPr>
          <p:nvPr/>
        </p:nvSpPr>
        <p:spPr>
          <a:xfrm rot="19080000">
            <a:off x="1605307" y="2875995"/>
            <a:ext cx="6511131" cy="329259"/>
          </a:xfrm>
          <a:prstGeom prst="rect">
            <a:avLst/>
          </a:prstGeom>
        </p:spPr>
        <p:txBody>
          <a:bodyPr vert="horz" lIns="91440" tIns="9144" rIns="91440" bIns="45720" rtlCol="0">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r>
              <a:rPr lang="en-US" sz="2400" dirty="0">
                <a:solidFill>
                  <a:schemeClr val="bg1"/>
                </a:solidFill>
              </a:rPr>
              <a:t>Presented by</a:t>
            </a:r>
          </a:p>
          <a:p>
            <a:r>
              <a:rPr lang="en-US" sz="2400" b="1" dirty="0">
                <a:solidFill>
                  <a:schemeClr val="bg1"/>
                </a:solidFill>
                <a:latin typeface="+mj-lt"/>
              </a:rPr>
              <a:t>The foundation for financial education</a:t>
            </a:r>
          </a:p>
        </p:txBody>
      </p:sp>
      <p:sp>
        <p:nvSpPr>
          <p:cNvPr id="5" name="TextBox 4"/>
          <p:cNvSpPr txBox="1"/>
          <p:nvPr/>
        </p:nvSpPr>
        <p:spPr>
          <a:xfrm>
            <a:off x="7808726" y="5728939"/>
            <a:ext cx="1966765" cy="830997"/>
          </a:xfrm>
          <a:prstGeom prst="rect">
            <a:avLst/>
          </a:prstGeom>
          <a:noFill/>
        </p:spPr>
        <p:txBody>
          <a:bodyPr wrap="square" rtlCol="0">
            <a:spAutoFit/>
          </a:bodyPr>
          <a:lstStyle/>
          <a:p>
            <a:r>
              <a:rPr lang="en-US" sz="4800" b="1" dirty="0">
                <a:ln>
                  <a:solidFill>
                    <a:schemeClr val="bg1"/>
                  </a:solidFill>
                </a:ln>
                <a:solidFill>
                  <a:schemeClr val="bg1"/>
                </a:solidFill>
                <a:effectLst>
                  <a:innerShdw blurRad="25400" dist="50800" dir="13500000">
                    <a:prstClr val="black">
                      <a:alpha val="17000"/>
                    </a:prstClr>
                  </a:innerShdw>
                  <a:reflection stA="0" endPos="65000" dist="50800" dir="5400000" sy="-100000" algn="bl" rotWithShape="0"/>
                </a:effectLst>
                <a:latin typeface="Castellar" panose="020A0402060406010301" pitchFamily="18" charset="0"/>
              </a:rPr>
              <a:t>F</a:t>
            </a:r>
            <a:r>
              <a:rPr lang="en-US" sz="4800" b="1" baseline="30000" dirty="0">
                <a:ln>
                  <a:solidFill>
                    <a:schemeClr val="bg1"/>
                  </a:solidFill>
                </a:ln>
                <a:solidFill>
                  <a:schemeClr val="bg1"/>
                </a:solidFill>
                <a:effectLst>
                  <a:innerShdw blurRad="25400" dist="50800" dir="13500000">
                    <a:prstClr val="black">
                      <a:alpha val="17000"/>
                    </a:prstClr>
                  </a:innerShdw>
                  <a:reflection stA="0" endPos="65000" dist="50800" dir="5400000" sy="-100000" algn="bl" rotWithShape="0"/>
                </a:effectLst>
                <a:latin typeface="Castellar" panose="020A0402060406010301" pitchFamily="18" charset="0"/>
              </a:rPr>
              <a:t>3</a:t>
            </a:r>
            <a:r>
              <a:rPr lang="en-US" sz="4800" b="1" dirty="0">
                <a:ln>
                  <a:solidFill>
                    <a:schemeClr val="bg1"/>
                  </a:solidFill>
                </a:ln>
                <a:solidFill>
                  <a:schemeClr val="bg1"/>
                </a:solidFill>
                <a:effectLst>
                  <a:innerShdw blurRad="25400" dist="50800" dir="13500000">
                    <a:prstClr val="black">
                      <a:alpha val="17000"/>
                    </a:prstClr>
                  </a:innerShdw>
                  <a:reflection stA="0" endPos="65000" dist="50800" dir="5400000" sy="-100000" algn="bl" rotWithShape="0"/>
                </a:effectLst>
                <a:latin typeface="Castellar" panose="020A0402060406010301" pitchFamily="18" charset="0"/>
              </a:rPr>
              <a:t>E</a:t>
            </a:r>
          </a:p>
        </p:txBody>
      </p:sp>
      <p:sp>
        <p:nvSpPr>
          <p:cNvPr id="6" name="Footer Placeholder 4"/>
          <p:cNvSpPr txBox="1">
            <a:spLocks/>
          </p:cNvSpPr>
          <p:nvPr/>
        </p:nvSpPr>
        <p:spPr>
          <a:xfrm>
            <a:off x="3394932" y="5502169"/>
            <a:ext cx="5553769" cy="1900171"/>
          </a:xfrm>
          <a:prstGeom prst="rect">
            <a:avLst/>
          </a:prstGeom>
        </p:spPr>
        <p:txBody>
          <a:bodyPr vert="horz" lIns="91440" tIns="45720" rIns="91440" bIns="45720" rtlCol="0" anchor="ctr"/>
          <a:lstStyle>
            <a:defPPr>
              <a:defRPr lang="en-US"/>
            </a:defPPr>
            <a:lvl1pPr marL="0" algn="r" defTabSz="457200" rtl="0" eaLnBrk="1" latinLnBrk="0" hangingPunct="1">
              <a:defRPr sz="1200" kern="1200" cap="all" spc="200"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a:p>
            <a:endParaRPr lang="en-US" dirty="0"/>
          </a:p>
          <a:p>
            <a:r>
              <a:rPr lang="en-US" sz="1050" dirty="0"/>
              <a:t>www.f3eonline.org | (240) 499-0390 | info@f3eonline.org</a:t>
            </a:r>
          </a:p>
        </p:txBody>
      </p:sp>
      <p:sp>
        <p:nvSpPr>
          <p:cNvPr id="8" name="Subtitle 2"/>
          <p:cNvSpPr txBox="1">
            <a:spLocks/>
          </p:cNvSpPr>
          <p:nvPr/>
        </p:nvSpPr>
        <p:spPr>
          <a:xfrm rot="19080000">
            <a:off x="2432604" y="3864569"/>
            <a:ext cx="6511131" cy="329259"/>
          </a:xfrm>
          <a:prstGeom prst="rect">
            <a:avLst/>
          </a:prstGeom>
        </p:spPr>
        <p:txBody>
          <a:bodyPr vert="horz" lIns="91440" tIns="9144" rIns="91440" bIns="45720" rtlCol="0">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r>
              <a:rPr lang="en-US" dirty="0">
                <a:solidFill>
                  <a:schemeClr val="bg1"/>
                </a:solidFill>
              </a:rPr>
              <a:t>A 501(c)(3) Non-profit organization</a:t>
            </a:r>
            <a:endParaRPr lang="en-US" b="1" dirty="0">
              <a:solidFill>
                <a:schemeClr val="bg1"/>
              </a:solidFill>
              <a:latin typeface="+mj-lt"/>
            </a:endParaRPr>
          </a:p>
        </p:txBody>
      </p:sp>
    </p:spTree>
    <p:extLst>
      <p:ext uri="{BB962C8B-B14F-4D97-AF65-F5344CB8AC3E}">
        <p14:creationId xmlns:p14="http://schemas.microsoft.com/office/powerpoint/2010/main" val="2314033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16182-4B30-AC03-0B03-9D1C5B1632D6}"/>
            </a:ext>
          </a:extLst>
        </p:cNvPr>
        <p:cNvGrpSpPr/>
        <p:nvPr/>
      </p:nvGrpSpPr>
      <p:grpSpPr>
        <a:xfrm>
          <a:off x="0" y="0"/>
          <a:ext cx="0" cy="0"/>
          <a:chOff x="0" y="0"/>
          <a:chExt cx="0" cy="0"/>
        </a:xfrm>
      </p:grpSpPr>
      <p:pic>
        <p:nvPicPr>
          <p:cNvPr id="3" name="Picture 2" descr="A graph showing a number of data&#10;&#10;AI-generated content may be incorrect.">
            <a:extLst>
              <a:ext uri="{FF2B5EF4-FFF2-40B4-BE49-F238E27FC236}">
                <a16:creationId xmlns:a16="http://schemas.microsoft.com/office/drawing/2014/main" id="{E16E9A71-DF46-CCBC-9679-68F64EAD9BA0}"/>
              </a:ext>
            </a:extLst>
          </p:cNvPr>
          <p:cNvPicPr>
            <a:picLocks noChangeAspect="1"/>
          </p:cNvPicPr>
          <p:nvPr/>
        </p:nvPicPr>
        <p:blipFill>
          <a:blip r:embed="rId2"/>
          <a:srcRect l="2773" t="7747" r="3129" b="9456"/>
          <a:stretch/>
        </p:blipFill>
        <p:spPr>
          <a:xfrm>
            <a:off x="0" y="327291"/>
            <a:ext cx="9144000" cy="6217228"/>
          </a:xfrm>
          <a:prstGeom prst="rect">
            <a:avLst/>
          </a:prstGeom>
        </p:spPr>
      </p:pic>
    </p:spTree>
    <p:extLst>
      <p:ext uri="{BB962C8B-B14F-4D97-AF65-F5344CB8AC3E}">
        <p14:creationId xmlns:p14="http://schemas.microsoft.com/office/powerpoint/2010/main" val="2027205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47813" y="311188"/>
            <a:ext cx="61632" cy="118803"/>
          </a:xfrm>
          <a:prstGeom prst="rect">
            <a:avLst/>
          </a:prstGeom>
        </p:spPr>
        <p:txBody>
          <a:bodyPr vert="horz" wrap="square" lIns="0" tIns="10085" rIns="0" bIns="0" rtlCol="0">
            <a:spAutoFit/>
          </a:bodyPr>
          <a:lstStyle/>
          <a:p>
            <a:pPr marL="11206">
              <a:spcBef>
                <a:spcPts val="79"/>
              </a:spcBef>
            </a:pPr>
            <a:r>
              <a:rPr sz="706" spc="-88" dirty="0">
                <a:solidFill>
                  <a:srgbClr val="231F20"/>
                </a:solidFill>
                <a:latin typeface="Century Gothic"/>
                <a:cs typeface="Century Gothic"/>
              </a:rPr>
              <a:t>7</a:t>
            </a:r>
            <a:endParaRPr sz="706">
              <a:latin typeface="Century Gothic"/>
              <a:cs typeface="Century Gothic"/>
            </a:endParaRPr>
          </a:p>
        </p:txBody>
      </p:sp>
      <p:sp>
        <p:nvSpPr>
          <p:cNvPr id="9" name="object 9"/>
          <p:cNvSpPr/>
          <p:nvPr/>
        </p:nvSpPr>
        <p:spPr>
          <a:xfrm>
            <a:off x="546829" y="2896752"/>
            <a:ext cx="0" cy="0"/>
          </a:xfrm>
          <a:custGeom>
            <a:avLst/>
            <a:gdLst/>
            <a:ahLst/>
            <a:cxnLst/>
            <a:rect l="l" t="t" r="r" b="b"/>
            <a:pathLst>
              <a:path>
                <a:moveTo>
                  <a:pt x="0" y="0"/>
                </a:moveTo>
                <a:lnTo>
                  <a:pt x="0" y="0"/>
                </a:lnTo>
              </a:path>
            </a:pathLst>
          </a:custGeom>
          <a:ln w="19050">
            <a:solidFill>
              <a:srgbClr val="889CA2"/>
            </a:solidFill>
          </a:ln>
        </p:spPr>
        <p:txBody>
          <a:bodyPr wrap="square" lIns="0" tIns="0" rIns="0" bIns="0" rtlCol="0"/>
          <a:lstStyle/>
          <a:p>
            <a:endParaRPr sz="1588"/>
          </a:p>
        </p:txBody>
      </p:sp>
      <p:sp>
        <p:nvSpPr>
          <p:cNvPr id="10" name="object 10"/>
          <p:cNvSpPr/>
          <p:nvPr/>
        </p:nvSpPr>
        <p:spPr>
          <a:xfrm>
            <a:off x="546829" y="3562408"/>
            <a:ext cx="0" cy="0"/>
          </a:xfrm>
          <a:custGeom>
            <a:avLst/>
            <a:gdLst/>
            <a:ahLst/>
            <a:cxnLst/>
            <a:rect l="l" t="t" r="r" b="b"/>
            <a:pathLst>
              <a:path>
                <a:moveTo>
                  <a:pt x="0" y="0"/>
                </a:moveTo>
                <a:lnTo>
                  <a:pt x="0" y="0"/>
                </a:lnTo>
              </a:path>
            </a:pathLst>
          </a:custGeom>
          <a:ln w="19050">
            <a:solidFill>
              <a:srgbClr val="889CA2"/>
            </a:solidFill>
          </a:ln>
        </p:spPr>
        <p:txBody>
          <a:bodyPr wrap="square" lIns="0" tIns="0" rIns="0" bIns="0" rtlCol="0"/>
          <a:lstStyle/>
          <a:p>
            <a:endParaRPr sz="1588"/>
          </a:p>
        </p:txBody>
      </p:sp>
      <p:sp>
        <p:nvSpPr>
          <p:cNvPr id="11" name="object 11"/>
          <p:cNvSpPr/>
          <p:nvPr/>
        </p:nvSpPr>
        <p:spPr>
          <a:xfrm>
            <a:off x="546829" y="4228065"/>
            <a:ext cx="0" cy="0"/>
          </a:xfrm>
          <a:custGeom>
            <a:avLst/>
            <a:gdLst/>
            <a:ahLst/>
            <a:cxnLst/>
            <a:rect l="l" t="t" r="r" b="b"/>
            <a:pathLst>
              <a:path>
                <a:moveTo>
                  <a:pt x="0" y="0"/>
                </a:moveTo>
                <a:lnTo>
                  <a:pt x="0" y="0"/>
                </a:lnTo>
              </a:path>
            </a:pathLst>
          </a:custGeom>
          <a:ln w="19050">
            <a:solidFill>
              <a:srgbClr val="889CA2"/>
            </a:solidFill>
          </a:ln>
        </p:spPr>
        <p:txBody>
          <a:bodyPr wrap="square" lIns="0" tIns="0" rIns="0" bIns="0" rtlCol="0"/>
          <a:lstStyle/>
          <a:p>
            <a:endParaRPr sz="1588"/>
          </a:p>
        </p:txBody>
      </p:sp>
      <p:graphicFrame>
        <p:nvGraphicFramePr>
          <p:cNvPr id="12" name="object 12"/>
          <p:cNvGraphicFramePr>
            <a:graphicFrameLocks noGrp="1"/>
          </p:cNvGraphicFramePr>
          <p:nvPr>
            <p:extLst>
              <p:ext uri="{D42A27DB-BD31-4B8C-83A1-F6EECF244321}">
                <p14:modId xmlns:p14="http://schemas.microsoft.com/office/powerpoint/2010/main" val="3567770348"/>
              </p:ext>
            </p:extLst>
          </p:nvPr>
        </p:nvGraphicFramePr>
        <p:xfrm>
          <a:off x="546829" y="820600"/>
          <a:ext cx="8065416" cy="5216800"/>
        </p:xfrm>
        <a:graphic>
          <a:graphicData uri="http://schemas.openxmlformats.org/drawingml/2006/table">
            <a:tbl>
              <a:tblPr firstRow="1" bandRow="1">
                <a:tableStyleId>{2D5ABB26-0587-4C30-8999-92F81FD0307C}</a:tableStyleId>
              </a:tblPr>
              <a:tblGrid>
                <a:gridCol w="564776">
                  <a:extLst>
                    <a:ext uri="{9D8B030D-6E8A-4147-A177-3AD203B41FA5}">
                      <a16:colId xmlns:a16="http://schemas.microsoft.com/office/drawing/2014/main" val="20000"/>
                    </a:ext>
                  </a:extLst>
                </a:gridCol>
                <a:gridCol w="355226">
                  <a:extLst>
                    <a:ext uri="{9D8B030D-6E8A-4147-A177-3AD203B41FA5}">
                      <a16:colId xmlns:a16="http://schemas.microsoft.com/office/drawing/2014/main" val="20001"/>
                    </a:ext>
                  </a:extLst>
                </a:gridCol>
                <a:gridCol w="355226">
                  <a:extLst>
                    <a:ext uri="{9D8B030D-6E8A-4147-A177-3AD203B41FA5}">
                      <a16:colId xmlns:a16="http://schemas.microsoft.com/office/drawing/2014/main" val="20002"/>
                    </a:ext>
                  </a:extLst>
                </a:gridCol>
                <a:gridCol w="355226">
                  <a:extLst>
                    <a:ext uri="{9D8B030D-6E8A-4147-A177-3AD203B41FA5}">
                      <a16:colId xmlns:a16="http://schemas.microsoft.com/office/drawing/2014/main" val="20003"/>
                    </a:ext>
                  </a:extLst>
                </a:gridCol>
                <a:gridCol w="355226">
                  <a:extLst>
                    <a:ext uri="{9D8B030D-6E8A-4147-A177-3AD203B41FA5}">
                      <a16:colId xmlns:a16="http://schemas.microsoft.com/office/drawing/2014/main" val="20004"/>
                    </a:ext>
                  </a:extLst>
                </a:gridCol>
                <a:gridCol w="355226">
                  <a:extLst>
                    <a:ext uri="{9D8B030D-6E8A-4147-A177-3AD203B41FA5}">
                      <a16:colId xmlns:a16="http://schemas.microsoft.com/office/drawing/2014/main" val="20005"/>
                    </a:ext>
                  </a:extLst>
                </a:gridCol>
                <a:gridCol w="685052">
                  <a:extLst>
                    <a:ext uri="{9D8B030D-6E8A-4147-A177-3AD203B41FA5}">
                      <a16:colId xmlns:a16="http://schemas.microsoft.com/office/drawing/2014/main" val="20006"/>
                    </a:ext>
                  </a:extLst>
                </a:gridCol>
                <a:gridCol w="25400">
                  <a:extLst>
                    <a:ext uri="{9D8B030D-6E8A-4147-A177-3AD203B41FA5}">
                      <a16:colId xmlns:a16="http://schemas.microsoft.com/office/drawing/2014/main" val="20007"/>
                    </a:ext>
                  </a:extLst>
                </a:gridCol>
                <a:gridCol w="355226">
                  <a:extLst>
                    <a:ext uri="{9D8B030D-6E8A-4147-A177-3AD203B41FA5}">
                      <a16:colId xmlns:a16="http://schemas.microsoft.com/office/drawing/2014/main" val="20008"/>
                    </a:ext>
                  </a:extLst>
                </a:gridCol>
                <a:gridCol w="177613">
                  <a:extLst>
                    <a:ext uri="{9D8B030D-6E8A-4147-A177-3AD203B41FA5}">
                      <a16:colId xmlns:a16="http://schemas.microsoft.com/office/drawing/2014/main" val="20009"/>
                    </a:ext>
                  </a:extLst>
                </a:gridCol>
                <a:gridCol w="177053">
                  <a:extLst>
                    <a:ext uri="{9D8B030D-6E8A-4147-A177-3AD203B41FA5}">
                      <a16:colId xmlns:a16="http://schemas.microsoft.com/office/drawing/2014/main" val="20010"/>
                    </a:ext>
                  </a:extLst>
                </a:gridCol>
                <a:gridCol w="354665">
                  <a:extLst>
                    <a:ext uri="{9D8B030D-6E8A-4147-A177-3AD203B41FA5}">
                      <a16:colId xmlns:a16="http://schemas.microsoft.com/office/drawing/2014/main" val="20011"/>
                    </a:ext>
                  </a:extLst>
                </a:gridCol>
                <a:gridCol w="354665">
                  <a:extLst>
                    <a:ext uri="{9D8B030D-6E8A-4147-A177-3AD203B41FA5}">
                      <a16:colId xmlns:a16="http://schemas.microsoft.com/office/drawing/2014/main" val="20012"/>
                    </a:ext>
                  </a:extLst>
                </a:gridCol>
                <a:gridCol w="354665">
                  <a:extLst>
                    <a:ext uri="{9D8B030D-6E8A-4147-A177-3AD203B41FA5}">
                      <a16:colId xmlns:a16="http://schemas.microsoft.com/office/drawing/2014/main" val="20013"/>
                    </a:ext>
                  </a:extLst>
                </a:gridCol>
                <a:gridCol w="354665">
                  <a:extLst>
                    <a:ext uri="{9D8B030D-6E8A-4147-A177-3AD203B41FA5}">
                      <a16:colId xmlns:a16="http://schemas.microsoft.com/office/drawing/2014/main" val="20014"/>
                    </a:ext>
                  </a:extLst>
                </a:gridCol>
                <a:gridCol w="354665">
                  <a:extLst>
                    <a:ext uri="{9D8B030D-6E8A-4147-A177-3AD203B41FA5}">
                      <a16:colId xmlns:a16="http://schemas.microsoft.com/office/drawing/2014/main" val="20015"/>
                    </a:ext>
                  </a:extLst>
                </a:gridCol>
                <a:gridCol w="354665">
                  <a:extLst>
                    <a:ext uri="{9D8B030D-6E8A-4147-A177-3AD203B41FA5}">
                      <a16:colId xmlns:a16="http://schemas.microsoft.com/office/drawing/2014/main" val="20016"/>
                    </a:ext>
                  </a:extLst>
                </a:gridCol>
                <a:gridCol w="354665">
                  <a:extLst>
                    <a:ext uri="{9D8B030D-6E8A-4147-A177-3AD203B41FA5}">
                      <a16:colId xmlns:a16="http://schemas.microsoft.com/office/drawing/2014/main" val="20017"/>
                    </a:ext>
                  </a:extLst>
                </a:gridCol>
                <a:gridCol w="354665">
                  <a:extLst>
                    <a:ext uri="{9D8B030D-6E8A-4147-A177-3AD203B41FA5}">
                      <a16:colId xmlns:a16="http://schemas.microsoft.com/office/drawing/2014/main" val="20018"/>
                    </a:ext>
                  </a:extLst>
                </a:gridCol>
                <a:gridCol w="354665">
                  <a:extLst>
                    <a:ext uri="{9D8B030D-6E8A-4147-A177-3AD203B41FA5}">
                      <a16:colId xmlns:a16="http://schemas.microsoft.com/office/drawing/2014/main" val="20019"/>
                    </a:ext>
                  </a:extLst>
                </a:gridCol>
                <a:gridCol w="354665">
                  <a:extLst>
                    <a:ext uri="{9D8B030D-6E8A-4147-A177-3AD203B41FA5}">
                      <a16:colId xmlns:a16="http://schemas.microsoft.com/office/drawing/2014/main" val="20020"/>
                    </a:ext>
                  </a:extLst>
                </a:gridCol>
                <a:gridCol w="354665">
                  <a:extLst>
                    <a:ext uri="{9D8B030D-6E8A-4147-A177-3AD203B41FA5}">
                      <a16:colId xmlns:a16="http://schemas.microsoft.com/office/drawing/2014/main" val="20021"/>
                    </a:ext>
                  </a:extLst>
                </a:gridCol>
                <a:gridCol w="402851">
                  <a:extLst>
                    <a:ext uri="{9D8B030D-6E8A-4147-A177-3AD203B41FA5}">
                      <a16:colId xmlns:a16="http://schemas.microsoft.com/office/drawing/2014/main" val="20022"/>
                    </a:ext>
                  </a:extLst>
                </a:gridCol>
              </a:tblGrid>
              <a:tr h="220766">
                <a:tc>
                  <a:txBody>
                    <a:bodyPr/>
                    <a:lstStyle/>
                    <a:p>
                      <a:pPr>
                        <a:lnSpc>
                          <a:spcPct val="100000"/>
                        </a:lnSpc>
                      </a:pPr>
                      <a:endParaRPr sz="800" dirty="0">
                        <a:latin typeface="Times New Roman"/>
                        <a:cs typeface="Times New Roman"/>
                      </a:endParaRPr>
                    </a:p>
                  </a:txBody>
                  <a:tcPr marL="0" marR="0" marT="0" marB="0">
                    <a:lnR w="28575">
                      <a:solidFill>
                        <a:srgbClr val="FFFFFF"/>
                      </a:solidFill>
                      <a:prstDash val="solid"/>
                    </a:lnR>
                    <a:lnB w="19050" cap="flat" cmpd="sng" algn="ctr">
                      <a:solidFill>
                        <a:srgbClr val="889CA2"/>
                      </a:solidFill>
                      <a:prstDash val="solid"/>
                      <a:round/>
                      <a:headEnd type="none" w="med" len="med"/>
                      <a:tailEnd type="none" w="med" len="med"/>
                    </a:lnB>
                    <a:solidFill>
                      <a:srgbClr val="F0EBE6"/>
                    </a:solidFill>
                  </a:tcPr>
                </a:tc>
                <a:tc>
                  <a:txBody>
                    <a:bodyPr/>
                    <a:lstStyle/>
                    <a:p>
                      <a:pPr marL="37465">
                        <a:lnSpc>
                          <a:spcPct val="100000"/>
                        </a:lnSpc>
                        <a:spcBef>
                          <a:spcPts val="110"/>
                        </a:spcBef>
                      </a:pPr>
                      <a:r>
                        <a:rPr sz="900" b="1" spc="-90" dirty="0">
                          <a:solidFill>
                            <a:srgbClr val="010202"/>
                          </a:solidFill>
                          <a:latin typeface="Arial"/>
                          <a:cs typeface="Arial"/>
                        </a:rPr>
                        <a:t>1998</a:t>
                      </a:r>
                      <a:endParaRPr sz="900">
                        <a:latin typeface="Arial"/>
                        <a:cs typeface="Arial"/>
                      </a:endParaRPr>
                    </a:p>
                  </a:txBody>
                  <a:tcPr marL="0" marR="0" marT="12326" marB="0">
                    <a:lnL w="28575">
                      <a:solidFill>
                        <a:srgbClr val="FFFFFF"/>
                      </a:solidFill>
                      <a:prstDash val="solid"/>
                    </a:lnL>
                    <a:lnR w="28575">
                      <a:solidFill>
                        <a:srgbClr val="FFFFFF"/>
                      </a:solidFill>
                      <a:prstDash val="solid"/>
                    </a:lnR>
                    <a:lnB w="19050" cap="flat" cmpd="sng" algn="ctr">
                      <a:solidFill>
                        <a:srgbClr val="889CA2"/>
                      </a:solidFill>
                      <a:prstDash val="solid"/>
                      <a:round/>
                      <a:headEnd type="none" w="med" len="med"/>
                      <a:tailEnd type="none" w="med" len="med"/>
                    </a:lnB>
                    <a:solidFill>
                      <a:srgbClr val="F0EBE6"/>
                    </a:solidFill>
                  </a:tcPr>
                </a:tc>
                <a:tc>
                  <a:txBody>
                    <a:bodyPr/>
                    <a:lstStyle/>
                    <a:p>
                      <a:pPr marL="37465">
                        <a:lnSpc>
                          <a:spcPct val="100000"/>
                        </a:lnSpc>
                        <a:spcBef>
                          <a:spcPts val="110"/>
                        </a:spcBef>
                      </a:pPr>
                      <a:r>
                        <a:rPr sz="900" b="1" spc="-90" dirty="0">
                          <a:solidFill>
                            <a:srgbClr val="010202"/>
                          </a:solidFill>
                          <a:latin typeface="Arial"/>
                          <a:cs typeface="Arial"/>
                        </a:rPr>
                        <a:t>1999</a:t>
                      </a:r>
                      <a:endParaRPr sz="900">
                        <a:latin typeface="Arial"/>
                        <a:cs typeface="Arial"/>
                      </a:endParaRPr>
                    </a:p>
                  </a:txBody>
                  <a:tcPr marL="0" marR="0" marT="12326" marB="0">
                    <a:lnL w="28575">
                      <a:solidFill>
                        <a:srgbClr val="FFFFFF"/>
                      </a:solidFill>
                      <a:prstDash val="solid"/>
                    </a:lnL>
                    <a:lnR w="28575">
                      <a:solidFill>
                        <a:srgbClr val="FFFFFF"/>
                      </a:solidFill>
                      <a:prstDash val="solid"/>
                    </a:lnR>
                    <a:lnB w="19050" cap="flat" cmpd="sng" algn="ctr">
                      <a:solidFill>
                        <a:srgbClr val="889CA2"/>
                      </a:solidFill>
                      <a:prstDash val="solid"/>
                      <a:round/>
                      <a:headEnd type="none" w="med" len="med"/>
                      <a:tailEnd type="none" w="med" len="med"/>
                    </a:lnB>
                    <a:solidFill>
                      <a:srgbClr val="F0EBE6"/>
                    </a:solidFill>
                  </a:tcPr>
                </a:tc>
                <a:tc>
                  <a:txBody>
                    <a:bodyPr/>
                    <a:lstStyle/>
                    <a:p>
                      <a:pPr marL="37465">
                        <a:lnSpc>
                          <a:spcPct val="100000"/>
                        </a:lnSpc>
                        <a:spcBef>
                          <a:spcPts val="110"/>
                        </a:spcBef>
                      </a:pPr>
                      <a:r>
                        <a:rPr sz="900" b="1" spc="-70" dirty="0">
                          <a:solidFill>
                            <a:srgbClr val="010202"/>
                          </a:solidFill>
                          <a:latin typeface="Arial"/>
                          <a:cs typeface="Arial"/>
                        </a:rPr>
                        <a:t>2000</a:t>
                      </a:r>
                      <a:endParaRPr sz="900">
                        <a:latin typeface="Arial"/>
                        <a:cs typeface="Arial"/>
                      </a:endParaRPr>
                    </a:p>
                  </a:txBody>
                  <a:tcPr marL="0" marR="0" marT="12326" marB="0">
                    <a:lnL w="28575">
                      <a:solidFill>
                        <a:srgbClr val="FFFFFF"/>
                      </a:solidFill>
                      <a:prstDash val="solid"/>
                    </a:lnL>
                    <a:lnR w="28575">
                      <a:solidFill>
                        <a:srgbClr val="FFFFFF"/>
                      </a:solidFill>
                      <a:prstDash val="solid"/>
                    </a:lnR>
                    <a:lnB w="19050" cap="flat" cmpd="sng" algn="ctr">
                      <a:solidFill>
                        <a:srgbClr val="889CA2"/>
                      </a:solidFill>
                      <a:prstDash val="solid"/>
                      <a:round/>
                      <a:headEnd type="none" w="med" len="med"/>
                      <a:tailEnd type="none" w="med" len="med"/>
                    </a:lnB>
                    <a:solidFill>
                      <a:srgbClr val="F0EBE6"/>
                    </a:solidFill>
                  </a:tcPr>
                </a:tc>
                <a:tc>
                  <a:txBody>
                    <a:bodyPr/>
                    <a:lstStyle/>
                    <a:p>
                      <a:pPr marL="37465">
                        <a:lnSpc>
                          <a:spcPct val="100000"/>
                        </a:lnSpc>
                        <a:spcBef>
                          <a:spcPts val="110"/>
                        </a:spcBef>
                      </a:pPr>
                      <a:r>
                        <a:rPr sz="900" b="1" spc="-70" dirty="0">
                          <a:solidFill>
                            <a:srgbClr val="010202"/>
                          </a:solidFill>
                          <a:latin typeface="Arial"/>
                          <a:cs typeface="Arial"/>
                        </a:rPr>
                        <a:t>2001</a:t>
                      </a:r>
                      <a:endParaRPr sz="900">
                        <a:latin typeface="Arial"/>
                        <a:cs typeface="Arial"/>
                      </a:endParaRPr>
                    </a:p>
                  </a:txBody>
                  <a:tcPr marL="0" marR="0" marT="12326" marB="0">
                    <a:lnL w="28575">
                      <a:solidFill>
                        <a:srgbClr val="FFFFFF"/>
                      </a:solidFill>
                      <a:prstDash val="solid"/>
                    </a:lnL>
                    <a:lnR w="28575">
                      <a:solidFill>
                        <a:srgbClr val="FFFFFF"/>
                      </a:solidFill>
                      <a:prstDash val="solid"/>
                    </a:lnR>
                    <a:lnB w="19050" cap="flat" cmpd="sng" algn="ctr">
                      <a:solidFill>
                        <a:srgbClr val="889CA2"/>
                      </a:solidFill>
                      <a:prstDash val="solid"/>
                      <a:round/>
                      <a:headEnd type="none" w="med" len="med"/>
                      <a:tailEnd type="none" w="med" len="med"/>
                    </a:lnB>
                    <a:solidFill>
                      <a:srgbClr val="F0EBE6"/>
                    </a:solidFill>
                  </a:tcPr>
                </a:tc>
                <a:tc>
                  <a:txBody>
                    <a:bodyPr/>
                    <a:lstStyle/>
                    <a:p>
                      <a:pPr marR="69850" algn="ctr">
                        <a:lnSpc>
                          <a:spcPct val="100000"/>
                        </a:lnSpc>
                        <a:spcBef>
                          <a:spcPts val="110"/>
                        </a:spcBef>
                      </a:pPr>
                      <a:r>
                        <a:rPr sz="900" b="1" spc="-70" dirty="0">
                          <a:solidFill>
                            <a:srgbClr val="010202"/>
                          </a:solidFill>
                          <a:latin typeface="Arial"/>
                          <a:cs typeface="Arial"/>
                        </a:rPr>
                        <a:t>2002</a:t>
                      </a:r>
                      <a:endParaRPr sz="900">
                        <a:latin typeface="Arial"/>
                        <a:cs typeface="Arial"/>
                      </a:endParaRPr>
                    </a:p>
                  </a:txBody>
                  <a:tcPr marL="0" marR="0" marT="12326" marB="0">
                    <a:lnL w="28575">
                      <a:solidFill>
                        <a:srgbClr val="FFFFFF"/>
                      </a:solidFill>
                      <a:prstDash val="solid"/>
                    </a:lnL>
                    <a:lnR w="28575">
                      <a:solidFill>
                        <a:srgbClr val="FFFFFF"/>
                      </a:solidFill>
                      <a:prstDash val="solid"/>
                    </a:lnR>
                    <a:lnB w="19050" cap="flat" cmpd="sng" algn="ctr">
                      <a:solidFill>
                        <a:srgbClr val="889CA2"/>
                      </a:solidFill>
                      <a:prstDash val="solid"/>
                      <a:round/>
                      <a:headEnd type="none" w="med" len="med"/>
                      <a:tailEnd type="none" w="med" len="med"/>
                    </a:lnB>
                    <a:solidFill>
                      <a:srgbClr val="F0EBE6"/>
                    </a:solidFill>
                  </a:tcPr>
                </a:tc>
                <a:tc>
                  <a:txBody>
                    <a:bodyPr/>
                    <a:lstStyle/>
                    <a:p>
                      <a:pPr marL="37465">
                        <a:lnSpc>
                          <a:spcPct val="100000"/>
                        </a:lnSpc>
                        <a:spcBef>
                          <a:spcPts val="110"/>
                        </a:spcBef>
                      </a:pPr>
                      <a:r>
                        <a:rPr sz="900" b="1" spc="-70" dirty="0">
                          <a:solidFill>
                            <a:srgbClr val="010202"/>
                          </a:solidFill>
                          <a:latin typeface="Arial"/>
                          <a:cs typeface="Arial"/>
                        </a:rPr>
                        <a:t>2003</a:t>
                      </a:r>
                      <a:endParaRPr sz="900">
                        <a:latin typeface="Arial"/>
                        <a:cs typeface="Arial"/>
                      </a:endParaRPr>
                    </a:p>
                  </a:txBody>
                  <a:tcPr marL="0" marR="0" marT="12326" marB="0">
                    <a:lnL w="28575">
                      <a:solidFill>
                        <a:srgbClr val="FFFFFF"/>
                      </a:solidFill>
                      <a:prstDash val="solid"/>
                    </a:lnL>
                    <a:lnR w="28575">
                      <a:solidFill>
                        <a:srgbClr val="FFFFFF"/>
                      </a:solidFill>
                      <a:prstDash val="solid"/>
                    </a:lnR>
                    <a:lnB w="19050" cap="flat" cmpd="sng" algn="ctr">
                      <a:solidFill>
                        <a:srgbClr val="889CA2"/>
                      </a:solidFill>
                      <a:prstDash val="solid"/>
                      <a:round/>
                      <a:headEnd type="none" w="med" len="med"/>
                      <a:tailEnd type="none" w="med" len="med"/>
                    </a:lnB>
                    <a:solidFill>
                      <a:srgbClr val="F0EBE6"/>
                    </a:solidFill>
                  </a:tcPr>
                </a:tc>
                <a:tc>
                  <a:txBody>
                    <a:bodyPr/>
                    <a:lstStyle/>
                    <a:p>
                      <a:pPr marL="37465">
                        <a:lnSpc>
                          <a:spcPct val="100000"/>
                        </a:lnSpc>
                        <a:spcBef>
                          <a:spcPts val="110"/>
                        </a:spcBef>
                      </a:pPr>
                      <a:r>
                        <a:rPr sz="900" b="1" spc="-70" dirty="0">
                          <a:solidFill>
                            <a:srgbClr val="010202"/>
                          </a:solidFill>
                          <a:latin typeface="Arial"/>
                          <a:cs typeface="Arial"/>
                        </a:rPr>
                        <a:t>2004</a:t>
                      </a:r>
                      <a:endParaRPr sz="900">
                        <a:latin typeface="Arial"/>
                        <a:cs typeface="Arial"/>
                      </a:endParaRPr>
                    </a:p>
                  </a:txBody>
                  <a:tcPr marL="0" marR="0" marT="12326" marB="0">
                    <a:lnL w="28575">
                      <a:solidFill>
                        <a:srgbClr val="FFFFFF"/>
                      </a:solidFill>
                      <a:prstDash val="solid"/>
                    </a:lnL>
                    <a:lnR w="28575">
                      <a:solidFill>
                        <a:srgbClr val="FFFFFF"/>
                      </a:solidFill>
                      <a:prstDash val="solid"/>
                    </a:lnR>
                    <a:lnB w="19050">
                      <a:solidFill>
                        <a:srgbClr val="889CA2"/>
                      </a:solidFill>
                      <a:prstDash val="solid"/>
                    </a:lnB>
                    <a:solidFill>
                      <a:srgbClr val="F0EBE6"/>
                    </a:solidFill>
                  </a:tcPr>
                </a:tc>
                <a:tc>
                  <a:txBody>
                    <a:bodyPr/>
                    <a:lstStyle/>
                    <a:p>
                      <a:pPr marL="37465">
                        <a:lnSpc>
                          <a:spcPct val="100000"/>
                        </a:lnSpc>
                        <a:spcBef>
                          <a:spcPts val="110"/>
                        </a:spcBef>
                      </a:pPr>
                      <a:r>
                        <a:rPr sz="900" b="1" spc="-70" dirty="0">
                          <a:solidFill>
                            <a:srgbClr val="010202"/>
                          </a:solidFill>
                          <a:latin typeface="Arial"/>
                          <a:cs typeface="Arial"/>
                        </a:rPr>
                        <a:t>2005</a:t>
                      </a:r>
                      <a:endParaRPr sz="900">
                        <a:latin typeface="Arial"/>
                        <a:cs typeface="Arial"/>
                      </a:endParaRPr>
                    </a:p>
                  </a:txBody>
                  <a:tcPr marL="0" marR="0" marT="12326" marB="0">
                    <a:lnL w="28575">
                      <a:solidFill>
                        <a:srgbClr val="FFFFFF"/>
                      </a:solidFill>
                      <a:prstDash val="solid"/>
                    </a:lnL>
                    <a:lnR w="28575">
                      <a:solidFill>
                        <a:srgbClr val="FFFFFF"/>
                      </a:solidFill>
                      <a:prstDash val="solid"/>
                    </a:lnR>
                    <a:lnB w="19050">
                      <a:solidFill>
                        <a:srgbClr val="889CA2"/>
                      </a:solidFill>
                      <a:prstDash val="solid"/>
                    </a:lnB>
                    <a:solidFill>
                      <a:srgbClr val="F0EBE6"/>
                    </a:solidFill>
                  </a:tcPr>
                </a:tc>
                <a:tc gridSpan="2">
                  <a:txBody>
                    <a:bodyPr/>
                    <a:lstStyle/>
                    <a:p>
                      <a:pPr marL="37465">
                        <a:lnSpc>
                          <a:spcPct val="100000"/>
                        </a:lnSpc>
                        <a:spcBef>
                          <a:spcPts val="110"/>
                        </a:spcBef>
                      </a:pPr>
                      <a:r>
                        <a:rPr sz="900" b="1" spc="-70" dirty="0">
                          <a:solidFill>
                            <a:srgbClr val="010202"/>
                          </a:solidFill>
                          <a:latin typeface="Arial"/>
                          <a:cs typeface="Arial"/>
                        </a:rPr>
                        <a:t>2006</a:t>
                      </a:r>
                      <a:endParaRPr sz="900">
                        <a:latin typeface="Arial"/>
                        <a:cs typeface="Arial"/>
                      </a:endParaRPr>
                    </a:p>
                  </a:txBody>
                  <a:tcPr marL="0" marR="0" marT="12326" marB="0">
                    <a:lnL w="28575">
                      <a:solidFill>
                        <a:srgbClr val="FFFFFF"/>
                      </a:solidFill>
                      <a:prstDash val="solid"/>
                    </a:lnL>
                    <a:lnR w="28575">
                      <a:solidFill>
                        <a:srgbClr val="FFFFFF"/>
                      </a:solidFill>
                      <a:prstDash val="solid"/>
                    </a:lnR>
                    <a:lnB w="19050">
                      <a:solidFill>
                        <a:srgbClr val="889CA2"/>
                      </a:solidFill>
                      <a:prstDash val="solid"/>
                    </a:lnB>
                    <a:solidFill>
                      <a:srgbClr val="F0EBE6"/>
                    </a:solidFill>
                  </a:tcPr>
                </a:tc>
                <a:tc hMerge="1">
                  <a:txBody>
                    <a:bodyPr/>
                    <a:lstStyle/>
                    <a:p>
                      <a:endParaRPr/>
                    </a:p>
                  </a:txBody>
                  <a:tcPr marL="0" marR="0" marT="0" marB="0"/>
                </a:tc>
                <a:tc>
                  <a:txBody>
                    <a:bodyPr/>
                    <a:lstStyle/>
                    <a:p>
                      <a:pPr marL="37465">
                        <a:lnSpc>
                          <a:spcPct val="100000"/>
                        </a:lnSpc>
                        <a:spcBef>
                          <a:spcPts val="110"/>
                        </a:spcBef>
                      </a:pPr>
                      <a:r>
                        <a:rPr sz="900" b="1" spc="-70" dirty="0">
                          <a:solidFill>
                            <a:srgbClr val="010202"/>
                          </a:solidFill>
                          <a:latin typeface="Arial"/>
                          <a:cs typeface="Arial"/>
                        </a:rPr>
                        <a:t>2007</a:t>
                      </a:r>
                      <a:endParaRPr sz="900">
                        <a:latin typeface="Arial"/>
                        <a:cs typeface="Arial"/>
                      </a:endParaRPr>
                    </a:p>
                  </a:txBody>
                  <a:tcPr marL="0" marR="0" marT="12326" marB="0">
                    <a:lnL w="28575">
                      <a:solidFill>
                        <a:srgbClr val="FFFFFF"/>
                      </a:solidFill>
                      <a:prstDash val="solid"/>
                    </a:lnL>
                    <a:lnR w="28575">
                      <a:solidFill>
                        <a:srgbClr val="FFFFFF"/>
                      </a:solidFill>
                      <a:prstDash val="solid"/>
                    </a:lnR>
                    <a:lnB w="19050">
                      <a:solidFill>
                        <a:srgbClr val="889CA2"/>
                      </a:solidFill>
                      <a:prstDash val="solid"/>
                    </a:lnB>
                    <a:solidFill>
                      <a:srgbClr val="F0EBE6"/>
                    </a:solidFill>
                  </a:tcPr>
                </a:tc>
                <a:tc>
                  <a:txBody>
                    <a:bodyPr/>
                    <a:lstStyle/>
                    <a:p>
                      <a:pPr marL="37465">
                        <a:lnSpc>
                          <a:spcPct val="100000"/>
                        </a:lnSpc>
                        <a:spcBef>
                          <a:spcPts val="110"/>
                        </a:spcBef>
                      </a:pPr>
                      <a:r>
                        <a:rPr sz="900" b="1" spc="-70" dirty="0">
                          <a:solidFill>
                            <a:srgbClr val="010202"/>
                          </a:solidFill>
                          <a:latin typeface="Arial"/>
                          <a:cs typeface="Arial"/>
                        </a:rPr>
                        <a:t>2008</a:t>
                      </a:r>
                      <a:endParaRPr sz="900">
                        <a:latin typeface="Arial"/>
                        <a:cs typeface="Arial"/>
                      </a:endParaRPr>
                    </a:p>
                  </a:txBody>
                  <a:tcPr marL="0" marR="0" marT="12326" marB="0">
                    <a:lnL w="28575">
                      <a:solidFill>
                        <a:srgbClr val="FFFFFF"/>
                      </a:solidFill>
                      <a:prstDash val="solid"/>
                    </a:lnL>
                    <a:lnR w="28575">
                      <a:solidFill>
                        <a:srgbClr val="FFFFFF"/>
                      </a:solidFill>
                      <a:prstDash val="solid"/>
                    </a:lnR>
                    <a:lnB w="19050">
                      <a:solidFill>
                        <a:srgbClr val="889CA2"/>
                      </a:solidFill>
                      <a:prstDash val="solid"/>
                    </a:lnB>
                    <a:solidFill>
                      <a:srgbClr val="F0EBE6"/>
                    </a:solidFill>
                  </a:tcPr>
                </a:tc>
                <a:tc>
                  <a:txBody>
                    <a:bodyPr/>
                    <a:lstStyle/>
                    <a:p>
                      <a:pPr marL="37465">
                        <a:lnSpc>
                          <a:spcPct val="100000"/>
                        </a:lnSpc>
                        <a:spcBef>
                          <a:spcPts val="110"/>
                        </a:spcBef>
                      </a:pPr>
                      <a:r>
                        <a:rPr sz="900" b="1" spc="-70" dirty="0">
                          <a:solidFill>
                            <a:srgbClr val="010202"/>
                          </a:solidFill>
                          <a:latin typeface="Arial"/>
                          <a:cs typeface="Arial"/>
                        </a:rPr>
                        <a:t>2009</a:t>
                      </a:r>
                      <a:endParaRPr sz="900">
                        <a:latin typeface="Arial"/>
                        <a:cs typeface="Arial"/>
                      </a:endParaRPr>
                    </a:p>
                  </a:txBody>
                  <a:tcPr marL="0" marR="0" marT="12326" marB="0">
                    <a:lnL w="28575">
                      <a:solidFill>
                        <a:srgbClr val="FFFFFF"/>
                      </a:solidFill>
                      <a:prstDash val="solid"/>
                    </a:lnL>
                    <a:lnR w="28575">
                      <a:solidFill>
                        <a:srgbClr val="FFFFFF"/>
                      </a:solidFill>
                      <a:prstDash val="solid"/>
                    </a:lnR>
                    <a:lnB w="19050">
                      <a:solidFill>
                        <a:srgbClr val="889CA2"/>
                      </a:solidFill>
                      <a:prstDash val="solid"/>
                    </a:lnB>
                    <a:solidFill>
                      <a:srgbClr val="F0EBE6"/>
                    </a:solidFill>
                  </a:tcPr>
                </a:tc>
                <a:tc>
                  <a:txBody>
                    <a:bodyPr/>
                    <a:lstStyle/>
                    <a:p>
                      <a:pPr marL="37465">
                        <a:lnSpc>
                          <a:spcPct val="100000"/>
                        </a:lnSpc>
                        <a:spcBef>
                          <a:spcPts val="110"/>
                        </a:spcBef>
                      </a:pPr>
                      <a:r>
                        <a:rPr sz="900" b="1" spc="-110" dirty="0">
                          <a:solidFill>
                            <a:srgbClr val="010202"/>
                          </a:solidFill>
                          <a:latin typeface="Arial"/>
                          <a:cs typeface="Arial"/>
                        </a:rPr>
                        <a:t>2010</a:t>
                      </a:r>
                      <a:endParaRPr sz="900">
                        <a:latin typeface="Arial"/>
                        <a:cs typeface="Arial"/>
                      </a:endParaRPr>
                    </a:p>
                  </a:txBody>
                  <a:tcPr marL="0" marR="0" marT="12326" marB="0">
                    <a:lnL w="28575">
                      <a:solidFill>
                        <a:srgbClr val="FFFFFF"/>
                      </a:solidFill>
                      <a:prstDash val="solid"/>
                    </a:lnL>
                    <a:lnR w="28575">
                      <a:solidFill>
                        <a:srgbClr val="FFFFFF"/>
                      </a:solidFill>
                      <a:prstDash val="solid"/>
                    </a:lnR>
                    <a:lnB w="19050">
                      <a:solidFill>
                        <a:srgbClr val="889CA2"/>
                      </a:solidFill>
                      <a:prstDash val="solid"/>
                    </a:lnB>
                    <a:solidFill>
                      <a:srgbClr val="F0EBE6"/>
                    </a:solidFill>
                  </a:tcPr>
                </a:tc>
                <a:tc>
                  <a:txBody>
                    <a:bodyPr/>
                    <a:lstStyle/>
                    <a:p>
                      <a:pPr marL="37465">
                        <a:lnSpc>
                          <a:spcPct val="100000"/>
                        </a:lnSpc>
                        <a:spcBef>
                          <a:spcPts val="110"/>
                        </a:spcBef>
                      </a:pPr>
                      <a:r>
                        <a:rPr sz="900" b="1" spc="-100" dirty="0">
                          <a:solidFill>
                            <a:srgbClr val="010202"/>
                          </a:solidFill>
                          <a:latin typeface="Arial"/>
                          <a:cs typeface="Arial"/>
                        </a:rPr>
                        <a:t>2011</a:t>
                      </a:r>
                      <a:endParaRPr sz="900">
                        <a:latin typeface="Arial"/>
                        <a:cs typeface="Arial"/>
                      </a:endParaRPr>
                    </a:p>
                  </a:txBody>
                  <a:tcPr marL="0" marR="0" marT="12326" marB="0">
                    <a:lnL w="28575">
                      <a:solidFill>
                        <a:srgbClr val="FFFFFF"/>
                      </a:solidFill>
                      <a:prstDash val="solid"/>
                    </a:lnL>
                    <a:lnR w="28575">
                      <a:solidFill>
                        <a:srgbClr val="FFFFFF"/>
                      </a:solidFill>
                      <a:prstDash val="solid"/>
                    </a:lnR>
                    <a:lnB w="19050">
                      <a:solidFill>
                        <a:srgbClr val="889CA2"/>
                      </a:solidFill>
                      <a:prstDash val="solid"/>
                    </a:lnB>
                    <a:solidFill>
                      <a:srgbClr val="F0EBE6"/>
                    </a:solidFill>
                  </a:tcPr>
                </a:tc>
                <a:tc>
                  <a:txBody>
                    <a:bodyPr/>
                    <a:lstStyle/>
                    <a:p>
                      <a:pPr marL="37465">
                        <a:lnSpc>
                          <a:spcPct val="100000"/>
                        </a:lnSpc>
                        <a:spcBef>
                          <a:spcPts val="110"/>
                        </a:spcBef>
                      </a:pPr>
                      <a:r>
                        <a:rPr sz="900" b="1" spc="-110" dirty="0">
                          <a:solidFill>
                            <a:srgbClr val="010202"/>
                          </a:solidFill>
                          <a:latin typeface="Arial"/>
                          <a:cs typeface="Arial"/>
                        </a:rPr>
                        <a:t>2012</a:t>
                      </a:r>
                      <a:endParaRPr sz="900">
                        <a:latin typeface="Arial"/>
                        <a:cs typeface="Arial"/>
                      </a:endParaRPr>
                    </a:p>
                  </a:txBody>
                  <a:tcPr marL="0" marR="0" marT="12326" marB="0">
                    <a:lnL w="28575">
                      <a:solidFill>
                        <a:srgbClr val="FFFFFF"/>
                      </a:solidFill>
                      <a:prstDash val="solid"/>
                    </a:lnL>
                    <a:lnR w="28575">
                      <a:solidFill>
                        <a:srgbClr val="FFFFFF"/>
                      </a:solidFill>
                      <a:prstDash val="solid"/>
                    </a:lnR>
                    <a:lnB w="19050">
                      <a:solidFill>
                        <a:srgbClr val="889CA2"/>
                      </a:solidFill>
                      <a:prstDash val="solid"/>
                    </a:lnB>
                    <a:solidFill>
                      <a:srgbClr val="F0EBE6"/>
                    </a:solidFill>
                  </a:tcPr>
                </a:tc>
                <a:tc>
                  <a:txBody>
                    <a:bodyPr/>
                    <a:lstStyle/>
                    <a:p>
                      <a:pPr marL="37465">
                        <a:lnSpc>
                          <a:spcPct val="100000"/>
                        </a:lnSpc>
                        <a:spcBef>
                          <a:spcPts val="110"/>
                        </a:spcBef>
                      </a:pPr>
                      <a:r>
                        <a:rPr sz="900" b="1" spc="-110" dirty="0">
                          <a:solidFill>
                            <a:srgbClr val="010202"/>
                          </a:solidFill>
                          <a:latin typeface="Arial"/>
                          <a:cs typeface="Arial"/>
                        </a:rPr>
                        <a:t>2013</a:t>
                      </a:r>
                      <a:endParaRPr sz="900">
                        <a:latin typeface="Arial"/>
                        <a:cs typeface="Arial"/>
                      </a:endParaRPr>
                    </a:p>
                  </a:txBody>
                  <a:tcPr marL="0" marR="0" marT="12326" marB="0">
                    <a:lnL w="28575">
                      <a:solidFill>
                        <a:srgbClr val="FFFFFF"/>
                      </a:solidFill>
                      <a:prstDash val="solid"/>
                    </a:lnL>
                    <a:lnR w="28575">
                      <a:solidFill>
                        <a:srgbClr val="FFFFFF"/>
                      </a:solidFill>
                      <a:prstDash val="solid"/>
                    </a:lnR>
                    <a:lnB w="19050">
                      <a:solidFill>
                        <a:srgbClr val="889CA2"/>
                      </a:solidFill>
                      <a:prstDash val="solid"/>
                    </a:lnB>
                    <a:solidFill>
                      <a:srgbClr val="F0EBE6"/>
                    </a:solidFill>
                  </a:tcPr>
                </a:tc>
                <a:tc>
                  <a:txBody>
                    <a:bodyPr/>
                    <a:lstStyle/>
                    <a:p>
                      <a:pPr marL="37465">
                        <a:lnSpc>
                          <a:spcPct val="100000"/>
                        </a:lnSpc>
                        <a:spcBef>
                          <a:spcPts val="110"/>
                        </a:spcBef>
                      </a:pPr>
                      <a:r>
                        <a:rPr sz="900" b="1" spc="-110" dirty="0">
                          <a:solidFill>
                            <a:srgbClr val="010202"/>
                          </a:solidFill>
                          <a:latin typeface="Arial"/>
                          <a:cs typeface="Arial"/>
                        </a:rPr>
                        <a:t>2014</a:t>
                      </a:r>
                      <a:endParaRPr sz="900">
                        <a:latin typeface="Arial"/>
                        <a:cs typeface="Arial"/>
                      </a:endParaRPr>
                    </a:p>
                  </a:txBody>
                  <a:tcPr marL="0" marR="0" marT="12326" marB="0">
                    <a:lnL w="28575">
                      <a:solidFill>
                        <a:srgbClr val="FFFFFF"/>
                      </a:solidFill>
                      <a:prstDash val="solid"/>
                    </a:lnL>
                    <a:lnR w="28575">
                      <a:solidFill>
                        <a:srgbClr val="FFFFFF"/>
                      </a:solidFill>
                      <a:prstDash val="solid"/>
                    </a:lnR>
                    <a:lnB w="19050">
                      <a:solidFill>
                        <a:srgbClr val="889CA2"/>
                      </a:solidFill>
                      <a:prstDash val="solid"/>
                    </a:lnB>
                    <a:solidFill>
                      <a:srgbClr val="F0EBE6"/>
                    </a:solidFill>
                  </a:tcPr>
                </a:tc>
                <a:tc>
                  <a:txBody>
                    <a:bodyPr/>
                    <a:lstStyle/>
                    <a:p>
                      <a:pPr marL="37465">
                        <a:lnSpc>
                          <a:spcPct val="100000"/>
                        </a:lnSpc>
                        <a:spcBef>
                          <a:spcPts val="110"/>
                        </a:spcBef>
                      </a:pPr>
                      <a:r>
                        <a:rPr sz="900" b="1" spc="-110" dirty="0">
                          <a:solidFill>
                            <a:srgbClr val="010202"/>
                          </a:solidFill>
                          <a:latin typeface="Arial"/>
                          <a:cs typeface="Arial"/>
                        </a:rPr>
                        <a:t>2015</a:t>
                      </a:r>
                      <a:endParaRPr sz="900">
                        <a:latin typeface="Arial"/>
                        <a:cs typeface="Arial"/>
                      </a:endParaRPr>
                    </a:p>
                  </a:txBody>
                  <a:tcPr marL="0" marR="0" marT="12326" marB="0">
                    <a:lnL w="28575">
                      <a:solidFill>
                        <a:srgbClr val="FFFFFF"/>
                      </a:solidFill>
                      <a:prstDash val="solid"/>
                    </a:lnL>
                    <a:lnR w="28575">
                      <a:solidFill>
                        <a:srgbClr val="FFFFFF"/>
                      </a:solidFill>
                      <a:prstDash val="solid"/>
                    </a:lnR>
                    <a:lnB w="19050">
                      <a:solidFill>
                        <a:srgbClr val="889CA2"/>
                      </a:solidFill>
                      <a:prstDash val="solid"/>
                    </a:lnB>
                    <a:solidFill>
                      <a:srgbClr val="F0EBE6"/>
                    </a:solidFill>
                  </a:tcPr>
                </a:tc>
                <a:tc>
                  <a:txBody>
                    <a:bodyPr/>
                    <a:lstStyle/>
                    <a:p>
                      <a:pPr marL="39370">
                        <a:lnSpc>
                          <a:spcPct val="100000"/>
                        </a:lnSpc>
                        <a:spcBef>
                          <a:spcPts val="105"/>
                        </a:spcBef>
                      </a:pPr>
                      <a:r>
                        <a:rPr sz="900" b="1" spc="-110" dirty="0">
                          <a:solidFill>
                            <a:srgbClr val="010202"/>
                          </a:solidFill>
                          <a:latin typeface="Arial"/>
                          <a:cs typeface="Arial"/>
                        </a:rPr>
                        <a:t>2016</a:t>
                      </a:r>
                      <a:endParaRPr sz="900">
                        <a:latin typeface="Arial"/>
                        <a:cs typeface="Arial"/>
                      </a:endParaRPr>
                    </a:p>
                  </a:txBody>
                  <a:tcPr marL="0" marR="0" marT="11766" marB="0">
                    <a:lnL w="28575">
                      <a:solidFill>
                        <a:srgbClr val="FFFFFF"/>
                      </a:solidFill>
                      <a:prstDash val="solid"/>
                    </a:lnL>
                    <a:lnR w="28575">
                      <a:solidFill>
                        <a:srgbClr val="FFFFFF"/>
                      </a:solidFill>
                      <a:prstDash val="solid"/>
                    </a:lnR>
                    <a:lnB w="19050">
                      <a:solidFill>
                        <a:srgbClr val="889CA2"/>
                      </a:solidFill>
                      <a:prstDash val="solid"/>
                    </a:lnB>
                    <a:solidFill>
                      <a:srgbClr val="F0EBE6"/>
                    </a:solidFill>
                  </a:tcPr>
                </a:tc>
                <a:tc>
                  <a:txBody>
                    <a:bodyPr/>
                    <a:lstStyle/>
                    <a:p>
                      <a:pPr marL="37465">
                        <a:lnSpc>
                          <a:spcPct val="100000"/>
                        </a:lnSpc>
                        <a:spcBef>
                          <a:spcPts val="105"/>
                        </a:spcBef>
                      </a:pPr>
                      <a:r>
                        <a:rPr sz="900" b="1" spc="-110" dirty="0">
                          <a:solidFill>
                            <a:srgbClr val="010202"/>
                          </a:solidFill>
                          <a:latin typeface="Arial"/>
                          <a:cs typeface="Arial"/>
                        </a:rPr>
                        <a:t>2017</a:t>
                      </a:r>
                      <a:endParaRPr sz="900">
                        <a:latin typeface="Arial"/>
                        <a:cs typeface="Arial"/>
                      </a:endParaRPr>
                    </a:p>
                  </a:txBody>
                  <a:tcPr marL="0" marR="0" marT="11766" marB="0">
                    <a:lnL w="28575">
                      <a:solidFill>
                        <a:srgbClr val="FFFFFF"/>
                      </a:solidFill>
                      <a:prstDash val="solid"/>
                    </a:lnL>
                    <a:lnR w="28575">
                      <a:solidFill>
                        <a:srgbClr val="FFFFFF"/>
                      </a:solidFill>
                      <a:prstDash val="solid"/>
                    </a:lnR>
                    <a:lnB w="19050">
                      <a:solidFill>
                        <a:srgbClr val="889CA2"/>
                      </a:solidFill>
                      <a:prstDash val="solid"/>
                    </a:lnB>
                    <a:solidFill>
                      <a:srgbClr val="F0EBE6"/>
                    </a:solidFill>
                  </a:tcPr>
                </a:tc>
                <a:tc>
                  <a:txBody>
                    <a:bodyPr/>
                    <a:lstStyle/>
                    <a:p>
                      <a:pPr>
                        <a:lnSpc>
                          <a:spcPct val="100000"/>
                        </a:lnSpc>
                      </a:pPr>
                      <a:endParaRPr sz="800">
                        <a:latin typeface="Times New Roman"/>
                        <a:cs typeface="Times New Roman"/>
                      </a:endParaRPr>
                    </a:p>
                  </a:txBody>
                  <a:tcPr marL="0" marR="0" marT="0" marB="0">
                    <a:lnL w="28575">
                      <a:solidFill>
                        <a:srgbClr val="FFFFFF"/>
                      </a:solidFill>
                      <a:prstDash val="solid"/>
                    </a:lnL>
                    <a:lnB w="19050">
                      <a:solidFill>
                        <a:srgbClr val="889CA2"/>
                      </a:solidFill>
                      <a:prstDash val="solid"/>
                    </a:lnB>
                    <a:solidFill>
                      <a:srgbClr val="F0EBE6"/>
                    </a:solidFill>
                  </a:tcPr>
                </a:tc>
                <a:extLst>
                  <a:ext uri="{0D108BD9-81ED-4DB2-BD59-A6C34878D82A}">
                    <a16:rowId xmlns:a16="http://schemas.microsoft.com/office/drawing/2014/main" val="10000"/>
                  </a:ext>
                </a:extLst>
              </a:tr>
              <a:tr h="665644">
                <a:tc>
                  <a:txBody>
                    <a:bodyPr/>
                    <a:lstStyle/>
                    <a:p>
                      <a:pPr marL="139700" marR="147955">
                        <a:lnSpc>
                          <a:spcPct val="100000"/>
                        </a:lnSpc>
                        <a:spcBef>
                          <a:spcPts val="360"/>
                        </a:spcBef>
                      </a:pPr>
                      <a:r>
                        <a:rPr sz="900" spc="-5" dirty="0">
                          <a:solidFill>
                            <a:srgbClr val="010202"/>
                          </a:solidFill>
                          <a:latin typeface="Arial"/>
                          <a:cs typeface="Arial"/>
                        </a:rPr>
                        <a:t>Highes</a:t>
                      </a:r>
                      <a:r>
                        <a:rPr sz="900" dirty="0">
                          <a:solidFill>
                            <a:srgbClr val="010202"/>
                          </a:solidFill>
                          <a:latin typeface="Arial"/>
                          <a:cs typeface="Arial"/>
                        </a:rPr>
                        <a:t>t  </a:t>
                      </a:r>
                      <a:r>
                        <a:rPr sz="900" spc="-85" dirty="0">
                          <a:solidFill>
                            <a:srgbClr val="010202"/>
                          </a:solidFill>
                          <a:latin typeface="Arial"/>
                          <a:cs typeface="Arial"/>
                        </a:rPr>
                        <a:t>return</a:t>
                      </a:r>
                      <a:endParaRPr sz="900" dirty="0">
                        <a:latin typeface="Arial"/>
                        <a:cs typeface="Arial"/>
                      </a:endParaRPr>
                    </a:p>
                  </a:txBody>
                  <a:tcPr marL="0" marR="0" marT="40341" marB="0">
                    <a:lnR w="28575">
                      <a:solidFill>
                        <a:srgbClr val="FFFFFF"/>
                      </a:solidFill>
                      <a:prstDash val="solid"/>
                    </a:lnR>
                    <a:lnT w="19050">
                      <a:solidFill>
                        <a:srgbClr val="889CA2"/>
                      </a:solidFill>
                      <a:prstDash val="solid"/>
                    </a:lnT>
                    <a:solidFill>
                      <a:srgbClr val="F0EBE6"/>
                    </a:solidFill>
                  </a:tcPr>
                </a:tc>
                <a:tc>
                  <a:txBody>
                    <a:bodyPr/>
                    <a:lstStyle/>
                    <a:p>
                      <a:pPr marL="39370">
                        <a:lnSpc>
                          <a:spcPct val="100000"/>
                        </a:lnSpc>
                        <a:spcBef>
                          <a:spcPts val="359"/>
                        </a:spcBef>
                      </a:pPr>
                      <a:r>
                        <a:rPr sz="900" b="1" spc="-60" dirty="0">
                          <a:solidFill>
                            <a:srgbClr val="FFFFFF"/>
                          </a:solidFill>
                          <a:latin typeface="Arial"/>
                          <a:cs typeface="Arial"/>
                        </a:rPr>
                        <a:t>28.6</a:t>
                      </a:r>
                      <a:endParaRPr sz="900" dirty="0">
                        <a:latin typeface="Arial"/>
                        <a:cs typeface="Arial"/>
                      </a:endParaRPr>
                    </a:p>
                  </a:txBody>
                  <a:tcPr marL="0" marR="0" marT="40340" marB="0">
                    <a:lnL w="28575">
                      <a:solidFill>
                        <a:srgbClr val="FFFFFF"/>
                      </a:solidFill>
                      <a:prstDash val="solid"/>
                    </a:lnL>
                    <a:lnR w="28575">
                      <a:solidFill>
                        <a:srgbClr val="FFFFFF"/>
                      </a:solidFill>
                      <a:prstDash val="solid"/>
                    </a:lnR>
                    <a:lnT w="19050">
                      <a:solidFill>
                        <a:srgbClr val="889CA2"/>
                      </a:solidFill>
                      <a:prstDash val="solid"/>
                    </a:lnT>
                    <a:solidFill>
                      <a:srgbClr val="2CAAE1"/>
                    </a:solidFill>
                  </a:tcPr>
                </a:tc>
                <a:tc>
                  <a:txBody>
                    <a:bodyPr/>
                    <a:lstStyle/>
                    <a:p>
                      <a:pPr marL="40640">
                        <a:lnSpc>
                          <a:spcPct val="100000"/>
                        </a:lnSpc>
                        <a:spcBef>
                          <a:spcPts val="355"/>
                        </a:spcBef>
                      </a:pPr>
                      <a:r>
                        <a:rPr sz="900" b="1" spc="-60" dirty="0">
                          <a:solidFill>
                            <a:srgbClr val="FFFFFF"/>
                          </a:solidFill>
                          <a:latin typeface="Arial"/>
                          <a:cs typeface="Arial"/>
                        </a:rPr>
                        <a:t>29.8</a:t>
                      </a:r>
                      <a:endParaRPr sz="900">
                        <a:latin typeface="Arial"/>
                        <a:cs typeface="Arial"/>
                      </a:endParaRPr>
                    </a:p>
                  </a:txBody>
                  <a:tcPr marL="0" marR="0" marT="39781" marB="0">
                    <a:lnL w="28575">
                      <a:solidFill>
                        <a:srgbClr val="FFFFFF"/>
                      </a:solidFill>
                      <a:prstDash val="solid"/>
                    </a:lnL>
                    <a:lnR w="28575">
                      <a:solidFill>
                        <a:srgbClr val="FFFFFF"/>
                      </a:solidFill>
                      <a:prstDash val="solid"/>
                    </a:lnR>
                    <a:lnT w="19050">
                      <a:solidFill>
                        <a:srgbClr val="889CA2"/>
                      </a:solidFill>
                      <a:prstDash val="solid"/>
                    </a:lnT>
                    <a:solidFill>
                      <a:srgbClr val="0959A4"/>
                    </a:solidFill>
                  </a:tcPr>
                </a:tc>
                <a:tc>
                  <a:txBody>
                    <a:bodyPr/>
                    <a:lstStyle/>
                    <a:p>
                      <a:pPr marL="41275">
                        <a:lnSpc>
                          <a:spcPct val="100000"/>
                        </a:lnSpc>
                        <a:spcBef>
                          <a:spcPts val="355"/>
                        </a:spcBef>
                      </a:pPr>
                      <a:r>
                        <a:rPr sz="900" b="1" spc="-75" dirty="0">
                          <a:solidFill>
                            <a:srgbClr val="FFFFFF"/>
                          </a:solidFill>
                          <a:latin typeface="Arial"/>
                          <a:cs typeface="Arial"/>
                        </a:rPr>
                        <a:t>21.5</a:t>
                      </a:r>
                      <a:endParaRPr sz="900" dirty="0">
                        <a:latin typeface="Arial"/>
                        <a:cs typeface="Arial"/>
                      </a:endParaRPr>
                    </a:p>
                  </a:txBody>
                  <a:tcPr marL="0" marR="0" marT="39781" marB="0">
                    <a:lnL w="28575">
                      <a:solidFill>
                        <a:srgbClr val="FFFFFF"/>
                      </a:solidFill>
                      <a:prstDash val="solid"/>
                    </a:lnL>
                    <a:lnR w="28575">
                      <a:solidFill>
                        <a:srgbClr val="FFFFFF"/>
                      </a:solidFill>
                      <a:prstDash val="solid"/>
                    </a:lnR>
                    <a:lnT w="19050">
                      <a:solidFill>
                        <a:srgbClr val="889CA2"/>
                      </a:solidFill>
                      <a:prstDash val="solid"/>
                    </a:lnT>
                    <a:solidFill>
                      <a:srgbClr val="F26823"/>
                    </a:solidFill>
                  </a:tcPr>
                </a:tc>
                <a:tc>
                  <a:txBody>
                    <a:bodyPr/>
                    <a:lstStyle/>
                    <a:p>
                      <a:pPr marL="42545">
                        <a:lnSpc>
                          <a:spcPct val="100000"/>
                        </a:lnSpc>
                        <a:spcBef>
                          <a:spcPts val="350"/>
                        </a:spcBef>
                      </a:pPr>
                      <a:r>
                        <a:rPr sz="900" b="1" spc="-65" dirty="0">
                          <a:solidFill>
                            <a:srgbClr val="FFFFFF"/>
                          </a:solidFill>
                          <a:latin typeface="Arial"/>
                          <a:cs typeface="Arial"/>
                        </a:rPr>
                        <a:t>22.8</a:t>
                      </a:r>
                      <a:endParaRPr sz="900">
                        <a:latin typeface="Arial"/>
                        <a:cs typeface="Arial"/>
                      </a:endParaRPr>
                    </a:p>
                  </a:txBody>
                  <a:tcPr marL="0" marR="0" marT="39221" marB="0">
                    <a:lnL w="28575">
                      <a:solidFill>
                        <a:srgbClr val="FFFFFF"/>
                      </a:solidFill>
                      <a:prstDash val="solid"/>
                    </a:lnL>
                    <a:lnR w="28575">
                      <a:solidFill>
                        <a:srgbClr val="FFFFFF"/>
                      </a:solidFill>
                      <a:prstDash val="solid"/>
                    </a:lnR>
                    <a:lnT w="19050">
                      <a:solidFill>
                        <a:srgbClr val="889CA2"/>
                      </a:solidFill>
                      <a:prstDash val="solid"/>
                    </a:lnT>
                    <a:solidFill>
                      <a:srgbClr val="0959A4"/>
                    </a:solidFill>
                  </a:tcPr>
                </a:tc>
                <a:tc>
                  <a:txBody>
                    <a:bodyPr/>
                    <a:lstStyle/>
                    <a:p>
                      <a:pPr marR="98425" algn="ctr">
                        <a:lnSpc>
                          <a:spcPct val="100000"/>
                        </a:lnSpc>
                        <a:spcBef>
                          <a:spcPts val="350"/>
                        </a:spcBef>
                      </a:pPr>
                      <a:r>
                        <a:rPr sz="900" b="1" spc="-80" dirty="0">
                          <a:solidFill>
                            <a:srgbClr val="FFFFFF"/>
                          </a:solidFill>
                          <a:latin typeface="Arial"/>
                          <a:cs typeface="Arial"/>
                        </a:rPr>
                        <a:t>17.8</a:t>
                      </a:r>
                      <a:endParaRPr sz="900">
                        <a:latin typeface="Arial"/>
                        <a:cs typeface="Arial"/>
                      </a:endParaRPr>
                    </a:p>
                  </a:txBody>
                  <a:tcPr marL="0" marR="0" marT="39221" marB="0">
                    <a:lnL w="28575">
                      <a:solidFill>
                        <a:srgbClr val="FFFFFF"/>
                      </a:solidFill>
                      <a:prstDash val="solid"/>
                    </a:lnL>
                    <a:lnR w="28575">
                      <a:solidFill>
                        <a:srgbClr val="FFFFFF"/>
                      </a:solidFill>
                      <a:prstDash val="solid"/>
                    </a:lnR>
                    <a:lnT w="19050">
                      <a:solidFill>
                        <a:srgbClr val="889CA2"/>
                      </a:solidFill>
                      <a:prstDash val="solid"/>
                    </a:lnT>
                    <a:solidFill>
                      <a:srgbClr val="F26823"/>
                    </a:solidFill>
                  </a:tcPr>
                </a:tc>
                <a:tc>
                  <a:txBody>
                    <a:bodyPr/>
                    <a:lstStyle/>
                    <a:p>
                      <a:pPr marL="44450">
                        <a:lnSpc>
                          <a:spcPct val="100000"/>
                        </a:lnSpc>
                        <a:spcBef>
                          <a:spcPts val="350"/>
                        </a:spcBef>
                      </a:pPr>
                      <a:r>
                        <a:rPr sz="900" b="1" spc="-65" dirty="0">
                          <a:solidFill>
                            <a:srgbClr val="FFFFFF"/>
                          </a:solidFill>
                          <a:latin typeface="Arial"/>
                          <a:cs typeface="Arial"/>
                        </a:rPr>
                        <a:t>60.7</a:t>
                      </a:r>
                      <a:endParaRPr sz="900" dirty="0">
                        <a:latin typeface="Arial"/>
                        <a:cs typeface="Arial"/>
                      </a:endParaRPr>
                    </a:p>
                  </a:txBody>
                  <a:tcPr marL="0" marR="0" marT="39221" marB="0">
                    <a:lnL w="28575">
                      <a:solidFill>
                        <a:srgbClr val="FFFFFF"/>
                      </a:solidFill>
                      <a:prstDash val="solid"/>
                    </a:lnL>
                    <a:lnR w="28575">
                      <a:solidFill>
                        <a:srgbClr val="FFFFFF"/>
                      </a:solidFill>
                      <a:prstDash val="solid"/>
                    </a:lnR>
                    <a:lnT w="19050">
                      <a:solidFill>
                        <a:srgbClr val="889CA2"/>
                      </a:solidFill>
                      <a:prstDash val="solid"/>
                    </a:lnT>
                    <a:solidFill>
                      <a:srgbClr val="0959A4"/>
                    </a:solidFill>
                  </a:tcPr>
                </a:tc>
                <a:tc>
                  <a:txBody>
                    <a:bodyPr/>
                    <a:lstStyle/>
                    <a:p>
                      <a:pPr marL="45720">
                        <a:lnSpc>
                          <a:spcPct val="100000"/>
                        </a:lnSpc>
                        <a:spcBef>
                          <a:spcPts val="345"/>
                        </a:spcBef>
                      </a:pPr>
                      <a:r>
                        <a:rPr sz="900" b="1" spc="-60" dirty="0">
                          <a:solidFill>
                            <a:srgbClr val="FFFFFF"/>
                          </a:solidFill>
                          <a:latin typeface="Arial"/>
                          <a:cs typeface="Arial"/>
                        </a:rPr>
                        <a:t>20.7</a:t>
                      </a:r>
                      <a:endParaRPr sz="900">
                        <a:latin typeface="Arial"/>
                        <a:cs typeface="Arial"/>
                      </a:endParaRPr>
                    </a:p>
                  </a:txBody>
                  <a:tcPr marL="0" marR="0" marT="38660" marB="0">
                    <a:lnL w="28575" cap="flat" cmpd="sng" algn="ctr">
                      <a:solidFill>
                        <a:srgbClr val="FFFFFF"/>
                      </a:solidFill>
                      <a:prstDash val="solid"/>
                      <a:round/>
                      <a:headEnd type="none" w="med" len="med"/>
                      <a:tailEnd type="none" w="med" len="med"/>
                    </a:lnL>
                    <a:lnR w="28575">
                      <a:solidFill>
                        <a:srgbClr val="FFFFFF"/>
                      </a:solidFill>
                      <a:prstDash val="solid"/>
                    </a:lnR>
                    <a:lnT w="19050">
                      <a:solidFill>
                        <a:srgbClr val="889CA2"/>
                      </a:solidFill>
                      <a:prstDash val="solid"/>
                    </a:lnT>
                    <a:solidFill>
                      <a:srgbClr val="B21E3B"/>
                    </a:solidFill>
                  </a:tcPr>
                </a:tc>
                <a:tc>
                  <a:txBody>
                    <a:bodyPr/>
                    <a:lstStyle/>
                    <a:p>
                      <a:pPr marL="46355">
                        <a:lnSpc>
                          <a:spcPct val="100000"/>
                        </a:lnSpc>
                        <a:spcBef>
                          <a:spcPts val="345"/>
                        </a:spcBef>
                      </a:pPr>
                      <a:r>
                        <a:rPr sz="900" b="1" spc="-75" dirty="0">
                          <a:solidFill>
                            <a:srgbClr val="FFFFFF"/>
                          </a:solidFill>
                          <a:latin typeface="Arial"/>
                          <a:cs typeface="Arial"/>
                        </a:rPr>
                        <a:t>14.0</a:t>
                      </a:r>
                      <a:endParaRPr sz="900">
                        <a:latin typeface="Arial"/>
                        <a:cs typeface="Arial"/>
                      </a:endParaRPr>
                    </a:p>
                  </a:txBody>
                  <a:tcPr marL="0" marR="0" marT="38660" marB="0">
                    <a:lnL w="28575">
                      <a:solidFill>
                        <a:srgbClr val="FFFFFF"/>
                      </a:solidFill>
                      <a:prstDash val="solid"/>
                    </a:lnL>
                    <a:lnR w="28575">
                      <a:solidFill>
                        <a:srgbClr val="FFFFFF"/>
                      </a:solidFill>
                      <a:prstDash val="solid"/>
                    </a:lnR>
                    <a:lnT w="19050">
                      <a:solidFill>
                        <a:srgbClr val="889CA2"/>
                      </a:solidFill>
                      <a:prstDash val="solid"/>
                    </a:lnT>
                    <a:solidFill>
                      <a:srgbClr val="B21E3B"/>
                    </a:solidFill>
                  </a:tcPr>
                </a:tc>
                <a:tc gridSpan="2">
                  <a:txBody>
                    <a:bodyPr/>
                    <a:lstStyle/>
                    <a:p>
                      <a:pPr marL="47625">
                        <a:lnSpc>
                          <a:spcPct val="100000"/>
                        </a:lnSpc>
                        <a:spcBef>
                          <a:spcPts val="340"/>
                        </a:spcBef>
                      </a:pPr>
                      <a:r>
                        <a:rPr sz="900" b="1" spc="-65" dirty="0">
                          <a:solidFill>
                            <a:srgbClr val="FFFFFF"/>
                          </a:solidFill>
                          <a:latin typeface="Arial"/>
                          <a:cs typeface="Arial"/>
                        </a:rPr>
                        <a:t>26.9</a:t>
                      </a:r>
                      <a:endParaRPr sz="900">
                        <a:latin typeface="Arial"/>
                        <a:cs typeface="Arial"/>
                      </a:endParaRPr>
                    </a:p>
                  </a:txBody>
                  <a:tcPr marL="0" marR="0" marT="38100" marB="0">
                    <a:lnL w="28575">
                      <a:solidFill>
                        <a:srgbClr val="FFFFFF"/>
                      </a:solidFill>
                      <a:prstDash val="solid"/>
                    </a:lnL>
                    <a:lnR w="28575">
                      <a:solidFill>
                        <a:srgbClr val="FFFFFF"/>
                      </a:solidFill>
                      <a:prstDash val="solid"/>
                    </a:lnR>
                    <a:lnT w="19050">
                      <a:solidFill>
                        <a:srgbClr val="889CA2"/>
                      </a:solidFill>
                      <a:prstDash val="solid"/>
                    </a:lnT>
                    <a:solidFill>
                      <a:srgbClr val="B21E3B"/>
                    </a:solidFill>
                  </a:tcPr>
                </a:tc>
                <a:tc hMerge="1">
                  <a:txBody>
                    <a:bodyPr/>
                    <a:lstStyle/>
                    <a:p>
                      <a:endParaRPr/>
                    </a:p>
                  </a:txBody>
                  <a:tcPr marL="0" marR="0" marT="0" marB="0"/>
                </a:tc>
                <a:tc>
                  <a:txBody>
                    <a:bodyPr/>
                    <a:lstStyle/>
                    <a:p>
                      <a:pPr marL="48260">
                        <a:lnSpc>
                          <a:spcPct val="100000"/>
                        </a:lnSpc>
                        <a:spcBef>
                          <a:spcPts val="360"/>
                        </a:spcBef>
                      </a:pPr>
                      <a:r>
                        <a:rPr sz="900" b="1" spc="-100" dirty="0">
                          <a:solidFill>
                            <a:srgbClr val="FFFFFF"/>
                          </a:solidFill>
                          <a:latin typeface="Arial"/>
                          <a:cs typeface="Arial"/>
                        </a:rPr>
                        <a:t>11.6</a:t>
                      </a:r>
                      <a:endParaRPr sz="900">
                        <a:latin typeface="Arial"/>
                        <a:cs typeface="Arial"/>
                      </a:endParaRPr>
                    </a:p>
                  </a:txBody>
                  <a:tcPr marL="0" marR="0" marT="40341" marB="0">
                    <a:lnL w="28575">
                      <a:solidFill>
                        <a:srgbClr val="FFFFFF"/>
                      </a:solidFill>
                      <a:prstDash val="solid"/>
                    </a:lnL>
                    <a:lnR w="28575">
                      <a:solidFill>
                        <a:srgbClr val="FFFFFF"/>
                      </a:solidFill>
                      <a:prstDash val="solid"/>
                    </a:lnR>
                    <a:lnT w="19050">
                      <a:solidFill>
                        <a:srgbClr val="889CA2"/>
                      </a:solidFill>
                      <a:prstDash val="solid"/>
                    </a:lnT>
                    <a:solidFill>
                      <a:srgbClr val="B21E3B"/>
                    </a:solidFill>
                  </a:tcPr>
                </a:tc>
                <a:tc>
                  <a:txBody>
                    <a:bodyPr/>
                    <a:lstStyle/>
                    <a:p>
                      <a:pPr marL="49530">
                        <a:lnSpc>
                          <a:spcPct val="100000"/>
                        </a:lnSpc>
                        <a:spcBef>
                          <a:spcPts val="340"/>
                        </a:spcBef>
                      </a:pPr>
                      <a:r>
                        <a:rPr sz="900" b="1" spc="-65" dirty="0">
                          <a:solidFill>
                            <a:srgbClr val="FFFFFF"/>
                          </a:solidFill>
                          <a:latin typeface="Arial"/>
                          <a:cs typeface="Arial"/>
                        </a:rPr>
                        <a:t>25.9</a:t>
                      </a:r>
                      <a:endParaRPr sz="900">
                        <a:latin typeface="Arial"/>
                        <a:cs typeface="Arial"/>
                      </a:endParaRPr>
                    </a:p>
                  </a:txBody>
                  <a:tcPr marL="0" marR="0" marT="38100" marB="0">
                    <a:lnL w="28575">
                      <a:solidFill>
                        <a:srgbClr val="FFFFFF"/>
                      </a:solidFill>
                      <a:prstDash val="solid"/>
                    </a:lnL>
                    <a:lnR w="28575">
                      <a:solidFill>
                        <a:srgbClr val="FFFFFF"/>
                      </a:solidFill>
                      <a:prstDash val="solid"/>
                    </a:lnR>
                    <a:lnT w="19050">
                      <a:solidFill>
                        <a:srgbClr val="889CA2"/>
                      </a:solidFill>
                      <a:prstDash val="solid"/>
                    </a:lnT>
                    <a:solidFill>
                      <a:srgbClr val="F26823"/>
                    </a:solidFill>
                  </a:tcPr>
                </a:tc>
                <a:tc>
                  <a:txBody>
                    <a:bodyPr/>
                    <a:lstStyle/>
                    <a:p>
                      <a:pPr marL="50800">
                        <a:lnSpc>
                          <a:spcPct val="100000"/>
                        </a:lnSpc>
                        <a:spcBef>
                          <a:spcPts val="340"/>
                        </a:spcBef>
                      </a:pPr>
                      <a:r>
                        <a:rPr sz="900" b="1" spc="-60" dirty="0">
                          <a:solidFill>
                            <a:srgbClr val="FFFFFF"/>
                          </a:solidFill>
                          <a:latin typeface="Arial"/>
                          <a:cs typeface="Arial"/>
                        </a:rPr>
                        <a:t>32.5</a:t>
                      </a:r>
                      <a:endParaRPr sz="900">
                        <a:latin typeface="Arial"/>
                        <a:cs typeface="Arial"/>
                      </a:endParaRPr>
                    </a:p>
                  </a:txBody>
                  <a:tcPr marL="0" marR="0" marT="38100" marB="0">
                    <a:lnL w="28575">
                      <a:solidFill>
                        <a:srgbClr val="FFFFFF"/>
                      </a:solidFill>
                      <a:prstDash val="solid"/>
                    </a:lnL>
                    <a:lnR w="28575">
                      <a:solidFill>
                        <a:srgbClr val="FFFFFF"/>
                      </a:solidFill>
                      <a:prstDash val="solid"/>
                    </a:lnR>
                    <a:lnT w="19050">
                      <a:solidFill>
                        <a:srgbClr val="889CA2"/>
                      </a:solidFill>
                      <a:prstDash val="solid"/>
                    </a:lnT>
                    <a:solidFill>
                      <a:srgbClr val="B21E3B"/>
                    </a:solidFill>
                  </a:tcPr>
                </a:tc>
                <a:tc>
                  <a:txBody>
                    <a:bodyPr/>
                    <a:lstStyle/>
                    <a:p>
                      <a:pPr marL="51435">
                        <a:lnSpc>
                          <a:spcPct val="100000"/>
                        </a:lnSpc>
                        <a:spcBef>
                          <a:spcPts val="335"/>
                        </a:spcBef>
                      </a:pPr>
                      <a:r>
                        <a:rPr sz="900" b="1" spc="-80" dirty="0">
                          <a:solidFill>
                            <a:srgbClr val="FFFFFF"/>
                          </a:solidFill>
                          <a:latin typeface="Arial"/>
                          <a:cs typeface="Arial"/>
                        </a:rPr>
                        <a:t>31.3</a:t>
                      </a:r>
                      <a:endParaRPr sz="900">
                        <a:latin typeface="Arial"/>
                        <a:cs typeface="Arial"/>
                      </a:endParaRPr>
                    </a:p>
                  </a:txBody>
                  <a:tcPr marL="0" marR="0" marT="37540" marB="0">
                    <a:lnL w="28575">
                      <a:solidFill>
                        <a:srgbClr val="FFFFFF"/>
                      </a:solidFill>
                      <a:prstDash val="solid"/>
                    </a:lnL>
                    <a:lnR w="28575">
                      <a:solidFill>
                        <a:srgbClr val="FFFFFF"/>
                      </a:solidFill>
                      <a:prstDash val="solid"/>
                    </a:lnR>
                    <a:lnT w="19050">
                      <a:solidFill>
                        <a:srgbClr val="889CA2"/>
                      </a:solidFill>
                      <a:prstDash val="solid"/>
                    </a:lnT>
                    <a:solidFill>
                      <a:srgbClr val="0959A4"/>
                    </a:solidFill>
                  </a:tcPr>
                </a:tc>
                <a:tc>
                  <a:txBody>
                    <a:bodyPr/>
                    <a:lstStyle/>
                    <a:p>
                      <a:pPr marL="52705">
                        <a:lnSpc>
                          <a:spcPct val="100000"/>
                        </a:lnSpc>
                        <a:spcBef>
                          <a:spcPts val="360"/>
                        </a:spcBef>
                      </a:pPr>
                      <a:r>
                        <a:rPr sz="900" b="1" spc="-60" dirty="0">
                          <a:solidFill>
                            <a:srgbClr val="FFFFFF"/>
                          </a:solidFill>
                          <a:latin typeface="Arial"/>
                          <a:cs typeface="Arial"/>
                        </a:rPr>
                        <a:t>27.1</a:t>
                      </a:r>
                      <a:endParaRPr sz="900" dirty="0">
                        <a:latin typeface="Arial"/>
                        <a:cs typeface="Arial"/>
                      </a:endParaRPr>
                    </a:p>
                  </a:txBody>
                  <a:tcPr marL="0" marR="0" marT="40341" marB="0">
                    <a:lnL w="28575">
                      <a:solidFill>
                        <a:srgbClr val="FFFFFF"/>
                      </a:solidFill>
                      <a:prstDash val="solid"/>
                    </a:lnL>
                    <a:lnR w="28575">
                      <a:solidFill>
                        <a:srgbClr val="FFFFFF"/>
                      </a:solidFill>
                      <a:prstDash val="solid"/>
                    </a:lnR>
                    <a:lnT w="19050">
                      <a:solidFill>
                        <a:srgbClr val="889CA2"/>
                      </a:solidFill>
                      <a:prstDash val="solid"/>
                    </a:lnT>
                    <a:solidFill>
                      <a:srgbClr val="F26823"/>
                    </a:solidFill>
                  </a:tcPr>
                </a:tc>
                <a:tc>
                  <a:txBody>
                    <a:bodyPr/>
                    <a:lstStyle/>
                    <a:p>
                      <a:pPr marL="53340">
                        <a:lnSpc>
                          <a:spcPct val="100000"/>
                        </a:lnSpc>
                        <a:spcBef>
                          <a:spcPts val="335"/>
                        </a:spcBef>
                      </a:pPr>
                      <a:r>
                        <a:rPr sz="900" b="1" spc="-75" dirty="0">
                          <a:solidFill>
                            <a:srgbClr val="FFFFFF"/>
                          </a:solidFill>
                          <a:latin typeface="Arial"/>
                          <a:cs typeface="Arial"/>
                        </a:rPr>
                        <a:t>18.2</a:t>
                      </a:r>
                      <a:endParaRPr sz="900">
                        <a:latin typeface="Arial"/>
                        <a:cs typeface="Arial"/>
                      </a:endParaRPr>
                    </a:p>
                  </a:txBody>
                  <a:tcPr marL="0" marR="0" marT="37540" marB="0">
                    <a:lnL w="28575">
                      <a:solidFill>
                        <a:srgbClr val="FFFFFF"/>
                      </a:solidFill>
                      <a:prstDash val="solid"/>
                    </a:lnL>
                    <a:lnR w="28575">
                      <a:solidFill>
                        <a:srgbClr val="FFFFFF"/>
                      </a:solidFill>
                      <a:prstDash val="solid"/>
                    </a:lnR>
                    <a:lnT w="19050">
                      <a:solidFill>
                        <a:srgbClr val="889CA2"/>
                      </a:solidFill>
                      <a:prstDash val="solid"/>
                    </a:lnT>
                    <a:solidFill>
                      <a:srgbClr val="0959A4"/>
                    </a:solidFill>
                  </a:tcPr>
                </a:tc>
                <a:tc>
                  <a:txBody>
                    <a:bodyPr/>
                    <a:lstStyle/>
                    <a:p>
                      <a:pPr marL="54610">
                        <a:lnSpc>
                          <a:spcPct val="100000"/>
                        </a:lnSpc>
                        <a:spcBef>
                          <a:spcPts val="330"/>
                        </a:spcBef>
                      </a:pPr>
                      <a:r>
                        <a:rPr sz="900" b="1" spc="-65" dirty="0">
                          <a:solidFill>
                            <a:srgbClr val="FFFFFF"/>
                          </a:solidFill>
                          <a:latin typeface="Arial"/>
                          <a:cs typeface="Arial"/>
                        </a:rPr>
                        <a:t>45.1</a:t>
                      </a:r>
                      <a:endParaRPr sz="900">
                        <a:latin typeface="Arial"/>
                        <a:cs typeface="Arial"/>
                      </a:endParaRPr>
                    </a:p>
                  </a:txBody>
                  <a:tcPr marL="0" marR="0" marT="36979" marB="0">
                    <a:lnL w="28575">
                      <a:solidFill>
                        <a:srgbClr val="FFFFFF"/>
                      </a:solidFill>
                      <a:prstDash val="solid"/>
                    </a:lnL>
                    <a:lnR w="28575">
                      <a:solidFill>
                        <a:srgbClr val="FFFFFF"/>
                      </a:solidFill>
                      <a:prstDash val="solid"/>
                    </a:lnR>
                    <a:lnT w="19050">
                      <a:solidFill>
                        <a:srgbClr val="889CA2"/>
                      </a:solidFill>
                      <a:prstDash val="solid"/>
                    </a:lnT>
                    <a:solidFill>
                      <a:srgbClr val="0959A4"/>
                    </a:solidFill>
                  </a:tcPr>
                </a:tc>
                <a:tc>
                  <a:txBody>
                    <a:bodyPr/>
                    <a:lstStyle/>
                    <a:p>
                      <a:pPr marL="55880">
                        <a:lnSpc>
                          <a:spcPct val="100000"/>
                        </a:lnSpc>
                        <a:spcBef>
                          <a:spcPts val="330"/>
                        </a:spcBef>
                      </a:pPr>
                      <a:r>
                        <a:rPr sz="900" b="1" spc="-60" dirty="0">
                          <a:solidFill>
                            <a:srgbClr val="FFFFFF"/>
                          </a:solidFill>
                          <a:latin typeface="Arial"/>
                          <a:cs typeface="Arial"/>
                        </a:rPr>
                        <a:t>24.7</a:t>
                      </a:r>
                      <a:endParaRPr sz="900">
                        <a:latin typeface="Arial"/>
                        <a:cs typeface="Arial"/>
                      </a:endParaRPr>
                    </a:p>
                  </a:txBody>
                  <a:tcPr marL="0" marR="0" marT="36979" marB="0">
                    <a:lnL w="28575">
                      <a:solidFill>
                        <a:srgbClr val="FFFFFF"/>
                      </a:solidFill>
                      <a:prstDash val="solid"/>
                    </a:lnL>
                    <a:lnR w="28575">
                      <a:solidFill>
                        <a:srgbClr val="FFFFFF"/>
                      </a:solidFill>
                      <a:prstDash val="solid"/>
                    </a:lnR>
                    <a:lnT w="19050">
                      <a:solidFill>
                        <a:srgbClr val="889CA2"/>
                      </a:solidFill>
                      <a:prstDash val="solid"/>
                    </a:lnT>
                    <a:solidFill>
                      <a:srgbClr val="F26823"/>
                    </a:solidFill>
                  </a:tcPr>
                </a:tc>
                <a:tc>
                  <a:txBody>
                    <a:bodyPr/>
                    <a:lstStyle/>
                    <a:p>
                      <a:pPr marL="56515">
                        <a:lnSpc>
                          <a:spcPct val="100000"/>
                        </a:lnSpc>
                        <a:spcBef>
                          <a:spcPts val="330"/>
                        </a:spcBef>
                      </a:pPr>
                      <a:r>
                        <a:rPr sz="900" b="1" spc="-85" dirty="0">
                          <a:solidFill>
                            <a:srgbClr val="FFFFFF"/>
                          </a:solidFill>
                          <a:latin typeface="Arial"/>
                          <a:cs typeface="Arial"/>
                        </a:rPr>
                        <a:t>1.4</a:t>
                      </a:r>
                      <a:endParaRPr sz="900">
                        <a:latin typeface="Arial"/>
                        <a:cs typeface="Arial"/>
                      </a:endParaRPr>
                    </a:p>
                  </a:txBody>
                  <a:tcPr marL="0" marR="0" marT="36979" marB="0">
                    <a:lnL w="28575">
                      <a:solidFill>
                        <a:srgbClr val="FFFFFF"/>
                      </a:solidFill>
                      <a:prstDash val="solid"/>
                    </a:lnL>
                    <a:lnR w="28575">
                      <a:solidFill>
                        <a:srgbClr val="FFFFFF"/>
                      </a:solidFill>
                      <a:prstDash val="solid"/>
                    </a:lnR>
                    <a:lnT w="19050">
                      <a:solidFill>
                        <a:srgbClr val="889CA2"/>
                      </a:solidFill>
                      <a:prstDash val="solid"/>
                    </a:lnT>
                    <a:solidFill>
                      <a:srgbClr val="2CAAE1"/>
                    </a:solidFill>
                  </a:tcPr>
                </a:tc>
                <a:tc>
                  <a:txBody>
                    <a:bodyPr/>
                    <a:lstStyle/>
                    <a:p>
                      <a:pPr marL="58419">
                        <a:lnSpc>
                          <a:spcPct val="100000"/>
                        </a:lnSpc>
                        <a:spcBef>
                          <a:spcPts val="325"/>
                        </a:spcBef>
                      </a:pPr>
                      <a:r>
                        <a:rPr sz="900" b="1" spc="-60" dirty="0">
                          <a:solidFill>
                            <a:srgbClr val="FFFFFF"/>
                          </a:solidFill>
                          <a:latin typeface="Arial"/>
                          <a:cs typeface="Arial"/>
                        </a:rPr>
                        <a:t>25.6</a:t>
                      </a:r>
                      <a:endParaRPr sz="900">
                        <a:latin typeface="Arial"/>
                        <a:cs typeface="Arial"/>
                      </a:endParaRPr>
                    </a:p>
                  </a:txBody>
                  <a:tcPr marL="0" marR="0" marT="36419" marB="0">
                    <a:lnL w="28575">
                      <a:solidFill>
                        <a:srgbClr val="FFFFFF"/>
                      </a:solidFill>
                      <a:prstDash val="solid"/>
                    </a:lnL>
                    <a:lnR w="28575">
                      <a:solidFill>
                        <a:srgbClr val="FFFFFF"/>
                      </a:solidFill>
                      <a:prstDash val="solid"/>
                    </a:lnR>
                    <a:lnT w="19050">
                      <a:solidFill>
                        <a:srgbClr val="889CA2"/>
                      </a:solidFill>
                      <a:prstDash val="solid"/>
                    </a:lnT>
                    <a:solidFill>
                      <a:srgbClr val="0959A4"/>
                    </a:solidFill>
                  </a:tcPr>
                </a:tc>
                <a:tc>
                  <a:txBody>
                    <a:bodyPr/>
                    <a:lstStyle/>
                    <a:p>
                      <a:pPr marL="56515">
                        <a:lnSpc>
                          <a:spcPct val="100000"/>
                        </a:lnSpc>
                        <a:spcBef>
                          <a:spcPts val="325"/>
                        </a:spcBef>
                      </a:pPr>
                      <a:r>
                        <a:rPr sz="900" b="1" spc="-60" dirty="0">
                          <a:solidFill>
                            <a:srgbClr val="FFFFFF"/>
                          </a:solidFill>
                          <a:latin typeface="Arial"/>
                          <a:cs typeface="Arial"/>
                        </a:rPr>
                        <a:t>25.6</a:t>
                      </a:r>
                      <a:endParaRPr sz="900">
                        <a:latin typeface="Arial"/>
                        <a:cs typeface="Arial"/>
                      </a:endParaRPr>
                    </a:p>
                  </a:txBody>
                  <a:tcPr marL="0" marR="0" marT="36419" marB="0">
                    <a:lnL w="28575">
                      <a:solidFill>
                        <a:srgbClr val="FFFFFF"/>
                      </a:solidFill>
                      <a:prstDash val="solid"/>
                    </a:lnL>
                    <a:lnR w="28575">
                      <a:solidFill>
                        <a:srgbClr val="FFFFFF"/>
                      </a:solidFill>
                      <a:prstDash val="solid"/>
                    </a:lnR>
                    <a:lnT w="19050">
                      <a:solidFill>
                        <a:srgbClr val="889CA2"/>
                      </a:solidFill>
                      <a:prstDash val="solid"/>
                    </a:lnT>
                    <a:solidFill>
                      <a:srgbClr val="B21E3B"/>
                    </a:solidFill>
                  </a:tcPr>
                </a:tc>
                <a:tc>
                  <a:txBody>
                    <a:bodyPr/>
                    <a:lstStyle/>
                    <a:p>
                      <a:pPr>
                        <a:lnSpc>
                          <a:spcPct val="100000"/>
                        </a:lnSpc>
                      </a:pPr>
                      <a:endParaRPr sz="800">
                        <a:latin typeface="Times New Roman"/>
                        <a:cs typeface="Times New Roman"/>
                      </a:endParaRPr>
                    </a:p>
                  </a:txBody>
                  <a:tcPr marL="0" marR="0" marT="0" marB="0">
                    <a:lnL w="28575">
                      <a:solidFill>
                        <a:srgbClr val="FFFFFF"/>
                      </a:solidFill>
                      <a:prstDash val="solid"/>
                    </a:lnL>
                    <a:lnT w="19050">
                      <a:solidFill>
                        <a:srgbClr val="889CA2"/>
                      </a:solidFill>
                      <a:prstDash val="solid"/>
                    </a:lnT>
                    <a:solidFill>
                      <a:srgbClr val="F0EBE6"/>
                    </a:solidFill>
                  </a:tcPr>
                </a:tc>
                <a:extLst>
                  <a:ext uri="{0D108BD9-81ED-4DB2-BD59-A6C34878D82A}">
                    <a16:rowId xmlns:a16="http://schemas.microsoft.com/office/drawing/2014/main" val="10001"/>
                  </a:ext>
                </a:extLst>
              </a:tr>
              <a:tr h="666568">
                <a:tc rowSpan="3">
                  <a:txBody>
                    <a:bodyPr/>
                    <a:lstStyle/>
                    <a:p>
                      <a:pPr>
                        <a:lnSpc>
                          <a:spcPct val="100000"/>
                        </a:lnSpc>
                      </a:pPr>
                      <a:endParaRPr sz="800" dirty="0">
                        <a:latin typeface="Times New Roman"/>
                        <a:cs typeface="Times New Roman"/>
                      </a:endParaRPr>
                    </a:p>
                  </a:txBody>
                  <a:tcPr marL="0" marR="0" marT="0" marB="0">
                    <a:lnR w="28575">
                      <a:solidFill>
                        <a:srgbClr val="FFFFFF"/>
                      </a:solidFill>
                      <a:prstDash val="solid"/>
                    </a:lnR>
                    <a:solidFill>
                      <a:srgbClr val="F0EBE6"/>
                    </a:solidFill>
                  </a:tcPr>
                </a:tc>
                <a:tc>
                  <a:txBody>
                    <a:bodyPr/>
                    <a:lstStyle/>
                    <a:p>
                      <a:pPr marL="39370">
                        <a:lnSpc>
                          <a:spcPct val="100000"/>
                        </a:lnSpc>
                        <a:spcBef>
                          <a:spcPts val="360"/>
                        </a:spcBef>
                      </a:pPr>
                      <a:r>
                        <a:rPr sz="900" b="1" spc="-60" dirty="0">
                          <a:solidFill>
                            <a:srgbClr val="FFFFFF"/>
                          </a:solidFill>
                          <a:latin typeface="Arial"/>
                          <a:cs typeface="Arial"/>
                        </a:rPr>
                        <a:t>20.3</a:t>
                      </a:r>
                      <a:endParaRPr sz="900">
                        <a:latin typeface="Arial"/>
                        <a:cs typeface="Arial"/>
                      </a:endParaRPr>
                    </a:p>
                  </a:txBody>
                  <a:tcPr marL="0" marR="0" marT="40341" marB="0">
                    <a:lnL w="28575">
                      <a:solidFill>
                        <a:srgbClr val="FFFFFF"/>
                      </a:solidFill>
                      <a:prstDash val="solid"/>
                    </a:lnL>
                    <a:lnR w="28575">
                      <a:solidFill>
                        <a:srgbClr val="FFFFFF"/>
                      </a:solidFill>
                      <a:prstDash val="solid"/>
                    </a:lnR>
                    <a:solidFill>
                      <a:srgbClr val="B21E3B"/>
                    </a:solidFill>
                  </a:tcPr>
                </a:tc>
                <a:tc>
                  <a:txBody>
                    <a:bodyPr/>
                    <a:lstStyle/>
                    <a:p>
                      <a:pPr marL="40640">
                        <a:lnSpc>
                          <a:spcPct val="100000"/>
                        </a:lnSpc>
                        <a:spcBef>
                          <a:spcPts val="360"/>
                        </a:spcBef>
                      </a:pPr>
                      <a:r>
                        <a:rPr sz="900" b="1" spc="-60" dirty="0">
                          <a:solidFill>
                            <a:srgbClr val="FFFFFF"/>
                          </a:solidFill>
                          <a:latin typeface="Arial"/>
                          <a:cs typeface="Arial"/>
                        </a:rPr>
                        <a:t>27.3</a:t>
                      </a:r>
                      <a:endParaRPr sz="900" dirty="0">
                        <a:latin typeface="Arial"/>
                        <a:cs typeface="Arial"/>
                      </a:endParaRPr>
                    </a:p>
                  </a:txBody>
                  <a:tcPr marL="0" marR="0" marT="40341" marB="0">
                    <a:lnL w="28575">
                      <a:solidFill>
                        <a:srgbClr val="FFFFFF"/>
                      </a:solidFill>
                      <a:prstDash val="solid"/>
                    </a:lnL>
                    <a:lnR w="28575">
                      <a:solidFill>
                        <a:srgbClr val="FFFFFF"/>
                      </a:solidFill>
                      <a:prstDash val="solid"/>
                    </a:lnR>
                    <a:solidFill>
                      <a:srgbClr val="B21E3B"/>
                    </a:solidFill>
                  </a:tcPr>
                </a:tc>
                <a:tc>
                  <a:txBody>
                    <a:bodyPr/>
                    <a:lstStyle/>
                    <a:p>
                      <a:pPr marL="41275">
                        <a:lnSpc>
                          <a:spcPct val="100000"/>
                        </a:lnSpc>
                        <a:spcBef>
                          <a:spcPts val="359"/>
                        </a:spcBef>
                      </a:pPr>
                      <a:r>
                        <a:rPr sz="900" b="1" spc="-55" dirty="0">
                          <a:solidFill>
                            <a:srgbClr val="FFFFFF"/>
                          </a:solidFill>
                          <a:latin typeface="Arial"/>
                          <a:cs typeface="Arial"/>
                        </a:rPr>
                        <a:t>5.9</a:t>
                      </a:r>
                      <a:endParaRPr sz="900" dirty="0">
                        <a:latin typeface="Arial"/>
                        <a:cs typeface="Arial"/>
                      </a:endParaRPr>
                    </a:p>
                  </a:txBody>
                  <a:tcPr marL="0" marR="0" marT="40340" marB="0">
                    <a:lnL w="28575">
                      <a:solidFill>
                        <a:srgbClr val="FFFFFF"/>
                      </a:solidFill>
                      <a:prstDash val="solid"/>
                    </a:lnL>
                    <a:lnR w="28575">
                      <a:solidFill>
                        <a:srgbClr val="FFFFFF"/>
                      </a:solidFill>
                      <a:prstDash val="solid"/>
                    </a:lnR>
                    <a:solidFill>
                      <a:srgbClr val="64B546"/>
                    </a:solidFill>
                  </a:tcPr>
                </a:tc>
                <a:tc>
                  <a:txBody>
                    <a:bodyPr/>
                    <a:lstStyle/>
                    <a:p>
                      <a:pPr marL="42545">
                        <a:lnSpc>
                          <a:spcPct val="100000"/>
                        </a:lnSpc>
                        <a:spcBef>
                          <a:spcPts val="355"/>
                        </a:spcBef>
                      </a:pPr>
                      <a:r>
                        <a:rPr sz="900" b="1" spc="-55" dirty="0">
                          <a:solidFill>
                            <a:srgbClr val="FFFFFF"/>
                          </a:solidFill>
                          <a:latin typeface="Arial"/>
                          <a:cs typeface="Arial"/>
                        </a:rPr>
                        <a:t>3.8</a:t>
                      </a:r>
                      <a:endParaRPr sz="900">
                        <a:latin typeface="Arial"/>
                        <a:cs typeface="Arial"/>
                      </a:endParaRPr>
                    </a:p>
                  </a:txBody>
                  <a:tcPr marL="0" marR="0" marT="39781" marB="0">
                    <a:lnL w="28575">
                      <a:solidFill>
                        <a:srgbClr val="FFFFFF"/>
                      </a:solidFill>
                      <a:prstDash val="solid"/>
                    </a:lnL>
                    <a:lnR w="28575">
                      <a:solidFill>
                        <a:srgbClr val="FFFFFF"/>
                      </a:solidFill>
                      <a:prstDash val="solid"/>
                    </a:lnR>
                    <a:solidFill>
                      <a:srgbClr val="64B546"/>
                    </a:solidFill>
                  </a:tcPr>
                </a:tc>
                <a:tc>
                  <a:txBody>
                    <a:bodyPr/>
                    <a:lstStyle/>
                    <a:p>
                      <a:pPr marR="160020" algn="ctr">
                        <a:lnSpc>
                          <a:spcPct val="100000"/>
                        </a:lnSpc>
                        <a:spcBef>
                          <a:spcPts val="355"/>
                        </a:spcBef>
                      </a:pPr>
                      <a:r>
                        <a:rPr sz="900" b="1" spc="-80" dirty="0">
                          <a:solidFill>
                            <a:srgbClr val="FFFFFF"/>
                          </a:solidFill>
                          <a:latin typeface="Arial"/>
                          <a:cs typeface="Arial"/>
                        </a:rPr>
                        <a:t>1.6</a:t>
                      </a:r>
                      <a:endParaRPr sz="900">
                        <a:latin typeface="Arial"/>
                        <a:cs typeface="Arial"/>
                      </a:endParaRPr>
                    </a:p>
                  </a:txBody>
                  <a:tcPr marL="0" marR="0" marT="39781" marB="0">
                    <a:lnL w="28575">
                      <a:solidFill>
                        <a:srgbClr val="FFFFFF"/>
                      </a:solidFill>
                      <a:prstDash val="solid"/>
                    </a:lnL>
                    <a:lnR w="28575">
                      <a:solidFill>
                        <a:srgbClr val="FFFFFF"/>
                      </a:solidFill>
                      <a:prstDash val="solid"/>
                    </a:lnR>
                    <a:solidFill>
                      <a:srgbClr val="64B546"/>
                    </a:solidFill>
                  </a:tcPr>
                </a:tc>
                <a:tc>
                  <a:txBody>
                    <a:bodyPr/>
                    <a:lstStyle/>
                    <a:p>
                      <a:pPr marL="44450">
                        <a:lnSpc>
                          <a:spcPct val="100000"/>
                        </a:lnSpc>
                        <a:spcBef>
                          <a:spcPts val="350"/>
                        </a:spcBef>
                      </a:pPr>
                      <a:r>
                        <a:rPr sz="900" b="1" spc="-60" dirty="0">
                          <a:solidFill>
                            <a:srgbClr val="FFFFFF"/>
                          </a:solidFill>
                          <a:latin typeface="Arial"/>
                          <a:cs typeface="Arial"/>
                        </a:rPr>
                        <a:t>39.2</a:t>
                      </a:r>
                      <a:endParaRPr sz="900">
                        <a:latin typeface="Arial"/>
                        <a:cs typeface="Arial"/>
                      </a:endParaRPr>
                    </a:p>
                  </a:txBody>
                  <a:tcPr marL="0" marR="0" marT="39221" marB="0">
                    <a:lnL w="28575">
                      <a:solidFill>
                        <a:srgbClr val="FFFFFF"/>
                      </a:solidFill>
                      <a:prstDash val="solid"/>
                    </a:lnL>
                    <a:lnR w="28575">
                      <a:solidFill>
                        <a:srgbClr val="FFFFFF"/>
                      </a:solidFill>
                      <a:prstDash val="solid"/>
                    </a:lnR>
                    <a:solidFill>
                      <a:srgbClr val="B21E3B"/>
                    </a:solidFill>
                  </a:tcPr>
                </a:tc>
                <a:tc>
                  <a:txBody>
                    <a:bodyPr/>
                    <a:lstStyle/>
                    <a:p>
                      <a:pPr marL="45720">
                        <a:lnSpc>
                          <a:spcPct val="100000"/>
                        </a:lnSpc>
                        <a:spcBef>
                          <a:spcPts val="350"/>
                        </a:spcBef>
                      </a:pPr>
                      <a:r>
                        <a:rPr sz="900" b="1" spc="-70" dirty="0">
                          <a:solidFill>
                            <a:srgbClr val="FFFFFF"/>
                          </a:solidFill>
                          <a:latin typeface="Arial"/>
                          <a:cs typeface="Arial"/>
                        </a:rPr>
                        <a:t>18.4</a:t>
                      </a:r>
                      <a:endParaRPr sz="900">
                        <a:latin typeface="Arial"/>
                        <a:cs typeface="Arial"/>
                      </a:endParaRPr>
                    </a:p>
                  </a:txBody>
                  <a:tcPr marL="0" marR="0" marT="39221" marB="0">
                    <a:lnL w="28575">
                      <a:solidFill>
                        <a:srgbClr val="FFFFFF"/>
                      </a:solidFill>
                      <a:prstDash val="solid"/>
                    </a:lnL>
                    <a:lnR w="28575">
                      <a:solidFill>
                        <a:srgbClr val="FFFFFF"/>
                      </a:solidFill>
                      <a:prstDash val="solid"/>
                    </a:lnR>
                    <a:solidFill>
                      <a:srgbClr val="0959A4"/>
                    </a:solidFill>
                  </a:tcPr>
                </a:tc>
                <a:tc>
                  <a:txBody>
                    <a:bodyPr/>
                    <a:lstStyle/>
                    <a:p>
                      <a:pPr marL="46355">
                        <a:lnSpc>
                          <a:spcPct val="100000"/>
                        </a:lnSpc>
                        <a:spcBef>
                          <a:spcPts val="350"/>
                        </a:spcBef>
                      </a:pPr>
                      <a:r>
                        <a:rPr sz="900" b="1" spc="-55" dirty="0">
                          <a:solidFill>
                            <a:srgbClr val="FFFFFF"/>
                          </a:solidFill>
                          <a:latin typeface="Arial"/>
                          <a:cs typeface="Arial"/>
                        </a:rPr>
                        <a:t>7.8</a:t>
                      </a:r>
                      <a:endParaRPr sz="900">
                        <a:latin typeface="Arial"/>
                        <a:cs typeface="Arial"/>
                      </a:endParaRPr>
                    </a:p>
                  </a:txBody>
                  <a:tcPr marL="0" marR="0" marT="39221" marB="0">
                    <a:lnL w="28575">
                      <a:solidFill>
                        <a:srgbClr val="FFFFFF"/>
                      </a:solidFill>
                      <a:prstDash val="solid"/>
                    </a:lnL>
                    <a:lnR w="28575">
                      <a:solidFill>
                        <a:srgbClr val="FFFFFF"/>
                      </a:solidFill>
                      <a:prstDash val="solid"/>
                    </a:lnR>
                    <a:solidFill>
                      <a:srgbClr val="F26823"/>
                    </a:solidFill>
                  </a:tcPr>
                </a:tc>
                <a:tc gridSpan="2">
                  <a:txBody>
                    <a:bodyPr/>
                    <a:lstStyle/>
                    <a:p>
                      <a:pPr marL="47625">
                        <a:lnSpc>
                          <a:spcPct val="100000"/>
                        </a:lnSpc>
                        <a:spcBef>
                          <a:spcPts val="345"/>
                        </a:spcBef>
                      </a:pPr>
                      <a:r>
                        <a:rPr sz="900" b="1" spc="-70" dirty="0">
                          <a:solidFill>
                            <a:srgbClr val="FFFFFF"/>
                          </a:solidFill>
                          <a:latin typeface="Arial"/>
                          <a:cs typeface="Arial"/>
                        </a:rPr>
                        <a:t>16.2</a:t>
                      </a:r>
                      <a:endParaRPr sz="900">
                        <a:latin typeface="Arial"/>
                        <a:cs typeface="Arial"/>
                      </a:endParaRPr>
                    </a:p>
                  </a:txBody>
                  <a:tcPr marL="0" marR="0" marT="38660" marB="0">
                    <a:lnL w="28575">
                      <a:solidFill>
                        <a:srgbClr val="FFFFFF"/>
                      </a:solidFill>
                      <a:prstDash val="solid"/>
                    </a:lnL>
                    <a:lnR w="28575">
                      <a:solidFill>
                        <a:srgbClr val="FFFFFF"/>
                      </a:solidFill>
                      <a:prstDash val="solid"/>
                    </a:lnR>
                    <a:solidFill>
                      <a:srgbClr val="0959A4"/>
                    </a:solidFill>
                  </a:tcPr>
                </a:tc>
                <a:tc hMerge="1">
                  <a:txBody>
                    <a:bodyPr/>
                    <a:lstStyle/>
                    <a:p>
                      <a:endParaRPr/>
                    </a:p>
                  </a:txBody>
                  <a:tcPr marL="0" marR="0" marT="0" marB="0"/>
                </a:tc>
                <a:tc>
                  <a:txBody>
                    <a:bodyPr/>
                    <a:lstStyle/>
                    <a:p>
                      <a:pPr marL="48260">
                        <a:lnSpc>
                          <a:spcPct val="100000"/>
                        </a:lnSpc>
                        <a:spcBef>
                          <a:spcPts val="365"/>
                        </a:spcBef>
                      </a:pPr>
                      <a:r>
                        <a:rPr sz="900" b="1" spc="-55" dirty="0">
                          <a:solidFill>
                            <a:srgbClr val="FFFFFF"/>
                          </a:solidFill>
                          <a:latin typeface="Arial"/>
                          <a:cs typeface="Arial"/>
                        </a:rPr>
                        <a:t>9.9</a:t>
                      </a:r>
                      <a:endParaRPr sz="900">
                        <a:latin typeface="Arial"/>
                        <a:cs typeface="Arial"/>
                      </a:endParaRPr>
                    </a:p>
                  </a:txBody>
                  <a:tcPr marL="0" marR="0" marT="40901" marB="0">
                    <a:lnL w="28575">
                      <a:solidFill>
                        <a:srgbClr val="FFFFFF"/>
                      </a:solidFill>
                      <a:prstDash val="solid"/>
                    </a:lnL>
                    <a:lnR w="28575">
                      <a:solidFill>
                        <a:srgbClr val="FFFFFF"/>
                      </a:solidFill>
                      <a:prstDash val="solid"/>
                    </a:lnR>
                    <a:solidFill>
                      <a:srgbClr val="F26823"/>
                    </a:solidFill>
                  </a:tcPr>
                </a:tc>
                <a:tc>
                  <a:txBody>
                    <a:bodyPr/>
                    <a:lstStyle/>
                    <a:p>
                      <a:pPr marL="49530">
                        <a:lnSpc>
                          <a:spcPct val="100000"/>
                        </a:lnSpc>
                        <a:spcBef>
                          <a:spcPts val="345"/>
                        </a:spcBef>
                      </a:pPr>
                      <a:r>
                        <a:rPr sz="900" b="1" spc="-55" dirty="0">
                          <a:solidFill>
                            <a:srgbClr val="FFFFFF"/>
                          </a:solidFill>
                          <a:latin typeface="Arial"/>
                          <a:cs typeface="Arial"/>
                        </a:rPr>
                        <a:t>1.6</a:t>
                      </a:r>
                      <a:endParaRPr sz="900">
                        <a:latin typeface="Arial"/>
                        <a:cs typeface="Arial"/>
                      </a:endParaRPr>
                    </a:p>
                  </a:txBody>
                  <a:tcPr marL="0" marR="0" marT="38660" marB="0">
                    <a:lnL w="28575">
                      <a:solidFill>
                        <a:srgbClr val="FFFFFF"/>
                      </a:solidFill>
                      <a:prstDash val="solid"/>
                    </a:lnL>
                    <a:lnR w="28575">
                      <a:solidFill>
                        <a:srgbClr val="FFFFFF"/>
                      </a:solidFill>
                      <a:prstDash val="solid"/>
                    </a:lnR>
                    <a:solidFill>
                      <a:srgbClr val="64B546"/>
                    </a:solidFill>
                  </a:tcPr>
                </a:tc>
                <a:tc>
                  <a:txBody>
                    <a:bodyPr/>
                    <a:lstStyle/>
                    <a:p>
                      <a:pPr marL="50800">
                        <a:lnSpc>
                          <a:spcPct val="100000"/>
                        </a:lnSpc>
                        <a:spcBef>
                          <a:spcPts val="340"/>
                        </a:spcBef>
                      </a:pPr>
                      <a:r>
                        <a:rPr sz="900" b="1" spc="-60" dirty="0">
                          <a:solidFill>
                            <a:srgbClr val="FFFFFF"/>
                          </a:solidFill>
                          <a:latin typeface="Arial"/>
                          <a:cs typeface="Arial"/>
                        </a:rPr>
                        <a:t>28.1</a:t>
                      </a:r>
                      <a:endParaRPr sz="900">
                        <a:latin typeface="Arial"/>
                        <a:cs typeface="Arial"/>
                      </a:endParaRPr>
                    </a:p>
                  </a:txBody>
                  <a:tcPr marL="0" marR="0" marT="38100" marB="0">
                    <a:lnL w="28575">
                      <a:solidFill>
                        <a:srgbClr val="FFFFFF"/>
                      </a:solidFill>
                      <a:prstDash val="solid"/>
                    </a:lnL>
                    <a:lnR w="28575">
                      <a:solidFill>
                        <a:srgbClr val="FFFFFF"/>
                      </a:solidFill>
                      <a:prstDash val="solid"/>
                    </a:lnR>
                    <a:solidFill>
                      <a:srgbClr val="0959A4"/>
                    </a:solidFill>
                  </a:tcPr>
                </a:tc>
                <a:tc>
                  <a:txBody>
                    <a:bodyPr/>
                    <a:lstStyle/>
                    <a:p>
                      <a:pPr marL="51435">
                        <a:lnSpc>
                          <a:spcPct val="100000"/>
                        </a:lnSpc>
                        <a:spcBef>
                          <a:spcPts val="340"/>
                        </a:spcBef>
                      </a:pPr>
                      <a:r>
                        <a:rPr sz="900" b="1" spc="-70" dirty="0">
                          <a:solidFill>
                            <a:srgbClr val="FFFFFF"/>
                          </a:solidFill>
                          <a:latin typeface="Arial"/>
                          <a:cs typeface="Arial"/>
                        </a:rPr>
                        <a:t>15.1</a:t>
                      </a:r>
                      <a:endParaRPr sz="900">
                        <a:latin typeface="Arial"/>
                        <a:cs typeface="Arial"/>
                      </a:endParaRPr>
                    </a:p>
                  </a:txBody>
                  <a:tcPr marL="0" marR="0" marT="38100" marB="0">
                    <a:lnL w="28575">
                      <a:solidFill>
                        <a:srgbClr val="FFFFFF"/>
                      </a:solidFill>
                      <a:prstDash val="solid"/>
                    </a:lnL>
                    <a:lnR w="28575">
                      <a:solidFill>
                        <a:srgbClr val="FFFFFF"/>
                      </a:solidFill>
                      <a:prstDash val="solid"/>
                    </a:lnR>
                    <a:solidFill>
                      <a:srgbClr val="2CAAE1"/>
                    </a:solidFill>
                  </a:tcPr>
                </a:tc>
                <a:tc>
                  <a:txBody>
                    <a:bodyPr/>
                    <a:lstStyle/>
                    <a:p>
                      <a:pPr marL="52705">
                        <a:lnSpc>
                          <a:spcPct val="100000"/>
                        </a:lnSpc>
                        <a:spcBef>
                          <a:spcPts val="365"/>
                        </a:spcBef>
                      </a:pPr>
                      <a:r>
                        <a:rPr sz="900" b="1" spc="-60" dirty="0">
                          <a:solidFill>
                            <a:srgbClr val="FFFFFF"/>
                          </a:solidFill>
                          <a:latin typeface="Arial"/>
                          <a:cs typeface="Arial"/>
                        </a:rPr>
                        <a:t>2.9</a:t>
                      </a:r>
                      <a:endParaRPr sz="900">
                        <a:latin typeface="Arial"/>
                        <a:cs typeface="Arial"/>
                      </a:endParaRPr>
                    </a:p>
                  </a:txBody>
                  <a:tcPr marL="0" marR="0" marT="40901" marB="0">
                    <a:lnL w="28575">
                      <a:solidFill>
                        <a:srgbClr val="FFFFFF"/>
                      </a:solidFill>
                      <a:prstDash val="solid"/>
                    </a:lnL>
                    <a:lnR w="28575">
                      <a:solidFill>
                        <a:srgbClr val="FFFFFF"/>
                      </a:solidFill>
                      <a:prstDash val="solid"/>
                    </a:lnR>
                    <a:solidFill>
                      <a:srgbClr val="879EA2"/>
                    </a:solidFill>
                  </a:tcPr>
                </a:tc>
                <a:tc>
                  <a:txBody>
                    <a:bodyPr/>
                    <a:lstStyle/>
                    <a:p>
                      <a:pPr marL="53340">
                        <a:lnSpc>
                          <a:spcPct val="100000"/>
                        </a:lnSpc>
                        <a:spcBef>
                          <a:spcPts val="340"/>
                        </a:spcBef>
                      </a:pPr>
                      <a:r>
                        <a:rPr sz="900" b="1" spc="-70" dirty="0">
                          <a:solidFill>
                            <a:srgbClr val="FFFFFF"/>
                          </a:solidFill>
                          <a:latin typeface="Arial"/>
                          <a:cs typeface="Arial"/>
                        </a:rPr>
                        <a:t>17.9</a:t>
                      </a:r>
                      <a:endParaRPr sz="900">
                        <a:latin typeface="Arial"/>
                        <a:cs typeface="Arial"/>
                      </a:endParaRPr>
                    </a:p>
                  </a:txBody>
                  <a:tcPr marL="0" marR="0" marT="38100" marB="0">
                    <a:lnL w="28575">
                      <a:solidFill>
                        <a:srgbClr val="FFFFFF"/>
                      </a:solidFill>
                      <a:prstDash val="solid"/>
                    </a:lnL>
                    <a:lnR w="28575">
                      <a:solidFill>
                        <a:srgbClr val="FFFFFF"/>
                      </a:solidFill>
                      <a:prstDash val="solid"/>
                    </a:lnR>
                    <a:solidFill>
                      <a:srgbClr val="B21E3B"/>
                    </a:solidFill>
                  </a:tcPr>
                </a:tc>
                <a:tc>
                  <a:txBody>
                    <a:bodyPr/>
                    <a:lstStyle/>
                    <a:p>
                      <a:pPr marL="54610">
                        <a:lnSpc>
                          <a:spcPct val="100000"/>
                        </a:lnSpc>
                        <a:spcBef>
                          <a:spcPts val="335"/>
                        </a:spcBef>
                      </a:pPr>
                      <a:r>
                        <a:rPr sz="900" b="1" spc="-60" dirty="0">
                          <a:solidFill>
                            <a:srgbClr val="FFFFFF"/>
                          </a:solidFill>
                          <a:latin typeface="Arial"/>
                          <a:cs typeface="Arial"/>
                        </a:rPr>
                        <a:t>32.4</a:t>
                      </a:r>
                      <a:endParaRPr sz="900">
                        <a:latin typeface="Arial"/>
                        <a:cs typeface="Arial"/>
                      </a:endParaRPr>
                    </a:p>
                  </a:txBody>
                  <a:tcPr marL="0" marR="0" marT="37540" marB="0">
                    <a:lnL w="28575">
                      <a:solidFill>
                        <a:srgbClr val="FFFFFF"/>
                      </a:solidFill>
                      <a:prstDash val="solid"/>
                    </a:lnL>
                    <a:lnR w="28575">
                      <a:solidFill>
                        <a:srgbClr val="FFFFFF"/>
                      </a:solidFill>
                      <a:prstDash val="solid"/>
                    </a:lnR>
                    <a:solidFill>
                      <a:srgbClr val="2CAAE1"/>
                    </a:solidFill>
                  </a:tcPr>
                </a:tc>
                <a:tc>
                  <a:txBody>
                    <a:bodyPr/>
                    <a:lstStyle/>
                    <a:p>
                      <a:pPr marL="55880">
                        <a:lnSpc>
                          <a:spcPct val="100000"/>
                        </a:lnSpc>
                        <a:spcBef>
                          <a:spcPts val="335"/>
                        </a:spcBef>
                      </a:pPr>
                      <a:r>
                        <a:rPr sz="900" b="1" spc="-75" dirty="0">
                          <a:solidFill>
                            <a:srgbClr val="FFFFFF"/>
                          </a:solidFill>
                          <a:latin typeface="Arial"/>
                          <a:cs typeface="Arial"/>
                        </a:rPr>
                        <a:t>13.7</a:t>
                      </a:r>
                      <a:endParaRPr sz="900">
                        <a:latin typeface="Arial"/>
                        <a:cs typeface="Arial"/>
                      </a:endParaRPr>
                    </a:p>
                  </a:txBody>
                  <a:tcPr marL="0" marR="0" marT="37540" marB="0">
                    <a:lnL w="28575">
                      <a:solidFill>
                        <a:srgbClr val="FFFFFF"/>
                      </a:solidFill>
                      <a:prstDash val="solid"/>
                    </a:lnL>
                    <a:lnR w="28575">
                      <a:solidFill>
                        <a:srgbClr val="FFFFFF"/>
                      </a:solidFill>
                      <a:prstDash val="solid"/>
                    </a:lnR>
                    <a:solidFill>
                      <a:srgbClr val="2CAAE1"/>
                    </a:solidFill>
                  </a:tcPr>
                </a:tc>
                <a:tc>
                  <a:txBody>
                    <a:bodyPr/>
                    <a:lstStyle/>
                    <a:p>
                      <a:pPr marL="56515">
                        <a:lnSpc>
                          <a:spcPct val="100000"/>
                        </a:lnSpc>
                        <a:spcBef>
                          <a:spcPts val="330"/>
                        </a:spcBef>
                      </a:pPr>
                      <a:r>
                        <a:rPr sz="900" b="1" spc="-60" dirty="0">
                          <a:solidFill>
                            <a:srgbClr val="FFFFFF"/>
                          </a:solidFill>
                          <a:latin typeface="Arial"/>
                          <a:cs typeface="Arial"/>
                        </a:rPr>
                        <a:t>0.0</a:t>
                      </a:r>
                      <a:endParaRPr sz="900">
                        <a:latin typeface="Arial"/>
                        <a:cs typeface="Arial"/>
                      </a:endParaRPr>
                    </a:p>
                  </a:txBody>
                  <a:tcPr marL="0" marR="0" marT="36979" marB="0">
                    <a:lnL w="28575">
                      <a:solidFill>
                        <a:srgbClr val="FFFFFF"/>
                      </a:solidFill>
                      <a:prstDash val="solid"/>
                    </a:lnL>
                    <a:lnR w="28575">
                      <a:solidFill>
                        <a:srgbClr val="FFFFFF"/>
                      </a:solidFill>
                      <a:prstDash val="solid"/>
                    </a:lnR>
                    <a:solidFill>
                      <a:srgbClr val="64B546"/>
                    </a:solidFill>
                  </a:tcPr>
                </a:tc>
                <a:tc>
                  <a:txBody>
                    <a:bodyPr/>
                    <a:lstStyle/>
                    <a:p>
                      <a:pPr marL="58419">
                        <a:lnSpc>
                          <a:spcPct val="100000"/>
                        </a:lnSpc>
                        <a:spcBef>
                          <a:spcPts val="330"/>
                        </a:spcBef>
                      </a:pPr>
                      <a:r>
                        <a:rPr sz="900" b="1" spc="-70" dirty="0">
                          <a:solidFill>
                            <a:srgbClr val="FFFFFF"/>
                          </a:solidFill>
                          <a:latin typeface="Arial"/>
                          <a:cs typeface="Arial"/>
                        </a:rPr>
                        <a:t>12.0</a:t>
                      </a:r>
                      <a:endParaRPr sz="900">
                        <a:latin typeface="Arial"/>
                        <a:cs typeface="Arial"/>
                      </a:endParaRPr>
                    </a:p>
                  </a:txBody>
                  <a:tcPr marL="0" marR="0" marT="36979" marB="0">
                    <a:lnL w="28575">
                      <a:solidFill>
                        <a:srgbClr val="FFFFFF"/>
                      </a:solidFill>
                      <a:prstDash val="solid"/>
                    </a:lnL>
                    <a:lnR w="28575">
                      <a:solidFill>
                        <a:srgbClr val="FFFFFF"/>
                      </a:solidFill>
                      <a:prstDash val="solid"/>
                    </a:lnR>
                    <a:solidFill>
                      <a:srgbClr val="2CAAE1"/>
                    </a:solidFill>
                  </a:tcPr>
                </a:tc>
                <a:tc>
                  <a:txBody>
                    <a:bodyPr/>
                    <a:lstStyle/>
                    <a:p>
                      <a:pPr marL="56515">
                        <a:lnSpc>
                          <a:spcPct val="100000"/>
                        </a:lnSpc>
                        <a:spcBef>
                          <a:spcPts val="330"/>
                        </a:spcBef>
                      </a:pPr>
                      <a:r>
                        <a:rPr sz="900" b="1" spc="-80" dirty="0">
                          <a:solidFill>
                            <a:srgbClr val="FFFFFF"/>
                          </a:solidFill>
                          <a:latin typeface="Arial"/>
                          <a:cs typeface="Arial"/>
                        </a:rPr>
                        <a:t>21.8</a:t>
                      </a:r>
                      <a:endParaRPr sz="900">
                        <a:latin typeface="Arial"/>
                        <a:cs typeface="Arial"/>
                      </a:endParaRPr>
                    </a:p>
                  </a:txBody>
                  <a:tcPr marL="0" marR="0" marT="36979" marB="0">
                    <a:lnL w="28575">
                      <a:solidFill>
                        <a:srgbClr val="FFFFFF"/>
                      </a:solidFill>
                      <a:prstDash val="solid"/>
                    </a:lnL>
                    <a:lnR w="28575">
                      <a:solidFill>
                        <a:srgbClr val="FFFFFF"/>
                      </a:solidFill>
                      <a:prstDash val="solid"/>
                    </a:lnR>
                    <a:solidFill>
                      <a:srgbClr val="2CAAE1"/>
                    </a:solidFill>
                  </a:tcPr>
                </a:tc>
                <a:tc rowSpan="3">
                  <a:txBody>
                    <a:bodyPr/>
                    <a:lstStyle/>
                    <a:p>
                      <a:pPr>
                        <a:lnSpc>
                          <a:spcPct val="100000"/>
                        </a:lnSpc>
                      </a:pPr>
                      <a:endParaRPr sz="800">
                        <a:latin typeface="Times New Roman"/>
                        <a:cs typeface="Times New Roman"/>
                      </a:endParaRPr>
                    </a:p>
                  </a:txBody>
                  <a:tcPr marL="0" marR="0" marT="0" marB="0">
                    <a:lnL w="28575">
                      <a:solidFill>
                        <a:srgbClr val="FFFFFF"/>
                      </a:solidFill>
                      <a:prstDash val="solid"/>
                    </a:lnL>
                    <a:solidFill>
                      <a:srgbClr val="F0EBE6"/>
                    </a:solidFill>
                  </a:tcPr>
                </a:tc>
                <a:extLst>
                  <a:ext uri="{0D108BD9-81ED-4DB2-BD59-A6C34878D82A}">
                    <a16:rowId xmlns:a16="http://schemas.microsoft.com/office/drawing/2014/main" val="10002"/>
                  </a:ext>
                </a:extLst>
              </a:tr>
              <a:tr h="666111">
                <a:tc vMerge="1">
                  <a:txBody>
                    <a:bodyPr/>
                    <a:lstStyle/>
                    <a:p>
                      <a:endParaRPr/>
                    </a:p>
                  </a:txBody>
                  <a:tcPr marL="0" marR="0" marT="0" marB="0">
                    <a:lnR w="28575">
                      <a:solidFill>
                        <a:srgbClr val="FFFFFF"/>
                      </a:solidFill>
                      <a:prstDash val="solid"/>
                    </a:lnR>
                    <a:solidFill>
                      <a:srgbClr val="F0EBE6"/>
                    </a:solidFill>
                  </a:tcPr>
                </a:tc>
                <a:tc>
                  <a:txBody>
                    <a:bodyPr/>
                    <a:lstStyle/>
                    <a:p>
                      <a:pPr marL="39370">
                        <a:lnSpc>
                          <a:spcPct val="100000"/>
                        </a:lnSpc>
                        <a:spcBef>
                          <a:spcPts val="359"/>
                        </a:spcBef>
                      </a:pPr>
                      <a:r>
                        <a:rPr sz="900" b="1" spc="-100" dirty="0">
                          <a:solidFill>
                            <a:srgbClr val="FFFFFF"/>
                          </a:solidFill>
                          <a:latin typeface="Arial"/>
                          <a:cs typeface="Arial"/>
                        </a:rPr>
                        <a:t>13.1</a:t>
                      </a:r>
                      <a:endParaRPr sz="900">
                        <a:latin typeface="Arial"/>
                        <a:cs typeface="Arial"/>
                      </a:endParaRPr>
                    </a:p>
                  </a:txBody>
                  <a:tcPr marL="0" marR="0" marT="40340" marB="0">
                    <a:lnL w="28575">
                      <a:solidFill>
                        <a:srgbClr val="FFFFFF"/>
                      </a:solidFill>
                      <a:prstDash val="solid"/>
                    </a:lnL>
                    <a:lnR w="28575">
                      <a:solidFill>
                        <a:srgbClr val="FFFFFF"/>
                      </a:solidFill>
                      <a:prstDash val="solid"/>
                    </a:lnR>
                    <a:solidFill>
                      <a:srgbClr val="F26823"/>
                    </a:solidFill>
                  </a:tcPr>
                </a:tc>
                <a:tc>
                  <a:txBody>
                    <a:bodyPr/>
                    <a:lstStyle/>
                    <a:p>
                      <a:pPr marL="40640">
                        <a:lnSpc>
                          <a:spcPct val="100000"/>
                        </a:lnSpc>
                        <a:spcBef>
                          <a:spcPts val="355"/>
                        </a:spcBef>
                      </a:pPr>
                      <a:r>
                        <a:rPr sz="900" b="1" spc="-60" dirty="0">
                          <a:solidFill>
                            <a:srgbClr val="FFFFFF"/>
                          </a:solidFill>
                          <a:latin typeface="Arial"/>
                          <a:cs typeface="Arial"/>
                        </a:rPr>
                        <a:t>21.0</a:t>
                      </a:r>
                      <a:endParaRPr sz="900">
                        <a:latin typeface="Arial"/>
                        <a:cs typeface="Arial"/>
                      </a:endParaRPr>
                    </a:p>
                  </a:txBody>
                  <a:tcPr marL="0" marR="0" marT="39781" marB="0">
                    <a:lnL w="28575">
                      <a:solidFill>
                        <a:srgbClr val="FFFFFF"/>
                      </a:solidFill>
                      <a:prstDash val="solid"/>
                    </a:lnL>
                    <a:lnR w="28575">
                      <a:solidFill>
                        <a:srgbClr val="FFFFFF"/>
                      </a:solidFill>
                      <a:prstDash val="solid"/>
                    </a:lnR>
                    <a:solidFill>
                      <a:srgbClr val="2CAAE1"/>
                    </a:solidFill>
                  </a:tcPr>
                </a:tc>
                <a:tc>
                  <a:txBody>
                    <a:bodyPr/>
                    <a:lstStyle/>
                    <a:p>
                      <a:pPr marL="41275">
                        <a:lnSpc>
                          <a:spcPct val="100000"/>
                        </a:lnSpc>
                        <a:spcBef>
                          <a:spcPts val="355"/>
                        </a:spcBef>
                      </a:pPr>
                      <a:r>
                        <a:rPr sz="900" b="1" spc="-70" dirty="0">
                          <a:solidFill>
                            <a:srgbClr val="FFFFFF"/>
                          </a:solidFill>
                          <a:latin typeface="Arial"/>
                          <a:cs typeface="Arial"/>
                        </a:rPr>
                        <a:t>0.1</a:t>
                      </a:r>
                      <a:endParaRPr sz="900">
                        <a:latin typeface="Arial"/>
                        <a:cs typeface="Arial"/>
                      </a:endParaRPr>
                    </a:p>
                  </a:txBody>
                  <a:tcPr marL="0" marR="0" marT="39781" marB="0">
                    <a:lnL w="28575">
                      <a:solidFill>
                        <a:srgbClr val="FFFFFF"/>
                      </a:solidFill>
                      <a:prstDash val="solid"/>
                    </a:lnL>
                    <a:lnR w="28575">
                      <a:solidFill>
                        <a:srgbClr val="FFFFFF"/>
                      </a:solidFill>
                      <a:prstDash val="solid"/>
                    </a:lnR>
                    <a:solidFill>
                      <a:srgbClr val="879EA2"/>
                    </a:solidFill>
                  </a:tcPr>
                </a:tc>
                <a:tc>
                  <a:txBody>
                    <a:bodyPr/>
                    <a:lstStyle/>
                    <a:p>
                      <a:pPr marL="42545">
                        <a:lnSpc>
                          <a:spcPct val="100000"/>
                        </a:lnSpc>
                        <a:spcBef>
                          <a:spcPts val="350"/>
                        </a:spcBef>
                      </a:pPr>
                      <a:r>
                        <a:rPr sz="900" b="1" spc="-55" dirty="0">
                          <a:solidFill>
                            <a:srgbClr val="FFFFFF"/>
                          </a:solidFill>
                          <a:latin typeface="Arial"/>
                          <a:cs typeface="Arial"/>
                        </a:rPr>
                        <a:t>3.7</a:t>
                      </a:r>
                      <a:endParaRPr sz="900" dirty="0">
                        <a:latin typeface="Arial"/>
                        <a:cs typeface="Arial"/>
                      </a:endParaRPr>
                    </a:p>
                  </a:txBody>
                  <a:tcPr marL="0" marR="0" marT="39221" marB="0">
                    <a:lnL w="28575">
                      <a:solidFill>
                        <a:srgbClr val="FFFFFF"/>
                      </a:solidFill>
                      <a:prstDash val="solid"/>
                    </a:lnL>
                    <a:lnR w="28575">
                      <a:solidFill>
                        <a:srgbClr val="FFFFFF"/>
                      </a:solidFill>
                      <a:prstDash val="solid"/>
                    </a:lnR>
                    <a:solidFill>
                      <a:srgbClr val="F26823"/>
                    </a:solidFill>
                  </a:tcPr>
                </a:tc>
                <a:tc>
                  <a:txBody>
                    <a:bodyPr/>
                    <a:lstStyle/>
                    <a:p>
                      <a:pPr marR="86995" algn="ctr">
                        <a:lnSpc>
                          <a:spcPct val="100000"/>
                        </a:lnSpc>
                        <a:spcBef>
                          <a:spcPts val="350"/>
                        </a:spcBef>
                      </a:pPr>
                      <a:r>
                        <a:rPr sz="900" b="1" spc="-55" dirty="0">
                          <a:solidFill>
                            <a:srgbClr val="FFFFFF"/>
                          </a:solidFill>
                          <a:latin typeface="Arial"/>
                          <a:cs typeface="Arial"/>
                        </a:rPr>
                        <a:t>–6.3</a:t>
                      </a:r>
                      <a:endParaRPr sz="900">
                        <a:latin typeface="Arial"/>
                        <a:cs typeface="Arial"/>
                      </a:endParaRPr>
                    </a:p>
                  </a:txBody>
                  <a:tcPr marL="0" marR="0" marT="39221" marB="0">
                    <a:lnL w="28575">
                      <a:solidFill>
                        <a:srgbClr val="FFFFFF"/>
                      </a:solidFill>
                      <a:prstDash val="solid"/>
                    </a:lnL>
                    <a:lnR w="28575">
                      <a:solidFill>
                        <a:srgbClr val="FFFFFF"/>
                      </a:solidFill>
                      <a:prstDash val="solid"/>
                    </a:lnR>
                    <a:solidFill>
                      <a:srgbClr val="879EA2"/>
                    </a:solidFill>
                  </a:tcPr>
                </a:tc>
                <a:tc>
                  <a:txBody>
                    <a:bodyPr/>
                    <a:lstStyle/>
                    <a:p>
                      <a:pPr marL="44450">
                        <a:lnSpc>
                          <a:spcPct val="100000"/>
                        </a:lnSpc>
                        <a:spcBef>
                          <a:spcPts val="350"/>
                        </a:spcBef>
                      </a:pPr>
                      <a:r>
                        <a:rPr sz="900" b="1" spc="-60" dirty="0">
                          <a:solidFill>
                            <a:srgbClr val="FFFFFF"/>
                          </a:solidFill>
                          <a:latin typeface="Arial"/>
                          <a:cs typeface="Arial"/>
                        </a:rPr>
                        <a:t>28.7</a:t>
                      </a:r>
                      <a:endParaRPr sz="900">
                        <a:latin typeface="Arial"/>
                        <a:cs typeface="Arial"/>
                      </a:endParaRPr>
                    </a:p>
                  </a:txBody>
                  <a:tcPr marL="0" marR="0" marT="39221" marB="0">
                    <a:lnL w="28575">
                      <a:solidFill>
                        <a:srgbClr val="FFFFFF"/>
                      </a:solidFill>
                      <a:prstDash val="solid"/>
                    </a:lnL>
                    <a:lnR w="28575">
                      <a:solidFill>
                        <a:srgbClr val="FFFFFF"/>
                      </a:solidFill>
                      <a:prstDash val="solid"/>
                    </a:lnR>
                    <a:solidFill>
                      <a:srgbClr val="2CAAE1"/>
                    </a:solidFill>
                  </a:tcPr>
                </a:tc>
                <a:tc>
                  <a:txBody>
                    <a:bodyPr/>
                    <a:lstStyle/>
                    <a:p>
                      <a:pPr marL="45720">
                        <a:lnSpc>
                          <a:spcPct val="100000"/>
                        </a:lnSpc>
                        <a:spcBef>
                          <a:spcPts val="345"/>
                        </a:spcBef>
                      </a:pPr>
                      <a:r>
                        <a:rPr sz="900" b="1" spc="-95" dirty="0">
                          <a:solidFill>
                            <a:srgbClr val="FFFFFF"/>
                          </a:solidFill>
                          <a:latin typeface="Arial"/>
                          <a:cs typeface="Arial"/>
                        </a:rPr>
                        <a:t>11.9</a:t>
                      </a:r>
                      <a:endParaRPr sz="900">
                        <a:latin typeface="Arial"/>
                        <a:cs typeface="Arial"/>
                      </a:endParaRPr>
                    </a:p>
                  </a:txBody>
                  <a:tcPr marL="0" marR="0" marT="38660" marB="0">
                    <a:lnL w="28575">
                      <a:solidFill>
                        <a:srgbClr val="FFFFFF"/>
                      </a:solidFill>
                      <a:prstDash val="solid"/>
                    </a:lnL>
                    <a:lnR w="28575">
                      <a:solidFill>
                        <a:srgbClr val="FFFFFF"/>
                      </a:solidFill>
                      <a:prstDash val="solid"/>
                    </a:lnR>
                    <a:solidFill>
                      <a:srgbClr val="879EA2"/>
                    </a:solidFill>
                  </a:tcPr>
                </a:tc>
                <a:tc>
                  <a:txBody>
                    <a:bodyPr/>
                    <a:lstStyle/>
                    <a:p>
                      <a:pPr marL="46355">
                        <a:lnSpc>
                          <a:spcPct val="100000"/>
                        </a:lnSpc>
                        <a:spcBef>
                          <a:spcPts val="345"/>
                        </a:spcBef>
                      </a:pPr>
                      <a:r>
                        <a:rPr sz="900" b="1" spc="-55" dirty="0">
                          <a:solidFill>
                            <a:srgbClr val="FFFFFF"/>
                          </a:solidFill>
                          <a:latin typeface="Arial"/>
                          <a:cs typeface="Arial"/>
                        </a:rPr>
                        <a:t>7.1</a:t>
                      </a:r>
                      <a:endParaRPr sz="900">
                        <a:latin typeface="Arial"/>
                        <a:cs typeface="Arial"/>
                      </a:endParaRPr>
                    </a:p>
                  </a:txBody>
                  <a:tcPr marL="0" marR="0" marT="38660" marB="0">
                    <a:lnL w="28575">
                      <a:solidFill>
                        <a:srgbClr val="FFFFFF"/>
                      </a:solidFill>
                      <a:prstDash val="solid"/>
                    </a:lnL>
                    <a:lnR w="28575">
                      <a:solidFill>
                        <a:srgbClr val="FFFFFF"/>
                      </a:solidFill>
                      <a:prstDash val="solid"/>
                    </a:lnR>
                    <a:solidFill>
                      <a:srgbClr val="879EA2"/>
                    </a:solidFill>
                  </a:tcPr>
                </a:tc>
                <a:tc gridSpan="2">
                  <a:txBody>
                    <a:bodyPr/>
                    <a:lstStyle/>
                    <a:p>
                      <a:pPr marL="47625">
                        <a:lnSpc>
                          <a:spcPct val="100000"/>
                        </a:lnSpc>
                        <a:spcBef>
                          <a:spcPts val="340"/>
                        </a:spcBef>
                      </a:pPr>
                      <a:r>
                        <a:rPr sz="900" b="1" spc="-70" dirty="0">
                          <a:solidFill>
                            <a:srgbClr val="FFFFFF"/>
                          </a:solidFill>
                          <a:latin typeface="Arial"/>
                          <a:cs typeface="Arial"/>
                        </a:rPr>
                        <a:t>15.8</a:t>
                      </a:r>
                      <a:endParaRPr sz="900">
                        <a:latin typeface="Arial"/>
                        <a:cs typeface="Arial"/>
                      </a:endParaRPr>
                    </a:p>
                  </a:txBody>
                  <a:tcPr marL="0" marR="0" marT="38100" marB="0">
                    <a:lnL w="28575">
                      <a:solidFill>
                        <a:srgbClr val="FFFFFF"/>
                      </a:solidFill>
                      <a:prstDash val="solid"/>
                    </a:lnL>
                    <a:lnR w="28575">
                      <a:solidFill>
                        <a:srgbClr val="FFFFFF"/>
                      </a:solidFill>
                      <a:prstDash val="solid"/>
                    </a:lnR>
                    <a:solidFill>
                      <a:srgbClr val="2CAAE1"/>
                    </a:solidFill>
                  </a:tcPr>
                </a:tc>
                <a:tc hMerge="1">
                  <a:txBody>
                    <a:bodyPr/>
                    <a:lstStyle/>
                    <a:p>
                      <a:endParaRPr/>
                    </a:p>
                  </a:txBody>
                  <a:tcPr marL="0" marR="0" marT="0" marB="0"/>
                </a:tc>
                <a:tc>
                  <a:txBody>
                    <a:bodyPr/>
                    <a:lstStyle/>
                    <a:p>
                      <a:pPr marL="48260">
                        <a:lnSpc>
                          <a:spcPct val="100000"/>
                        </a:lnSpc>
                        <a:spcBef>
                          <a:spcPts val="360"/>
                        </a:spcBef>
                      </a:pPr>
                      <a:r>
                        <a:rPr sz="900" b="1" spc="-55" dirty="0">
                          <a:solidFill>
                            <a:srgbClr val="FFFFFF"/>
                          </a:solidFill>
                          <a:latin typeface="Arial"/>
                          <a:cs typeface="Arial"/>
                        </a:rPr>
                        <a:t>5.5</a:t>
                      </a:r>
                      <a:endParaRPr sz="900">
                        <a:latin typeface="Arial"/>
                        <a:cs typeface="Arial"/>
                      </a:endParaRPr>
                    </a:p>
                  </a:txBody>
                  <a:tcPr marL="0" marR="0" marT="40341" marB="0">
                    <a:lnL w="28575">
                      <a:solidFill>
                        <a:srgbClr val="FFFFFF"/>
                      </a:solidFill>
                      <a:prstDash val="solid"/>
                    </a:lnL>
                    <a:lnR w="28575">
                      <a:solidFill>
                        <a:srgbClr val="FFFFFF"/>
                      </a:solidFill>
                      <a:prstDash val="solid"/>
                    </a:lnR>
                    <a:solidFill>
                      <a:srgbClr val="2CAAE1"/>
                    </a:solidFill>
                  </a:tcPr>
                </a:tc>
                <a:tc>
                  <a:txBody>
                    <a:bodyPr/>
                    <a:lstStyle/>
                    <a:p>
                      <a:pPr marL="49530">
                        <a:lnSpc>
                          <a:spcPct val="100000"/>
                        </a:lnSpc>
                        <a:spcBef>
                          <a:spcPts val="340"/>
                        </a:spcBef>
                      </a:pPr>
                      <a:r>
                        <a:rPr sz="900" b="1" spc="-75" dirty="0">
                          <a:solidFill>
                            <a:srgbClr val="FFFFFF"/>
                          </a:solidFill>
                          <a:latin typeface="Arial"/>
                          <a:cs typeface="Arial"/>
                        </a:rPr>
                        <a:t>–17.9</a:t>
                      </a:r>
                      <a:endParaRPr sz="900">
                        <a:latin typeface="Arial"/>
                        <a:cs typeface="Arial"/>
                      </a:endParaRPr>
                    </a:p>
                  </a:txBody>
                  <a:tcPr marL="0" marR="0" marT="38100" marB="0">
                    <a:lnL w="28575">
                      <a:solidFill>
                        <a:srgbClr val="FFFFFF"/>
                      </a:solidFill>
                      <a:prstDash val="solid"/>
                    </a:lnL>
                    <a:lnR w="28575">
                      <a:solidFill>
                        <a:srgbClr val="FFFFFF"/>
                      </a:solidFill>
                      <a:prstDash val="solid"/>
                    </a:lnR>
                    <a:solidFill>
                      <a:srgbClr val="879EA2"/>
                    </a:solidFill>
                  </a:tcPr>
                </a:tc>
                <a:tc>
                  <a:txBody>
                    <a:bodyPr/>
                    <a:lstStyle/>
                    <a:p>
                      <a:pPr marL="50800">
                        <a:lnSpc>
                          <a:spcPct val="100000"/>
                        </a:lnSpc>
                        <a:spcBef>
                          <a:spcPts val="340"/>
                        </a:spcBef>
                      </a:pPr>
                      <a:r>
                        <a:rPr sz="900" b="1" spc="-60" dirty="0">
                          <a:solidFill>
                            <a:srgbClr val="FFFFFF"/>
                          </a:solidFill>
                          <a:latin typeface="Arial"/>
                          <a:cs typeface="Arial"/>
                        </a:rPr>
                        <a:t>26.5</a:t>
                      </a:r>
                      <a:endParaRPr sz="900" dirty="0">
                        <a:latin typeface="Arial"/>
                        <a:cs typeface="Arial"/>
                      </a:endParaRPr>
                    </a:p>
                  </a:txBody>
                  <a:tcPr marL="0" marR="0" marT="38100" marB="0">
                    <a:lnL w="28575">
                      <a:solidFill>
                        <a:srgbClr val="FFFFFF"/>
                      </a:solidFill>
                      <a:prstDash val="solid"/>
                    </a:lnL>
                    <a:lnR w="28575">
                      <a:solidFill>
                        <a:srgbClr val="FFFFFF"/>
                      </a:solidFill>
                      <a:prstDash val="solid"/>
                    </a:lnR>
                    <a:solidFill>
                      <a:srgbClr val="2CAAE1"/>
                    </a:solidFill>
                  </a:tcPr>
                </a:tc>
                <a:tc>
                  <a:txBody>
                    <a:bodyPr/>
                    <a:lstStyle/>
                    <a:p>
                      <a:pPr marL="51435">
                        <a:lnSpc>
                          <a:spcPct val="100000"/>
                        </a:lnSpc>
                        <a:spcBef>
                          <a:spcPts val="335"/>
                        </a:spcBef>
                      </a:pPr>
                      <a:r>
                        <a:rPr sz="900" b="1" spc="-70" dirty="0">
                          <a:solidFill>
                            <a:srgbClr val="FFFFFF"/>
                          </a:solidFill>
                          <a:latin typeface="Arial"/>
                          <a:cs typeface="Arial"/>
                        </a:rPr>
                        <a:t>13.0</a:t>
                      </a:r>
                      <a:endParaRPr sz="900">
                        <a:latin typeface="Arial"/>
                        <a:cs typeface="Arial"/>
                      </a:endParaRPr>
                    </a:p>
                  </a:txBody>
                  <a:tcPr marL="0" marR="0" marT="37540" marB="0">
                    <a:lnL w="28575">
                      <a:solidFill>
                        <a:srgbClr val="FFFFFF"/>
                      </a:solidFill>
                      <a:prstDash val="solid"/>
                    </a:lnL>
                    <a:lnR w="28575">
                      <a:solidFill>
                        <a:srgbClr val="FFFFFF"/>
                      </a:solidFill>
                      <a:prstDash val="solid"/>
                    </a:lnR>
                    <a:solidFill>
                      <a:srgbClr val="879EA2"/>
                    </a:solidFill>
                  </a:tcPr>
                </a:tc>
                <a:tc>
                  <a:txBody>
                    <a:bodyPr/>
                    <a:lstStyle/>
                    <a:p>
                      <a:pPr marL="52705">
                        <a:lnSpc>
                          <a:spcPct val="100000"/>
                        </a:lnSpc>
                        <a:spcBef>
                          <a:spcPts val="360"/>
                        </a:spcBef>
                      </a:pPr>
                      <a:r>
                        <a:rPr sz="900" b="1" spc="-60" dirty="0">
                          <a:solidFill>
                            <a:srgbClr val="FFFFFF"/>
                          </a:solidFill>
                          <a:latin typeface="Arial"/>
                          <a:cs typeface="Arial"/>
                        </a:rPr>
                        <a:t>2.1</a:t>
                      </a:r>
                      <a:endParaRPr sz="900">
                        <a:latin typeface="Arial"/>
                        <a:cs typeface="Arial"/>
                      </a:endParaRPr>
                    </a:p>
                  </a:txBody>
                  <a:tcPr marL="0" marR="0" marT="40341" marB="0">
                    <a:lnL w="28575">
                      <a:solidFill>
                        <a:srgbClr val="FFFFFF"/>
                      </a:solidFill>
                      <a:prstDash val="solid"/>
                    </a:lnL>
                    <a:lnR w="28575">
                      <a:solidFill>
                        <a:srgbClr val="FFFFFF"/>
                      </a:solidFill>
                      <a:prstDash val="solid"/>
                    </a:lnR>
                    <a:solidFill>
                      <a:srgbClr val="2CAAE1"/>
                    </a:solidFill>
                  </a:tcPr>
                </a:tc>
                <a:tc>
                  <a:txBody>
                    <a:bodyPr/>
                    <a:lstStyle/>
                    <a:p>
                      <a:pPr marL="53340">
                        <a:lnSpc>
                          <a:spcPct val="100000"/>
                        </a:lnSpc>
                        <a:spcBef>
                          <a:spcPts val="335"/>
                        </a:spcBef>
                      </a:pPr>
                      <a:r>
                        <a:rPr sz="900" b="1" spc="-70" dirty="0">
                          <a:solidFill>
                            <a:srgbClr val="FFFFFF"/>
                          </a:solidFill>
                          <a:latin typeface="Arial"/>
                          <a:cs typeface="Arial"/>
                        </a:rPr>
                        <a:t>16.0</a:t>
                      </a:r>
                      <a:endParaRPr sz="900">
                        <a:latin typeface="Arial"/>
                        <a:cs typeface="Arial"/>
                      </a:endParaRPr>
                    </a:p>
                  </a:txBody>
                  <a:tcPr marL="0" marR="0" marT="37540" marB="0">
                    <a:lnL w="28575">
                      <a:solidFill>
                        <a:srgbClr val="FFFFFF"/>
                      </a:solidFill>
                      <a:prstDash val="solid"/>
                    </a:lnL>
                    <a:lnR w="28575">
                      <a:solidFill>
                        <a:srgbClr val="FFFFFF"/>
                      </a:solidFill>
                      <a:prstDash val="solid"/>
                    </a:lnR>
                    <a:solidFill>
                      <a:srgbClr val="2CAAE1"/>
                    </a:solidFill>
                  </a:tcPr>
                </a:tc>
                <a:tc>
                  <a:txBody>
                    <a:bodyPr/>
                    <a:lstStyle/>
                    <a:p>
                      <a:pPr marL="54610">
                        <a:lnSpc>
                          <a:spcPct val="100000"/>
                        </a:lnSpc>
                        <a:spcBef>
                          <a:spcPts val="330"/>
                        </a:spcBef>
                      </a:pPr>
                      <a:r>
                        <a:rPr sz="900" b="1" spc="-60" dirty="0">
                          <a:solidFill>
                            <a:srgbClr val="FFFFFF"/>
                          </a:solidFill>
                          <a:latin typeface="Arial"/>
                          <a:cs typeface="Arial"/>
                        </a:rPr>
                        <a:t>23.3</a:t>
                      </a:r>
                      <a:endParaRPr sz="900">
                        <a:latin typeface="Arial"/>
                        <a:cs typeface="Arial"/>
                      </a:endParaRPr>
                    </a:p>
                  </a:txBody>
                  <a:tcPr marL="0" marR="0" marT="36979" marB="0">
                    <a:lnL w="28575">
                      <a:solidFill>
                        <a:srgbClr val="FFFFFF"/>
                      </a:solidFill>
                      <a:prstDash val="solid"/>
                    </a:lnL>
                    <a:lnR w="28575">
                      <a:solidFill>
                        <a:srgbClr val="FFFFFF"/>
                      </a:solidFill>
                      <a:prstDash val="solid"/>
                    </a:lnR>
                    <a:solidFill>
                      <a:srgbClr val="B21E3B"/>
                    </a:solidFill>
                  </a:tcPr>
                </a:tc>
                <a:tc>
                  <a:txBody>
                    <a:bodyPr/>
                    <a:lstStyle/>
                    <a:p>
                      <a:pPr marL="55880">
                        <a:lnSpc>
                          <a:spcPct val="100000"/>
                        </a:lnSpc>
                        <a:spcBef>
                          <a:spcPts val="330"/>
                        </a:spcBef>
                      </a:pPr>
                      <a:r>
                        <a:rPr sz="900" b="1" spc="-60" dirty="0">
                          <a:solidFill>
                            <a:srgbClr val="FFFFFF"/>
                          </a:solidFill>
                          <a:latin typeface="Arial"/>
                          <a:cs typeface="Arial"/>
                        </a:rPr>
                        <a:t>7.4</a:t>
                      </a:r>
                      <a:endParaRPr sz="900">
                        <a:latin typeface="Arial"/>
                        <a:cs typeface="Arial"/>
                      </a:endParaRPr>
                    </a:p>
                  </a:txBody>
                  <a:tcPr marL="0" marR="0" marT="36979" marB="0">
                    <a:lnL w="28575">
                      <a:solidFill>
                        <a:srgbClr val="FFFFFF"/>
                      </a:solidFill>
                      <a:prstDash val="solid"/>
                    </a:lnL>
                    <a:lnR w="28575">
                      <a:solidFill>
                        <a:srgbClr val="FFFFFF"/>
                      </a:solidFill>
                      <a:prstDash val="solid"/>
                    </a:lnR>
                    <a:solidFill>
                      <a:srgbClr val="879EA2"/>
                    </a:solidFill>
                  </a:tcPr>
                </a:tc>
                <a:tc>
                  <a:txBody>
                    <a:bodyPr/>
                    <a:lstStyle/>
                    <a:p>
                      <a:pPr marL="56515">
                        <a:lnSpc>
                          <a:spcPct val="100000"/>
                        </a:lnSpc>
                        <a:spcBef>
                          <a:spcPts val="330"/>
                        </a:spcBef>
                      </a:pPr>
                      <a:r>
                        <a:rPr sz="900" b="1" spc="-60" dirty="0">
                          <a:solidFill>
                            <a:srgbClr val="FFFFFF"/>
                          </a:solidFill>
                          <a:latin typeface="Arial"/>
                          <a:cs typeface="Arial"/>
                        </a:rPr>
                        <a:t>–0.4</a:t>
                      </a:r>
                      <a:endParaRPr sz="900">
                        <a:latin typeface="Arial"/>
                        <a:cs typeface="Arial"/>
                      </a:endParaRPr>
                    </a:p>
                  </a:txBody>
                  <a:tcPr marL="0" marR="0" marT="36979" marB="0">
                    <a:lnL w="28575">
                      <a:solidFill>
                        <a:srgbClr val="FFFFFF"/>
                      </a:solidFill>
                      <a:prstDash val="solid"/>
                    </a:lnL>
                    <a:lnR w="28575">
                      <a:solidFill>
                        <a:srgbClr val="FFFFFF"/>
                      </a:solidFill>
                      <a:prstDash val="solid"/>
                    </a:lnR>
                    <a:solidFill>
                      <a:srgbClr val="B21E3B"/>
                    </a:solidFill>
                  </a:tcPr>
                </a:tc>
                <a:tc>
                  <a:txBody>
                    <a:bodyPr/>
                    <a:lstStyle/>
                    <a:p>
                      <a:pPr marL="58419">
                        <a:lnSpc>
                          <a:spcPct val="100000"/>
                        </a:lnSpc>
                        <a:spcBef>
                          <a:spcPts val="325"/>
                        </a:spcBef>
                      </a:pPr>
                      <a:r>
                        <a:rPr sz="900" b="1" spc="-60" dirty="0">
                          <a:solidFill>
                            <a:srgbClr val="FFFFFF"/>
                          </a:solidFill>
                          <a:latin typeface="Arial"/>
                          <a:cs typeface="Arial"/>
                        </a:rPr>
                        <a:t>8.2</a:t>
                      </a:r>
                      <a:endParaRPr sz="900">
                        <a:latin typeface="Arial"/>
                        <a:cs typeface="Arial"/>
                      </a:endParaRPr>
                    </a:p>
                  </a:txBody>
                  <a:tcPr marL="0" marR="0" marT="36419" marB="0">
                    <a:lnL w="28575">
                      <a:solidFill>
                        <a:srgbClr val="FFFFFF"/>
                      </a:solidFill>
                      <a:prstDash val="solid"/>
                    </a:lnL>
                    <a:lnR w="28575">
                      <a:solidFill>
                        <a:srgbClr val="FFFFFF"/>
                      </a:solidFill>
                      <a:prstDash val="solid"/>
                    </a:lnR>
                    <a:solidFill>
                      <a:srgbClr val="879EA2"/>
                    </a:solidFill>
                  </a:tcPr>
                </a:tc>
                <a:tc>
                  <a:txBody>
                    <a:bodyPr/>
                    <a:lstStyle/>
                    <a:p>
                      <a:pPr marL="56515">
                        <a:lnSpc>
                          <a:spcPct val="100000"/>
                        </a:lnSpc>
                        <a:spcBef>
                          <a:spcPts val="325"/>
                        </a:spcBef>
                      </a:pPr>
                      <a:r>
                        <a:rPr sz="900" b="1" spc="-105" dirty="0">
                          <a:solidFill>
                            <a:srgbClr val="FFFFFF"/>
                          </a:solidFill>
                          <a:latin typeface="Arial"/>
                          <a:cs typeface="Arial"/>
                        </a:rPr>
                        <a:t>13.1</a:t>
                      </a:r>
                      <a:endParaRPr sz="900">
                        <a:latin typeface="Arial"/>
                        <a:cs typeface="Arial"/>
                      </a:endParaRPr>
                    </a:p>
                  </a:txBody>
                  <a:tcPr marL="0" marR="0" marT="36419" marB="0">
                    <a:lnL w="28575">
                      <a:solidFill>
                        <a:srgbClr val="FFFFFF"/>
                      </a:solidFill>
                      <a:prstDash val="solid"/>
                    </a:lnL>
                    <a:lnR w="28575">
                      <a:solidFill>
                        <a:srgbClr val="FFFFFF"/>
                      </a:solidFill>
                      <a:prstDash val="solid"/>
                    </a:lnR>
                    <a:solidFill>
                      <a:srgbClr val="879EA2"/>
                    </a:solidFill>
                  </a:tcPr>
                </a:tc>
                <a:tc vMerge="1">
                  <a:txBody>
                    <a:bodyPr/>
                    <a:lstStyle/>
                    <a:p>
                      <a:endParaRPr/>
                    </a:p>
                  </a:txBody>
                  <a:tcPr marL="0" marR="0" marT="0" marB="0">
                    <a:lnL w="28575">
                      <a:solidFill>
                        <a:srgbClr val="FFFFFF"/>
                      </a:solidFill>
                      <a:prstDash val="solid"/>
                    </a:lnL>
                    <a:solidFill>
                      <a:srgbClr val="F0EBE6"/>
                    </a:solidFill>
                  </a:tcPr>
                </a:tc>
                <a:extLst>
                  <a:ext uri="{0D108BD9-81ED-4DB2-BD59-A6C34878D82A}">
                    <a16:rowId xmlns:a16="http://schemas.microsoft.com/office/drawing/2014/main" val="10003"/>
                  </a:ext>
                </a:extLst>
              </a:tr>
              <a:tr h="666111">
                <a:tc vMerge="1">
                  <a:txBody>
                    <a:bodyPr/>
                    <a:lstStyle/>
                    <a:p>
                      <a:endParaRPr/>
                    </a:p>
                  </a:txBody>
                  <a:tcPr marL="0" marR="0" marT="0" marB="0">
                    <a:lnR w="28575">
                      <a:solidFill>
                        <a:srgbClr val="FFFFFF"/>
                      </a:solidFill>
                      <a:prstDash val="solid"/>
                    </a:lnR>
                    <a:solidFill>
                      <a:srgbClr val="F0EBE6"/>
                    </a:solidFill>
                  </a:tcPr>
                </a:tc>
                <a:tc>
                  <a:txBody>
                    <a:bodyPr/>
                    <a:lstStyle/>
                    <a:p>
                      <a:pPr marL="39370">
                        <a:lnSpc>
                          <a:spcPct val="100000"/>
                        </a:lnSpc>
                        <a:spcBef>
                          <a:spcPts val="355"/>
                        </a:spcBef>
                      </a:pPr>
                      <a:r>
                        <a:rPr sz="900" b="1" spc="-95" dirty="0">
                          <a:solidFill>
                            <a:srgbClr val="FFFFFF"/>
                          </a:solidFill>
                          <a:latin typeface="Arial"/>
                          <a:cs typeface="Arial"/>
                        </a:rPr>
                        <a:t>11.9</a:t>
                      </a:r>
                      <a:endParaRPr sz="900">
                        <a:latin typeface="Arial"/>
                        <a:cs typeface="Arial"/>
                      </a:endParaRPr>
                    </a:p>
                  </a:txBody>
                  <a:tcPr marL="0" marR="0" marT="39781" marB="0">
                    <a:lnL w="28575">
                      <a:solidFill>
                        <a:srgbClr val="FFFFFF"/>
                      </a:solidFill>
                      <a:prstDash val="solid"/>
                    </a:lnL>
                    <a:lnR w="28575">
                      <a:solidFill>
                        <a:srgbClr val="FFFFFF"/>
                      </a:solidFill>
                      <a:prstDash val="solid"/>
                    </a:lnR>
                    <a:solidFill>
                      <a:srgbClr val="879EA2"/>
                    </a:solidFill>
                  </a:tcPr>
                </a:tc>
                <a:tc>
                  <a:txBody>
                    <a:bodyPr/>
                    <a:lstStyle/>
                    <a:p>
                      <a:pPr marL="40640">
                        <a:lnSpc>
                          <a:spcPct val="100000"/>
                        </a:lnSpc>
                        <a:spcBef>
                          <a:spcPts val="355"/>
                        </a:spcBef>
                      </a:pPr>
                      <a:r>
                        <a:rPr sz="900" b="1" spc="-70" dirty="0">
                          <a:solidFill>
                            <a:srgbClr val="FFFFFF"/>
                          </a:solidFill>
                          <a:latin typeface="Arial"/>
                          <a:cs typeface="Arial"/>
                        </a:rPr>
                        <a:t>14.8</a:t>
                      </a:r>
                      <a:endParaRPr sz="900">
                        <a:latin typeface="Arial"/>
                        <a:cs typeface="Arial"/>
                      </a:endParaRPr>
                    </a:p>
                  </a:txBody>
                  <a:tcPr marL="0" marR="0" marT="39781" marB="0">
                    <a:lnL w="28575">
                      <a:solidFill>
                        <a:srgbClr val="FFFFFF"/>
                      </a:solidFill>
                      <a:prstDash val="solid"/>
                    </a:lnL>
                    <a:lnR w="28575">
                      <a:solidFill>
                        <a:srgbClr val="FFFFFF"/>
                      </a:solidFill>
                      <a:prstDash val="solid"/>
                    </a:lnR>
                    <a:solidFill>
                      <a:srgbClr val="879EA2"/>
                    </a:solidFill>
                  </a:tcPr>
                </a:tc>
                <a:tc>
                  <a:txBody>
                    <a:bodyPr/>
                    <a:lstStyle/>
                    <a:p>
                      <a:pPr marL="41275">
                        <a:lnSpc>
                          <a:spcPct val="100000"/>
                        </a:lnSpc>
                        <a:spcBef>
                          <a:spcPts val="355"/>
                        </a:spcBef>
                      </a:pPr>
                      <a:r>
                        <a:rPr sz="900" b="1" spc="-55" dirty="0">
                          <a:solidFill>
                            <a:srgbClr val="FFFFFF"/>
                          </a:solidFill>
                          <a:latin typeface="Arial"/>
                          <a:cs typeface="Arial"/>
                        </a:rPr>
                        <a:t>–3.6</a:t>
                      </a:r>
                      <a:endParaRPr sz="900">
                        <a:latin typeface="Arial"/>
                        <a:cs typeface="Arial"/>
                      </a:endParaRPr>
                    </a:p>
                  </a:txBody>
                  <a:tcPr marL="0" marR="0" marT="39781" marB="0">
                    <a:lnL w="28575">
                      <a:solidFill>
                        <a:srgbClr val="FFFFFF"/>
                      </a:solidFill>
                      <a:prstDash val="solid"/>
                    </a:lnL>
                    <a:lnR w="28575">
                      <a:solidFill>
                        <a:srgbClr val="FFFFFF"/>
                      </a:solidFill>
                      <a:prstDash val="solid"/>
                    </a:lnR>
                    <a:solidFill>
                      <a:srgbClr val="0959A4"/>
                    </a:solidFill>
                  </a:tcPr>
                </a:tc>
                <a:tc>
                  <a:txBody>
                    <a:bodyPr/>
                    <a:lstStyle/>
                    <a:p>
                      <a:pPr marL="42545">
                        <a:lnSpc>
                          <a:spcPct val="100000"/>
                        </a:lnSpc>
                        <a:spcBef>
                          <a:spcPts val="350"/>
                        </a:spcBef>
                      </a:pPr>
                      <a:r>
                        <a:rPr sz="900" b="1" spc="-55" dirty="0">
                          <a:solidFill>
                            <a:srgbClr val="FFFFFF"/>
                          </a:solidFill>
                          <a:latin typeface="Arial"/>
                          <a:cs typeface="Arial"/>
                        </a:rPr>
                        <a:t>–0.6</a:t>
                      </a:r>
                      <a:endParaRPr sz="900">
                        <a:latin typeface="Arial"/>
                        <a:cs typeface="Arial"/>
                      </a:endParaRPr>
                    </a:p>
                  </a:txBody>
                  <a:tcPr marL="0" marR="0" marT="39221" marB="0">
                    <a:lnL w="28575">
                      <a:solidFill>
                        <a:srgbClr val="FFFFFF"/>
                      </a:solidFill>
                      <a:prstDash val="solid"/>
                    </a:lnL>
                    <a:lnR w="28575">
                      <a:solidFill>
                        <a:srgbClr val="FFFFFF"/>
                      </a:solidFill>
                      <a:prstDash val="solid"/>
                    </a:lnR>
                    <a:solidFill>
                      <a:srgbClr val="879EA2"/>
                    </a:solidFill>
                  </a:tcPr>
                </a:tc>
                <a:tc>
                  <a:txBody>
                    <a:bodyPr/>
                    <a:lstStyle/>
                    <a:p>
                      <a:pPr marR="33655" algn="ctr">
                        <a:lnSpc>
                          <a:spcPct val="100000"/>
                        </a:lnSpc>
                        <a:spcBef>
                          <a:spcPts val="350"/>
                        </a:spcBef>
                      </a:pPr>
                      <a:r>
                        <a:rPr sz="900" b="1" spc="-75" dirty="0">
                          <a:solidFill>
                            <a:srgbClr val="FFFFFF"/>
                          </a:solidFill>
                          <a:latin typeface="Arial"/>
                          <a:cs typeface="Arial"/>
                        </a:rPr>
                        <a:t>–13.3</a:t>
                      </a:r>
                      <a:endParaRPr sz="900">
                        <a:latin typeface="Arial"/>
                        <a:cs typeface="Arial"/>
                      </a:endParaRPr>
                    </a:p>
                  </a:txBody>
                  <a:tcPr marL="0" marR="0" marT="39221" marB="0">
                    <a:lnL w="28575">
                      <a:solidFill>
                        <a:srgbClr val="FFFFFF"/>
                      </a:solidFill>
                      <a:prstDash val="solid"/>
                    </a:lnL>
                    <a:lnR w="28575">
                      <a:solidFill>
                        <a:srgbClr val="FFFFFF"/>
                      </a:solidFill>
                      <a:prstDash val="solid"/>
                    </a:lnR>
                    <a:solidFill>
                      <a:srgbClr val="0959A4"/>
                    </a:solidFill>
                  </a:tcPr>
                </a:tc>
                <a:tc>
                  <a:txBody>
                    <a:bodyPr/>
                    <a:lstStyle/>
                    <a:p>
                      <a:pPr marL="44450">
                        <a:lnSpc>
                          <a:spcPct val="100000"/>
                        </a:lnSpc>
                        <a:spcBef>
                          <a:spcPts val="345"/>
                        </a:spcBef>
                      </a:pPr>
                      <a:r>
                        <a:rPr sz="900" b="1" spc="-60" dirty="0">
                          <a:solidFill>
                            <a:srgbClr val="FFFFFF"/>
                          </a:solidFill>
                          <a:latin typeface="Arial"/>
                          <a:cs typeface="Arial"/>
                        </a:rPr>
                        <a:t>26.2</a:t>
                      </a:r>
                      <a:endParaRPr sz="900">
                        <a:latin typeface="Arial"/>
                        <a:cs typeface="Arial"/>
                      </a:endParaRPr>
                    </a:p>
                  </a:txBody>
                  <a:tcPr marL="0" marR="0" marT="38660" marB="0">
                    <a:lnL w="28575">
                      <a:solidFill>
                        <a:srgbClr val="FFFFFF"/>
                      </a:solidFill>
                      <a:prstDash val="solid"/>
                    </a:lnL>
                    <a:lnR w="28575">
                      <a:solidFill>
                        <a:srgbClr val="FFFFFF"/>
                      </a:solidFill>
                      <a:prstDash val="solid"/>
                    </a:lnR>
                    <a:solidFill>
                      <a:srgbClr val="879EA2"/>
                    </a:solidFill>
                  </a:tcPr>
                </a:tc>
                <a:tc>
                  <a:txBody>
                    <a:bodyPr/>
                    <a:lstStyle/>
                    <a:p>
                      <a:pPr marL="45720">
                        <a:lnSpc>
                          <a:spcPct val="100000"/>
                        </a:lnSpc>
                        <a:spcBef>
                          <a:spcPts val="345"/>
                        </a:spcBef>
                      </a:pPr>
                      <a:r>
                        <a:rPr sz="900" b="1" spc="-70" dirty="0">
                          <a:solidFill>
                            <a:srgbClr val="FFFFFF"/>
                          </a:solidFill>
                          <a:latin typeface="Arial"/>
                          <a:cs typeface="Arial"/>
                        </a:rPr>
                        <a:t>10.9</a:t>
                      </a:r>
                      <a:endParaRPr sz="900">
                        <a:latin typeface="Arial"/>
                        <a:cs typeface="Arial"/>
                      </a:endParaRPr>
                    </a:p>
                  </a:txBody>
                  <a:tcPr marL="0" marR="0" marT="38660" marB="0">
                    <a:lnL w="28575">
                      <a:solidFill>
                        <a:srgbClr val="FFFFFF"/>
                      </a:solidFill>
                      <a:prstDash val="solid"/>
                    </a:lnL>
                    <a:lnR w="28575">
                      <a:solidFill>
                        <a:srgbClr val="FFFFFF"/>
                      </a:solidFill>
                      <a:prstDash val="solid"/>
                    </a:lnR>
                    <a:solidFill>
                      <a:srgbClr val="2CAAE1"/>
                    </a:solidFill>
                  </a:tcPr>
                </a:tc>
                <a:tc>
                  <a:txBody>
                    <a:bodyPr/>
                    <a:lstStyle/>
                    <a:p>
                      <a:pPr marL="46355">
                        <a:lnSpc>
                          <a:spcPct val="100000"/>
                        </a:lnSpc>
                        <a:spcBef>
                          <a:spcPts val="345"/>
                        </a:spcBef>
                      </a:pPr>
                      <a:r>
                        <a:rPr sz="900" b="1" spc="-55" dirty="0">
                          <a:solidFill>
                            <a:srgbClr val="FFFFFF"/>
                          </a:solidFill>
                          <a:latin typeface="Arial"/>
                          <a:cs typeface="Arial"/>
                        </a:rPr>
                        <a:t>5.7</a:t>
                      </a:r>
                      <a:endParaRPr sz="900">
                        <a:latin typeface="Arial"/>
                        <a:cs typeface="Arial"/>
                      </a:endParaRPr>
                    </a:p>
                  </a:txBody>
                  <a:tcPr marL="0" marR="0" marT="38660" marB="0">
                    <a:lnL w="28575">
                      <a:solidFill>
                        <a:srgbClr val="FFFFFF"/>
                      </a:solidFill>
                      <a:prstDash val="solid"/>
                    </a:lnL>
                    <a:lnR w="28575">
                      <a:solidFill>
                        <a:srgbClr val="FFFFFF"/>
                      </a:solidFill>
                      <a:prstDash val="solid"/>
                    </a:lnR>
                    <a:solidFill>
                      <a:srgbClr val="0959A4"/>
                    </a:solidFill>
                  </a:tcPr>
                </a:tc>
                <a:tc gridSpan="2">
                  <a:txBody>
                    <a:bodyPr/>
                    <a:lstStyle/>
                    <a:p>
                      <a:pPr marL="47625">
                        <a:lnSpc>
                          <a:spcPct val="100000"/>
                        </a:lnSpc>
                        <a:spcBef>
                          <a:spcPts val="340"/>
                        </a:spcBef>
                      </a:pPr>
                      <a:r>
                        <a:rPr sz="900" b="1" spc="-70" dirty="0">
                          <a:solidFill>
                            <a:srgbClr val="FFFFFF"/>
                          </a:solidFill>
                          <a:latin typeface="Arial"/>
                          <a:cs typeface="Arial"/>
                        </a:rPr>
                        <a:t>13.0</a:t>
                      </a:r>
                      <a:endParaRPr sz="900">
                        <a:latin typeface="Arial"/>
                        <a:cs typeface="Arial"/>
                      </a:endParaRPr>
                    </a:p>
                  </a:txBody>
                  <a:tcPr marL="0" marR="0" marT="38100" marB="0">
                    <a:lnL w="28575">
                      <a:solidFill>
                        <a:srgbClr val="FFFFFF"/>
                      </a:solidFill>
                      <a:prstDash val="solid"/>
                    </a:lnL>
                    <a:lnR w="28575">
                      <a:solidFill>
                        <a:srgbClr val="FFFFFF"/>
                      </a:solidFill>
                      <a:prstDash val="solid"/>
                    </a:lnR>
                    <a:solidFill>
                      <a:srgbClr val="879EA2"/>
                    </a:solidFill>
                  </a:tcPr>
                </a:tc>
                <a:tc hMerge="1">
                  <a:txBody>
                    <a:bodyPr/>
                    <a:lstStyle/>
                    <a:p>
                      <a:endParaRPr/>
                    </a:p>
                  </a:txBody>
                  <a:tcPr marL="0" marR="0" marT="0" marB="0"/>
                </a:tc>
                <a:tc>
                  <a:txBody>
                    <a:bodyPr/>
                    <a:lstStyle/>
                    <a:p>
                      <a:pPr marL="48260">
                        <a:lnSpc>
                          <a:spcPct val="100000"/>
                        </a:lnSpc>
                        <a:spcBef>
                          <a:spcPts val="360"/>
                        </a:spcBef>
                      </a:pPr>
                      <a:r>
                        <a:rPr sz="900" b="1" spc="-55" dirty="0">
                          <a:solidFill>
                            <a:srgbClr val="FFFFFF"/>
                          </a:solidFill>
                          <a:latin typeface="Arial"/>
                          <a:cs typeface="Arial"/>
                        </a:rPr>
                        <a:t>5.3</a:t>
                      </a:r>
                      <a:endParaRPr sz="900">
                        <a:latin typeface="Arial"/>
                        <a:cs typeface="Arial"/>
                      </a:endParaRPr>
                    </a:p>
                  </a:txBody>
                  <a:tcPr marL="0" marR="0" marT="40341" marB="0">
                    <a:lnL w="28575">
                      <a:solidFill>
                        <a:srgbClr val="FFFFFF"/>
                      </a:solidFill>
                      <a:prstDash val="solid"/>
                    </a:lnL>
                    <a:lnR w="28575">
                      <a:solidFill>
                        <a:srgbClr val="FFFFFF"/>
                      </a:solidFill>
                      <a:prstDash val="solid"/>
                    </a:lnR>
                    <a:solidFill>
                      <a:srgbClr val="879EA2"/>
                    </a:solidFill>
                  </a:tcPr>
                </a:tc>
                <a:tc>
                  <a:txBody>
                    <a:bodyPr/>
                    <a:lstStyle/>
                    <a:p>
                      <a:pPr marL="49530">
                        <a:lnSpc>
                          <a:spcPct val="100000"/>
                        </a:lnSpc>
                        <a:spcBef>
                          <a:spcPts val="340"/>
                        </a:spcBef>
                      </a:pPr>
                      <a:r>
                        <a:rPr sz="900" b="1" spc="-60" dirty="0">
                          <a:solidFill>
                            <a:srgbClr val="FFFFFF"/>
                          </a:solidFill>
                          <a:latin typeface="Arial"/>
                          <a:cs typeface="Arial"/>
                        </a:rPr>
                        <a:t>–36.7</a:t>
                      </a:r>
                      <a:endParaRPr sz="900">
                        <a:latin typeface="Arial"/>
                        <a:cs typeface="Arial"/>
                      </a:endParaRPr>
                    </a:p>
                  </a:txBody>
                  <a:tcPr marL="0" marR="0" marT="38100" marB="0">
                    <a:lnL w="28575">
                      <a:solidFill>
                        <a:srgbClr val="FFFFFF"/>
                      </a:solidFill>
                      <a:prstDash val="solid"/>
                    </a:lnL>
                    <a:lnR w="28575">
                      <a:solidFill>
                        <a:srgbClr val="FFFFFF"/>
                      </a:solidFill>
                      <a:prstDash val="solid"/>
                    </a:lnR>
                    <a:solidFill>
                      <a:srgbClr val="0959A4"/>
                    </a:solidFill>
                  </a:tcPr>
                </a:tc>
                <a:tc>
                  <a:txBody>
                    <a:bodyPr/>
                    <a:lstStyle/>
                    <a:p>
                      <a:pPr marL="50800">
                        <a:lnSpc>
                          <a:spcPct val="100000"/>
                        </a:lnSpc>
                        <a:spcBef>
                          <a:spcPts val="335"/>
                        </a:spcBef>
                      </a:pPr>
                      <a:r>
                        <a:rPr sz="900" b="1" spc="-60" dirty="0">
                          <a:solidFill>
                            <a:srgbClr val="FFFFFF"/>
                          </a:solidFill>
                          <a:latin typeface="Arial"/>
                          <a:cs typeface="Arial"/>
                        </a:rPr>
                        <a:t>14.4</a:t>
                      </a:r>
                      <a:endParaRPr sz="900" dirty="0">
                        <a:latin typeface="Arial"/>
                        <a:cs typeface="Arial"/>
                      </a:endParaRPr>
                    </a:p>
                  </a:txBody>
                  <a:tcPr marL="0" marR="0" marT="37540" marB="0">
                    <a:lnL w="28575">
                      <a:solidFill>
                        <a:srgbClr val="FFFFFF"/>
                      </a:solidFill>
                      <a:prstDash val="solid"/>
                    </a:lnL>
                    <a:lnR w="28575">
                      <a:solidFill>
                        <a:srgbClr val="FFFFFF"/>
                      </a:solidFill>
                      <a:prstDash val="solid"/>
                    </a:lnR>
                    <a:solidFill>
                      <a:srgbClr val="879EA2"/>
                    </a:solidFill>
                  </a:tcPr>
                </a:tc>
                <a:tc>
                  <a:txBody>
                    <a:bodyPr/>
                    <a:lstStyle/>
                    <a:p>
                      <a:pPr marL="51435">
                        <a:lnSpc>
                          <a:spcPct val="100000"/>
                        </a:lnSpc>
                        <a:spcBef>
                          <a:spcPts val="335"/>
                        </a:spcBef>
                      </a:pPr>
                      <a:r>
                        <a:rPr sz="900" b="1" spc="-70" dirty="0">
                          <a:solidFill>
                            <a:srgbClr val="FFFFFF"/>
                          </a:solidFill>
                          <a:latin typeface="Arial"/>
                          <a:cs typeface="Arial"/>
                        </a:rPr>
                        <a:t>10.1</a:t>
                      </a:r>
                      <a:endParaRPr sz="900">
                        <a:latin typeface="Arial"/>
                        <a:cs typeface="Arial"/>
                      </a:endParaRPr>
                    </a:p>
                  </a:txBody>
                  <a:tcPr marL="0" marR="0" marT="37540" marB="0">
                    <a:lnL w="28575">
                      <a:solidFill>
                        <a:srgbClr val="FFFFFF"/>
                      </a:solidFill>
                      <a:prstDash val="solid"/>
                    </a:lnL>
                    <a:lnR w="28575">
                      <a:solidFill>
                        <a:srgbClr val="FFFFFF"/>
                      </a:solidFill>
                      <a:prstDash val="solid"/>
                    </a:lnR>
                    <a:solidFill>
                      <a:srgbClr val="F26823"/>
                    </a:solidFill>
                  </a:tcPr>
                </a:tc>
                <a:tc>
                  <a:txBody>
                    <a:bodyPr/>
                    <a:lstStyle/>
                    <a:p>
                      <a:pPr marL="52705">
                        <a:lnSpc>
                          <a:spcPct val="100000"/>
                        </a:lnSpc>
                        <a:spcBef>
                          <a:spcPts val="360"/>
                        </a:spcBef>
                      </a:pPr>
                      <a:r>
                        <a:rPr sz="900" b="1" spc="-60" dirty="0">
                          <a:solidFill>
                            <a:srgbClr val="FFFFFF"/>
                          </a:solidFill>
                          <a:latin typeface="Arial"/>
                          <a:cs typeface="Arial"/>
                        </a:rPr>
                        <a:t>0.0</a:t>
                      </a:r>
                      <a:endParaRPr sz="900">
                        <a:latin typeface="Arial"/>
                        <a:cs typeface="Arial"/>
                      </a:endParaRPr>
                    </a:p>
                  </a:txBody>
                  <a:tcPr marL="0" marR="0" marT="40341" marB="0">
                    <a:lnL w="28575">
                      <a:solidFill>
                        <a:srgbClr val="FFFFFF"/>
                      </a:solidFill>
                      <a:prstDash val="solid"/>
                    </a:lnL>
                    <a:lnR w="28575">
                      <a:solidFill>
                        <a:srgbClr val="FFFFFF"/>
                      </a:solidFill>
                      <a:prstDash val="solid"/>
                    </a:lnR>
                    <a:solidFill>
                      <a:srgbClr val="64B546"/>
                    </a:solidFill>
                  </a:tcPr>
                </a:tc>
                <a:tc>
                  <a:txBody>
                    <a:bodyPr/>
                    <a:lstStyle/>
                    <a:p>
                      <a:pPr marL="53340">
                        <a:lnSpc>
                          <a:spcPct val="100000"/>
                        </a:lnSpc>
                        <a:spcBef>
                          <a:spcPts val="334"/>
                        </a:spcBef>
                      </a:pPr>
                      <a:r>
                        <a:rPr sz="900" b="1" spc="-95" dirty="0">
                          <a:solidFill>
                            <a:srgbClr val="FFFFFF"/>
                          </a:solidFill>
                          <a:latin typeface="Arial"/>
                          <a:cs typeface="Arial"/>
                        </a:rPr>
                        <a:t>11.1</a:t>
                      </a:r>
                      <a:endParaRPr sz="900">
                        <a:latin typeface="Arial"/>
                        <a:cs typeface="Arial"/>
                      </a:endParaRPr>
                    </a:p>
                  </a:txBody>
                  <a:tcPr marL="0" marR="0" marT="37539" marB="0">
                    <a:lnL w="28575">
                      <a:solidFill>
                        <a:srgbClr val="FFFFFF"/>
                      </a:solidFill>
                      <a:prstDash val="solid"/>
                    </a:lnL>
                    <a:lnR w="28575">
                      <a:solidFill>
                        <a:srgbClr val="FFFFFF"/>
                      </a:solidFill>
                      <a:prstDash val="solid"/>
                    </a:lnR>
                    <a:solidFill>
                      <a:srgbClr val="879EA2"/>
                    </a:solidFill>
                  </a:tcPr>
                </a:tc>
                <a:tc>
                  <a:txBody>
                    <a:bodyPr/>
                    <a:lstStyle/>
                    <a:p>
                      <a:pPr marL="54610">
                        <a:lnSpc>
                          <a:spcPct val="100000"/>
                        </a:lnSpc>
                        <a:spcBef>
                          <a:spcPts val="330"/>
                        </a:spcBef>
                      </a:pPr>
                      <a:r>
                        <a:rPr sz="900" b="1" spc="-70" dirty="0">
                          <a:solidFill>
                            <a:srgbClr val="FFFFFF"/>
                          </a:solidFill>
                          <a:latin typeface="Arial"/>
                          <a:cs typeface="Arial"/>
                        </a:rPr>
                        <a:t>17.6</a:t>
                      </a:r>
                      <a:endParaRPr sz="900">
                        <a:latin typeface="Arial"/>
                        <a:cs typeface="Arial"/>
                      </a:endParaRPr>
                    </a:p>
                  </a:txBody>
                  <a:tcPr marL="0" marR="0" marT="36979" marB="0">
                    <a:lnL w="28575">
                      <a:solidFill>
                        <a:srgbClr val="FFFFFF"/>
                      </a:solidFill>
                      <a:prstDash val="solid"/>
                    </a:lnL>
                    <a:lnR w="28575">
                      <a:solidFill>
                        <a:srgbClr val="FFFFFF"/>
                      </a:solidFill>
                      <a:prstDash val="solid"/>
                    </a:lnR>
                    <a:solidFill>
                      <a:srgbClr val="879EA2"/>
                    </a:solidFill>
                  </a:tcPr>
                </a:tc>
                <a:tc>
                  <a:txBody>
                    <a:bodyPr/>
                    <a:lstStyle/>
                    <a:p>
                      <a:pPr marL="55880">
                        <a:lnSpc>
                          <a:spcPct val="100000"/>
                        </a:lnSpc>
                        <a:spcBef>
                          <a:spcPts val="330"/>
                        </a:spcBef>
                      </a:pPr>
                      <a:r>
                        <a:rPr sz="900" b="1" spc="-60" dirty="0">
                          <a:solidFill>
                            <a:srgbClr val="FFFFFF"/>
                          </a:solidFill>
                          <a:latin typeface="Arial"/>
                          <a:cs typeface="Arial"/>
                        </a:rPr>
                        <a:t>2.9</a:t>
                      </a:r>
                      <a:endParaRPr sz="900">
                        <a:latin typeface="Arial"/>
                        <a:cs typeface="Arial"/>
                      </a:endParaRPr>
                    </a:p>
                  </a:txBody>
                  <a:tcPr marL="0" marR="0" marT="36979" marB="0">
                    <a:lnL w="28575">
                      <a:solidFill>
                        <a:srgbClr val="FFFFFF"/>
                      </a:solidFill>
                      <a:prstDash val="solid"/>
                    </a:lnL>
                    <a:lnR w="28575">
                      <a:solidFill>
                        <a:srgbClr val="FFFFFF"/>
                      </a:solidFill>
                      <a:prstDash val="solid"/>
                    </a:lnR>
                    <a:solidFill>
                      <a:srgbClr val="0959A4"/>
                    </a:solidFill>
                  </a:tcPr>
                </a:tc>
                <a:tc>
                  <a:txBody>
                    <a:bodyPr/>
                    <a:lstStyle/>
                    <a:p>
                      <a:pPr marL="56515">
                        <a:lnSpc>
                          <a:spcPct val="100000"/>
                        </a:lnSpc>
                        <a:spcBef>
                          <a:spcPts val="325"/>
                        </a:spcBef>
                      </a:pPr>
                      <a:r>
                        <a:rPr sz="900" b="1" spc="-60" dirty="0">
                          <a:solidFill>
                            <a:srgbClr val="FFFFFF"/>
                          </a:solidFill>
                          <a:latin typeface="Arial"/>
                          <a:cs typeface="Arial"/>
                        </a:rPr>
                        <a:t>–0.6</a:t>
                      </a:r>
                      <a:endParaRPr sz="900">
                        <a:latin typeface="Arial"/>
                        <a:cs typeface="Arial"/>
                      </a:endParaRPr>
                    </a:p>
                  </a:txBody>
                  <a:tcPr marL="0" marR="0" marT="36419" marB="0">
                    <a:lnL w="28575">
                      <a:solidFill>
                        <a:srgbClr val="FFFFFF"/>
                      </a:solidFill>
                      <a:prstDash val="solid"/>
                    </a:lnL>
                    <a:lnR w="28575">
                      <a:solidFill>
                        <a:srgbClr val="FFFFFF"/>
                      </a:solidFill>
                      <a:prstDash val="solid"/>
                    </a:lnR>
                    <a:solidFill>
                      <a:srgbClr val="879EA2"/>
                    </a:solidFill>
                  </a:tcPr>
                </a:tc>
                <a:tc>
                  <a:txBody>
                    <a:bodyPr/>
                    <a:lstStyle/>
                    <a:p>
                      <a:pPr marL="58419">
                        <a:lnSpc>
                          <a:spcPct val="100000"/>
                        </a:lnSpc>
                        <a:spcBef>
                          <a:spcPts val="325"/>
                        </a:spcBef>
                      </a:pPr>
                      <a:r>
                        <a:rPr sz="900" b="1" spc="-85" dirty="0">
                          <a:solidFill>
                            <a:srgbClr val="FFFFFF"/>
                          </a:solidFill>
                          <a:latin typeface="Arial"/>
                          <a:cs typeface="Arial"/>
                        </a:rPr>
                        <a:t>1.8</a:t>
                      </a:r>
                      <a:endParaRPr sz="900">
                        <a:latin typeface="Arial"/>
                        <a:cs typeface="Arial"/>
                      </a:endParaRPr>
                    </a:p>
                  </a:txBody>
                  <a:tcPr marL="0" marR="0" marT="36419" marB="0">
                    <a:lnL w="28575">
                      <a:solidFill>
                        <a:srgbClr val="FFFFFF"/>
                      </a:solidFill>
                      <a:prstDash val="solid"/>
                    </a:lnL>
                    <a:lnR w="28575">
                      <a:solidFill>
                        <a:srgbClr val="FFFFFF"/>
                      </a:solidFill>
                      <a:prstDash val="solid"/>
                    </a:lnR>
                    <a:solidFill>
                      <a:srgbClr val="F26823"/>
                    </a:solidFill>
                  </a:tcPr>
                </a:tc>
                <a:tc>
                  <a:txBody>
                    <a:bodyPr/>
                    <a:lstStyle/>
                    <a:p>
                      <a:pPr marL="56515">
                        <a:lnSpc>
                          <a:spcPct val="100000"/>
                        </a:lnSpc>
                        <a:spcBef>
                          <a:spcPts val="325"/>
                        </a:spcBef>
                      </a:pPr>
                      <a:r>
                        <a:rPr sz="900" b="1" spc="-105" dirty="0">
                          <a:solidFill>
                            <a:srgbClr val="FFFFFF"/>
                          </a:solidFill>
                          <a:latin typeface="Arial"/>
                          <a:cs typeface="Arial"/>
                        </a:rPr>
                        <a:t>11.2</a:t>
                      </a:r>
                      <a:endParaRPr sz="900">
                        <a:latin typeface="Arial"/>
                        <a:cs typeface="Arial"/>
                      </a:endParaRPr>
                    </a:p>
                  </a:txBody>
                  <a:tcPr marL="0" marR="0" marT="36419" marB="0">
                    <a:lnL w="28575">
                      <a:solidFill>
                        <a:srgbClr val="FFFFFF"/>
                      </a:solidFill>
                      <a:prstDash val="solid"/>
                    </a:lnL>
                    <a:lnR w="28575">
                      <a:solidFill>
                        <a:srgbClr val="FFFFFF"/>
                      </a:solidFill>
                      <a:prstDash val="solid"/>
                    </a:lnR>
                    <a:solidFill>
                      <a:srgbClr val="0959A4"/>
                    </a:solidFill>
                  </a:tcPr>
                </a:tc>
                <a:tc vMerge="1">
                  <a:txBody>
                    <a:bodyPr/>
                    <a:lstStyle/>
                    <a:p>
                      <a:endParaRPr/>
                    </a:p>
                  </a:txBody>
                  <a:tcPr marL="0" marR="0" marT="0" marB="0">
                    <a:lnL w="28575">
                      <a:solidFill>
                        <a:srgbClr val="FFFFFF"/>
                      </a:solidFill>
                      <a:prstDash val="solid"/>
                    </a:lnL>
                    <a:solidFill>
                      <a:srgbClr val="F0EBE6"/>
                    </a:solidFill>
                  </a:tcPr>
                </a:tc>
                <a:extLst>
                  <a:ext uri="{0D108BD9-81ED-4DB2-BD59-A6C34878D82A}">
                    <a16:rowId xmlns:a16="http://schemas.microsoft.com/office/drawing/2014/main" val="10004"/>
                  </a:ext>
                </a:extLst>
              </a:tr>
              <a:tr h="663816">
                <a:tc>
                  <a:txBody>
                    <a:bodyPr/>
                    <a:lstStyle/>
                    <a:p>
                      <a:pPr>
                        <a:lnSpc>
                          <a:spcPct val="100000"/>
                        </a:lnSpc>
                      </a:pPr>
                      <a:endParaRPr sz="800">
                        <a:latin typeface="Times New Roman"/>
                        <a:cs typeface="Times New Roman"/>
                      </a:endParaRPr>
                    </a:p>
                  </a:txBody>
                  <a:tcPr marL="0" marR="0" marT="0" marB="0">
                    <a:lnR w="28575">
                      <a:solidFill>
                        <a:srgbClr val="FFFFFF"/>
                      </a:solidFill>
                      <a:prstDash val="solid"/>
                    </a:lnR>
                    <a:lnB w="19050">
                      <a:solidFill>
                        <a:srgbClr val="889CA2"/>
                      </a:solidFill>
                      <a:prstDash val="solid"/>
                    </a:lnB>
                    <a:solidFill>
                      <a:srgbClr val="F0EBE6"/>
                    </a:solidFill>
                  </a:tcPr>
                </a:tc>
                <a:tc>
                  <a:txBody>
                    <a:bodyPr/>
                    <a:lstStyle/>
                    <a:p>
                      <a:pPr marL="39370">
                        <a:lnSpc>
                          <a:spcPct val="100000"/>
                        </a:lnSpc>
                        <a:spcBef>
                          <a:spcPts val="355"/>
                        </a:spcBef>
                      </a:pPr>
                      <a:r>
                        <a:rPr sz="900" b="1" spc="-55" dirty="0">
                          <a:solidFill>
                            <a:srgbClr val="FFFFFF"/>
                          </a:solidFill>
                          <a:latin typeface="Arial"/>
                          <a:cs typeface="Arial"/>
                        </a:rPr>
                        <a:t>4.9</a:t>
                      </a:r>
                      <a:endParaRPr sz="900">
                        <a:latin typeface="Arial"/>
                        <a:cs typeface="Arial"/>
                      </a:endParaRPr>
                    </a:p>
                  </a:txBody>
                  <a:tcPr marL="0" marR="0" marT="39781" marB="0">
                    <a:lnL w="28575">
                      <a:solidFill>
                        <a:srgbClr val="FFFFFF"/>
                      </a:solidFill>
                      <a:prstDash val="solid"/>
                    </a:lnL>
                    <a:lnR w="28575">
                      <a:solidFill>
                        <a:srgbClr val="FFFFFF"/>
                      </a:solidFill>
                      <a:prstDash val="solid"/>
                    </a:lnR>
                    <a:lnB w="19050">
                      <a:solidFill>
                        <a:srgbClr val="889CA2"/>
                      </a:solidFill>
                      <a:prstDash val="solid"/>
                    </a:lnB>
                    <a:solidFill>
                      <a:srgbClr val="64B546"/>
                    </a:solidFill>
                  </a:tcPr>
                </a:tc>
                <a:tc>
                  <a:txBody>
                    <a:bodyPr/>
                    <a:lstStyle/>
                    <a:p>
                      <a:pPr marL="40640">
                        <a:lnSpc>
                          <a:spcPct val="100000"/>
                        </a:lnSpc>
                        <a:spcBef>
                          <a:spcPts val="355"/>
                        </a:spcBef>
                      </a:pPr>
                      <a:r>
                        <a:rPr sz="900" b="1" spc="-55" dirty="0">
                          <a:solidFill>
                            <a:srgbClr val="FFFFFF"/>
                          </a:solidFill>
                          <a:latin typeface="Arial"/>
                          <a:cs typeface="Arial"/>
                        </a:rPr>
                        <a:t>4.7</a:t>
                      </a:r>
                      <a:endParaRPr sz="900">
                        <a:latin typeface="Arial"/>
                        <a:cs typeface="Arial"/>
                      </a:endParaRPr>
                    </a:p>
                  </a:txBody>
                  <a:tcPr marL="0" marR="0" marT="39781" marB="0">
                    <a:lnL w="28575">
                      <a:solidFill>
                        <a:srgbClr val="FFFFFF"/>
                      </a:solidFill>
                      <a:prstDash val="solid"/>
                    </a:lnL>
                    <a:lnR w="28575">
                      <a:solidFill>
                        <a:srgbClr val="FFFFFF"/>
                      </a:solidFill>
                      <a:prstDash val="solid"/>
                    </a:lnR>
                    <a:lnB w="19050">
                      <a:solidFill>
                        <a:srgbClr val="889CA2"/>
                      </a:solidFill>
                      <a:prstDash val="solid"/>
                    </a:lnB>
                    <a:solidFill>
                      <a:srgbClr val="64B546"/>
                    </a:solidFill>
                  </a:tcPr>
                </a:tc>
                <a:tc>
                  <a:txBody>
                    <a:bodyPr/>
                    <a:lstStyle/>
                    <a:p>
                      <a:pPr marL="41275">
                        <a:lnSpc>
                          <a:spcPct val="100000"/>
                        </a:lnSpc>
                        <a:spcBef>
                          <a:spcPts val="355"/>
                        </a:spcBef>
                      </a:pPr>
                      <a:r>
                        <a:rPr sz="900" b="1" spc="-80" dirty="0">
                          <a:solidFill>
                            <a:srgbClr val="FFFFFF"/>
                          </a:solidFill>
                          <a:latin typeface="Arial"/>
                          <a:cs typeface="Arial"/>
                        </a:rPr>
                        <a:t>–9.1</a:t>
                      </a:r>
                      <a:endParaRPr sz="900">
                        <a:latin typeface="Arial"/>
                        <a:cs typeface="Arial"/>
                      </a:endParaRPr>
                    </a:p>
                  </a:txBody>
                  <a:tcPr marL="0" marR="0" marT="39781" marB="0">
                    <a:lnL w="28575">
                      <a:solidFill>
                        <a:srgbClr val="FFFFFF"/>
                      </a:solidFill>
                      <a:prstDash val="solid"/>
                    </a:lnL>
                    <a:lnR w="28575">
                      <a:solidFill>
                        <a:srgbClr val="FFFFFF"/>
                      </a:solidFill>
                      <a:prstDash val="solid"/>
                    </a:lnR>
                    <a:lnB w="19050">
                      <a:solidFill>
                        <a:srgbClr val="889CA2"/>
                      </a:solidFill>
                      <a:prstDash val="solid"/>
                    </a:lnB>
                    <a:solidFill>
                      <a:srgbClr val="2CAAE1"/>
                    </a:solidFill>
                  </a:tcPr>
                </a:tc>
                <a:tc>
                  <a:txBody>
                    <a:bodyPr/>
                    <a:lstStyle/>
                    <a:p>
                      <a:pPr marL="42545">
                        <a:lnSpc>
                          <a:spcPct val="100000"/>
                        </a:lnSpc>
                        <a:spcBef>
                          <a:spcPts val="350"/>
                        </a:spcBef>
                      </a:pPr>
                      <a:r>
                        <a:rPr sz="900" b="1" spc="-90" dirty="0">
                          <a:solidFill>
                            <a:srgbClr val="FFFFFF"/>
                          </a:solidFill>
                          <a:latin typeface="Arial"/>
                          <a:cs typeface="Arial"/>
                        </a:rPr>
                        <a:t>–11.9</a:t>
                      </a:r>
                      <a:endParaRPr sz="900">
                        <a:latin typeface="Arial"/>
                        <a:cs typeface="Arial"/>
                      </a:endParaRPr>
                    </a:p>
                  </a:txBody>
                  <a:tcPr marL="0" marR="0" marT="39221" marB="0">
                    <a:lnL w="28575">
                      <a:solidFill>
                        <a:srgbClr val="FFFFFF"/>
                      </a:solidFill>
                      <a:prstDash val="solid"/>
                    </a:lnL>
                    <a:lnR w="28575">
                      <a:solidFill>
                        <a:srgbClr val="FFFFFF"/>
                      </a:solidFill>
                      <a:prstDash val="solid"/>
                    </a:lnR>
                    <a:lnB w="19050">
                      <a:solidFill>
                        <a:srgbClr val="889CA2"/>
                      </a:solidFill>
                      <a:prstDash val="solid"/>
                    </a:lnB>
                    <a:solidFill>
                      <a:srgbClr val="2CAAE1"/>
                    </a:solidFill>
                  </a:tcPr>
                </a:tc>
                <a:tc>
                  <a:txBody>
                    <a:bodyPr/>
                    <a:lstStyle/>
                    <a:p>
                      <a:pPr marR="24130" algn="ctr">
                        <a:lnSpc>
                          <a:spcPct val="100000"/>
                        </a:lnSpc>
                        <a:spcBef>
                          <a:spcPts val="350"/>
                        </a:spcBef>
                      </a:pPr>
                      <a:r>
                        <a:rPr sz="900" b="1" spc="-60" dirty="0">
                          <a:solidFill>
                            <a:srgbClr val="FFFFFF"/>
                          </a:solidFill>
                          <a:latin typeface="Arial"/>
                          <a:cs typeface="Arial"/>
                        </a:rPr>
                        <a:t>–15.7</a:t>
                      </a:r>
                      <a:endParaRPr sz="900">
                        <a:latin typeface="Arial"/>
                        <a:cs typeface="Arial"/>
                      </a:endParaRPr>
                    </a:p>
                  </a:txBody>
                  <a:tcPr marL="0" marR="0" marT="39221" marB="0">
                    <a:lnL w="28575">
                      <a:solidFill>
                        <a:srgbClr val="FFFFFF"/>
                      </a:solidFill>
                      <a:prstDash val="solid"/>
                    </a:lnL>
                    <a:lnR w="28575">
                      <a:solidFill>
                        <a:srgbClr val="FFFFFF"/>
                      </a:solidFill>
                      <a:prstDash val="solid"/>
                    </a:lnR>
                    <a:lnB w="19050">
                      <a:solidFill>
                        <a:srgbClr val="889CA2"/>
                      </a:solidFill>
                      <a:prstDash val="solid"/>
                    </a:lnB>
                    <a:solidFill>
                      <a:srgbClr val="B21E3B"/>
                    </a:solidFill>
                  </a:tcPr>
                </a:tc>
                <a:tc>
                  <a:txBody>
                    <a:bodyPr/>
                    <a:lstStyle/>
                    <a:p>
                      <a:pPr marL="44450">
                        <a:lnSpc>
                          <a:spcPct val="100000"/>
                        </a:lnSpc>
                        <a:spcBef>
                          <a:spcPts val="345"/>
                        </a:spcBef>
                      </a:pPr>
                      <a:r>
                        <a:rPr sz="900" b="1" spc="-55" dirty="0">
                          <a:solidFill>
                            <a:srgbClr val="FFFFFF"/>
                          </a:solidFill>
                          <a:latin typeface="Arial"/>
                          <a:cs typeface="Arial"/>
                        </a:rPr>
                        <a:t>1.4</a:t>
                      </a:r>
                      <a:endParaRPr sz="900">
                        <a:latin typeface="Arial"/>
                        <a:cs typeface="Arial"/>
                      </a:endParaRPr>
                    </a:p>
                  </a:txBody>
                  <a:tcPr marL="0" marR="0" marT="38660" marB="0">
                    <a:lnL w="28575">
                      <a:solidFill>
                        <a:srgbClr val="FFFFFF"/>
                      </a:solidFill>
                      <a:prstDash val="solid"/>
                    </a:lnL>
                    <a:lnR w="28575">
                      <a:solidFill>
                        <a:srgbClr val="FFFFFF"/>
                      </a:solidFill>
                      <a:prstDash val="solid"/>
                    </a:lnR>
                    <a:lnB w="19050">
                      <a:solidFill>
                        <a:srgbClr val="889CA2"/>
                      </a:solidFill>
                      <a:prstDash val="solid"/>
                    </a:lnB>
                    <a:solidFill>
                      <a:srgbClr val="F26823"/>
                    </a:solidFill>
                  </a:tcPr>
                </a:tc>
                <a:tc>
                  <a:txBody>
                    <a:bodyPr/>
                    <a:lstStyle/>
                    <a:p>
                      <a:pPr marL="45720">
                        <a:lnSpc>
                          <a:spcPct val="100000"/>
                        </a:lnSpc>
                        <a:spcBef>
                          <a:spcPts val="345"/>
                        </a:spcBef>
                      </a:pPr>
                      <a:r>
                        <a:rPr sz="900" b="1" spc="-55" dirty="0">
                          <a:solidFill>
                            <a:srgbClr val="FFFFFF"/>
                          </a:solidFill>
                          <a:latin typeface="Arial"/>
                          <a:cs typeface="Arial"/>
                        </a:rPr>
                        <a:t>8.5</a:t>
                      </a:r>
                      <a:endParaRPr sz="900">
                        <a:latin typeface="Arial"/>
                        <a:cs typeface="Arial"/>
                      </a:endParaRPr>
                    </a:p>
                  </a:txBody>
                  <a:tcPr marL="0" marR="0" marT="38660" marB="0">
                    <a:lnL w="28575">
                      <a:solidFill>
                        <a:srgbClr val="FFFFFF"/>
                      </a:solidFill>
                      <a:prstDash val="solid"/>
                    </a:lnL>
                    <a:lnR w="28575">
                      <a:solidFill>
                        <a:srgbClr val="FFFFFF"/>
                      </a:solidFill>
                      <a:prstDash val="solid"/>
                    </a:lnR>
                    <a:lnB w="19050">
                      <a:solidFill>
                        <a:srgbClr val="889CA2"/>
                      </a:solidFill>
                      <a:prstDash val="solid"/>
                    </a:lnB>
                    <a:solidFill>
                      <a:srgbClr val="F26823"/>
                    </a:solidFill>
                  </a:tcPr>
                </a:tc>
                <a:tc>
                  <a:txBody>
                    <a:bodyPr/>
                    <a:lstStyle/>
                    <a:p>
                      <a:pPr marL="46355">
                        <a:lnSpc>
                          <a:spcPct val="100000"/>
                        </a:lnSpc>
                        <a:spcBef>
                          <a:spcPts val="345"/>
                        </a:spcBef>
                      </a:pPr>
                      <a:r>
                        <a:rPr sz="900" b="1" spc="-55" dirty="0">
                          <a:solidFill>
                            <a:srgbClr val="FFFFFF"/>
                          </a:solidFill>
                          <a:latin typeface="Arial"/>
                          <a:cs typeface="Arial"/>
                        </a:rPr>
                        <a:t>4.9</a:t>
                      </a:r>
                      <a:endParaRPr sz="900">
                        <a:latin typeface="Arial"/>
                        <a:cs typeface="Arial"/>
                      </a:endParaRPr>
                    </a:p>
                  </a:txBody>
                  <a:tcPr marL="0" marR="0" marT="38660" marB="0">
                    <a:lnL w="28575">
                      <a:solidFill>
                        <a:srgbClr val="FFFFFF"/>
                      </a:solidFill>
                      <a:prstDash val="solid"/>
                    </a:lnL>
                    <a:lnR w="28575">
                      <a:solidFill>
                        <a:srgbClr val="FFFFFF"/>
                      </a:solidFill>
                      <a:prstDash val="solid"/>
                    </a:lnR>
                    <a:lnB w="19050">
                      <a:solidFill>
                        <a:srgbClr val="889CA2"/>
                      </a:solidFill>
                      <a:prstDash val="solid"/>
                    </a:lnB>
                    <a:solidFill>
                      <a:srgbClr val="2CAAE1"/>
                    </a:solidFill>
                  </a:tcPr>
                </a:tc>
                <a:tc gridSpan="2">
                  <a:txBody>
                    <a:bodyPr/>
                    <a:lstStyle/>
                    <a:p>
                      <a:pPr marL="47625">
                        <a:lnSpc>
                          <a:spcPct val="100000"/>
                        </a:lnSpc>
                        <a:spcBef>
                          <a:spcPts val="340"/>
                        </a:spcBef>
                      </a:pPr>
                      <a:r>
                        <a:rPr sz="900" b="1" spc="-55" dirty="0">
                          <a:solidFill>
                            <a:srgbClr val="FFFFFF"/>
                          </a:solidFill>
                          <a:latin typeface="Arial"/>
                          <a:cs typeface="Arial"/>
                        </a:rPr>
                        <a:t>4.8</a:t>
                      </a:r>
                      <a:endParaRPr sz="900">
                        <a:latin typeface="Arial"/>
                        <a:cs typeface="Arial"/>
                      </a:endParaRPr>
                    </a:p>
                  </a:txBody>
                  <a:tcPr marL="0" marR="0" marT="38100" marB="0">
                    <a:lnL w="28575">
                      <a:solidFill>
                        <a:srgbClr val="FFFFFF"/>
                      </a:solidFill>
                      <a:prstDash val="solid"/>
                    </a:lnL>
                    <a:lnR w="28575">
                      <a:solidFill>
                        <a:srgbClr val="FFFFFF"/>
                      </a:solidFill>
                      <a:prstDash val="solid"/>
                    </a:lnR>
                    <a:lnB w="19050">
                      <a:solidFill>
                        <a:srgbClr val="889CA2"/>
                      </a:solidFill>
                      <a:prstDash val="solid"/>
                    </a:lnB>
                    <a:solidFill>
                      <a:srgbClr val="64B546"/>
                    </a:solidFill>
                  </a:tcPr>
                </a:tc>
                <a:tc hMerge="1">
                  <a:txBody>
                    <a:bodyPr/>
                    <a:lstStyle/>
                    <a:p>
                      <a:endParaRPr/>
                    </a:p>
                  </a:txBody>
                  <a:tcPr marL="0" marR="0" marT="0" marB="0"/>
                </a:tc>
                <a:tc>
                  <a:txBody>
                    <a:bodyPr/>
                    <a:lstStyle/>
                    <a:p>
                      <a:pPr marL="48260">
                        <a:lnSpc>
                          <a:spcPct val="100000"/>
                        </a:lnSpc>
                        <a:spcBef>
                          <a:spcPts val="360"/>
                        </a:spcBef>
                      </a:pPr>
                      <a:r>
                        <a:rPr sz="900" b="1" spc="-55" dirty="0">
                          <a:solidFill>
                            <a:srgbClr val="FFFFFF"/>
                          </a:solidFill>
                          <a:latin typeface="Arial"/>
                          <a:cs typeface="Arial"/>
                        </a:rPr>
                        <a:t>4.7</a:t>
                      </a:r>
                      <a:endParaRPr sz="900">
                        <a:latin typeface="Arial"/>
                        <a:cs typeface="Arial"/>
                      </a:endParaRPr>
                    </a:p>
                  </a:txBody>
                  <a:tcPr marL="0" marR="0" marT="40341" marB="0">
                    <a:lnL w="28575">
                      <a:solidFill>
                        <a:srgbClr val="FFFFFF"/>
                      </a:solidFill>
                      <a:prstDash val="solid"/>
                    </a:lnL>
                    <a:lnR w="28575">
                      <a:solidFill>
                        <a:srgbClr val="FFFFFF"/>
                      </a:solidFill>
                      <a:prstDash val="solid"/>
                    </a:lnR>
                    <a:lnB w="19050">
                      <a:solidFill>
                        <a:srgbClr val="889CA2"/>
                      </a:solidFill>
                      <a:prstDash val="solid"/>
                    </a:lnB>
                    <a:solidFill>
                      <a:srgbClr val="64B546"/>
                    </a:solidFill>
                  </a:tcPr>
                </a:tc>
                <a:tc>
                  <a:txBody>
                    <a:bodyPr/>
                    <a:lstStyle/>
                    <a:p>
                      <a:pPr marL="49530">
                        <a:lnSpc>
                          <a:spcPct val="100000"/>
                        </a:lnSpc>
                        <a:spcBef>
                          <a:spcPts val="340"/>
                        </a:spcBef>
                      </a:pPr>
                      <a:r>
                        <a:rPr sz="900" b="1" spc="-60" dirty="0">
                          <a:solidFill>
                            <a:srgbClr val="FFFFFF"/>
                          </a:solidFill>
                          <a:latin typeface="Arial"/>
                          <a:cs typeface="Arial"/>
                        </a:rPr>
                        <a:t>–37.0</a:t>
                      </a:r>
                      <a:endParaRPr sz="900">
                        <a:latin typeface="Arial"/>
                        <a:cs typeface="Arial"/>
                      </a:endParaRPr>
                    </a:p>
                  </a:txBody>
                  <a:tcPr marL="0" marR="0" marT="38100" marB="0">
                    <a:lnL w="28575">
                      <a:solidFill>
                        <a:srgbClr val="FFFFFF"/>
                      </a:solidFill>
                      <a:prstDash val="solid"/>
                    </a:lnL>
                    <a:lnR w="28575">
                      <a:solidFill>
                        <a:srgbClr val="FFFFFF"/>
                      </a:solidFill>
                      <a:prstDash val="solid"/>
                    </a:lnR>
                    <a:lnB w="19050">
                      <a:solidFill>
                        <a:srgbClr val="889CA2"/>
                      </a:solidFill>
                      <a:prstDash val="solid"/>
                    </a:lnB>
                    <a:solidFill>
                      <a:srgbClr val="2CAAE1"/>
                    </a:solidFill>
                  </a:tcPr>
                </a:tc>
                <a:tc>
                  <a:txBody>
                    <a:bodyPr/>
                    <a:lstStyle/>
                    <a:p>
                      <a:pPr marL="50800">
                        <a:lnSpc>
                          <a:spcPct val="100000"/>
                        </a:lnSpc>
                        <a:spcBef>
                          <a:spcPts val="335"/>
                        </a:spcBef>
                      </a:pPr>
                      <a:r>
                        <a:rPr sz="900" b="1" spc="-55" dirty="0">
                          <a:solidFill>
                            <a:srgbClr val="FFFFFF"/>
                          </a:solidFill>
                          <a:latin typeface="Arial"/>
                          <a:cs typeface="Arial"/>
                        </a:rPr>
                        <a:t>0.1</a:t>
                      </a:r>
                      <a:endParaRPr sz="900">
                        <a:latin typeface="Arial"/>
                        <a:cs typeface="Arial"/>
                      </a:endParaRPr>
                    </a:p>
                  </a:txBody>
                  <a:tcPr marL="0" marR="0" marT="37540" marB="0">
                    <a:lnL w="28575">
                      <a:solidFill>
                        <a:srgbClr val="FFFFFF"/>
                      </a:solidFill>
                      <a:prstDash val="solid"/>
                    </a:lnL>
                    <a:lnR w="28575">
                      <a:solidFill>
                        <a:srgbClr val="FFFFFF"/>
                      </a:solidFill>
                      <a:prstDash val="solid"/>
                    </a:lnR>
                    <a:lnB w="19050">
                      <a:solidFill>
                        <a:srgbClr val="889CA2"/>
                      </a:solidFill>
                      <a:prstDash val="solid"/>
                    </a:lnB>
                    <a:solidFill>
                      <a:srgbClr val="64B546"/>
                    </a:solidFill>
                  </a:tcPr>
                </a:tc>
                <a:tc>
                  <a:txBody>
                    <a:bodyPr/>
                    <a:lstStyle/>
                    <a:p>
                      <a:pPr marL="51435">
                        <a:lnSpc>
                          <a:spcPct val="100000"/>
                        </a:lnSpc>
                        <a:spcBef>
                          <a:spcPts val="335"/>
                        </a:spcBef>
                      </a:pPr>
                      <a:r>
                        <a:rPr sz="900" b="1" spc="-55" dirty="0">
                          <a:solidFill>
                            <a:srgbClr val="FFFFFF"/>
                          </a:solidFill>
                          <a:latin typeface="Arial"/>
                          <a:cs typeface="Arial"/>
                        </a:rPr>
                        <a:t>8.2</a:t>
                      </a:r>
                      <a:endParaRPr sz="900">
                        <a:latin typeface="Arial"/>
                        <a:cs typeface="Arial"/>
                      </a:endParaRPr>
                    </a:p>
                  </a:txBody>
                  <a:tcPr marL="0" marR="0" marT="37540" marB="0">
                    <a:lnL w="28575">
                      <a:solidFill>
                        <a:srgbClr val="FFFFFF"/>
                      </a:solidFill>
                      <a:prstDash val="solid"/>
                    </a:lnL>
                    <a:lnR w="28575">
                      <a:solidFill>
                        <a:srgbClr val="FFFFFF"/>
                      </a:solidFill>
                      <a:prstDash val="solid"/>
                    </a:lnR>
                    <a:lnB w="19050">
                      <a:solidFill>
                        <a:srgbClr val="889CA2"/>
                      </a:solidFill>
                      <a:prstDash val="solid"/>
                    </a:lnB>
                    <a:solidFill>
                      <a:srgbClr val="B21E3B"/>
                    </a:solidFill>
                  </a:tcPr>
                </a:tc>
                <a:tc>
                  <a:txBody>
                    <a:bodyPr/>
                    <a:lstStyle/>
                    <a:p>
                      <a:pPr marL="52705">
                        <a:lnSpc>
                          <a:spcPct val="100000"/>
                        </a:lnSpc>
                        <a:spcBef>
                          <a:spcPts val="360"/>
                        </a:spcBef>
                      </a:pPr>
                      <a:r>
                        <a:rPr sz="900" b="1" spc="-60" dirty="0">
                          <a:solidFill>
                            <a:srgbClr val="FFFFFF"/>
                          </a:solidFill>
                          <a:latin typeface="Arial"/>
                          <a:cs typeface="Arial"/>
                        </a:rPr>
                        <a:t>–3.3</a:t>
                      </a:r>
                      <a:endParaRPr sz="900">
                        <a:latin typeface="Arial"/>
                        <a:cs typeface="Arial"/>
                      </a:endParaRPr>
                    </a:p>
                  </a:txBody>
                  <a:tcPr marL="0" marR="0" marT="40341" marB="0">
                    <a:lnL w="28575">
                      <a:solidFill>
                        <a:srgbClr val="FFFFFF"/>
                      </a:solidFill>
                      <a:prstDash val="solid"/>
                    </a:lnL>
                    <a:lnR w="28575">
                      <a:solidFill>
                        <a:srgbClr val="FFFFFF"/>
                      </a:solidFill>
                      <a:prstDash val="solid"/>
                    </a:lnR>
                    <a:lnB w="19050">
                      <a:solidFill>
                        <a:srgbClr val="889CA2"/>
                      </a:solidFill>
                      <a:prstDash val="solid"/>
                    </a:lnB>
                    <a:solidFill>
                      <a:srgbClr val="0959A4"/>
                    </a:solidFill>
                  </a:tcPr>
                </a:tc>
                <a:tc>
                  <a:txBody>
                    <a:bodyPr/>
                    <a:lstStyle/>
                    <a:p>
                      <a:pPr marL="53340">
                        <a:lnSpc>
                          <a:spcPct val="100000"/>
                        </a:lnSpc>
                        <a:spcBef>
                          <a:spcPts val="334"/>
                        </a:spcBef>
                      </a:pPr>
                      <a:r>
                        <a:rPr sz="900" b="1" spc="-55" dirty="0">
                          <a:solidFill>
                            <a:srgbClr val="FFFFFF"/>
                          </a:solidFill>
                          <a:latin typeface="Arial"/>
                          <a:cs typeface="Arial"/>
                        </a:rPr>
                        <a:t>3.4</a:t>
                      </a:r>
                      <a:endParaRPr sz="900">
                        <a:latin typeface="Arial"/>
                        <a:cs typeface="Arial"/>
                      </a:endParaRPr>
                    </a:p>
                  </a:txBody>
                  <a:tcPr marL="0" marR="0" marT="37539" marB="0">
                    <a:lnL w="28575">
                      <a:solidFill>
                        <a:srgbClr val="FFFFFF"/>
                      </a:solidFill>
                      <a:prstDash val="solid"/>
                    </a:lnL>
                    <a:lnR w="28575">
                      <a:solidFill>
                        <a:srgbClr val="FFFFFF"/>
                      </a:solidFill>
                      <a:prstDash val="solid"/>
                    </a:lnR>
                    <a:lnB w="19050">
                      <a:solidFill>
                        <a:srgbClr val="889CA2"/>
                      </a:solidFill>
                      <a:prstDash val="solid"/>
                    </a:lnB>
                    <a:solidFill>
                      <a:srgbClr val="F26823"/>
                    </a:solidFill>
                  </a:tcPr>
                </a:tc>
                <a:tc>
                  <a:txBody>
                    <a:bodyPr/>
                    <a:lstStyle/>
                    <a:p>
                      <a:pPr marL="54610">
                        <a:lnSpc>
                          <a:spcPct val="100000"/>
                        </a:lnSpc>
                        <a:spcBef>
                          <a:spcPts val="330"/>
                        </a:spcBef>
                      </a:pPr>
                      <a:r>
                        <a:rPr sz="900" b="1" spc="-55" dirty="0">
                          <a:solidFill>
                            <a:srgbClr val="FFFFFF"/>
                          </a:solidFill>
                          <a:latin typeface="Arial"/>
                          <a:cs typeface="Arial"/>
                        </a:rPr>
                        <a:t>0.0</a:t>
                      </a:r>
                      <a:endParaRPr sz="900">
                        <a:latin typeface="Arial"/>
                        <a:cs typeface="Arial"/>
                      </a:endParaRPr>
                    </a:p>
                  </a:txBody>
                  <a:tcPr marL="0" marR="0" marT="36979" marB="0">
                    <a:lnL w="28575">
                      <a:solidFill>
                        <a:srgbClr val="FFFFFF"/>
                      </a:solidFill>
                      <a:prstDash val="solid"/>
                    </a:lnL>
                    <a:lnR w="28575">
                      <a:solidFill>
                        <a:srgbClr val="FFFFFF"/>
                      </a:solidFill>
                      <a:prstDash val="solid"/>
                    </a:lnR>
                    <a:lnB w="19050">
                      <a:solidFill>
                        <a:srgbClr val="889CA2"/>
                      </a:solidFill>
                      <a:prstDash val="solid"/>
                    </a:lnB>
                    <a:solidFill>
                      <a:srgbClr val="64B546"/>
                    </a:solidFill>
                  </a:tcPr>
                </a:tc>
                <a:tc>
                  <a:txBody>
                    <a:bodyPr/>
                    <a:lstStyle/>
                    <a:p>
                      <a:pPr marL="55880">
                        <a:lnSpc>
                          <a:spcPct val="100000"/>
                        </a:lnSpc>
                        <a:spcBef>
                          <a:spcPts val="330"/>
                        </a:spcBef>
                      </a:pPr>
                      <a:r>
                        <a:rPr sz="900" b="1" spc="-60" dirty="0">
                          <a:solidFill>
                            <a:srgbClr val="FFFFFF"/>
                          </a:solidFill>
                          <a:latin typeface="Arial"/>
                          <a:cs typeface="Arial"/>
                        </a:rPr>
                        <a:t>0.0</a:t>
                      </a:r>
                      <a:endParaRPr sz="900">
                        <a:latin typeface="Arial"/>
                        <a:cs typeface="Arial"/>
                      </a:endParaRPr>
                    </a:p>
                  </a:txBody>
                  <a:tcPr marL="0" marR="0" marT="36979" marB="0">
                    <a:lnL w="28575">
                      <a:solidFill>
                        <a:srgbClr val="FFFFFF"/>
                      </a:solidFill>
                      <a:prstDash val="solid"/>
                    </a:lnL>
                    <a:lnR w="28575">
                      <a:solidFill>
                        <a:srgbClr val="FFFFFF"/>
                      </a:solidFill>
                      <a:prstDash val="solid"/>
                    </a:lnR>
                    <a:lnB w="19050">
                      <a:solidFill>
                        <a:srgbClr val="889CA2"/>
                      </a:solidFill>
                      <a:prstDash val="solid"/>
                    </a:lnB>
                    <a:solidFill>
                      <a:srgbClr val="64B546"/>
                    </a:solidFill>
                  </a:tcPr>
                </a:tc>
                <a:tc>
                  <a:txBody>
                    <a:bodyPr/>
                    <a:lstStyle/>
                    <a:p>
                      <a:pPr marL="56515">
                        <a:lnSpc>
                          <a:spcPct val="100000"/>
                        </a:lnSpc>
                        <a:spcBef>
                          <a:spcPts val="325"/>
                        </a:spcBef>
                      </a:pPr>
                      <a:r>
                        <a:rPr sz="900" b="1" spc="-60" dirty="0">
                          <a:solidFill>
                            <a:srgbClr val="FFFFFF"/>
                          </a:solidFill>
                          <a:latin typeface="Arial"/>
                          <a:cs typeface="Arial"/>
                        </a:rPr>
                        <a:t>–0.7</a:t>
                      </a:r>
                      <a:endParaRPr sz="900">
                        <a:latin typeface="Arial"/>
                        <a:cs typeface="Arial"/>
                      </a:endParaRPr>
                    </a:p>
                  </a:txBody>
                  <a:tcPr marL="0" marR="0" marT="36419" marB="0">
                    <a:lnL w="28575">
                      <a:solidFill>
                        <a:srgbClr val="FFFFFF"/>
                      </a:solidFill>
                      <a:prstDash val="solid"/>
                    </a:lnL>
                    <a:lnR w="28575">
                      <a:solidFill>
                        <a:srgbClr val="FFFFFF"/>
                      </a:solidFill>
                      <a:prstDash val="solid"/>
                    </a:lnR>
                    <a:lnB w="19050">
                      <a:solidFill>
                        <a:srgbClr val="889CA2"/>
                      </a:solidFill>
                      <a:prstDash val="solid"/>
                    </a:lnB>
                    <a:solidFill>
                      <a:srgbClr val="F26823"/>
                    </a:solidFill>
                  </a:tcPr>
                </a:tc>
                <a:tc>
                  <a:txBody>
                    <a:bodyPr/>
                    <a:lstStyle/>
                    <a:p>
                      <a:pPr marL="58419">
                        <a:lnSpc>
                          <a:spcPct val="100000"/>
                        </a:lnSpc>
                        <a:spcBef>
                          <a:spcPts val="325"/>
                        </a:spcBef>
                      </a:pPr>
                      <a:r>
                        <a:rPr sz="900" b="1" spc="-85" dirty="0">
                          <a:solidFill>
                            <a:srgbClr val="FFFFFF"/>
                          </a:solidFill>
                          <a:latin typeface="Arial"/>
                          <a:cs typeface="Arial"/>
                        </a:rPr>
                        <a:t>1.5</a:t>
                      </a:r>
                      <a:endParaRPr sz="900">
                        <a:latin typeface="Arial"/>
                        <a:cs typeface="Arial"/>
                      </a:endParaRPr>
                    </a:p>
                  </a:txBody>
                  <a:tcPr marL="0" marR="0" marT="36419" marB="0">
                    <a:lnL w="28575">
                      <a:solidFill>
                        <a:srgbClr val="FFFFFF"/>
                      </a:solidFill>
                      <a:prstDash val="solid"/>
                    </a:lnL>
                    <a:lnR w="28575">
                      <a:solidFill>
                        <a:srgbClr val="FFFFFF"/>
                      </a:solidFill>
                      <a:prstDash val="solid"/>
                    </a:lnR>
                    <a:lnB w="19050">
                      <a:solidFill>
                        <a:srgbClr val="889CA2"/>
                      </a:solidFill>
                      <a:prstDash val="solid"/>
                    </a:lnB>
                    <a:solidFill>
                      <a:srgbClr val="B21E3B"/>
                    </a:solidFill>
                  </a:tcPr>
                </a:tc>
                <a:tc>
                  <a:txBody>
                    <a:bodyPr/>
                    <a:lstStyle/>
                    <a:p>
                      <a:pPr marL="56515">
                        <a:lnSpc>
                          <a:spcPct val="100000"/>
                        </a:lnSpc>
                        <a:spcBef>
                          <a:spcPts val="325"/>
                        </a:spcBef>
                      </a:pPr>
                      <a:r>
                        <a:rPr sz="900" b="1" spc="-60" dirty="0">
                          <a:solidFill>
                            <a:srgbClr val="FFFFFF"/>
                          </a:solidFill>
                          <a:latin typeface="Arial"/>
                          <a:cs typeface="Arial"/>
                        </a:rPr>
                        <a:t>6.2</a:t>
                      </a:r>
                      <a:endParaRPr sz="900">
                        <a:latin typeface="Arial"/>
                        <a:cs typeface="Arial"/>
                      </a:endParaRPr>
                    </a:p>
                  </a:txBody>
                  <a:tcPr marL="0" marR="0" marT="36419" marB="0">
                    <a:lnL w="28575">
                      <a:solidFill>
                        <a:srgbClr val="FFFFFF"/>
                      </a:solidFill>
                      <a:prstDash val="solid"/>
                    </a:lnL>
                    <a:lnR w="28575">
                      <a:solidFill>
                        <a:srgbClr val="FFFFFF"/>
                      </a:solidFill>
                      <a:prstDash val="solid"/>
                    </a:lnR>
                    <a:lnB w="19050">
                      <a:solidFill>
                        <a:srgbClr val="889CA2"/>
                      </a:solidFill>
                      <a:prstDash val="solid"/>
                    </a:lnB>
                    <a:solidFill>
                      <a:srgbClr val="F26823"/>
                    </a:solidFill>
                  </a:tcPr>
                </a:tc>
                <a:tc>
                  <a:txBody>
                    <a:bodyPr/>
                    <a:lstStyle/>
                    <a:p>
                      <a:pPr>
                        <a:lnSpc>
                          <a:spcPct val="100000"/>
                        </a:lnSpc>
                      </a:pPr>
                      <a:endParaRPr sz="800">
                        <a:latin typeface="Times New Roman"/>
                        <a:cs typeface="Times New Roman"/>
                      </a:endParaRPr>
                    </a:p>
                  </a:txBody>
                  <a:tcPr marL="0" marR="0" marT="0" marB="0">
                    <a:lnL w="28575">
                      <a:solidFill>
                        <a:srgbClr val="FFFFFF"/>
                      </a:solidFill>
                      <a:prstDash val="solid"/>
                    </a:lnL>
                    <a:lnB w="19050">
                      <a:solidFill>
                        <a:srgbClr val="889CA2"/>
                      </a:solidFill>
                      <a:prstDash val="solid"/>
                    </a:lnB>
                    <a:solidFill>
                      <a:srgbClr val="F0EBE6"/>
                    </a:solidFill>
                  </a:tcPr>
                </a:tc>
                <a:extLst>
                  <a:ext uri="{0D108BD9-81ED-4DB2-BD59-A6C34878D82A}">
                    <a16:rowId xmlns:a16="http://schemas.microsoft.com/office/drawing/2014/main" val="10005"/>
                  </a:ext>
                </a:extLst>
              </a:tr>
              <a:tr h="750794">
                <a:tc>
                  <a:txBody>
                    <a:bodyPr/>
                    <a:lstStyle/>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marL="139700" marR="161290">
                        <a:lnSpc>
                          <a:spcPct val="100000"/>
                        </a:lnSpc>
                        <a:spcBef>
                          <a:spcPts val="730"/>
                        </a:spcBef>
                      </a:pPr>
                      <a:r>
                        <a:rPr sz="900" spc="-5" dirty="0">
                          <a:solidFill>
                            <a:srgbClr val="010202"/>
                          </a:solidFill>
                          <a:latin typeface="Arial"/>
                          <a:cs typeface="Arial"/>
                        </a:rPr>
                        <a:t>Lowest  </a:t>
                      </a:r>
                      <a:r>
                        <a:rPr sz="900" spc="-85" dirty="0">
                          <a:solidFill>
                            <a:srgbClr val="010202"/>
                          </a:solidFill>
                          <a:latin typeface="Arial"/>
                          <a:cs typeface="Arial"/>
                        </a:rPr>
                        <a:t>return</a:t>
                      </a:r>
                      <a:endParaRPr sz="900">
                        <a:latin typeface="Arial"/>
                        <a:cs typeface="Arial"/>
                      </a:endParaRPr>
                    </a:p>
                  </a:txBody>
                  <a:tcPr marL="0" marR="0" marT="0" marB="0">
                    <a:lnR w="28575">
                      <a:solidFill>
                        <a:srgbClr val="FFFFFF"/>
                      </a:solidFill>
                      <a:prstDash val="solid"/>
                    </a:lnR>
                    <a:lnT w="19050">
                      <a:solidFill>
                        <a:srgbClr val="889CA2"/>
                      </a:solidFill>
                      <a:prstDash val="solid"/>
                    </a:lnT>
                    <a:lnB w="12700">
                      <a:solidFill>
                        <a:srgbClr val="010202"/>
                      </a:solidFill>
                      <a:prstDash val="solid"/>
                    </a:lnB>
                    <a:solidFill>
                      <a:srgbClr val="F0EBE6"/>
                    </a:solidFill>
                  </a:tcPr>
                </a:tc>
                <a:tc>
                  <a:txBody>
                    <a:bodyPr/>
                    <a:lstStyle/>
                    <a:p>
                      <a:pPr marL="39370">
                        <a:lnSpc>
                          <a:spcPct val="100000"/>
                        </a:lnSpc>
                        <a:spcBef>
                          <a:spcPts val="375"/>
                        </a:spcBef>
                      </a:pPr>
                      <a:r>
                        <a:rPr sz="900" b="1" spc="-55" dirty="0">
                          <a:solidFill>
                            <a:srgbClr val="FFFFFF"/>
                          </a:solidFill>
                          <a:latin typeface="Arial"/>
                          <a:cs typeface="Arial"/>
                        </a:rPr>
                        <a:t>–7.3</a:t>
                      </a:r>
                      <a:endParaRPr sz="900">
                        <a:latin typeface="Arial"/>
                        <a:cs typeface="Arial"/>
                      </a:endParaRPr>
                    </a:p>
                  </a:txBody>
                  <a:tcPr marL="0" marR="0" marT="42022" marB="0">
                    <a:lnL w="28575">
                      <a:solidFill>
                        <a:srgbClr val="FFFFFF"/>
                      </a:solidFill>
                      <a:prstDash val="solid"/>
                    </a:lnL>
                    <a:lnR w="28575">
                      <a:solidFill>
                        <a:srgbClr val="FFFFFF"/>
                      </a:solidFill>
                      <a:prstDash val="solid"/>
                    </a:lnR>
                    <a:lnT w="19050">
                      <a:solidFill>
                        <a:srgbClr val="889CA2"/>
                      </a:solidFill>
                      <a:prstDash val="solid"/>
                    </a:lnT>
                    <a:lnB w="12700">
                      <a:solidFill>
                        <a:srgbClr val="010202"/>
                      </a:solidFill>
                      <a:prstDash val="solid"/>
                    </a:lnB>
                    <a:solidFill>
                      <a:srgbClr val="0959A4"/>
                    </a:solidFill>
                  </a:tcPr>
                </a:tc>
                <a:tc>
                  <a:txBody>
                    <a:bodyPr/>
                    <a:lstStyle/>
                    <a:p>
                      <a:pPr marL="40640">
                        <a:lnSpc>
                          <a:spcPct val="100000"/>
                        </a:lnSpc>
                        <a:spcBef>
                          <a:spcPts val="375"/>
                        </a:spcBef>
                      </a:pPr>
                      <a:r>
                        <a:rPr sz="900" b="1" spc="-55" dirty="0">
                          <a:solidFill>
                            <a:srgbClr val="FFFFFF"/>
                          </a:solidFill>
                          <a:latin typeface="Arial"/>
                          <a:cs typeface="Arial"/>
                        </a:rPr>
                        <a:t>–9.0</a:t>
                      </a:r>
                      <a:endParaRPr sz="900">
                        <a:latin typeface="Arial"/>
                        <a:cs typeface="Arial"/>
                      </a:endParaRPr>
                    </a:p>
                  </a:txBody>
                  <a:tcPr marL="0" marR="0" marT="42022" marB="0">
                    <a:lnL w="28575">
                      <a:solidFill>
                        <a:srgbClr val="FFFFFF"/>
                      </a:solidFill>
                      <a:prstDash val="solid"/>
                    </a:lnL>
                    <a:lnR w="28575">
                      <a:solidFill>
                        <a:srgbClr val="FFFFFF"/>
                      </a:solidFill>
                      <a:prstDash val="solid"/>
                    </a:lnR>
                    <a:lnT w="19050">
                      <a:solidFill>
                        <a:srgbClr val="889CA2"/>
                      </a:solidFill>
                      <a:prstDash val="solid"/>
                    </a:lnT>
                    <a:lnB w="12700">
                      <a:solidFill>
                        <a:srgbClr val="010202"/>
                      </a:solidFill>
                      <a:prstDash val="solid"/>
                    </a:lnB>
                    <a:solidFill>
                      <a:srgbClr val="F26823"/>
                    </a:solidFill>
                  </a:tcPr>
                </a:tc>
                <a:tc>
                  <a:txBody>
                    <a:bodyPr/>
                    <a:lstStyle/>
                    <a:p>
                      <a:pPr marL="41275">
                        <a:lnSpc>
                          <a:spcPct val="100000"/>
                        </a:lnSpc>
                        <a:spcBef>
                          <a:spcPts val="375"/>
                        </a:spcBef>
                      </a:pPr>
                      <a:r>
                        <a:rPr sz="900" b="1" spc="-70" dirty="0">
                          <a:solidFill>
                            <a:srgbClr val="FFFFFF"/>
                          </a:solidFill>
                          <a:latin typeface="Arial"/>
                          <a:cs typeface="Arial"/>
                        </a:rPr>
                        <a:t>–14.0</a:t>
                      </a:r>
                      <a:endParaRPr sz="900" dirty="0">
                        <a:latin typeface="Arial"/>
                        <a:cs typeface="Arial"/>
                      </a:endParaRPr>
                    </a:p>
                  </a:txBody>
                  <a:tcPr marL="0" marR="0" marT="42022" marB="0">
                    <a:lnL w="28575">
                      <a:solidFill>
                        <a:srgbClr val="FFFFFF"/>
                      </a:solidFill>
                      <a:prstDash val="solid"/>
                    </a:lnL>
                    <a:lnR w="28575">
                      <a:solidFill>
                        <a:srgbClr val="FFFFFF"/>
                      </a:solidFill>
                      <a:prstDash val="solid"/>
                    </a:lnR>
                    <a:lnT w="19050">
                      <a:solidFill>
                        <a:srgbClr val="889CA2"/>
                      </a:solidFill>
                      <a:prstDash val="solid"/>
                    </a:lnT>
                    <a:lnB w="12700">
                      <a:solidFill>
                        <a:srgbClr val="010202"/>
                      </a:solidFill>
                      <a:prstDash val="solid"/>
                    </a:lnB>
                    <a:solidFill>
                      <a:srgbClr val="B21E3B"/>
                    </a:solidFill>
                  </a:tcPr>
                </a:tc>
                <a:tc>
                  <a:txBody>
                    <a:bodyPr/>
                    <a:lstStyle/>
                    <a:p>
                      <a:pPr marL="42545">
                        <a:lnSpc>
                          <a:spcPct val="100000"/>
                        </a:lnSpc>
                        <a:spcBef>
                          <a:spcPts val="370"/>
                        </a:spcBef>
                      </a:pPr>
                      <a:r>
                        <a:rPr sz="900" b="1" spc="-75" dirty="0">
                          <a:solidFill>
                            <a:srgbClr val="FFFFFF"/>
                          </a:solidFill>
                          <a:latin typeface="Arial"/>
                          <a:cs typeface="Arial"/>
                        </a:rPr>
                        <a:t>–21.2</a:t>
                      </a:r>
                      <a:endParaRPr sz="900">
                        <a:latin typeface="Arial"/>
                        <a:cs typeface="Arial"/>
                      </a:endParaRPr>
                    </a:p>
                  </a:txBody>
                  <a:tcPr marL="0" marR="0" marT="41462" marB="0">
                    <a:lnL w="28575">
                      <a:solidFill>
                        <a:srgbClr val="FFFFFF"/>
                      </a:solidFill>
                      <a:prstDash val="solid"/>
                    </a:lnL>
                    <a:lnR w="28575">
                      <a:solidFill>
                        <a:srgbClr val="FFFFFF"/>
                      </a:solidFill>
                      <a:prstDash val="solid"/>
                    </a:lnR>
                    <a:lnT w="19050">
                      <a:solidFill>
                        <a:srgbClr val="889CA2"/>
                      </a:solidFill>
                      <a:prstDash val="solid"/>
                    </a:lnT>
                    <a:lnB w="12700">
                      <a:solidFill>
                        <a:srgbClr val="010202"/>
                      </a:solidFill>
                      <a:prstDash val="solid"/>
                    </a:lnB>
                    <a:solidFill>
                      <a:srgbClr val="B21E3B"/>
                    </a:solidFill>
                  </a:tcPr>
                </a:tc>
                <a:tc>
                  <a:txBody>
                    <a:bodyPr/>
                    <a:lstStyle/>
                    <a:p>
                      <a:pPr marR="24130" algn="ctr">
                        <a:lnSpc>
                          <a:spcPct val="100000"/>
                        </a:lnSpc>
                        <a:spcBef>
                          <a:spcPts val="370"/>
                        </a:spcBef>
                      </a:pPr>
                      <a:r>
                        <a:rPr sz="900" b="1" spc="-60" dirty="0">
                          <a:solidFill>
                            <a:srgbClr val="FFFFFF"/>
                          </a:solidFill>
                          <a:latin typeface="Arial"/>
                          <a:cs typeface="Arial"/>
                        </a:rPr>
                        <a:t>–22.1</a:t>
                      </a:r>
                      <a:endParaRPr sz="900">
                        <a:latin typeface="Arial"/>
                        <a:cs typeface="Arial"/>
                      </a:endParaRPr>
                    </a:p>
                  </a:txBody>
                  <a:tcPr marL="0" marR="0" marT="41462" marB="0">
                    <a:lnL w="28575">
                      <a:solidFill>
                        <a:srgbClr val="FFFFFF"/>
                      </a:solidFill>
                      <a:prstDash val="solid"/>
                    </a:lnL>
                    <a:lnR w="28575">
                      <a:solidFill>
                        <a:srgbClr val="FFFFFF"/>
                      </a:solidFill>
                      <a:prstDash val="solid"/>
                    </a:lnR>
                    <a:lnT w="19050">
                      <a:solidFill>
                        <a:srgbClr val="889CA2"/>
                      </a:solidFill>
                      <a:prstDash val="solid"/>
                    </a:lnT>
                    <a:lnB w="12700">
                      <a:solidFill>
                        <a:srgbClr val="010202"/>
                      </a:solidFill>
                      <a:prstDash val="solid"/>
                    </a:lnB>
                    <a:solidFill>
                      <a:srgbClr val="2CAAE1"/>
                    </a:solidFill>
                  </a:tcPr>
                </a:tc>
                <a:tc>
                  <a:txBody>
                    <a:bodyPr/>
                    <a:lstStyle/>
                    <a:p>
                      <a:pPr marL="44450">
                        <a:lnSpc>
                          <a:spcPct val="100000"/>
                        </a:lnSpc>
                        <a:spcBef>
                          <a:spcPts val="365"/>
                        </a:spcBef>
                      </a:pPr>
                      <a:r>
                        <a:rPr sz="900" b="1" spc="-55" dirty="0">
                          <a:solidFill>
                            <a:srgbClr val="FFFFFF"/>
                          </a:solidFill>
                          <a:latin typeface="Arial"/>
                          <a:cs typeface="Arial"/>
                        </a:rPr>
                        <a:t>1.0</a:t>
                      </a:r>
                      <a:endParaRPr sz="900">
                        <a:latin typeface="Arial"/>
                        <a:cs typeface="Arial"/>
                      </a:endParaRPr>
                    </a:p>
                  </a:txBody>
                  <a:tcPr marL="0" marR="0" marT="40901" marB="0">
                    <a:lnL w="28575">
                      <a:solidFill>
                        <a:srgbClr val="FFFFFF"/>
                      </a:solidFill>
                      <a:prstDash val="solid"/>
                    </a:lnL>
                    <a:lnR w="28575">
                      <a:solidFill>
                        <a:srgbClr val="FFFFFF"/>
                      </a:solidFill>
                      <a:prstDash val="solid"/>
                    </a:lnR>
                    <a:lnT w="19050">
                      <a:solidFill>
                        <a:srgbClr val="889CA2"/>
                      </a:solidFill>
                      <a:prstDash val="solid"/>
                    </a:lnT>
                    <a:lnB w="12700">
                      <a:solidFill>
                        <a:srgbClr val="010202"/>
                      </a:solidFill>
                      <a:prstDash val="solid"/>
                    </a:lnB>
                    <a:solidFill>
                      <a:srgbClr val="64B546"/>
                    </a:solidFill>
                  </a:tcPr>
                </a:tc>
                <a:tc>
                  <a:txBody>
                    <a:bodyPr/>
                    <a:lstStyle/>
                    <a:p>
                      <a:pPr marL="45720">
                        <a:lnSpc>
                          <a:spcPct val="100000"/>
                        </a:lnSpc>
                        <a:spcBef>
                          <a:spcPts val="365"/>
                        </a:spcBef>
                      </a:pPr>
                      <a:r>
                        <a:rPr sz="900" b="1" spc="-70" dirty="0">
                          <a:solidFill>
                            <a:srgbClr val="FFFFFF"/>
                          </a:solidFill>
                          <a:latin typeface="Arial"/>
                          <a:cs typeface="Arial"/>
                        </a:rPr>
                        <a:t>1.2</a:t>
                      </a:r>
                      <a:endParaRPr sz="900">
                        <a:latin typeface="Arial"/>
                        <a:cs typeface="Arial"/>
                      </a:endParaRPr>
                    </a:p>
                  </a:txBody>
                  <a:tcPr marL="0" marR="0" marT="40901" marB="0">
                    <a:lnL w="28575">
                      <a:solidFill>
                        <a:srgbClr val="FFFFFF"/>
                      </a:solidFill>
                      <a:prstDash val="solid"/>
                    </a:lnL>
                    <a:lnR w="28575">
                      <a:solidFill>
                        <a:srgbClr val="FFFFFF"/>
                      </a:solidFill>
                      <a:prstDash val="solid"/>
                    </a:lnR>
                    <a:lnT w="19050">
                      <a:solidFill>
                        <a:srgbClr val="889CA2"/>
                      </a:solidFill>
                      <a:prstDash val="solid"/>
                    </a:lnT>
                    <a:lnB w="12700">
                      <a:solidFill>
                        <a:srgbClr val="010202"/>
                      </a:solidFill>
                      <a:prstDash val="solid"/>
                    </a:lnB>
                    <a:solidFill>
                      <a:srgbClr val="64B546"/>
                    </a:solidFill>
                  </a:tcPr>
                </a:tc>
                <a:tc>
                  <a:txBody>
                    <a:bodyPr/>
                    <a:lstStyle/>
                    <a:p>
                      <a:pPr marL="46355">
                        <a:lnSpc>
                          <a:spcPct val="100000"/>
                        </a:lnSpc>
                        <a:spcBef>
                          <a:spcPts val="365"/>
                        </a:spcBef>
                      </a:pPr>
                      <a:r>
                        <a:rPr sz="900" b="1" spc="-55" dirty="0">
                          <a:solidFill>
                            <a:srgbClr val="FFFFFF"/>
                          </a:solidFill>
                          <a:latin typeface="Arial"/>
                          <a:cs typeface="Arial"/>
                        </a:rPr>
                        <a:t>3.0</a:t>
                      </a:r>
                      <a:endParaRPr sz="900">
                        <a:latin typeface="Arial"/>
                        <a:cs typeface="Arial"/>
                      </a:endParaRPr>
                    </a:p>
                  </a:txBody>
                  <a:tcPr marL="0" marR="0" marT="40901" marB="0">
                    <a:lnL w="28575">
                      <a:solidFill>
                        <a:srgbClr val="FFFFFF"/>
                      </a:solidFill>
                      <a:prstDash val="solid"/>
                    </a:lnL>
                    <a:lnR w="28575">
                      <a:solidFill>
                        <a:srgbClr val="FFFFFF"/>
                      </a:solidFill>
                      <a:prstDash val="solid"/>
                    </a:lnR>
                    <a:lnT w="19050">
                      <a:solidFill>
                        <a:srgbClr val="889CA2"/>
                      </a:solidFill>
                      <a:prstDash val="solid"/>
                    </a:lnT>
                    <a:lnB w="12700">
                      <a:solidFill>
                        <a:srgbClr val="010202"/>
                      </a:solidFill>
                      <a:prstDash val="solid"/>
                    </a:lnB>
                    <a:solidFill>
                      <a:srgbClr val="64B546"/>
                    </a:solidFill>
                  </a:tcPr>
                </a:tc>
                <a:tc gridSpan="2">
                  <a:txBody>
                    <a:bodyPr/>
                    <a:lstStyle/>
                    <a:p>
                      <a:pPr marL="47625">
                        <a:lnSpc>
                          <a:spcPct val="100000"/>
                        </a:lnSpc>
                        <a:spcBef>
                          <a:spcPts val="360"/>
                        </a:spcBef>
                      </a:pPr>
                      <a:r>
                        <a:rPr sz="900" b="1" spc="-55" dirty="0">
                          <a:solidFill>
                            <a:srgbClr val="FFFFFF"/>
                          </a:solidFill>
                          <a:latin typeface="Arial"/>
                          <a:cs typeface="Arial"/>
                        </a:rPr>
                        <a:t>1.2</a:t>
                      </a:r>
                      <a:endParaRPr sz="900">
                        <a:latin typeface="Arial"/>
                        <a:cs typeface="Arial"/>
                      </a:endParaRPr>
                    </a:p>
                  </a:txBody>
                  <a:tcPr marL="0" marR="0" marT="40341" marB="0">
                    <a:lnL w="28575">
                      <a:solidFill>
                        <a:srgbClr val="FFFFFF"/>
                      </a:solidFill>
                      <a:prstDash val="solid"/>
                    </a:lnL>
                    <a:lnR w="28575">
                      <a:solidFill>
                        <a:srgbClr val="FFFFFF"/>
                      </a:solidFill>
                      <a:prstDash val="solid"/>
                    </a:lnR>
                    <a:lnT w="19050">
                      <a:solidFill>
                        <a:srgbClr val="889CA2"/>
                      </a:solidFill>
                      <a:prstDash val="solid"/>
                    </a:lnT>
                    <a:lnB w="12700">
                      <a:solidFill>
                        <a:srgbClr val="010202"/>
                      </a:solidFill>
                      <a:prstDash val="solid"/>
                    </a:lnB>
                    <a:solidFill>
                      <a:srgbClr val="F26823"/>
                    </a:solidFill>
                  </a:tcPr>
                </a:tc>
                <a:tc hMerge="1">
                  <a:txBody>
                    <a:bodyPr/>
                    <a:lstStyle/>
                    <a:p>
                      <a:endParaRPr/>
                    </a:p>
                  </a:txBody>
                  <a:tcPr marL="0" marR="0" marT="0" marB="0"/>
                </a:tc>
                <a:tc>
                  <a:txBody>
                    <a:bodyPr/>
                    <a:lstStyle/>
                    <a:p>
                      <a:pPr marL="48260">
                        <a:lnSpc>
                          <a:spcPct val="100000"/>
                        </a:lnSpc>
                        <a:spcBef>
                          <a:spcPts val="380"/>
                        </a:spcBef>
                      </a:pPr>
                      <a:r>
                        <a:rPr sz="900" b="1" spc="-55" dirty="0">
                          <a:solidFill>
                            <a:srgbClr val="FFFFFF"/>
                          </a:solidFill>
                          <a:latin typeface="Arial"/>
                          <a:cs typeface="Arial"/>
                        </a:rPr>
                        <a:t>–5.2</a:t>
                      </a:r>
                      <a:endParaRPr sz="900">
                        <a:latin typeface="Arial"/>
                        <a:cs typeface="Arial"/>
                      </a:endParaRPr>
                    </a:p>
                  </a:txBody>
                  <a:tcPr marL="0" marR="0" marT="42582" marB="0">
                    <a:lnL w="28575">
                      <a:solidFill>
                        <a:srgbClr val="FFFFFF"/>
                      </a:solidFill>
                      <a:prstDash val="solid"/>
                    </a:lnL>
                    <a:lnR w="28575">
                      <a:solidFill>
                        <a:srgbClr val="FFFFFF"/>
                      </a:solidFill>
                      <a:prstDash val="solid"/>
                    </a:lnR>
                    <a:lnT w="19050">
                      <a:solidFill>
                        <a:srgbClr val="889CA2"/>
                      </a:solidFill>
                      <a:prstDash val="solid"/>
                    </a:lnT>
                    <a:lnB w="12700">
                      <a:solidFill>
                        <a:srgbClr val="010202"/>
                      </a:solidFill>
                      <a:prstDash val="solid"/>
                    </a:lnB>
                    <a:solidFill>
                      <a:srgbClr val="0959A4"/>
                    </a:solidFill>
                  </a:tcPr>
                </a:tc>
                <a:tc>
                  <a:txBody>
                    <a:bodyPr/>
                    <a:lstStyle/>
                    <a:p>
                      <a:pPr marL="49530">
                        <a:lnSpc>
                          <a:spcPct val="100000"/>
                        </a:lnSpc>
                        <a:spcBef>
                          <a:spcPts val="360"/>
                        </a:spcBef>
                      </a:pPr>
                      <a:r>
                        <a:rPr sz="900" b="1" spc="-60" dirty="0">
                          <a:solidFill>
                            <a:srgbClr val="FFFFFF"/>
                          </a:solidFill>
                          <a:latin typeface="Arial"/>
                          <a:cs typeface="Arial"/>
                        </a:rPr>
                        <a:t>–43.1</a:t>
                      </a:r>
                      <a:endParaRPr sz="900">
                        <a:latin typeface="Arial"/>
                        <a:cs typeface="Arial"/>
                      </a:endParaRPr>
                    </a:p>
                  </a:txBody>
                  <a:tcPr marL="0" marR="0" marT="40341" marB="0">
                    <a:lnL w="28575">
                      <a:solidFill>
                        <a:srgbClr val="FFFFFF"/>
                      </a:solidFill>
                      <a:prstDash val="solid"/>
                    </a:lnL>
                    <a:lnR w="28575">
                      <a:solidFill>
                        <a:srgbClr val="FFFFFF"/>
                      </a:solidFill>
                      <a:prstDash val="solid"/>
                    </a:lnR>
                    <a:lnT w="19050">
                      <a:solidFill>
                        <a:srgbClr val="889CA2"/>
                      </a:solidFill>
                      <a:prstDash val="solid"/>
                    </a:lnT>
                    <a:lnB w="12700">
                      <a:solidFill>
                        <a:srgbClr val="010202"/>
                      </a:solidFill>
                      <a:prstDash val="solid"/>
                    </a:lnB>
                    <a:solidFill>
                      <a:srgbClr val="B21E3B"/>
                    </a:solidFill>
                  </a:tcPr>
                </a:tc>
                <a:tc>
                  <a:txBody>
                    <a:bodyPr/>
                    <a:lstStyle/>
                    <a:p>
                      <a:pPr marL="50800">
                        <a:lnSpc>
                          <a:spcPct val="100000"/>
                        </a:lnSpc>
                        <a:spcBef>
                          <a:spcPts val="355"/>
                        </a:spcBef>
                      </a:pPr>
                      <a:r>
                        <a:rPr sz="900" b="1" spc="-70" dirty="0">
                          <a:solidFill>
                            <a:srgbClr val="FFFFFF"/>
                          </a:solidFill>
                          <a:latin typeface="Arial"/>
                          <a:cs typeface="Arial"/>
                        </a:rPr>
                        <a:t>–14.9</a:t>
                      </a:r>
                      <a:endParaRPr sz="900">
                        <a:latin typeface="Arial"/>
                        <a:cs typeface="Arial"/>
                      </a:endParaRPr>
                    </a:p>
                  </a:txBody>
                  <a:tcPr marL="0" marR="0" marT="39781" marB="0">
                    <a:lnL w="28575">
                      <a:solidFill>
                        <a:srgbClr val="FFFFFF"/>
                      </a:solidFill>
                      <a:prstDash val="solid"/>
                    </a:lnL>
                    <a:lnR w="28575">
                      <a:solidFill>
                        <a:srgbClr val="FFFFFF"/>
                      </a:solidFill>
                      <a:prstDash val="solid"/>
                    </a:lnR>
                    <a:lnT w="19050">
                      <a:solidFill>
                        <a:srgbClr val="889CA2"/>
                      </a:solidFill>
                      <a:prstDash val="solid"/>
                    </a:lnT>
                    <a:lnB w="12700">
                      <a:solidFill>
                        <a:srgbClr val="010202"/>
                      </a:solidFill>
                      <a:prstDash val="solid"/>
                    </a:lnB>
                    <a:solidFill>
                      <a:srgbClr val="F26823"/>
                    </a:solidFill>
                  </a:tcPr>
                </a:tc>
                <a:tc>
                  <a:txBody>
                    <a:bodyPr/>
                    <a:lstStyle/>
                    <a:p>
                      <a:pPr marL="51435">
                        <a:lnSpc>
                          <a:spcPct val="100000"/>
                        </a:lnSpc>
                        <a:spcBef>
                          <a:spcPts val="355"/>
                        </a:spcBef>
                      </a:pPr>
                      <a:r>
                        <a:rPr sz="900" b="1" spc="-55" dirty="0">
                          <a:solidFill>
                            <a:srgbClr val="FFFFFF"/>
                          </a:solidFill>
                          <a:latin typeface="Arial"/>
                          <a:cs typeface="Arial"/>
                        </a:rPr>
                        <a:t>0.1</a:t>
                      </a:r>
                      <a:endParaRPr sz="900">
                        <a:latin typeface="Arial"/>
                        <a:cs typeface="Arial"/>
                      </a:endParaRPr>
                    </a:p>
                  </a:txBody>
                  <a:tcPr marL="0" marR="0" marT="39781" marB="0">
                    <a:lnL w="28575">
                      <a:solidFill>
                        <a:srgbClr val="FFFFFF"/>
                      </a:solidFill>
                      <a:prstDash val="solid"/>
                    </a:lnL>
                    <a:lnR w="28575">
                      <a:solidFill>
                        <a:srgbClr val="FFFFFF"/>
                      </a:solidFill>
                      <a:prstDash val="solid"/>
                    </a:lnR>
                    <a:lnT w="19050">
                      <a:solidFill>
                        <a:srgbClr val="889CA2"/>
                      </a:solidFill>
                      <a:prstDash val="solid"/>
                    </a:lnT>
                    <a:lnB w="12700">
                      <a:solidFill>
                        <a:srgbClr val="010202"/>
                      </a:solidFill>
                      <a:prstDash val="solid"/>
                    </a:lnB>
                    <a:solidFill>
                      <a:srgbClr val="64B546"/>
                    </a:solidFill>
                  </a:tcPr>
                </a:tc>
                <a:tc>
                  <a:txBody>
                    <a:bodyPr/>
                    <a:lstStyle/>
                    <a:p>
                      <a:pPr marL="52705">
                        <a:lnSpc>
                          <a:spcPct val="100000"/>
                        </a:lnSpc>
                        <a:spcBef>
                          <a:spcPts val="380"/>
                        </a:spcBef>
                      </a:pPr>
                      <a:r>
                        <a:rPr sz="900" b="1" spc="-90" dirty="0">
                          <a:solidFill>
                            <a:srgbClr val="FFFFFF"/>
                          </a:solidFill>
                          <a:latin typeface="Arial"/>
                          <a:cs typeface="Arial"/>
                        </a:rPr>
                        <a:t>–11.7</a:t>
                      </a:r>
                      <a:endParaRPr sz="900">
                        <a:latin typeface="Arial"/>
                        <a:cs typeface="Arial"/>
                      </a:endParaRPr>
                    </a:p>
                  </a:txBody>
                  <a:tcPr marL="0" marR="0" marT="42582" marB="0">
                    <a:lnL w="28575">
                      <a:solidFill>
                        <a:srgbClr val="FFFFFF"/>
                      </a:solidFill>
                      <a:prstDash val="solid"/>
                    </a:lnL>
                    <a:lnR w="28575">
                      <a:solidFill>
                        <a:srgbClr val="FFFFFF"/>
                      </a:solidFill>
                      <a:prstDash val="solid"/>
                    </a:lnR>
                    <a:lnT w="19050">
                      <a:solidFill>
                        <a:srgbClr val="889CA2"/>
                      </a:solidFill>
                      <a:prstDash val="solid"/>
                    </a:lnT>
                    <a:lnB w="12700">
                      <a:solidFill>
                        <a:srgbClr val="010202"/>
                      </a:solidFill>
                      <a:prstDash val="solid"/>
                    </a:lnB>
                    <a:solidFill>
                      <a:srgbClr val="B21E3B"/>
                    </a:solidFill>
                  </a:tcPr>
                </a:tc>
                <a:tc>
                  <a:txBody>
                    <a:bodyPr/>
                    <a:lstStyle/>
                    <a:p>
                      <a:pPr marL="53340">
                        <a:lnSpc>
                          <a:spcPct val="100000"/>
                        </a:lnSpc>
                        <a:spcBef>
                          <a:spcPts val="355"/>
                        </a:spcBef>
                      </a:pPr>
                      <a:r>
                        <a:rPr sz="900" b="1" spc="-55" dirty="0">
                          <a:solidFill>
                            <a:srgbClr val="FFFFFF"/>
                          </a:solidFill>
                          <a:latin typeface="Arial"/>
                          <a:cs typeface="Arial"/>
                        </a:rPr>
                        <a:t>0.1</a:t>
                      </a:r>
                      <a:endParaRPr sz="900">
                        <a:latin typeface="Arial"/>
                        <a:cs typeface="Arial"/>
                      </a:endParaRPr>
                    </a:p>
                  </a:txBody>
                  <a:tcPr marL="0" marR="0" marT="39781" marB="0">
                    <a:lnL w="28575">
                      <a:solidFill>
                        <a:srgbClr val="FFFFFF"/>
                      </a:solidFill>
                      <a:prstDash val="solid"/>
                    </a:lnL>
                    <a:lnR w="28575">
                      <a:solidFill>
                        <a:srgbClr val="FFFFFF"/>
                      </a:solidFill>
                      <a:prstDash val="solid"/>
                    </a:lnR>
                    <a:lnT w="19050">
                      <a:solidFill>
                        <a:srgbClr val="889CA2"/>
                      </a:solidFill>
                      <a:prstDash val="solid"/>
                    </a:lnT>
                    <a:lnB w="12700">
                      <a:solidFill>
                        <a:srgbClr val="010202"/>
                      </a:solidFill>
                      <a:prstDash val="solid"/>
                    </a:lnB>
                    <a:solidFill>
                      <a:srgbClr val="64B546"/>
                    </a:solidFill>
                  </a:tcPr>
                </a:tc>
                <a:tc>
                  <a:txBody>
                    <a:bodyPr/>
                    <a:lstStyle/>
                    <a:p>
                      <a:pPr marL="54610">
                        <a:lnSpc>
                          <a:spcPct val="100000"/>
                        </a:lnSpc>
                        <a:spcBef>
                          <a:spcPts val="350"/>
                        </a:spcBef>
                      </a:pPr>
                      <a:r>
                        <a:rPr sz="900" b="1" spc="-70" dirty="0">
                          <a:solidFill>
                            <a:srgbClr val="FFFFFF"/>
                          </a:solidFill>
                          <a:latin typeface="Arial"/>
                          <a:cs typeface="Arial"/>
                        </a:rPr>
                        <a:t>–12.8</a:t>
                      </a:r>
                      <a:endParaRPr sz="900">
                        <a:latin typeface="Arial"/>
                        <a:cs typeface="Arial"/>
                      </a:endParaRPr>
                    </a:p>
                  </a:txBody>
                  <a:tcPr marL="0" marR="0" marT="39221" marB="0">
                    <a:lnL w="28575">
                      <a:solidFill>
                        <a:srgbClr val="FFFFFF"/>
                      </a:solidFill>
                      <a:prstDash val="solid"/>
                    </a:lnL>
                    <a:lnR w="28575">
                      <a:solidFill>
                        <a:srgbClr val="FFFFFF"/>
                      </a:solidFill>
                      <a:prstDash val="solid"/>
                    </a:lnR>
                    <a:lnT w="19050">
                      <a:solidFill>
                        <a:srgbClr val="889CA2"/>
                      </a:solidFill>
                      <a:prstDash val="solid"/>
                    </a:lnT>
                    <a:lnB w="12700">
                      <a:solidFill>
                        <a:srgbClr val="010202"/>
                      </a:solidFill>
                      <a:prstDash val="solid"/>
                    </a:lnB>
                    <a:solidFill>
                      <a:srgbClr val="F26823"/>
                    </a:solidFill>
                  </a:tcPr>
                </a:tc>
                <a:tc>
                  <a:txBody>
                    <a:bodyPr/>
                    <a:lstStyle/>
                    <a:p>
                      <a:pPr marL="55880">
                        <a:lnSpc>
                          <a:spcPct val="100000"/>
                        </a:lnSpc>
                        <a:spcBef>
                          <a:spcPts val="350"/>
                        </a:spcBef>
                      </a:pPr>
                      <a:r>
                        <a:rPr sz="900" b="1" spc="-60" dirty="0">
                          <a:solidFill>
                            <a:srgbClr val="FFFFFF"/>
                          </a:solidFill>
                          <a:latin typeface="Arial"/>
                          <a:cs typeface="Arial"/>
                        </a:rPr>
                        <a:t>–4.5</a:t>
                      </a:r>
                      <a:endParaRPr sz="900">
                        <a:latin typeface="Arial"/>
                        <a:cs typeface="Arial"/>
                      </a:endParaRPr>
                    </a:p>
                  </a:txBody>
                  <a:tcPr marL="0" marR="0" marT="39221" marB="0">
                    <a:lnL w="28575">
                      <a:solidFill>
                        <a:srgbClr val="FFFFFF"/>
                      </a:solidFill>
                      <a:prstDash val="solid"/>
                    </a:lnL>
                    <a:lnR w="28575">
                      <a:solidFill>
                        <a:srgbClr val="FFFFFF"/>
                      </a:solidFill>
                      <a:prstDash val="solid"/>
                    </a:lnR>
                    <a:lnT w="19050">
                      <a:solidFill>
                        <a:srgbClr val="889CA2"/>
                      </a:solidFill>
                      <a:prstDash val="solid"/>
                    </a:lnT>
                    <a:lnB w="12700">
                      <a:solidFill>
                        <a:srgbClr val="010202"/>
                      </a:solidFill>
                      <a:prstDash val="solid"/>
                    </a:lnB>
                    <a:solidFill>
                      <a:srgbClr val="B21E3B"/>
                    </a:solidFill>
                  </a:tcPr>
                </a:tc>
                <a:tc>
                  <a:txBody>
                    <a:bodyPr/>
                    <a:lstStyle/>
                    <a:p>
                      <a:pPr marL="56515">
                        <a:lnSpc>
                          <a:spcPct val="100000"/>
                        </a:lnSpc>
                        <a:spcBef>
                          <a:spcPts val="345"/>
                        </a:spcBef>
                      </a:pPr>
                      <a:r>
                        <a:rPr sz="900" b="1" spc="-60" dirty="0">
                          <a:solidFill>
                            <a:srgbClr val="FFFFFF"/>
                          </a:solidFill>
                          <a:latin typeface="Arial"/>
                          <a:cs typeface="Arial"/>
                        </a:rPr>
                        <a:t>–3.6</a:t>
                      </a:r>
                      <a:endParaRPr sz="900">
                        <a:latin typeface="Arial"/>
                        <a:cs typeface="Arial"/>
                      </a:endParaRPr>
                    </a:p>
                  </a:txBody>
                  <a:tcPr marL="0" marR="0" marT="38660" marB="0">
                    <a:lnL w="28575">
                      <a:solidFill>
                        <a:srgbClr val="FFFFFF"/>
                      </a:solidFill>
                      <a:prstDash val="solid"/>
                    </a:lnL>
                    <a:lnR w="28575">
                      <a:solidFill>
                        <a:srgbClr val="FFFFFF"/>
                      </a:solidFill>
                      <a:prstDash val="solid"/>
                    </a:lnR>
                    <a:lnT w="19050">
                      <a:solidFill>
                        <a:srgbClr val="889CA2"/>
                      </a:solidFill>
                      <a:prstDash val="solid"/>
                    </a:lnT>
                    <a:lnB w="12700">
                      <a:solidFill>
                        <a:srgbClr val="010202"/>
                      </a:solidFill>
                      <a:prstDash val="solid"/>
                    </a:lnB>
                    <a:solidFill>
                      <a:srgbClr val="0959A4"/>
                    </a:solidFill>
                  </a:tcPr>
                </a:tc>
                <a:tc>
                  <a:txBody>
                    <a:bodyPr/>
                    <a:lstStyle/>
                    <a:p>
                      <a:pPr marL="58419">
                        <a:lnSpc>
                          <a:spcPct val="100000"/>
                        </a:lnSpc>
                        <a:spcBef>
                          <a:spcPts val="345"/>
                        </a:spcBef>
                      </a:pPr>
                      <a:r>
                        <a:rPr sz="900" b="1" spc="-60" dirty="0">
                          <a:solidFill>
                            <a:srgbClr val="FFFFFF"/>
                          </a:solidFill>
                          <a:latin typeface="Arial"/>
                          <a:cs typeface="Arial"/>
                        </a:rPr>
                        <a:t>0.2</a:t>
                      </a:r>
                      <a:endParaRPr sz="900">
                        <a:latin typeface="Arial"/>
                        <a:cs typeface="Arial"/>
                      </a:endParaRPr>
                    </a:p>
                  </a:txBody>
                  <a:tcPr marL="0" marR="0" marT="38660" marB="0">
                    <a:lnL w="28575">
                      <a:solidFill>
                        <a:srgbClr val="FFFFFF"/>
                      </a:solidFill>
                      <a:prstDash val="solid"/>
                    </a:lnL>
                    <a:lnR w="28575">
                      <a:solidFill>
                        <a:srgbClr val="FFFFFF"/>
                      </a:solidFill>
                      <a:prstDash val="solid"/>
                    </a:lnR>
                    <a:lnT w="19050">
                      <a:solidFill>
                        <a:srgbClr val="889CA2"/>
                      </a:solidFill>
                      <a:prstDash val="solid"/>
                    </a:lnT>
                    <a:lnB w="12700">
                      <a:solidFill>
                        <a:srgbClr val="010202"/>
                      </a:solidFill>
                      <a:prstDash val="solid"/>
                    </a:lnB>
                    <a:solidFill>
                      <a:srgbClr val="64B546"/>
                    </a:solidFill>
                  </a:tcPr>
                </a:tc>
                <a:tc>
                  <a:txBody>
                    <a:bodyPr/>
                    <a:lstStyle/>
                    <a:p>
                      <a:pPr marL="56515">
                        <a:lnSpc>
                          <a:spcPct val="100000"/>
                        </a:lnSpc>
                        <a:spcBef>
                          <a:spcPts val="345"/>
                        </a:spcBef>
                      </a:pPr>
                      <a:r>
                        <a:rPr sz="900" b="1" spc="-60" dirty="0">
                          <a:solidFill>
                            <a:srgbClr val="FFFFFF"/>
                          </a:solidFill>
                          <a:latin typeface="Arial"/>
                          <a:cs typeface="Arial"/>
                        </a:rPr>
                        <a:t>0.8</a:t>
                      </a:r>
                      <a:endParaRPr sz="900">
                        <a:latin typeface="Arial"/>
                        <a:cs typeface="Arial"/>
                      </a:endParaRPr>
                    </a:p>
                  </a:txBody>
                  <a:tcPr marL="0" marR="0" marT="38660" marB="0">
                    <a:lnL w="28575">
                      <a:solidFill>
                        <a:srgbClr val="FFFFFF"/>
                      </a:solidFill>
                      <a:prstDash val="solid"/>
                    </a:lnL>
                    <a:lnR w="28575">
                      <a:solidFill>
                        <a:srgbClr val="FFFFFF"/>
                      </a:solidFill>
                      <a:prstDash val="solid"/>
                    </a:lnR>
                    <a:lnT w="19050">
                      <a:solidFill>
                        <a:srgbClr val="889CA2"/>
                      </a:solidFill>
                      <a:prstDash val="solid"/>
                    </a:lnT>
                    <a:lnB w="12700">
                      <a:solidFill>
                        <a:srgbClr val="010202"/>
                      </a:solidFill>
                      <a:prstDash val="solid"/>
                    </a:lnB>
                    <a:solidFill>
                      <a:srgbClr val="64B546"/>
                    </a:solidFill>
                  </a:tcPr>
                </a:tc>
                <a:tc>
                  <a:txBody>
                    <a:bodyPr/>
                    <a:lstStyle/>
                    <a:p>
                      <a:pPr>
                        <a:lnSpc>
                          <a:spcPct val="100000"/>
                        </a:lnSpc>
                      </a:pPr>
                      <a:endParaRPr sz="800">
                        <a:latin typeface="Times New Roman"/>
                        <a:cs typeface="Times New Roman"/>
                      </a:endParaRPr>
                    </a:p>
                  </a:txBody>
                  <a:tcPr marL="0" marR="0" marT="0" marB="0">
                    <a:lnL w="28575">
                      <a:solidFill>
                        <a:srgbClr val="FFFFFF"/>
                      </a:solidFill>
                      <a:prstDash val="solid"/>
                    </a:lnL>
                    <a:lnT w="19050">
                      <a:solidFill>
                        <a:srgbClr val="889CA2"/>
                      </a:solidFill>
                      <a:prstDash val="solid"/>
                    </a:lnT>
                    <a:lnB w="12700">
                      <a:solidFill>
                        <a:srgbClr val="010202"/>
                      </a:solidFill>
                      <a:prstDash val="solid"/>
                    </a:lnB>
                    <a:solidFill>
                      <a:srgbClr val="F0EBE6"/>
                    </a:solidFill>
                  </a:tcPr>
                </a:tc>
                <a:extLst>
                  <a:ext uri="{0D108BD9-81ED-4DB2-BD59-A6C34878D82A}">
                    <a16:rowId xmlns:a16="http://schemas.microsoft.com/office/drawing/2014/main" val="10006"/>
                  </a:ext>
                </a:extLst>
              </a:tr>
              <a:tr h="552884">
                <a:tc>
                  <a:txBody>
                    <a:bodyPr/>
                    <a:lstStyle/>
                    <a:p>
                      <a:pPr>
                        <a:lnSpc>
                          <a:spcPct val="100000"/>
                        </a:lnSpc>
                      </a:pPr>
                      <a:endParaRPr sz="800">
                        <a:latin typeface="Times New Roman"/>
                        <a:cs typeface="Times New Roman"/>
                      </a:endParaRPr>
                    </a:p>
                  </a:txBody>
                  <a:tcPr marL="0" marR="0" marT="0" marB="0">
                    <a:lnT w="12700">
                      <a:solidFill>
                        <a:srgbClr val="010202"/>
                      </a:solidFill>
                      <a:prstDash val="solid"/>
                    </a:lnT>
                    <a:solidFill>
                      <a:srgbClr val="F0EBE6"/>
                    </a:solidFill>
                  </a:tcPr>
                </a:tc>
                <a:tc gridSpan="2">
                  <a:txBody>
                    <a:bodyPr/>
                    <a:lstStyle/>
                    <a:p>
                      <a:pPr>
                        <a:lnSpc>
                          <a:spcPct val="100000"/>
                        </a:lnSpc>
                        <a:spcBef>
                          <a:spcPts val="55"/>
                        </a:spcBef>
                      </a:pPr>
                      <a:endParaRPr sz="1500">
                        <a:latin typeface="Times New Roman"/>
                        <a:cs typeface="Times New Roman"/>
                      </a:endParaRPr>
                    </a:p>
                    <a:p>
                      <a:pPr marL="90170" indent="-91440">
                        <a:lnSpc>
                          <a:spcPct val="100000"/>
                        </a:lnSpc>
                        <a:buSzPct val="110000"/>
                        <a:buChar char="•"/>
                        <a:tabLst>
                          <a:tab pos="90805" algn="l"/>
                        </a:tabLst>
                      </a:pPr>
                      <a:r>
                        <a:rPr sz="900" b="1" spc="-85" dirty="0">
                          <a:solidFill>
                            <a:srgbClr val="0959A4"/>
                          </a:solidFill>
                          <a:latin typeface="Arial"/>
                          <a:cs typeface="Arial"/>
                        </a:rPr>
                        <a:t>Small</a:t>
                      </a:r>
                      <a:r>
                        <a:rPr sz="900" b="1" spc="-65" dirty="0">
                          <a:solidFill>
                            <a:srgbClr val="0959A4"/>
                          </a:solidFill>
                          <a:latin typeface="Arial"/>
                          <a:cs typeface="Arial"/>
                        </a:rPr>
                        <a:t> </a:t>
                      </a:r>
                      <a:r>
                        <a:rPr sz="900" b="1" spc="-90" dirty="0">
                          <a:solidFill>
                            <a:srgbClr val="0959A4"/>
                          </a:solidFill>
                          <a:latin typeface="Arial"/>
                          <a:cs typeface="Arial"/>
                        </a:rPr>
                        <a:t>stocks</a:t>
                      </a:r>
                      <a:endParaRPr sz="900">
                        <a:latin typeface="Arial"/>
                        <a:cs typeface="Arial"/>
                      </a:endParaRPr>
                    </a:p>
                  </a:txBody>
                  <a:tcPr marL="0" marR="0" marT="6163" marB="0">
                    <a:lnT w="12700">
                      <a:solidFill>
                        <a:srgbClr val="010202"/>
                      </a:solidFill>
                      <a:prstDash val="solid"/>
                    </a:lnT>
                    <a:solidFill>
                      <a:srgbClr val="F0EBE6"/>
                    </a:solidFill>
                  </a:tcPr>
                </a:tc>
                <a:tc hMerge="1">
                  <a:txBody>
                    <a:bodyPr/>
                    <a:lstStyle/>
                    <a:p>
                      <a:endParaRPr/>
                    </a:p>
                  </a:txBody>
                  <a:tcPr marL="0" marR="0" marT="0" marB="0"/>
                </a:tc>
                <a:tc gridSpan="3">
                  <a:txBody>
                    <a:bodyPr/>
                    <a:lstStyle/>
                    <a:p>
                      <a:pPr>
                        <a:lnSpc>
                          <a:spcPct val="100000"/>
                        </a:lnSpc>
                        <a:spcBef>
                          <a:spcPts val="55"/>
                        </a:spcBef>
                      </a:pPr>
                      <a:endParaRPr sz="1500">
                        <a:latin typeface="Times New Roman"/>
                        <a:cs typeface="Times New Roman"/>
                      </a:endParaRPr>
                    </a:p>
                    <a:p>
                      <a:pPr marL="359410" indent="-90805">
                        <a:lnSpc>
                          <a:spcPct val="100000"/>
                        </a:lnSpc>
                        <a:buSzPct val="110000"/>
                        <a:buChar char="•"/>
                        <a:tabLst>
                          <a:tab pos="360045" algn="l"/>
                        </a:tabLst>
                      </a:pPr>
                      <a:r>
                        <a:rPr sz="900" b="1" spc="-100" dirty="0">
                          <a:solidFill>
                            <a:srgbClr val="2CAAE1"/>
                          </a:solidFill>
                          <a:latin typeface="Arial"/>
                          <a:cs typeface="Arial"/>
                        </a:rPr>
                        <a:t>Large</a:t>
                      </a:r>
                      <a:r>
                        <a:rPr sz="900" b="1" spc="-50" dirty="0">
                          <a:solidFill>
                            <a:srgbClr val="2CAAE1"/>
                          </a:solidFill>
                          <a:latin typeface="Arial"/>
                          <a:cs typeface="Arial"/>
                        </a:rPr>
                        <a:t> </a:t>
                      </a:r>
                      <a:r>
                        <a:rPr sz="900" b="1" spc="-90" dirty="0">
                          <a:solidFill>
                            <a:srgbClr val="2CAAE1"/>
                          </a:solidFill>
                          <a:latin typeface="Arial"/>
                          <a:cs typeface="Arial"/>
                        </a:rPr>
                        <a:t>stocks</a:t>
                      </a:r>
                      <a:endParaRPr sz="900">
                        <a:latin typeface="Arial"/>
                        <a:cs typeface="Arial"/>
                      </a:endParaRPr>
                    </a:p>
                  </a:txBody>
                  <a:tcPr marL="0" marR="0" marT="6163" marB="0">
                    <a:lnT w="12700">
                      <a:solidFill>
                        <a:srgbClr val="010202"/>
                      </a:solidFill>
                      <a:prstDash val="solid"/>
                    </a:lnT>
                    <a:solidFill>
                      <a:srgbClr val="F0EBE6"/>
                    </a:solidFill>
                  </a:tcPr>
                </a:tc>
                <a:tc hMerge="1">
                  <a:txBody>
                    <a:bodyPr/>
                    <a:lstStyle/>
                    <a:p>
                      <a:endParaRPr/>
                    </a:p>
                  </a:txBody>
                  <a:tcPr marL="0" marR="0" marT="0" marB="0"/>
                </a:tc>
                <a:tc hMerge="1">
                  <a:txBody>
                    <a:bodyPr/>
                    <a:lstStyle/>
                    <a:p>
                      <a:endParaRPr/>
                    </a:p>
                  </a:txBody>
                  <a:tcPr marL="0" marR="0" marT="0" marB="0"/>
                </a:tc>
                <a:tc gridSpan="4">
                  <a:txBody>
                    <a:bodyPr/>
                    <a:lstStyle/>
                    <a:p>
                      <a:pPr>
                        <a:lnSpc>
                          <a:spcPct val="100000"/>
                        </a:lnSpc>
                        <a:spcBef>
                          <a:spcPts val="55"/>
                        </a:spcBef>
                      </a:pPr>
                      <a:endParaRPr sz="1500">
                        <a:latin typeface="Times New Roman"/>
                        <a:cs typeface="Times New Roman"/>
                      </a:endParaRPr>
                    </a:p>
                    <a:p>
                      <a:pPr marL="225425" indent="-91440">
                        <a:lnSpc>
                          <a:spcPct val="100000"/>
                        </a:lnSpc>
                        <a:buSzPct val="110000"/>
                        <a:buChar char="•"/>
                        <a:tabLst>
                          <a:tab pos="226060" algn="l"/>
                        </a:tabLst>
                      </a:pPr>
                      <a:r>
                        <a:rPr sz="900" b="1" spc="-70" dirty="0">
                          <a:solidFill>
                            <a:srgbClr val="B21E3B"/>
                          </a:solidFill>
                          <a:latin typeface="Arial"/>
                          <a:cs typeface="Arial"/>
                        </a:rPr>
                        <a:t>International</a:t>
                      </a:r>
                      <a:r>
                        <a:rPr sz="900" b="1" spc="-50" dirty="0">
                          <a:solidFill>
                            <a:srgbClr val="B21E3B"/>
                          </a:solidFill>
                          <a:latin typeface="Arial"/>
                          <a:cs typeface="Arial"/>
                        </a:rPr>
                        <a:t> </a:t>
                      </a:r>
                      <a:r>
                        <a:rPr sz="900" b="1" spc="-90" dirty="0">
                          <a:solidFill>
                            <a:srgbClr val="B21E3B"/>
                          </a:solidFill>
                          <a:latin typeface="Arial"/>
                          <a:cs typeface="Arial"/>
                        </a:rPr>
                        <a:t>stocks</a:t>
                      </a:r>
                      <a:endParaRPr sz="900">
                        <a:latin typeface="Arial"/>
                        <a:cs typeface="Arial"/>
                      </a:endParaRPr>
                    </a:p>
                  </a:txBody>
                  <a:tcPr marL="0" marR="0" marT="6163" marB="0">
                    <a:lnT w="12700">
                      <a:solidFill>
                        <a:srgbClr val="010202"/>
                      </a:solidFill>
                      <a:prstDash val="solid"/>
                    </a:lnT>
                    <a:solidFill>
                      <a:srgbClr val="F0EBE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5">
                  <a:txBody>
                    <a:bodyPr/>
                    <a:lstStyle/>
                    <a:p>
                      <a:pPr>
                        <a:lnSpc>
                          <a:spcPct val="100000"/>
                        </a:lnSpc>
                        <a:spcBef>
                          <a:spcPts val="55"/>
                        </a:spcBef>
                      </a:pPr>
                      <a:endParaRPr sz="1500">
                        <a:latin typeface="Times New Roman"/>
                        <a:cs typeface="Times New Roman"/>
                      </a:endParaRPr>
                    </a:p>
                    <a:p>
                      <a:pPr marL="255270" indent="-90805">
                        <a:lnSpc>
                          <a:spcPct val="100000"/>
                        </a:lnSpc>
                        <a:buSzPct val="110000"/>
                        <a:buChar char="•"/>
                        <a:tabLst>
                          <a:tab pos="255904" algn="l"/>
                        </a:tabLst>
                      </a:pPr>
                      <a:r>
                        <a:rPr sz="900" b="1" spc="-100" dirty="0">
                          <a:solidFill>
                            <a:srgbClr val="F26823"/>
                          </a:solidFill>
                          <a:latin typeface="Arial"/>
                          <a:cs typeface="Arial"/>
                        </a:rPr>
                        <a:t>Long-term government</a:t>
                      </a:r>
                      <a:r>
                        <a:rPr sz="900" b="1" spc="-10" dirty="0">
                          <a:solidFill>
                            <a:srgbClr val="F26823"/>
                          </a:solidFill>
                          <a:latin typeface="Arial"/>
                          <a:cs typeface="Arial"/>
                        </a:rPr>
                        <a:t> </a:t>
                      </a:r>
                      <a:r>
                        <a:rPr sz="900" b="1" spc="-114" dirty="0">
                          <a:solidFill>
                            <a:srgbClr val="F26823"/>
                          </a:solidFill>
                          <a:latin typeface="Arial"/>
                          <a:cs typeface="Arial"/>
                        </a:rPr>
                        <a:t>bonds</a:t>
                      </a:r>
                      <a:endParaRPr sz="900">
                        <a:latin typeface="Arial"/>
                        <a:cs typeface="Arial"/>
                      </a:endParaRPr>
                    </a:p>
                  </a:txBody>
                  <a:tcPr marL="0" marR="0" marT="6163" marB="0">
                    <a:lnT w="12700">
                      <a:solidFill>
                        <a:srgbClr val="010202"/>
                      </a:solidFill>
                      <a:prstDash val="solid"/>
                    </a:lnT>
                    <a:solidFill>
                      <a:srgbClr val="F0EBE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nSpc>
                          <a:spcPct val="100000"/>
                        </a:lnSpc>
                        <a:spcBef>
                          <a:spcPts val="55"/>
                        </a:spcBef>
                      </a:pPr>
                      <a:endParaRPr sz="1500">
                        <a:latin typeface="Times New Roman"/>
                        <a:cs typeface="Times New Roman"/>
                      </a:endParaRPr>
                    </a:p>
                    <a:p>
                      <a:pPr marL="351155" indent="-91440">
                        <a:lnSpc>
                          <a:spcPct val="100000"/>
                        </a:lnSpc>
                        <a:buSzPct val="110000"/>
                        <a:buChar char="•"/>
                        <a:tabLst>
                          <a:tab pos="351790" algn="l"/>
                        </a:tabLst>
                      </a:pPr>
                      <a:r>
                        <a:rPr sz="900" b="1" spc="-90" dirty="0">
                          <a:solidFill>
                            <a:srgbClr val="64B546"/>
                          </a:solidFill>
                          <a:latin typeface="Arial"/>
                          <a:cs typeface="Arial"/>
                        </a:rPr>
                        <a:t>Treasury</a:t>
                      </a:r>
                      <a:r>
                        <a:rPr sz="900" b="1" spc="-50" dirty="0">
                          <a:solidFill>
                            <a:srgbClr val="64B546"/>
                          </a:solidFill>
                          <a:latin typeface="Arial"/>
                          <a:cs typeface="Arial"/>
                        </a:rPr>
                        <a:t> </a:t>
                      </a:r>
                      <a:r>
                        <a:rPr sz="900" b="1" spc="-75" dirty="0">
                          <a:solidFill>
                            <a:srgbClr val="64B546"/>
                          </a:solidFill>
                          <a:latin typeface="Arial"/>
                          <a:cs typeface="Arial"/>
                        </a:rPr>
                        <a:t>bills</a:t>
                      </a:r>
                      <a:endParaRPr sz="900">
                        <a:latin typeface="Arial"/>
                        <a:cs typeface="Arial"/>
                      </a:endParaRPr>
                    </a:p>
                  </a:txBody>
                  <a:tcPr marL="0" marR="0" marT="6163" marB="0">
                    <a:lnT w="12700">
                      <a:solidFill>
                        <a:srgbClr val="010202"/>
                      </a:solidFill>
                      <a:prstDash val="solid"/>
                    </a:lnT>
                    <a:solidFill>
                      <a:srgbClr val="F0EBE6"/>
                    </a:solidFill>
                  </a:tcPr>
                </a:tc>
                <a:tc hMerge="1">
                  <a:txBody>
                    <a:bodyPr/>
                    <a:lstStyle/>
                    <a:p>
                      <a:endParaRPr/>
                    </a:p>
                  </a:txBody>
                  <a:tcPr marL="0" marR="0" marT="0" marB="0"/>
                </a:tc>
                <a:tc hMerge="1">
                  <a:txBody>
                    <a:bodyPr/>
                    <a:lstStyle/>
                    <a:p>
                      <a:endParaRPr/>
                    </a:p>
                  </a:txBody>
                  <a:tcPr marL="0" marR="0" marT="0" marB="0"/>
                </a:tc>
                <a:tc gridSpan="4">
                  <a:txBody>
                    <a:bodyPr/>
                    <a:lstStyle/>
                    <a:p>
                      <a:pPr>
                        <a:lnSpc>
                          <a:spcPct val="100000"/>
                        </a:lnSpc>
                        <a:spcBef>
                          <a:spcPts val="55"/>
                        </a:spcBef>
                      </a:pPr>
                      <a:endParaRPr sz="1500">
                        <a:latin typeface="Times New Roman"/>
                        <a:cs typeface="Times New Roman"/>
                      </a:endParaRPr>
                    </a:p>
                    <a:p>
                      <a:pPr marL="252095" indent="-90805">
                        <a:lnSpc>
                          <a:spcPct val="100000"/>
                        </a:lnSpc>
                        <a:buSzPct val="110000"/>
                        <a:buChar char="•"/>
                        <a:tabLst>
                          <a:tab pos="252095" algn="l"/>
                        </a:tabLst>
                      </a:pPr>
                      <a:r>
                        <a:rPr sz="900" b="1" spc="-75" dirty="0">
                          <a:solidFill>
                            <a:srgbClr val="879EA2"/>
                          </a:solidFill>
                          <a:latin typeface="Arial"/>
                          <a:cs typeface="Arial"/>
                        </a:rPr>
                        <a:t>Diversified</a:t>
                      </a:r>
                      <a:r>
                        <a:rPr sz="900" b="1" spc="-40" dirty="0">
                          <a:solidFill>
                            <a:srgbClr val="879EA2"/>
                          </a:solidFill>
                          <a:latin typeface="Arial"/>
                          <a:cs typeface="Arial"/>
                        </a:rPr>
                        <a:t> </a:t>
                      </a:r>
                      <a:r>
                        <a:rPr sz="900" b="1" spc="-80" dirty="0">
                          <a:solidFill>
                            <a:srgbClr val="879EA2"/>
                          </a:solidFill>
                          <a:latin typeface="Arial"/>
                          <a:cs typeface="Arial"/>
                        </a:rPr>
                        <a:t>portfolio</a:t>
                      </a:r>
                      <a:endParaRPr sz="900">
                        <a:latin typeface="Arial"/>
                        <a:cs typeface="Arial"/>
                      </a:endParaRPr>
                    </a:p>
                  </a:txBody>
                  <a:tcPr marL="0" marR="0" marT="6163" marB="0">
                    <a:lnT w="12700">
                      <a:solidFill>
                        <a:srgbClr val="010202"/>
                      </a:solidFill>
                      <a:prstDash val="solid"/>
                    </a:lnT>
                    <a:solidFill>
                      <a:srgbClr val="F0EBE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500" dirty="0">
                        <a:latin typeface="Times New Roman"/>
                        <a:cs typeface="Times New Roman"/>
                      </a:endParaRPr>
                    </a:p>
                    <a:p>
                      <a:pPr>
                        <a:lnSpc>
                          <a:spcPct val="100000"/>
                        </a:lnSpc>
                      </a:pPr>
                      <a:endParaRPr sz="500" dirty="0">
                        <a:latin typeface="Times New Roman"/>
                        <a:cs typeface="Times New Roman"/>
                      </a:endParaRPr>
                    </a:p>
                    <a:p>
                      <a:pPr>
                        <a:lnSpc>
                          <a:spcPct val="100000"/>
                        </a:lnSpc>
                      </a:pPr>
                      <a:endParaRPr sz="500" dirty="0">
                        <a:latin typeface="Times New Roman"/>
                        <a:cs typeface="Times New Roman"/>
                      </a:endParaRPr>
                    </a:p>
                    <a:p>
                      <a:pPr>
                        <a:lnSpc>
                          <a:spcPct val="100000"/>
                        </a:lnSpc>
                      </a:pPr>
                      <a:endParaRPr sz="500" dirty="0">
                        <a:latin typeface="Times New Roman"/>
                        <a:cs typeface="Times New Roman"/>
                      </a:endParaRPr>
                    </a:p>
                    <a:p>
                      <a:pPr>
                        <a:lnSpc>
                          <a:spcPct val="100000"/>
                        </a:lnSpc>
                      </a:pPr>
                      <a:endParaRPr sz="500" dirty="0">
                        <a:latin typeface="Times New Roman"/>
                        <a:cs typeface="Times New Roman"/>
                      </a:endParaRPr>
                    </a:p>
                    <a:p>
                      <a:pPr marL="171450">
                        <a:lnSpc>
                          <a:spcPct val="100000"/>
                        </a:lnSpc>
                        <a:spcBef>
                          <a:spcPts val="375"/>
                        </a:spcBef>
                      </a:pPr>
                      <a:r>
                        <a:rPr sz="500" spc="-100" dirty="0">
                          <a:solidFill>
                            <a:srgbClr val="010202"/>
                          </a:solidFill>
                          <a:latin typeface="Arial"/>
                          <a:cs typeface="Arial"/>
                        </a:rPr>
                        <a:t>PRIYL09</a:t>
                      </a:r>
                      <a:endParaRPr sz="500" dirty="0">
                        <a:latin typeface="Arial"/>
                        <a:cs typeface="Arial"/>
                      </a:endParaRPr>
                    </a:p>
                  </a:txBody>
                  <a:tcPr marL="0" marR="0" marT="0" marB="0">
                    <a:lnT w="12700">
                      <a:solidFill>
                        <a:srgbClr val="010202"/>
                      </a:solidFill>
                      <a:prstDash val="solid"/>
                    </a:lnT>
                    <a:solidFill>
                      <a:srgbClr val="F0EBE6"/>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204" y="1212092"/>
            <a:ext cx="8724795" cy="548640"/>
          </a:xfrm>
        </p:spPr>
        <p:txBody>
          <a:bodyPr/>
          <a:lstStyle/>
          <a:p>
            <a:pPr algn="ctr"/>
            <a:r>
              <a:rPr lang="en-US" sz="4800" spc="300" dirty="0"/>
              <a:t>Roth contributions and </a:t>
            </a:r>
            <a:r>
              <a:rPr lang="en-US" sz="4800" spc="300" dirty="0" err="1"/>
              <a:t>roth</a:t>
            </a:r>
            <a:r>
              <a:rPr lang="en-US" sz="4800" spc="300" dirty="0"/>
              <a:t> Conversions</a:t>
            </a:r>
          </a:p>
        </p:txBody>
      </p:sp>
      <p:cxnSp>
        <p:nvCxnSpPr>
          <p:cNvPr id="6" name="Straight Connector 5"/>
          <p:cNvCxnSpPr/>
          <p:nvPr/>
        </p:nvCxnSpPr>
        <p:spPr>
          <a:xfrm>
            <a:off x="419204" y="2255501"/>
            <a:ext cx="8138160" cy="0"/>
          </a:xfrm>
          <a:prstGeom prst="line">
            <a:avLst/>
          </a:prstGeom>
          <a:ln>
            <a:solidFill>
              <a:srgbClr val="FF8700"/>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7" name="Picture 6" descr="What is a Roth IRA conversion? Whiteboard Wealth #13">
            <a:extLst>
              <a:ext uri="{FF2B5EF4-FFF2-40B4-BE49-F238E27FC236}">
                <a16:creationId xmlns:a16="http://schemas.microsoft.com/office/drawing/2014/main" id="{7DE28E0B-90E4-4DA5-BB59-808F20362B8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488284" y="2622919"/>
            <a:ext cx="3970781" cy="2767419"/>
          </a:xfrm>
          <a:prstGeom prst="rect">
            <a:avLst/>
          </a:prstGeom>
        </p:spPr>
      </p:pic>
      <p:grpSp>
        <p:nvGrpSpPr>
          <p:cNvPr id="23" name="Group 22">
            <a:extLst>
              <a:ext uri="{FF2B5EF4-FFF2-40B4-BE49-F238E27FC236}">
                <a16:creationId xmlns:a16="http://schemas.microsoft.com/office/drawing/2014/main" id="{E07FE85F-00A8-40EF-A418-421D987F6BAD}"/>
              </a:ext>
            </a:extLst>
          </p:cNvPr>
          <p:cNvGrpSpPr/>
          <p:nvPr/>
        </p:nvGrpSpPr>
        <p:grpSpPr>
          <a:xfrm>
            <a:off x="1063253" y="2622919"/>
            <a:ext cx="2910842" cy="752495"/>
            <a:chOff x="0" y="2766034"/>
            <a:chExt cx="2074326" cy="829730"/>
          </a:xfrm>
        </p:grpSpPr>
        <p:sp>
          <p:nvSpPr>
            <p:cNvPr id="24" name="Chevron 14">
              <a:extLst>
                <a:ext uri="{FF2B5EF4-FFF2-40B4-BE49-F238E27FC236}">
                  <a16:creationId xmlns:a16="http://schemas.microsoft.com/office/drawing/2014/main" id="{162C9AC7-5A40-49CC-9D90-92585FDD0CF8}"/>
                </a:ext>
              </a:extLst>
            </p:cNvPr>
            <p:cNvSpPr/>
            <p:nvPr/>
          </p:nvSpPr>
          <p:spPr>
            <a:xfrm>
              <a:off x="0" y="2766034"/>
              <a:ext cx="2074326" cy="829730"/>
            </a:xfrm>
            <a:prstGeom prst="chevron">
              <a:avLst/>
            </a:prstGeom>
            <a:solidFill>
              <a:srgbClr val="F96A1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5" name="Chevron 4">
              <a:extLst>
                <a:ext uri="{FF2B5EF4-FFF2-40B4-BE49-F238E27FC236}">
                  <a16:creationId xmlns:a16="http://schemas.microsoft.com/office/drawing/2014/main" id="{BD1CB3BB-D197-468A-B1CD-9D3CB2AF6286}"/>
                </a:ext>
              </a:extLst>
            </p:cNvPr>
            <p:cNvSpPr txBox="1"/>
            <p:nvPr/>
          </p:nvSpPr>
          <p:spPr>
            <a:xfrm>
              <a:off x="414865" y="2766034"/>
              <a:ext cx="1244596" cy="8297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algn="ctr" defTabSz="800100">
                <a:lnSpc>
                  <a:spcPct val="90000"/>
                </a:lnSpc>
                <a:spcBef>
                  <a:spcPct val="0"/>
                </a:spcBef>
                <a:spcAft>
                  <a:spcPct val="35000"/>
                </a:spcAft>
              </a:pPr>
              <a:r>
                <a:rPr lang="en-US" dirty="0"/>
                <a:t>Tax Free (x3)</a:t>
              </a:r>
            </a:p>
          </p:txBody>
        </p:sp>
      </p:grpSp>
      <p:grpSp>
        <p:nvGrpSpPr>
          <p:cNvPr id="26" name="Group 25">
            <a:extLst>
              <a:ext uri="{FF2B5EF4-FFF2-40B4-BE49-F238E27FC236}">
                <a16:creationId xmlns:a16="http://schemas.microsoft.com/office/drawing/2014/main" id="{34AE2057-3261-4480-8185-5B1C80935B11}"/>
              </a:ext>
            </a:extLst>
          </p:cNvPr>
          <p:cNvGrpSpPr/>
          <p:nvPr/>
        </p:nvGrpSpPr>
        <p:grpSpPr>
          <a:xfrm>
            <a:off x="1063253" y="3630380"/>
            <a:ext cx="2910842" cy="752495"/>
            <a:chOff x="0" y="2766034"/>
            <a:chExt cx="2074326" cy="829730"/>
          </a:xfrm>
        </p:grpSpPr>
        <p:sp>
          <p:nvSpPr>
            <p:cNvPr id="27" name="Chevron 14">
              <a:extLst>
                <a:ext uri="{FF2B5EF4-FFF2-40B4-BE49-F238E27FC236}">
                  <a16:creationId xmlns:a16="http://schemas.microsoft.com/office/drawing/2014/main" id="{85BA7577-CFC6-4E1B-B415-6B384DF878ED}"/>
                </a:ext>
              </a:extLst>
            </p:cNvPr>
            <p:cNvSpPr/>
            <p:nvPr/>
          </p:nvSpPr>
          <p:spPr>
            <a:xfrm>
              <a:off x="0" y="2766034"/>
              <a:ext cx="2074326" cy="829730"/>
            </a:xfrm>
            <a:prstGeom prst="chevron">
              <a:avLst/>
            </a:prstGeom>
            <a:solidFill>
              <a:srgbClr val="F96A1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8" name="Chevron 4">
              <a:extLst>
                <a:ext uri="{FF2B5EF4-FFF2-40B4-BE49-F238E27FC236}">
                  <a16:creationId xmlns:a16="http://schemas.microsoft.com/office/drawing/2014/main" id="{77AF4818-A838-46D4-B1FE-4E54BAC0BF68}"/>
                </a:ext>
              </a:extLst>
            </p:cNvPr>
            <p:cNvSpPr txBox="1"/>
            <p:nvPr/>
          </p:nvSpPr>
          <p:spPr>
            <a:xfrm>
              <a:off x="414865" y="2766034"/>
              <a:ext cx="1244596" cy="8297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algn="ctr" defTabSz="800100">
                <a:lnSpc>
                  <a:spcPct val="90000"/>
                </a:lnSpc>
                <a:spcBef>
                  <a:spcPct val="0"/>
                </a:spcBef>
                <a:spcAft>
                  <a:spcPct val="35000"/>
                </a:spcAft>
              </a:pPr>
              <a:r>
                <a:rPr lang="en-US" dirty="0"/>
                <a:t>No RMD</a:t>
              </a:r>
            </a:p>
          </p:txBody>
        </p:sp>
      </p:grpSp>
      <p:grpSp>
        <p:nvGrpSpPr>
          <p:cNvPr id="32" name="Group 31">
            <a:extLst>
              <a:ext uri="{FF2B5EF4-FFF2-40B4-BE49-F238E27FC236}">
                <a16:creationId xmlns:a16="http://schemas.microsoft.com/office/drawing/2014/main" id="{D9DC5034-ECB3-4849-837B-3992956E8EE5}"/>
              </a:ext>
            </a:extLst>
          </p:cNvPr>
          <p:cNvGrpSpPr/>
          <p:nvPr/>
        </p:nvGrpSpPr>
        <p:grpSpPr>
          <a:xfrm>
            <a:off x="1063254" y="4637844"/>
            <a:ext cx="2910842" cy="752495"/>
            <a:chOff x="40510" y="2636910"/>
            <a:chExt cx="2074326" cy="829730"/>
          </a:xfrm>
        </p:grpSpPr>
        <p:sp>
          <p:nvSpPr>
            <p:cNvPr id="33" name="Chevron 14">
              <a:extLst>
                <a:ext uri="{FF2B5EF4-FFF2-40B4-BE49-F238E27FC236}">
                  <a16:creationId xmlns:a16="http://schemas.microsoft.com/office/drawing/2014/main" id="{E379DBEA-70D6-45E3-8A07-4D5B50BD47C9}"/>
                </a:ext>
              </a:extLst>
            </p:cNvPr>
            <p:cNvSpPr/>
            <p:nvPr/>
          </p:nvSpPr>
          <p:spPr>
            <a:xfrm>
              <a:off x="40510" y="2636910"/>
              <a:ext cx="2074326" cy="829730"/>
            </a:xfrm>
            <a:prstGeom prst="chevron">
              <a:avLst/>
            </a:prstGeom>
            <a:solidFill>
              <a:srgbClr val="F96A1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34" name="Chevron 4">
              <a:extLst>
                <a:ext uri="{FF2B5EF4-FFF2-40B4-BE49-F238E27FC236}">
                  <a16:creationId xmlns:a16="http://schemas.microsoft.com/office/drawing/2014/main" id="{1C777570-7E49-40C9-9478-43BCE3AB381B}"/>
                </a:ext>
              </a:extLst>
            </p:cNvPr>
            <p:cNvSpPr txBox="1"/>
            <p:nvPr/>
          </p:nvSpPr>
          <p:spPr>
            <a:xfrm>
              <a:off x="375571" y="2636910"/>
              <a:ext cx="1434123" cy="8297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algn="ctr" defTabSz="800100">
                <a:lnSpc>
                  <a:spcPct val="90000"/>
                </a:lnSpc>
                <a:spcBef>
                  <a:spcPct val="0"/>
                </a:spcBef>
                <a:spcAft>
                  <a:spcPct val="35000"/>
                </a:spcAft>
              </a:pPr>
              <a:r>
                <a:rPr lang="en-US" dirty="0"/>
                <a:t>Out of Government Control!</a:t>
              </a:r>
            </a:p>
          </p:txBody>
        </p:sp>
      </p:grpSp>
    </p:spTree>
    <p:extLst>
      <p:ext uri="{BB962C8B-B14F-4D97-AF65-F5344CB8AC3E}">
        <p14:creationId xmlns:p14="http://schemas.microsoft.com/office/powerpoint/2010/main" val="332721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229" y="1190708"/>
            <a:ext cx="8724795" cy="548640"/>
          </a:xfrm>
        </p:spPr>
        <p:txBody>
          <a:bodyPr/>
          <a:lstStyle/>
          <a:p>
            <a:r>
              <a:rPr lang="en-US" sz="4800" spc="300" dirty="0"/>
              <a:t>Estate Planning Changes</a:t>
            </a:r>
          </a:p>
        </p:txBody>
      </p:sp>
      <p:sp>
        <p:nvSpPr>
          <p:cNvPr id="3" name="Content Placeholder 2"/>
          <p:cNvSpPr>
            <a:spLocks noGrp="1"/>
          </p:cNvSpPr>
          <p:nvPr>
            <p:ph idx="1"/>
          </p:nvPr>
        </p:nvSpPr>
        <p:spPr>
          <a:xfrm>
            <a:off x="466725" y="2026345"/>
            <a:ext cx="5528722" cy="3366627"/>
          </a:xfrm>
        </p:spPr>
        <p:txBody>
          <a:bodyPr>
            <a:normAutofit/>
          </a:bodyPr>
          <a:lstStyle/>
          <a:p>
            <a:pPr marL="0" indent="0">
              <a:lnSpc>
                <a:spcPct val="150000"/>
              </a:lnSpc>
              <a:spcBef>
                <a:spcPts val="0"/>
              </a:spcBef>
              <a:buClr>
                <a:schemeClr val="accent3"/>
              </a:buClr>
              <a:buSzPct val="100000"/>
            </a:pPr>
            <a:r>
              <a:rPr lang="en-US" sz="3200" b="0" dirty="0">
                <a:solidFill>
                  <a:srgbClr val="000000"/>
                </a:solidFill>
                <a:latin typeface="Franklin Gothic Demi" panose="020B0703020102020204" pitchFamily="34" charset="0"/>
                <a:cs typeface="Estrangelo Edessa" panose="03080600000000000000" pitchFamily="66" charset="0"/>
              </a:rPr>
              <a:t>The Secure Act:</a:t>
            </a:r>
          </a:p>
          <a:p>
            <a:pPr marL="0" lvl="0" indent="-228600">
              <a:lnSpc>
                <a:spcPct val="150000"/>
              </a:lnSpc>
              <a:spcBef>
                <a:spcPts val="0"/>
              </a:spcBef>
              <a:buClr>
                <a:srgbClr val="08A1D9"/>
              </a:buClr>
              <a:buSzPct val="100000"/>
              <a:buFont typeface="Wingdings" panose="05000000000000000000" pitchFamily="2" charset="2"/>
              <a:buChar char="§"/>
            </a:pPr>
            <a:r>
              <a:rPr lang="en-US" sz="2800" b="0" dirty="0">
                <a:solidFill>
                  <a:srgbClr val="000000"/>
                </a:solidFill>
                <a:latin typeface="Franklin Gothic Demi" panose="020B0703020102020204" pitchFamily="34" charset="0"/>
                <a:cs typeface="Estrangelo Edessa" panose="03080600000000000000" pitchFamily="66" charset="0"/>
              </a:rPr>
              <a:t>Required Minimum Distributions</a:t>
            </a:r>
          </a:p>
          <a:p>
            <a:pPr marL="0" lvl="0" indent="-228600">
              <a:lnSpc>
                <a:spcPct val="150000"/>
              </a:lnSpc>
              <a:spcBef>
                <a:spcPts val="0"/>
              </a:spcBef>
              <a:buClr>
                <a:srgbClr val="08A1D9"/>
              </a:buClr>
              <a:buSzPct val="100000"/>
              <a:buFont typeface="Wingdings" panose="05000000000000000000" pitchFamily="2" charset="2"/>
              <a:buChar char="§"/>
            </a:pPr>
            <a:r>
              <a:rPr lang="en-US" sz="2800" b="0" dirty="0">
                <a:solidFill>
                  <a:srgbClr val="000000"/>
                </a:solidFill>
                <a:latin typeface="Franklin Gothic Demi" panose="020B0703020102020204" pitchFamily="34" charset="0"/>
                <a:cs typeface="Estrangelo Edessa" panose="03080600000000000000" pitchFamily="66" charset="0"/>
              </a:rPr>
              <a:t>Inherited IRAs</a:t>
            </a:r>
          </a:p>
          <a:p>
            <a:pPr marL="0" indent="0">
              <a:lnSpc>
                <a:spcPct val="150000"/>
              </a:lnSpc>
              <a:spcBef>
                <a:spcPts val="0"/>
              </a:spcBef>
              <a:buClr>
                <a:schemeClr val="accent3"/>
              </a:buClr>
              <a:buSzPct val="100000"/>
            </a:pPr>
            <a:endParaRPr lang="en-US" sz="2600" b="0" dirty="0">
              <a:latin typeface="Franklin Gothic Demi" panose="020B0703020102020204" pitchFamily="34" charset="0"/>
              <a:cs typeface="Estrangelo Edessa" panose="03080600000000000000" pitchFamily="66" charset="0"/>
            </a:endParaRPr>
          </a:p>
        </p:txBody>
      </p:sp>
      <p:cxnSp>
        <p:nvCxnSpPr>
          <p:cNvPr id="6" name="Straight Connector 5"/>
          <p:cNvCxnSpPr>
            <a:cxnSpLocks/>
          </p:cNvCxnSpPr>
          <p:nvPr/>
        </p:nvCxnSpPr>
        <p:spPr>
          <a:xfrm>
            <a:off x="403045" y="1925986"/>
            <a:ext cx="8337910" cy="0"/>
          </a:xfrm>
          <a:prstGeom prst="line">
            <a:avLst/>
          </a:prstGeom>
          <a:ln>
            <a:solidFill>
              <a:srgbClr val="FF8700"/>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AF7BD12-661F-4F24-8A8E-7681D8772855}"/>
              </a:ext>
            </a:extLst>
          </p:cNvPr>
          <p:cNvPicPr>
            <a:picLocks noChangeAspect="1"/>
          </p:cNvPicPr>
          <p:nvPr/>
        </p:nvPicPr>
        <p:blipFill rotWithShape="1">
          <a:blip r:embed="rId2">
            <a:extLst>
              <a:ext uri="{28A0092B-C50C-407E-A947-70E740481C1C}">
                <a14:useLocalDpi xmlns:a14="http://schemas.microsoft.com/office/drawing/2010/main" val="0"/>
              </a:ext>
            </a:extLst>
          </a:blip>
          <a:srcRect t="18182" r="9091"/>
          <a:stretch/>
        </p:blipFill>
        <p:spPr>
          <a:xfrm>
            <a:off x="4862207" y="3587329"/>
            <a:ext cx="3933001" cy="2212313"/>
          </a:xfrm>
          <a:prstGeom prst="rect">
            <a:avLst/>
          </a:prstGeom>
        </p:spPr>
      </p:pic>
    </p:spTree>
    <p:extLst>
      <p:ext uri="{BB962C8B-B14F-4D97-AF65-F5344CB8AC3E}">
        <p14:creationId xmlns:p14="http://schemas.microsoft.com/office/powerpoint/2010/main" val="126919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204" y="1212092"/>
            <a:ext cx="8724795" cy="548640"/>
          </a:xfrm>
        </p:spPr>
        <p:txBody>
          <a:bodyPr/>
          <a:lstStyle/>
          <a:p>
            <a:r>
              <a:rPr lang="en-US" sz="4800" spc="300" dirty="0"/>
              <a:t>Required minimum distributions Changes</a:t>
            </a:r>
          </a:p>
        </p:txBody>
      </p:sp>
      <p:cxnSp>
        <p:nvCxnSpPr>
          <p:cNvPr id="6" name="Straight Connector 5"/>
          <p:cNvCxnSpPr/>
          <p:nvPr/>
        </p:nvCxnSpPr>
        <p:spPr>
          <a:xfrm>
            <a:off x="502920" y="2253154"/>
            <a:ext cx="8138160" cy="0"/>
          </a:xfrm>
          <a:prstGeom prst="line">
            <a:avLst/>
          </a:prstGeom>
          <a:ln>
            <a:solidFill>
              <a:srgbClr val="FF87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18F48D0-A59E-48FE-A38D-D8016663EFC5}"/>
              </a:ext>
            </a:extLst>
          </p:cNvPr>
          <p:cNvSpPr/>
          <p:nvPr/>
        </p:nvSpPr>
        <p:spPr>
          <a:xfrm>
            <a:off x="502920" y="2397812"/>
            <a:ext cx="8326566" cy="2950038"/>
          </a:xfrm>
          <a:prstGeom prst="rect">
            <a:avLst/>
          </a:prstGeom>
        </p:spPr>
        <p:txBody>
          <a:bodyPr wrap="square">
            <a:spAutoFit/>
          </a:bodyPr>
          <a:lstStyle/>
          <a:p>
            <a:pPr marL="137160" indent="-228600">
              <a:lnSpc>
                <a:spcPct val="150000"/>
              </a:lnSpc>
              <a:spcBef>
                <a:spcPts val="0"/>
              </a:spcBef>
              <a:buClr>
                <a:schemeClr val="accent3"/>
              </a:buClr>
              <a:buSzPct val="100000"/>
              <a:buFont typeface="Wingdings" panose="05000000000000000000" pitchFamily="2" charset="2"/>
              <a:buChar char="§"/>
            </a:pPr>
            <a:r>
              <a:rPr lang="en-US" dirty="0">
                <a:latin typeface="Franklin Gothic Demi" panose="020B0703020102020204" pitchFamily="34" charset="0"/>
                <a:cs typeface="Estrangelo Edessa" panose="03080600000000000000" pitchFamily="66" charset="0"/>
              </a:rPr>
              <a:t>Before now, RMDs generally must have</a:t>
            </a:r>
          </a:p>
          <a:p>
            <a:pPr>
              <a:lnSpc>
                <a:spcPct val="150000"/>
              </a:lnSpc>
              <a:spcBef>
                <a:spcPts val="0"/>
              </a:spcBef>
              <a:buClr>
                <a:schemeClr val="accent3"/>
              </a:buClr>
              <a:buSzPct val="100000"/>
            </a:pPr>
            <a:r>
              <a:rPr lang="en-US" dirty="0">
                <a:latin typeface="Franklin Gothic Demi" panose="020B0703020102020204" pitchFamily="34" charset="0"/>
                <a:cs typeface="Estrangelo Edessa" panose="03080600000000000000" pitchFamily="66" charset="0"/>
              </a:rPr>
              <a:t>been taken in the year you turn 70 ½. (If </a:t>
            </a:r>
          </a:p>
          <a:p>
            <a:pPr>
              <a:lnSpc>
                <a:spcPct val="150000"/>
              </a:lnSpc>
              <a:spcBef>
                <a:spcPts val="0"/>
              </a:spcBef>
              <a:buClr>
                <a:schemeClr val="accent3"/>
              </a:buClr>
              <a:buSzPct val="100000"/>
            </a:pPr>
            <a:r>
              <a:rPr lang="en-US" dirty="0">
                <a:latin typeface="Franklin Gothic Demi" panose="020B0703020102020204" pitchFamily="34" charset="0"/>
                <a:cs typeface="Estrangelo Edessa" panose="03080600000000000000" pitchFamily="66" charset="0"/>
              </a:rPr>
              <a:t>you work past age 70 ½, RMDs from your</a:t>
            </a:r>
          </a:p>
          <a:p>
            <a:pPr>
              <a:lnSpc>
                <a:spcPct val="150000"/>
              </a:lnSpc>
              <a:spcBef>
                <a:spcPts val="0"/>
              </a:spcBef>
              <a:buClr>
                <a:schemeClr val="accent3"/>
              </a:buClr>
              <a:buSzPct val="100000"/>
            </a:pPr>
            <a:r>
              <a:rPr lang="en-US" dirty="0">
                <a:latin typeface="Franklin Gothic Demi" panose="020B0703020102020204" pitchFamily="34" charset="0"/>
                <a:cs typeface="Estrangelo Edessa" panose="03080600000000000000" pitchFamily="66" charset="0"/>
              </a:rPr>
              <a:t>current employer’s 401(k) aren’t required</a:t>
            </a:r>
          </a:p>
          <a:p>
            <a:pPr>
              <a:lnSpc>
                <a:spcPct val="150000"/>
              </a:lnSpc>
              <a:spcBef>
                <a:spcPts val="0"/>
              </a:spcBef>
              <a:buClr>
                <a:schemeClr val="accent3"/>
              </a:buClr>
              <a:buSzPct val="100000"/>
            </a:pPr>
            <a:r>
              <a:rPr lang="en-US" dirty="0">
                <a:latin typeface="Franklin Gothic Demi" panose="020B0703020102020204" pitchFamily="34" charset="0"/>
                <a:cs typeface="Estrangelo Edessa" panose="03080600000000000000" pitchFamily="66" charset="0"/>
              </a:rPr>
              <a:t>until after you leave your job, unless you</a:t>
            </a:r>
          </a:p>
          <a:p>
            <a:pPr>
              <a:lnSpc>
                <a:spcPct val="150000"/>
              </a:lnSpc>
              <a:spcBef>
                <a:spcPts val="0"/>
              </a:spcBef>
              <a:buClr>
                <a:schemeClr val="accent3"/>
              </a:buClr>
              <a:buSzPct val="100000"/>
            </a:pPr>
            <a:r>
              <a:rPr lang="en-US" dirty="0">
                <a:latin typeface="Franklin Gothic Demi" panose="020B0703020102020204" pitchFamily="34" charset="0"/>
                <a:cs typeface="Estrangelo Edessa" panose="03080600000000000000" pitchFamily="66" charset="0"/>
              </a:rPr>
              <a:t>own at least 5% of the company.)</a:t>
            </a:r>
          </a:p>
          <a:p>
            <a:pPr marL="137160" indent="-228600">
              <a:lnSpc>
                <a:spcPct val="150000"/>
              </a:lnSpc>
              <a:spcBef>
                <a:spcPts val="0"/>
              </a:spcBef>
              <a:buClr>
                <a:schemeClr val="accent3"/>
              </a:buClr>
              <a:buSzPct val="100000"/>
              <a:buFont typeface="Wingdings" panose="05000000000000000000" pitchFamily="2" charset="2"/>
              <a:buChar char="§"/>
            </a:pPr>
            <a:r>
              <a:rPr lang="en-US" dirty="0">
                <a:latin typeface="Franklin Gothic Demi" panose="020B0703020102020204" pitchFamily="34" charset="0"/>
                <a:cs typeface="Estrangelo Edessa" panose="03080600000000000000" pitchFamily="66" charset="0"/>
              </a:rPr>
              <a:t>The Secure Act pushes the age that triggers RMDs from 70 ½ to 73.</a:t>
            </a:r>
          </a:p>
        </p:txBody>
      </p:sp>
      <p:pic>
        <p:nvPicPr>
          <p:cNvPr id="10" name="Picture 9">
            <a:extLst>
              <a:ext uri="{FF2B5EF4-FFF2-40B4-BE49-F238E27FC236}">
                <a16:creationId xmlns:a16="http://schemas.microsoft.com/office/drawing/2014/main" id="{3B5BFEC9-1779-47E6-B988-E8324EAF68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0219" y="2547466"/>
            <a:ext cx="3710861" cy="2160364"/>
          </a:xfrm>
          <a:prstGeom prst="rect">
            <a:avLst/>
          </a:prstGeom>
        </p:spPr>
      </p:pic>
    </p:spTree>
    <p:extLst>
      <p:ext uri="{BB962C8B-B14F-4D97-AF65-F5344CB8AC3E}">
        <p14:creationId xmlns:p14="http://schemas.microsoft.com/office/powerpoint/2010/main" val="3906564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204" y="1212092"/>
            <a:ext cx="8724795" cy="548640"/>
          </a:xfrm>
        </p:spPr>
        <p:txBody>
          <a:bodyPr/>
          <a:lstStyle/>
          <a:p>
            <a:r>
              <a:rPr lang="en-US" sz="4800" spc="300" dirty="0"/>
              <a:t>Inherited IRA Changes</a:t>
            </a:r>
          </a:p>
        </p:txBody>
      </p:sp>
      <p:cxnSp>
        <p:nvCxnSpPr>
          <p:cNvPr id="6" name="Straight Connector 5"/>
          <p:cNvCxnSpPr/>
          <p:nvPr/>
        </p:nvCxnSpPr>
        <p:spPr>
          <a:xfrm>
            <a:off x="502920" y="1951903"/>
            <a:ext cx="8138160" cy="0"/>
          </a:xfrm>
          <a:prstGeom prst="line">
            <a:avLst/>
          </a:prstGeom>
          <a:ln>
            <a:solidFill>
              <a:srgbClr val="FF87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18F48D0-A59E-48FE-A38D-D8016663EFC5}"/>
              </a:ext>
            </a:extLst>
          </p:cNvPr>
          <p:cNvSpPr/>
          <p:nvPr/>
        </p:nvSpPr>
        <p:spPr>
          <a:xfrm>
            <a:off x="305254" y="2117535"/>
            <a:ext cx="8366059" cy="3781035"/>
          </a:xfrm>
          <a:prstGeom prst="rect">
            <a:avLst/>
          </a:prstGeom>
        </p:spPr>
        <p:txBody>
          <a:bodyPr wrap="square">
            <a:spAutoFit/>
          </a:bodyPr>
          <a:lstStyle/>
          <a:p>
            <a:pPr marL="137160" indent="-228600">
              <a:lnSpc>
                <a:spcPct val="150000"/>
              </a:lnSpc>
              <a:spcBef>
                <a:spcPts val="0"/>
              </a:spcBef>
              <a:buClr>
                <a:schemeClr val="accent3"/>
              </a:buClr>
              <a:buSzPct val="100000"/>
              <a:buFont typeface="Wingdings" panose="05000000000000000000" pitchFamily="2" charset="2"/>
              <a:buChar char="§"/>
            </a:pPr>
            <a:r>
              <a:rPr lang="en-US" dirty="0">
                <a:latin typeface="Franklin Gothic Demi" panose="020B0703020102020204" pitchFamily="34" charset="0"/>
                <a:cs typeface="Estrangelo Edessa" panose="03080600000000000000" pitchFamily="66" charset="0"/>
              </a:rPr>
              <a:t>All funds from an inherited IRA generally</a:t>
            </a:r>
          </a:p>
          <a:p>
            <a:pPr>
              <a:lnSpc>
                <a:spcPct val="150000"/>
              </a:lnSpc>
              <a:spcBef>
                <a:spcPts val="0"/>
              </a:spcBef>
              <a:buClr>
                <a:schemeClr val="accent3"/>
              </a:buClr>
              <a:buSzPct val="100000"/>
            </a:pPr>
            <a:r>
              <a:rPr lang="en-US" dirty="0">
                <a:latin typeface="Franklin Gothic Demi" panose="020B0703020102020204" pitchFamily="34" charset="0"/>
                <a:cs typeface="Estrangelo Edessa" panose="03080600000000000000" pitchFamily="66" charset="0"/>
              </a:rPr>
              <a:t>must now be distributed to non-spouse</a:t>
            </a:r>
          </a:p>
          <a:p>
            <a:pPr>
              <a:lnSpc>
                <a:spcPct val="150000"/>
              </a:lnSpc>
              <a:spcBef>
                <a:spcPts val="0"/>
              </a:spcBef>
              <a:buClr>
                <a:schemeClr val="accent3"/>
              </a:buClr>
              <a:buSzPct val="100000"/>
            </a:pPr>
            <a:r>
              <a:rPr lang="en-US" dirty="0">
                <a:latin typeface="Franklin Gothic Demi" panose="020B0703020102020204" pitchFamily="34" charset="0"/>
                <a:cs typeface="Estrangelo Edessa" panose="03080600000000000000" pitchFamily="66" charset="0"/>
              </a:rPr>
              <a:t>beneficiaries within 10 years of the IRA</a:t>
            </a:r>
          </a:p>
          <a:p>
            <a:pPr>
              <a:lnSpc>
                <a:spcPct val="150000"/>
              </a:lnSpc>
              <a:spcBef>
                <a:spcPts val="0"/>
              </a:spcBef>
              <a:buClr>
                <a:schemeClr val="accent3"/>
              </a:buClr>
              <a:buSzPct val="100000"/>
            </a:pPr>
            <a:r>
              <a:rPr lang="en-US" dirty="0">
                <a:latin typeface="Franklin Gothic Demi" panose="020B0703020102020204" pitchFamily="34" charset="0"/>
                <a:cs typeface="Estrangelo Edessa" panose="03080600000000000000" pitchFamily="66" charset="0"/>
              </a:rPr>
              <a:t>owner’s death.</a:t>
            </a:r>
          </a:p>
          <a:p>
            <a:pPr marL="137160" indent="-228600">
              <a:lnSpc>
                <a:spcPct val="150000"/>
              </a:lnSpc>
              <a:spcBef>
                <a:spcPts val="0"/>
              </a:spcBef>
              <a:buClr>
                <a:schemeClr val="accent3"/>
              </a:buClr>
              <a:buSzPct val="100000"/>
              <a:buFont typeface="Wingdings" panose="05000000000000000000" pitchFamily="2" charset="2"/>
              <a:buChar char="§"/>
            </a:pPr>
            <a:r>
              <a:rPr lang="en-US" dirty="0">
                <a:latin typeface="Franklin Gothic Demi" panose="020B0703020102020204" pitchFamily="34" charset="0"/>
                <a:cs typeface="Estrangelo Edessa" panose="03080600000000000000" pitchFamily="66" charset="0"/>
              </a:rPr>
              <a:t>The new retirement law also makes it</a:t>
            </a:r>
          </a:p>
          <a:p>
            <a:pPr>
              <a:lnSpc>
                <a:spcPct val="150000"/>
              </a:lnSpc>
              <a:spcBef>
                <a:spcPts val="0"/>
              </a:spcBef>
              <a:buClr>
                <a:schemeClr val="accent3"/>
              </a:buClr>
              <a:buSzPct val="100000"/>
            </a:pPr>
            <a:r>
              <a:rPr lang="en-US" dirty="0">
                <a:latin typeface="Franklin Gothic Demi" panose="020B0703020102020204" pitchFamily="34" charset="0"/>
                <a:cs typeface="Estrangelo Edessa" panose="03080600000000000000" pitchFamily="66" charset="0"/>
              </a:rPr>
              <a:t>easier for 401(k) plan sponsors to offer</a:t>
            </a:r>
          </a:p>
          <a:p>
            <a:pPr>
              <a:lnSpc>
                <a:spcPct val="150000"/>
              </a:lnSpc>
              <a:spcBef>
                <a:spcPts val="0"/>
              </a:spcBef>
              <a:buClr>
                <a:schemeClr val="accent3"/>
              </a:buClr>
              <a:buSzPct val="100000"/>
            </a:pPr>
            <a:r>
              <a:rPr lang="en-US" dirty="0">
                <a:latin typeface="Franklin Gothic Demi" panose="020B0703020102020204" pitchFamily="34" charset="0"/>
                <a:cs typeface="Estrangelo Edessa" panose="03080600000000000000" pitchFamily="66" charset="0"/>
              </a:rPr>
              <a:t>annuities and other “lifetime income” options to plan participants.</a:t>
            </a:r>
          </a:p>
          <a:p>
            <a:pPr marL="137160" indent="-228600">
              <a:lnSpc>
                <a:spcPct val="150000"/>
              </a:lnSpc>
              <a:spcBef>
                <a:spcPts val="0"/>
              </a:spcBef>
              <a:buClr>
                <a:schemeClr val="accent3"/>
              </a:buClr>
              <a:buSzPct val="100000"/>
              <a:buFont typeface="Wingdings" panose="05000000000000000000" pitchFamily="2" charset="2"/>
              <a:buChar char="§"/>
            </a:pPr>
            <a:endParaRPr lang="en-US" dirty="0">
              <a:latin typeface="Franklin Gothic Demi" panose="020B0703020102020204" pitchFamily="34" charset="0"/>
              <a:cs typeface="Estrangelo Edessa" panose="03080600000000000000" pitchFamily="66" charset="0"/>
            </a:endParaRPr>
          </a:p>
          <a:p>
            <a:pPr marL="137160" indent="-228600">
              <a:lnSpc>
                <a:spcPct val="150000"/>
              </a:lnSpc>
              <a:spcBef>
                <a:spcPts val="0"/>
              </a:spcBef>
              <a:buClr>
                <a:schemeClr val="accent3"/>
              </a:buClr>
              <a:buSzPct val="100000"/>
              <a:buFont typeface="Wingdings" panose="05000000000000000000" pitchFamily="2" charset="2"/>
              <a:buChar char="§"/>
            </a:pPr>
            <a:endParaRPr lang="en-US" dirty="0">
              <a:latin typeface="Franklin Gothic Demi" panose="020B0703020102020204" pitchFamily="34" charset="0"/>
              <a:cs typeface="Estrangelo Edessa" panose="03080600000000000000" pitchFamily="66" charset="0"/>
            </a:endParaRPr>
          </a:p>
        </p:txBody>
      </p:sp>
      <p:pic>
        <p:nvPicPr>
          <p:cNvPr id="8" name="Picture 7">
            <a:extLst>
              <a:ext uri="{FF2B5EF4-FFF2-40B4-BE49-F238E27FC236}">
                <a16:creationId xmlns:a16="http://schemas.microsoft.com/office/drawing/2014/main" id="{9A3A4127-58D0-4600-820E-EDB89D52181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781601" y="2203517"/>
            <a:ext cx="3611789" cy="2240005"/>
          </a:xfrm>
          <a:prstGeom prst="rect">
            <a:avLst/>
          </a:prstGeom>
        </p:spPr>
      </p:pic>
    </p:spTree>
    <p:extLst>
      <p:ext uri="{BB962C8B-B14F-4D97-AF65-F5344CB8AC3E}">
        <p14:creationId xmlns:p14="http://schemas.microsoft.com/office/powerpoint/2010/main" val="3368907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204" y="1212092"/>
            <a:ext cx="8724795" cy="548640"/>
          </a:xfrm>
        </p:spPr>
        <p:txBody>
          <a:bodyPr/>
          <a:lstStyle/>
          <a:p>
            <a:r>
              <a:rPr lang="en-US" sz="4800" spc="300" dirty="0"/>
              <a:t>Preparing for changes</a:t>
            </a:r>
          </a:p>
        </p:txBody>
      </p:sp>
      <p:sp>
        <p:nvSpPr>
          <p:cNvPr id="3" name="Content Placeholder 2"/>
          <p:cNvSpPr>
            <a:spLocks noGrp="1"/>
          </p:cNvSpPr>
          <p:nvPr>
            <p:ph idx="1"/>
          </p:nvPr>
        </p:nvSpPr>
        <p:spPr>
          <a:xfrm>
            <a:off x="466725" y="1998065"/>
            <a:ext cx="4161848" cy="3366627"/>
          </a:xfrm>
        </p:spPr>
        <p:txBody>
          <a:bodyPr>
            <a:normAutofit/>
          </a:bodyPr>
          <a:lstStyle/>
          <a:p>
            <a:pPr marL="0" indent="-228600">
              <a:lnSpc>
                <a:spcPct val="150000"/>
              </a:lnSpc>
              <a:spcBef>
                <a:spcPts val="0"/>
              </a:spcBef>
              <a:buClr>
                <a:schemeClr val="accent3"/>
              </a:buClr>
              <a:buSzPct val="100000"/>
              <a:buFont typeface="Wingdings" panose="05000000000000000000" pitchFamily="2" charset="2"/>
              <a:buChar char="§"/>
            </a:pPr>
            <a:r>
              <a:rPr lang="en-US" sz="2800" b="0" dirty="0">
                <a:latin typeface="Franklin Gothic Demi" panose="020B0703020102020204" pitchFamily="34" charset="0"/>
                <a:cs typeface="Estrangelo Edessa" panose="03080600000000000000" pitchFamily="66" charset="0"/>
              </a:rPr>
              <a:t>Pay changes</a:t>
            </a:r>
          </a:p>
          <a:p>
            <a:pPr marL="0" indent="-228600">
              <a:lnSpc>
                <a:spcPct val="150000"/>
              </a:lnSpc>
              <a:spcBef>
                <a:spcPts val="0"/>
              </a:spcBef>
              <a:buClr>
                <a:schemeClr val="accent3"/>
              </a:buClr>
              <a:buSzPct val="100000"/>
              <a:buFont typeface="Wingdings" panose="05000000000000000000" pitchFamily="2" charset="2"/>
              <a:buChar char="§"/>
            </a:pPr>
            <a:r>
              <a:rPr lang="en-US" sz="2800" b="0" dirty="0">
                <a:latin typeface="Franklin Gothic Demi" panose="020B0703020102020204" pitchFamily="34" charset="0"/>
                <a:cs typeface="Estrangelo Edessa" panose="03080600000000000000" pitchFamily="66" charset="0"/>
              </a:rPr>
              <a:t>Business shutdowns</a:t>
            </a:r>
          </a:p>
          <a:p>
            <a:pPr marL="0" indent="-228600">
              <a:lnSpc>
                <a:spcPct val="150000"/>
              </a:lnSpc>
              <a:spcBef>
                <a:spcPts val="0"/>
              </a:spcBef>
              <a:buClr>
                <a:schemeClr val="accent3"/>
              </a:buClr>
              <a:buSzPct val="100000"/>
              <a:buFont typeface="Wingdings" panose="05000000000000000000" pitchFamily="2" charset="2"/>
              <a:buChar char="§"/>
            </a:pPr>
            <a:r>
              <a:rPr lang="en-US" sz="2800" b="0" dirty="0">
                <a:latin typeface="Franklin Gothic Demi" panose="020B0703020102020204" pitchFamily="34" charset="0"/>
                <a:cs typeface="Estrangelo Edessa" panose="03080600000000000000" pitchFamily="66" charset="0"/>
              </a:rPr>
              <a:t>Furloughs</a:t>
            </a:r>
          </a:p>
          <a:p>
            <a:pPr marL="0" indent="-228600">
              <a:lnSpc>
                <a:spcPct val="150000"/>
              </a:lnSpc>
              <a:spcBef>
                <a:spcPts val="0"/>
              </a:spcBef>
              <a:buClr>
                <a:schemeClr val="accent3"/>
              </a:buClr>
              <a:buSzPct val="100000"/>
              <a:buFont typeface="Wingdings" panose="05000000000000000000" pitchFamily="2" charset="2"/>
              <a:buChar char="§"/>
            </a:pPr>
            <a:r>
              <a:rPr lang="en-US" sz="2800" b="0" dirty="0">
                <a:latin typeface="Franklin Gothic Demi" panose="020B0703020102020204" pitchFamily="34" charset="0"/>
                <a:cs typeface="Estrangelo Edessa" panose="03080600000000000000" pitchFamily="66" charset="0"/>
              </a:rPr>
              <a:t>Stock Market declines</a:t>
            </a:r>
          </a:p>
          <a:p>
            <a:pPr marL="0" indent="-228600">
              <a:lnSpc>
                <a:spcPct val="150000"/>
              </a:lnSpc>
              <a:spcBef>
                <a:spcPts val="0"/>
              </a:spcBef>
              <a:buClr>
                <a:schemeClr val="accent3"/>
              </a:buClr>
              <a:buSzPct val="100000"/>
              <a:buFont typeface="Wingdings" panose="05000000000000000000" pitchFamily="2" charset="2"/>
              <a:buChar char="§"/>
            </a:pPr>
            <a:r>
              <a:rPr lang="en-US" sz="2800" b="0" dirty="0">
                <a:latin typeface="Franklin Gothic Demi" panose="020B0703020102020204" pitchFamily="34" charset="0"/>
                <a:cs typeface="Estrangelo Edessa" panose="03080600000000000000" pitchFamily="66" charset="0"/>
              </a:rPr>
              <a:t>Tax Increases</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6556" t="19963"/>
          <a:stretch/>
        </p:blipFill>
        <p:spPr>
          <a:xfrm>
            <a:off x="5042780" y="2651067"/>
            <a:ext cx="4101220" cy="3406832"/>
          </a:xfrm>
          <a:prstGeom prst="rect">
            <a:avLst/>
          </a:prstGeom>
        </p:spPr>
      </p:pic>
      <p:cxnSp>
        <p:nvCxnSpPr>
          <p:cNvPr id="6" name="Straight Connector 5"/>
          <p:cNvCxnSpPr/>
          <p:nvPr/>
        </p:nvCxnSpPr>
        <p:spPr>
          <a:xfrm>
            <a:off x="466725" y="1844399"/>
            <a:ext cx="8138160" cy="0"/>
          </a:xfrm>
          <a:prstGeom prst="line">
            <a:avLst/>
          </a:prstGeom>
          <a:ln>
            <a:solidFill>
              <a:srgbClr val="FF8700"/>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633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7846" y="4038600"/>
            <a:ext cx="2206154" cy="2007600"/>
          </a:xfrm>
          <a:prstGeom prst="rect">
            <a:avLst/>
          </a:prstGeom>
        </p:spPr>
      </p:pic>
      <p:sp>
        <p:nvSpPr>
          <p:cNvPr id="3" name="Content Placeholder 2"/>
          <p:cNvSpPr>
            <a:spLocks noGrp="1"/>
          </p:cNvSpPr>
          <p:nvPr>
            <p:ph sz="half" idx="1"/>
          </p:nvPr>
        </p:nvSpPr>
        <p:spPr>
          <a:xfrm>
            <a:off x="493747" y="2292388"/>
            <a:ext cx="4436472" cy="3046665"/>
          </a:xfrm>
        </p:spPr>
        <p:txBody>
          <a:bodyPr>
            <a:noAutofit/>
          </a:bodyPr>
          <a:lstStyle/>
          <a:p>
            <a:pPr marL="137160" indent="-228600">
              <a:lnSpc>
                <a:spcPct val="150000"/>
              </a:lnSpc>
              <a:spcBef>
                <a:spcPts val="0"/>
              </a:spcBef>
              <a:buClr>
                <a:schemeClr val="accent3"/>
              </a:buClr>
              <a:buSzPct val="100000"/>
              <a:buFont typeface="Wingdings" panose="05000000000000000000" pitchFamily="2" charset="2"/>
              <a:buChar char="§"/>
            </a:pPr>
            <a:r>
              <a:rPr lang="en-US" sz="2400" b="0" dirty="0">
                <a:latin typeface="Franklin Gothic Demi" panose="020B0703020102020204" pitchFamily="34" charset="0"/>
                <a:cs typeface="Estrangelo Edessa" panose="03080600000000000000" pitchFamily="66" charset="0"/>
              </a:rPr>
              <a:t>Budget(Now and</a:t>
            </a:r>
          </a:p>
          <a:p>
            <a:pPr marL="0" indent="0">
              <a:lnSpc>
                <a:spcPct val="150000"/>
              </a:lnSpc>
              <a:spcBef>
                <a:spcPts val="0"/>
              </a:spcBef>
              <a:buClr>
                <a:schemeClr val="accent3"/>
              </a:buClr>
              <a:buSzPct val="100000"/>
            </a:pPr>
            <a:r>
              <a:rPr lang="en-US" sz="2400" b="0" dirty="0">
                <a:latin typeface="Franklin Gothic Demi" panose="020B0703020102020204" pitchFamily="34" charset="0"/>
                <a:cs typeface="Estrangelo Edessa" panose="03080600000000000000" pitchFamily="66" charset="0"/>
              </a:rPr>
              <a:t>   retirement)</a:t>
            </a:r>
          </a:p>
          <a:p>
            <a:pPr marL="137160" indent="-228600">
              <a:lnSpc>
                <a:spcPct val="150000"/>
              </a:lnSpc>
              <a:spcBef>
                <a:spcPts val="0"/>
              </a:spcBef>
              <a:buClr>
                <a:schemeClr val="accent3"/>
              </a:buClr>
              <a:buSzPct val="100000"/>
              <a:buFont typeface="Wingdings" panose="05000000000000000000" pitchFamily="2" charset="2"/>
              <a:buChar char="§"/>
            </a:pPr>
            <a:r>
              <a:rPr lang="en-US" sz="2400" b="0" dirty="0">
                <a:latin typeface="Franklin Gothic Demi" panose="020B0703020102020204" pitchFamily="34" charset="0"/>
                <a:cs typeface="Estrangelo Edessa" panose="03080600000000000000" pitchFamily="66" charset="0"/>
              </a:rPr>
              <a:t>Debt consolidation</a:t>
            </a:r>
          </a:p>
          <a:p>
            <a:pPr marL="137160" indent="-228600">
              <a:lnSpc>
                <a:spcPct val="150000"/>
              </a:lnSpc>
              <a:spcBef>
                <a:spcPts val="0"/>
              </a:spcBef>
              <a:buClr>
                <a:schemeClr val="accent3"/>
              </a:buClr>
              <a:buSzPct val="100000"/>
              <a:buFont typeface="Wingdings" panose="05000000000000000000" pitchFamily="2" charset="2"/>
              <a:buChar char="§"/>
            </a:pPr>
            <a:r>
              <a:rPr lang="en-US" sz="2400" b="0" dirty="0">
                <a:latin typeface="Franklin Gothic Demi" panose="020B0703020102020204" pitchFamily="34" charset="0"/>
                <a:cs typeface="Estrangelo Edessa" panose="03080600000000000000" pitchFamily="66" charset="0"/>
              </a:rPr>
              <a:t>Real estate strategies</a:t>
            </a:r>
          </a:p>
          <a:p>
            <a:pPr marL="137160" indent="-228600">
              <a:lnSpc>
                <a:spcPct val="150000"/>
              </a:lnSpc>
              <a:spcBef>
                <a:spcPts val="0"/>
              </a:spcBef>
              <a:buClr>
                <a:schemeClr val="accent3"/>
              </a:buClr>
              <a:buSzPct val="100000"/>
              <a:buFont typeface="Wingdings" panose="05000000000000000000" pitchFamily="2" charset="2"/>
              <a:buChar char="§"/>
            </a:pPr>
            <a:r>
              <a:rPr lang="en-US" sz="2400" b="0" dirty="0">
                <a:latin typeface="Franklin Gothic Demi" panose="020B0703020102020204" pitchFamily="34" charset="0"/>
                <a:cs typeface="Estrangelo Edessa" panose="03080600000000000000" pitchFamily="66" charset="0"/>
              </a:rPr>
              <a:t>Social Security maximization</a:t>
            </a:r>
          </a:p>
        </p:txBody>
      </p:sp>
      <p:sp>
        <p:nvSpPr>
          <p:cNvPr id="2" name="Title 1"/>
          <p:cNvSpPr>
            <a:spLocks noGrp="1"/>
          </p:cNvSpPr>
          <p:nvPr>
            <p:ph type="title"/>
          </p:nvPr>
        </p:nvSpPr>
        <p:spPr>
          <a:xfrm>
            <a:off x="351472" y="1075211"/>
            <a:ext cx="7520940" cy="548640"/>
          </a:xfrm>
        </p:spPr>
        <p:txBody>
          <a:bodyPr/>
          <a:lstStyle/>
          <a:p>
            <a:r>
              <a:rPr lang="en-US" sz="5400" spc="300" dirty="0"/>
              <a:t>SURVIVAL GUIDE</a:t>
            </a:r>
          </a:p>
        </p:txBody>
      </p:sp>
      <p:sp>
        <p:nvSpPr>
          <p:cNvPr id="5" name="Content Placeholder 2"/>
          <p:cNvSpPr>
            <a:spLocks noGrp="1"/>
          </p:cNvSpPr>
          <p:nvPr>
            <p:ph sz="half" idx="1"/>
          </p:nvPr>
        </p:nvSpPr>
        <p:spPr>
          <a:xfrm>
            <a:off x="4270154" y="2292694"/>
            <a:ext cx="4873846" cy="2342845"/>
          </a:xfrm>
        </p:spPr>
        <p:txBody>
          <a:bodyPr>
            <a:noAutofit/>
          </a:bodyPr>
          <a:lstStyle/>
          <a:p>
            <a:pPr marL="68580" indent="-228600">
              <a:lnSpc>
                <a:spcPct val="150000"/>
              </a:lnSpc>
              <a:spcBef>
                <a:spcPts val="0"/>
              </a:spcBef>
              <a:buClr>
                <a:schemeClr val="accent3"/>
              </a:buClr>
              <a:buSzPct val="100000"/>
              <a:buFont typeface="Wingdings" panose="05000000000000000000" pitchFamily="2" charset="2"/>
              <a:buChar char="§"/>
            </a:pPr>
            <a:r>
              <a:rPr lang="en-US" sz="2400" b="0" dirty="0">
                <a:latin typeface="Franklin Gothic Demi" panose="020B0703020102020204" pitchFamily="34" charset="0"/>
                <a:cs typeface="Estrangelo Edessa" panose="03080600000000000000" pitchFamily="66" charset="0"/>
              </a:rPr>
              <a:t>Tax shelters</a:t>
            </a:r>
          </a:p>
          <a:p>
            <a:pPr marL="68580" indent="-228600">
              <a:lnSpc>
                <a:spcPct val="150000"/>
              </a:lnSpc>
              <a:spcBef>
                <a:spcPts val="0"/>
              </a:spcBef>
              <a:buClr>
                <a:schemeClr val="accent3"/>
              </a:buClr>
              <a:buSzPct val="100000"/>
              <a:buFont typeface="Wingdings" panose="05000000000000000000" pitchFamily="2" charset="2"/>
              <a:buChar char="§"/>
            </a:pPr>
            <a:r>
              <a:rPr lang="en-US" sz="2400" b="0" dirty="0">
                <a:latin typeface="Franklin Gothic Demi" panose="020B0703020102020204" pitchFamily="34" charset="0"/>
                <a:cs typeface="Estrangelo Edessa" panose="03080600000000000000" pitchFamily="66" charset="0"/>
              </a:rPr>
              <a:t>Emergency fund</a:t>
            </a:r>
          </a:p>
          <a:p>
            <a:pPr marL="68580" indent="-228600">
              <a:lnSpc>
                <a:spcPct val="150000"/>
              </a:lnSpc>
              <a:spcBef>
                <a:spcPts val="0"/>
              </a:spcBef>
              <a:buClr>
                <a:schemeClr val="accent3"/>
              </a:buClr>
              <a:buSzPct val="100000"/>
              <a:buFont typeface="Wingdings" panose="05000000000000000000" pitchFamily="2" charset="2"/>
              <a:buChar char="§"/>
            </a:pPr>
            <a:r>
              <a:rPr lang="en-US" sz="2400" b="0" dirty="0">
                <a:latin typeface="Franklin Gothic Demi" panose="020B0703020102020204" pitchFamily="34" charset="0"/>
                <a:cs typeface="Estrangelo Edessa" panose="03080600000000000000" pitchFamily="66" charset="0"/>
              </a:rPr>
              <a:t>Fees/investments</a:t>
            </a:r>
          </a:p>
          <a:p>
            <a:pPr marL="68580" indent="-228600">
              <a:lnSpc>
                <a:spcPct val="150000"/>
              </a:lnSpc>
              <a:spcBef>
                <a:spcPts val="0"/>
              </a:spcBef>
              <a:buClr>
                <a:schemeClr val="accent3"/>
              </a:buClr>
              <a:buSzPct val="100000"/>
              <a:buFont typeface="Wingdings" panose="05000000000000000000" pitchFamily="2" charset="2"/>
              <a:buChar char="§"/>
            </a:pPr>
            <a:r>
              <a:rPr lang="en-US" sz="2400" b="0" dirty="0">
                <a:latin typeface="Franklin Gothic Demi" panose="020B0703020102020204" pitchFamily="34" charset="0"/>
                <a:cs typeface="Estrangelo Edessa" panose="03080600000000000000" pitchFamily="66" charset="0"/>
              </a:rPr>
              <a:t>Lower risk</a:t>
            </a:r>
          </a:p>
        </p:txBody>
      </p:sp>
      <p:cxnSp>
        <p:nvCxnSpPr>
          <p:cNvPr id="6" name="Straight Connector 5"/>
          <p:cNvCxnSpPr/>
          <p:nvPr/>
        </p:nvCxnSpPr>
        <p:spPr>
          <a:xfrm>
            <a:off x="392583" y="1738306"/>
            <a:ext cx="8138160" cy="0"/>
          </a:xfrm>
          <a:prstGeom prst="line">
            <a:avLst/>
          </a:prstGeom>
          <a:ln>
            <a:solidFill>
              <a:srgbClr val="FF8700"/>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3559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226" y="1166936"/>
            <a:ext cx="8911773" cy="548640"/>
          </a:xfrm>
        </p:spPr>
        <p:txBody>
          <a:bodyPr/>
          <a:lstStyle/>
          <a:p>
            <a:r>
              <a:rPr lang="en-US" sz="4800" dirty="0">
                <a:solidFill>
                  <a:srgbClr val="0070C0"/>
                </a:solidFill>
              </a:rPr>
              <a:t>TSP </a:t>
            </a:r>
            <a:r>
              <a:rPr lang="en-US" sz="4800" dirty="0"/>
              <a:t>/ </a:t>
            </a:r>
            <a:r>
              <a:rPr lang="en-US" sz="4800" dirty="0" err="1">
                <a:solidFill>
                  <a:srgbClr val="00B0F0"/>
                </a:solidFill>
              </a:rPr>
              <a:t>ira</a:t>
            </a:r>
            <a:r>
              <a:rPr lang="en-US" sz="4800" dirty="0">
                <a:solidFill>
                  <a:srgbClr val="00B0F0"/>
                </a:solidFill>
              </a:rPr>
              <a:t> </a:t>
            </a:r>
            <a:r>
              <a:rPr lang="en-US" sz="4800" dirty="0"/>
              <a:t>/</a:t>
            </a:r>
            <a:r>
              <a:rPr lang="en-US" sz="4800" dirty="0">
                <a:solidFill>
                  <a:srgbClr val="FF8700"/>
                </a:solidFill>
              </a:rPr>
              <a:t>401(k) </a:t>
            </a:r>
            <a:r>
              <a:rPr lang="en-US" sz="4800" dirty="0"/>
              <a:t>PLANNING</a:t>
            </a:r>
          </a:p>
        </p:txBody>
      </p:sp>
      <p:sp>
        <p:nvSpPr>
          <p:cNvPr id="3" name="Content Placeholder 2"/>
          <p:cNvSpPr>
            <a:spLocks noGrp="1"/>
          </p:cNvSpPr>
          <p:nvPr>
            <p:ph idx="1"/>
          </p:nvPr>
        </p:nvSpPr>
        <p:spPr>
          <a:xfrm>
            <a:off x="3199349" y="2472977"/>
            <a:ext cx="5944649" cy="2790705"/>
          </a:xfrm>
        </p:spPr>
        <p:txBody>
          <a:bodyPr>
            <a:noAutofit/>
          </a:bodyPr>
          <a:lstStyle/>
          <a:p>
            <a:pPr marL="0" indent="-228600">
              <a:lnSpc>
                <a:spcPct val="150000"/>
              </a:lnSpc>
              <a:buClr>
                <a:schemeClr val="accent3"/>
              </a:buClr>
              <a:buSzPct val="100000"/>
              <a:buFont typeface="Wingdings" panose="05000000000000000000" pitchFamily="2" charset="2"/>
              <a:buChar char="§"/>
            </a:pPr>
            <a:r>
              <a:rPr lang="en-US" sz="3200" b="0" dirty="0">
                <a:latin typeface="Franklin Gothic Demi" panose="020B0703020102020204" pitchFamily="34" charset="0"/>
                <a:cs typeface="Estrangelo Edessa" panose="03080600000000000000" pitchFamily="66" charset="0"/>
              </a:rPr>
              <a:t>Loans</a:t>
            </a:r>
          </a:p>
          <a:p>
            <a:pPr marL="0" indent="-228600">
              <a:lnSpc>
                <a:spcPct val="150000"/>
              </a:lnSpc>
              <a:buClr>
                <a:schemeClr val="accent3"/>
              </a:buClr>
              <a:buSzPct val="100000"/>
              <a:buFont typeface="Wingdings" panose="05000000000000000000" pitchFamily="2" charset="2"/>
              <a:buChar char="§"/>
            </a:pPr>
            <a:r>
              <a:rPr lang="en-US" sz="3200" b="0" dirty="0">
                <a:latin typeface="Franklin Gothic Demi" panose="020B0703020102020204" pitchFamily="34" charset="0"/>
                <a:cs typeface="Estrangelo Edessa" panose="03080600000000000000" pitchFamily="66" charset="0"/>
              </a:rPr>
              <a:t>Allocations and contributions</a:t>
            </a:r>
          </a:p>
          <a:p>
            <a:pPr marL="0" indent="-228600">
              <a:lnSpc>
                <a:spcPct val="150000"/>
              </a:lnSpc>
              <a:buClr>
                <a:schemeClr val="accent3"/>
              </a:buClr>
              <a:buSzPct val="100000"/>
              <a:buFont typeface="Wingdings" panose="05000000000000000000" pitchFamily="2" charset="2"/>
              <a:buChar char="§"/>
            </a:pPr>
            <a:r>
              <a:rPr lang="en-US" sz="3200" b="0" dirty="0">
                <a:latin typeface="Franklin Gothic Demi" panose="020B0703020102020204" pitchFamily="34" charset="0"/>
                <a:cs typeface="Estrangelo Edessa" panose="03080600000000000000" pitchFamily="66" charset="0"/>
              </a:rPr>
              <a:t>Distribution options</a:t>
            </a:r>
          </a:p>
          <a:p>
            <a:pPr marL="0" indent="-228600">
              <a:lnSpc>
                <a:spcPct val="150000"/>
              </a:lnSpc>
              <a:buClr>
                <a:schemeClr val="accent3"/>
              </a:buClr>
              <a:buSzPct val="100000"/>
              <a:buFont typeface="Wingdings" panose="05000000000000000000" pitchFamily="2" charset="2"/>
              <a:buChar char="§"/>
            </a:pPr>
            <a:r>
              <a:rPr lang="en-US" sz="3200" b="0" dirty="0">
                <a:latin typeface="Franklin Gothic Demi" panose="020B0703020102020204" pitchFamily="34" charset="0"/>
                <a:cs typeface="Estrangelo Edessa" panose="03080600000000000000" pitchFamily="66" charset="0"/>
              </a:rPr>
              <a:t>Estate transfer</a:t>
            </a:r>
          </a:p>
        </p:txBody>
      </p:sp>
      <p:pic>
        <p:nvPicPr>
          <p:cNvPr id="4" name="Picture 4" descr="http://assets.rothira.com/sites/rothira.com/files/field/image/TSP_Image.jpg"/>
          <p:cNvPicPr>
            <a:picLocks noChangeAspect="1" noChangeArrowheads="1"/>
          </p:cNvPicPr>
          <p:nvPr/>
        </p:nvPicPr>
        <p:blipFill>
          <a:blip r:embed="rId2" cstate="print"/>
          <a:srcRect/>
          <a:stretch>
            <a:fillRect/>
          </a:stretch>
        </p:blipFill>
        <p:spPr bwMode="auto">
          <a:xfrm>
            <a:off x="458080" y="2591012"/>
            <a:ext cx="2349200" cy="2317127"/>
          </a:xfrm>
          <a:prstGeom prst="rect">
            <a:avLst/>
          </a:prstGeom>
          <a:noFill/>
        </p:spPr>
      </p:pic>
      <p:cxnSp>
        <p:nvCxnSpPr>
          <p:cNvPr id="7" name="Straight Connector 6"/>
          <p:cNvCxnSpPr/>
          <p:nvPr/>
        </p:nvCxnSpPr>
        <p:spPr>
          <a:xfrm>
            <a:off x="293730" y="1794971"/>
            <a:ext cx="8138160" cy="0"/>
          </a:xfrm>
          <a:prstGeom prst="line">
            <a:avLst/>
          </a:prstGeom>
          <a:ln>
            <a:solidFill>
              <a:srgbClr val="FF8700"/>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21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3025" y="1853200"/>
            <a:ext cx="3822533" cy="3822533"/>
          </a:xfrm>
          <a:prstGeom prst="rect">
            <a:avLst/>
          </a:prstGeom>
        </p:spPr>
      </p:pic>
      <p:sp>
        <p:nvSpPr>
          <p:cNvPr id="2" name="Title 1"/>
          <p:cNvSpPr>
            <a:spLocks noGrp="1"/>
          </p:cNvSpPr>
          <p:nvPr>
            <p:ph type="title"/>
          </p:nvPr>
        </p:nvSpPr>
        <p:spPr>
          <a:xfrm>
            <a:off x="187652" y="1095155"/>
            <a:ext cx="7520940" cy="548640"/>
          </a:xfrm>
        </p:spPr>
        <p:txBody>
          <a:bodyPr/>
          <a:lstStyle/>
          <a:p>
            <a:r>
              <a:rPr lang="en-US" sz="6000" spc="300" dirty="0"/>
              <a:t>retirement</a:t>
            </a:r>
          </a:p>
        </p:txBody>
      </p:sp>
      <p:sp>
        <p:nvSpPr>
          <p:cNvPr id="3" name="Content Placeholder 2"/>
          <p:cNvSpPr>
            <a:spLocks noGrp="1"/>
          </p:cNvSpPr>
          <p:nvPr>
            <p:ph idx="1"/>
          </p:nvPr>
        </p:nvSpPr>
        <p:spPr>
          <a:xfrm>
            <a:off x="488896" y="2150618"/>
            <a:ext cx="5525405" cy="3059320"/>
          </a:xfrm>
        </p:spPr>
        <p:txBody>
          <a:bodyPr>
            <a:normAutofit fontScale="77500" lnSpcReduction="20000"/>
          </a:bodyPr>
          <a:lstStyle/>
          <a:p>
            <a:pPr marL="0" indent="-228600">
              <a:lnSpc>
                <a:spcPct val="150000"/>
              </a:lnSpc>
              <a:buClr>
                <a:srgbClr val="FF8700"/>
              </a:buClr>
              <a:buSzPct val="100000"/>
              <a:buFont typeface="Wingdings" panose="05000000000000000000" pitchFamily="2" charset="2"/>
              <a:buChar char="§"/>
            </a:pPr>
            <a:r>
              <a:rPr lang="en-US" sz="3200" b="0" dirty="0">
                <a:latin typeface="Franklin Gothic Demi" panose="020B0703020102020204" pitchFamily="34" charset="0"/>
                <a:cs typeface="Estrangelo Edessa" panose="03080600000000000000" pitchFamily="66" charset="0"/>
              </a:rPr>
              <a:t>Can I afford to retire?</a:t>
            </a:r>
          </a:p>
          <a:p>
            <a:pPr marL="0" indent="-228600">
              <a:lnSpc>
                <a:spcPct val="150000"/>
              </a:lnSpc>
              <a:buClr>
                <a:srgbClr val="FF8700"/>
              </a:buClr>
              <a:buSzPct val="100000"/>
              <a:buFont typeface="Wingdings" panose="05000000000000000000" pitchFamily="2" charset="2"/>
              <a:buChar char="§"/>
            </a:pPr>
            <a:r>
              <a:rPr lang="en-US" sz="3200" b="0" dirty="0">
                <a:latin typeface="Franklin Gothic Demi" panose="020B0703020102020204" pitchFamily="34" charset="0"/>
                <a:cs typeface="Estrangelo Edessa" panose="03080600000000000000" pitchFamily="66" charset="0"/>
              </a:rPr>
              <a:t>Survivor benefit options and</a:t>
            </a:r>
          </a:p>
          <a:p>
            <a:pPr marL="0" indent="0">
              <a:lnSpc>
                <a:spcPct val="150000"/>
              </a:lnSpc>
              <a:buClr>
                <a:srgbClr val="FF8700"/>
              </a:buClr>
              <a:buSzPct val="100000"/>
            </a:pPr>
            <a:r>
              <a:rPr lang="en-US" sz="3200" b="0" dirty="0">
                <a:latin typeface="Franklin Gothic Demi" panose="020B0703020102020204" pitchFamily="34" charset="0"/>
                <a:cs typeface="Estrangelo Edessa" panose="03080600000000000000" pitchFamily="66" charset="0"/>
              </a:rPr>
              <a:t>health insurance</a:t>
            </a:r>
          </a:p>
          <a:p>
            <a:pPr marL="0" indent="-228600">
              <a:lnSpc>
                <a:spcPct val="150000"/>
              </a:lnSpc>
              <a:buClr>
                <a:srgbClr val="FF8700"/>
              </a:buClr>
              <a:buSzPct val="100000"/>
              <a:buFont typeface="Wingdings" panose="05000000000000000000" pitchFamily="2" charset="2"/>
              <a:buChar char="§"/>
            </a:pPr>
            <a:r>
              <a:rPr lang="en-US" sz="3200" b="0" dirty="0">
                <a:latin typeface="Franklin Gothic Demi" panose="020B0703020102020204" pitchFamily="34" charset="0"/>
                <a:cs typeface="Estrangelo Edessa" panose="03080600000000000000" pitchFamily="66" charset="0"/>
              </a:rPr>
              <a:t>Tax law changes and inflation</a:t>
            </a:r>
          </a:p>
          <a:p>
            <a:pPr marL="0" indent="-228600">
              <a:lnSpc>
                <a:spcPct val="150000"/>
              </a:lnSpc>
              <a:buClr>
                <a:srgbClr val="FF8700"/>
              </a:buClr>
              <a:buSzPct val="100000"/>
              <a:buFont typeface="Wingdings" panose="05000000000000000000" pitchFamily="2" charset="2"/>
              <a:buChar char="§"/>
            </a:pPr>
            <a:r>
              <a:rPr lang="en-US" sz="3200" b="0" dirty="0">
                <a:latin typeface="Franklin Gothic Demi" panose="020B0703020102020204" pitchFamily="34" charset="0"/>
                <a:cs typeface="Estrangelo Edessa" panose="03080600000000000000" pitchFamily="66" charset="0"/>
              </a:rPr>
              <a:t>Long-term care</a:t>
            </a:r>
          </a:p>
        </p:txBody>
      </p:sp>
      <p:cxnSp>
        <p:nvCxnSpPr>
          <p:cNvPr id="5" name="Straight Connector 4"/>
          <p:cNvCxnSpPr/>
          <p:nvPr/>
        </p:nvCxnSpPr>
        <p:spPr>
          <a:xfrm>
            <a:off x="293730" y="1794971"/>
            <a:ext cx="8138160" cy="0"/>
          </a:xfrm>
          <a:prstGeom prst="line">
            <a:avLst/>
          </a:prstGeom>
          <a:ln>
            <a:solidFill>
              <a:srgbClr val="FF8700"/>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3865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969" y="1156034"/>
            <a:ext cx="8631654" cy="548640"/>
          </a:xfrm>
        </p:spPr>
        <p:txBody>
          <a:bodyPr/>
          <a:lstStyle/>
          <a:p>
            <a:pPr algn="ctr"/>
            <a:r>
              <a:rPr lang="en-US" sz="4000" spc="300" dirty="0"/>
              <a:t>Today’s Featured speakers</a:t>
            </a:r>
          </a:p>
        </p:txBody>
      </p:sp>
      <p:cxnSp>
        <p:nvCxnSpPr>
          <p:cNvPr id="7" name="Straight Connector 6"/>
          <p:cNvCxnSpPr/>
          <p:nvPr/>
        </p:nvCxnSpPr>
        <p:spPr>
          <a:xfrm>
            <a:off x="502920" y="1904386"/>
            <a:ext cx="8138160" cy="0"/>
          </a:xfrm>
          <a:prstGeom prst="line">
            <a:avLst/>
          </a:prstGeom>
          <a:ln>
            <a:solidFill>
              <a:srgbClr val="FF87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D024A5DD-F651-A44E-9515-161FB2820DD1}"/>
              </a:ext>
            </a:extLst>
          </p:cNvPr>
          <p:cNvSpPr/>
          <p:nvPr/>
        </p:nvSpPr>
        <p:spPr>
          <a:xfrm>
            <a:off x="1488095" y="4912609"/>
            <a:ext cx="2273379" cy="523220"/>
          </a:xfrm>
          <a:prstGeom prst="rect">
            <a:avLst/>
          </a:prstGeom>
        </p:spPr>
        <p:txBody>
          <a:bodyPr wrap="none">
            <a:spAutoFit/>
          </a:bodyPr>
          <a:lstStyle/>
          <a:p>
            <a:r>
              <a:rPr lang="en-US" sz="2800" dirty="0">
                <a:solidFill>
                  <a:srgbClr val="000000"/>
                </a:solidFill>
                <a:latin typeface="Franklin Gothic Demi" panose="020B0703020102020204" pitchFamily="34" charset="0"/>
                <a:cs typeface="Estrangelo Edessa" panose="03080600000000000000" pitchFamily="66" charset="0"/>
              </a:rPr>
              <a:t>Jonathan Lee</a:t>
            </a:r>
            <a:endParaRPr lang="en-US" dirty="0"/>
          </a:p>
        </p:txBody>
      </p:sp>
      <p:sp>
        <p:nvSpPr>
          <p:cNvPr id="11" name="Rectangle 10">
            <a:extLst>
              <a:ext uri="{FF2B5EF4-FFF2-40B4-BE49-F238E27FC236}">
                <a16:creationId xmlns:a16="http://schemas.microsoft.com/office/drawing/2014/main" id="{0F2F08D6-9737-1740-A0EF-6A1B792781CC}"/>
              </a:ext>
            </a:extLst>
          </p:cNvPr>
          <p:cNvSpPr/>
          <p:nvPr/>
        </p:nvSpPr>
        <p:spPr>
          <a:xfrm>
            <a:off x="5476911" y="4904426"/>
            <a:ext cx="2318199" cy="523220"/>
          </a:xfrm>
          <a:prstGeom prst="rect">
            <a:avLst/>
          </a:prstGeom>
        </p:spPr>
        <p:txBody>
          <a:bodyPr wrap="none">
            <a:spAutoFit/>
          </a:bodyPr>
          <a:lstStyle/>
          <a:p>
            <a:r>
              <a:rPr lang="en-US" sz="2800" dirty="0">
                <a:solidFill>
                  <a:srgbClr val="000000"/>
                </a:solidFill>
                <a:latin typeface="Franklin Gothic Demi" panose="020B0703020102020204" pitchFamily="34" charset="0"/>
              </a:rPr>
              <a:t>Caine Nakata</a:t>
            </a:r>
            <a:endParaRPr lang="en-US" dirty="0"/>
          </a:p>
        </p:txBody>
      </p:sp>
      <p:sp>
        <p:nvSpPr>
          <p:cNvPr id="12" name="Rectangle 11">
            <a:extLst>
              <a:ext uri="{FF2B5EF4-FFF2-40B4-BE49-F238E27FC236}">
                <a16:creationId xmlns:a16="http://schemas.microsoft.com/office/drawing/2014/main" id="{3F7831EF-756E-0C4B-8D93-3FFF90682ADD}"/>
              </a:ext>
            </a:extLst>
          </p:cNvPr>
          <p:cNvSpPr/>
          <p:nvPr/>
        </p:nvSpPr>
        <p:spPr>
          <a:xfrm>
            <a:off x="768982" y="5373780"/>
            <a:ext cx="3558410" cy="584775"/>
          </a:xfrm>
          <a:prstGeom prst="rect">
            <a:avLst/>
          </a:prstGeom>
        </p:spPr>
        <p:txBody>
          <a:bodyPr wrap="none">
            <a:spAutoFit/>
          </a:bodyPr>
          <a:lstStyle/>
          <a:p>
            <a:pPr algn="ctr"/>
            <a:r>
              <a:rPr lang="en-US" sz="1600" dirty="0"/>
              <a:t>Founder and National Director</a:t>
            </a:r>
          </a:p>
          <a:p>
            <a:pPr algn="ctr"/>
            <a:r>
              <a:rPr lang="en-US" sz="1600" dirty="0"/>
              <a:t>The Foundation for Financial Education</a:t>
            </a:r>
          </a:p>
        </p:txBody>
      </p:sp>
      <p:sp>
        <p:nvSpPr>
          <p:cNvPr id="13" name="Rectangle 12">
            <a:extLst>
              <a:ext uri="{FF2B5EF4-FFF2-40B4-BE49-F238E27FC236}">
                <a16:creationId xmlns:a16="http://schemas.microsoft.com/office/drawing/2014/main" id="{F623B835-DA1D-8942-905D-9741C6E08A40}"/>
              </a:ext>
            </a:extLst>
          </p:cNvPr>
          <p:cNvSpPr/>
          <p:nvPr/>
        </p:nvSpPr>
        <p:spPr>
          <a:xfrm>
            <a:off x="4382942" y="5373779"/>
            <a:ext cx="4572000" cy="584775"/>
          </a:xfrm>
          <a:prstGeom prst="rect">
            <a:avLst/>
          </a:prstGeom>
        </p:spPr>
        <p:txBody>
          <a:bodyPr>
            <a:spAutoFit/>
          </a:bodyPr>
          <a:lstStyle/>
          <a:p>
            <a:pPr algn="ctr"/>
            <a:r>
              <a:rPr lang="en-US" sz="1600" dirty="0"/>
              <a:t>Director of Hawaii Operations</a:t>
            </a:r>
          </a:p>
          <a:p>
            <a:pPr algn="ctr"/>
            <a:r>
              <a:rPr lang="en-US" sz="1600" dirty="0"/>
              <a:t>The Foundation for Financial Education</a:t>
            </a:r>
          </a:p>
        </p:txBody>
      </p:sp>
      <p:pic>
        <p:nvPicPr>
          <p:cNvPr id="4" name="Picture 3" descr="Medium shot of a person smiling&#10;&#10;AI-generated content may be incorrect.">
            <a:extLst>
              <a:ext uri="{FF2B5EF4-FFF2-40B4-BE49-F238E27FC236}">
                <a16:creationId xmlns:a16="http://schemas.microsoft.com/office/drawing/2014/main" id="{48401E3C-32FD-BA98-8AF1-0362D5B547B1}"/>
              </a:ext>
            </a:extLst>
          </p:cNvPr>
          <p:cNvPicPr>
            <a:picLocks noChangeAspect="1"/>
          </p:cNvPicPr>
          <p:nvPr/>
        </p:nvPicPr>
        <p:blipFill>
          <a:blip r:embed="rId3"/>
          <a:stretch>
            <a:fillRect/>
          </a:stretch>
        </p:blipFill>
        <p:spPr>
          <a:xfrm>
            <a:off x="5629936" y="2200417"/>
            <a:ext cx="2012148" cy="2678279"/>
          </a:xfrm>
          <a:prstGeom prst="rect">
            <a:avLst/>
          </a:prstGeom>
        </p:spPr>
      </p:pic>
      <p:pic>
        <p:nvPicPr>
          <p:cNvPr id="6" name="Picture 5" descr="Medium shot of a person smiling&#10;&#10;AI-generated content may be incorrect.">
            <a:extLst>
              <a:ext uri="{FF2B5EF4-FFF2-40B4-BE49-F238E27FC236}">
                <a16:creationId xmlns:a16="http://schemas.microsoft.com/office/drawing/2014/main" id="{89997134-B4E5-3B2A-F6A2-E61261F0663D}"/>
              </a:ext>
            </a:extLst>
          </p:cNvPr>
          <p:cNvPicPr>
            <a:picLocks noChangeAspect="1"/>
          </p:cNvPicPr>
          <p:nvPr/>
        </p:nvPicPr>
        <p:blipFill>
          <a:blip r:embed="rId4"/>
          <a:stretch>
            <a:fillRect/>
          </a:stretch>
        </p:blipFill>
        <p:spPr>
          <a:xfrm>
            <a:off x="1631591" y="2200417"/>
            <a:ext cx="2005055" cy="2674029"/>
          </a:xfrm>
          <a:prstGeom prst="rect">
            <a:avLst/>
          </a:prstGeom>
        </p:spPr>
      </p:pic>
    </p:spTree>
    <p:extLst>
      <p:ext uri="{BB962C8B-B14F-4D97-AF65-F5344CB8AC3E}">
        <p14:creationId xmlns:p14="http://schemas.microsoft.com/office/powerpoint/2010/main" val="1836619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989" y="1218158"/>
            <a:ext cx="7520940" cy="548640"/>
          </a:xfrm>
        </p:spPr>
        <p:txBody>
          <a:bodyPr/>
          <a:lstStyle/>
          <a:p>
            <a:r>
              <a:rPr lang="en-US" sz="5400" spc="300" dirty="0"/>
              <a:t>Where do we go from here?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354418" y="811021"/>
            <a:ext cx="1789582" cy="1419735"/>
          </a:xfrm>
          <a:prstGeom prst="rect">
            <a:avLst/>
          </a:prstGeom>
        </p:spPr>
      </p:pic>
      <p:cxnSp>
        <p:nvCxnSpPr>
          <p:cNvPr id="6" name="Straight Connector 5"/>
          <p:cNvCxnSpPr/>
          <p:nvPr/>
        </p:nvCxnSpPr>
        <p:spPr>
          <a:xfrm>
            <a:off x="272989" y="2270189"/>
            <a:ext cx="8138160" cy="0"/>
          </a:xfrm>
          <a:prstGeom prst="line">
            <a:avLst/>
          </a:prstGeom>
          <a:ln>
            <a:solidFill>
              <a:srgbClr val="FF87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9247CC6-58D9-4952-8DEE-CBCEA981D323}"/>
              </a:ext>
            </a:extLst>
          </p:cNvPr>
          <p:cNvSpPr/>
          <p:nvPr/>
        </p:nvSpPr>
        <p:spPr>
          <a:xfrm>
            <a:off x="272987" y="2439666"/>
            <a:ext cx="4817473" cy="1384995"/>
          </a:xfrm>
          <a:prstGeom prst="rect">
            <a:avLst/>
          </a:prstGeom>
        </p:spPr>
        <p:txBody>
          <a:bodyPr wrap="none">
            <a:spAutoFit/>
          </a:bodyPr>
          <a:lstStyle/>
          <a:p>
            <a:pPr marL="457200" indent="-457200">
              <a:buClr>
                <a:srgbClr val="39B4E1"/>
              </a:buClr>
              <a:buFont typeface="Wingdings" panose="05000000000000000000" pitchFamily="2" charset="2"/>
              <a:buChar char="§"/>
            </a:pPr>
            <a:r>
              <a:rPr lang="en-US" sz="2400" dirty="0">
                <a:solidFill>
                  <a:srgbClr val="000000"/>
                </a:solidFill>
                <a:latin typeface="Franklin Gothic Demi" panose="020B0703020102020204" pitchFamily="34" charset="0"/>
                <a:cs typeface="Estrangelo Edessa" panose="03080600000000000000" pitchFamily="66" charset="0"/>
              </a:rPr>
              <a:t>Don’t go at it alone.</a:t>
            </a:r>
          </a:p>
          <a:p>
            <a:pPr marL="457200" indent="-457200">
              <a:buClr>
                <a:srgbClr val="39B4E1"/>
              </a:buClr>
              <a:buFont typeface="Wingdings" panose="05000000000000000000" pitchFamily="2" charset="2"/>
              <a:buChar char="§"/>
            </a:pPr>
            <a:r>
              <a:rPr lang="en-US" sz="2400" dirty="0">
                <a:solidFill>
                  <a:srgbClr val="000000"/>
                </a:solidFill>
                <a:latin typeface="Franklin Gothic Demi" panose="020B0703020102020204" pitchFamily="34" charset="0"/>
              </a:rPr>
              <a:t>Focus on what you can control:</a:t>
            </a:r>
          </a:p>
          <a:p>
            <a:pPr marL="914400" lvl="1" indent="-457200">
              <a:buClr>
                <a:srgbClr val="39B4E1"/>
              </a:buClr>
              <a:buFont typeface="Wingdings" panose="05000000000000000000" pitchFamily="2" charset="2"/>
              <a:buChar char="§"/>
            </a:pPr>
            <a:r>
              <a:rPr lang="en-US" dirty="0">
                <a:solidFill>
                  <a:srgbClr val="000000"/>
                </a:solidFill>
                <a:latin typeface="Franklin Gothic Demi" panose="020B0703020102020204" pitchFamily="34" charset="0"/>
              </a:rPr>
              <a:t>Taxes</a:t>
            </a:r>
            <a:br>
              <a:rPr lang="en-US" dirty="0">
                <a:solidFill>
                  <a:srgbClr val="000000"/>
                </a:solidFill>
                <a:latin typeface="Franklin Gothic Demi" panose="020B0703020102020204" pitchFamily="34" charset="0"/>
              </a:rPr>
            </a:br>
            <a:endParaRPr lang="en-US" dirty="0">
              <a:solidFill>
                <a:srgbClr val="000000"/>
              </a:solidFill>
              <a:latin typeface="Franklin Gothic Demi" panose="020B0703020102020204" pitchFamily="34" charset="0"/>
            </a:endParaRPr>
          </a:p>
        </p:txBody>
      </p:sp>
      <p:sp>
        <p:nvSpPr>
          <p:cNvPr id="20" name="Rectangle 19">
            <a:extLst>
              <a:ext uri="{FF2B5EF4-FFF2-40B4-BE49-F238E27FC236}">
                <a16:creationId xmlns:a16="http://schemas.microsoft.com/office/drawing/2014/main" id="{36352F52-E671-4590-9912-0E8A630E6573}"/>
              </a:ext>
            </a:extLst>
          </p:cNvPr>
          <p:cNvSpPr/>
          <p:nvPr/>
        </p:nvSpPr>
        <p:spPr>
          <a:xfrm>
            <a:off x="1923054" y="3132163"/>
            <a:ext cx="1587038" cy="369332"/>
          </a:xfrm>
          <a:prstGeom prst="rect">
            <a:avLst/>
          </a:prstGeom>
        </p:spPr>
        <p:txBody>
          <a:bodyPr wrap="none">
            <a:spAutoFit/>
          </a:bodyPr>
          <a:lstStyle/>
          <a:p>
            <a:pPr marL="914400" lvl="1" indent="-457200">
              <a:buClr>
                <a:srgbClr val="39B4E1"/>
              </a:buClr>
              <a:buFont typeface="Wingdings" panose="05000000000000000000" pitchFamily="2" charset="2"/>
              <a:buChar char="§"/>
            </a:pPr>
            <a:r>
              <a:rPr lang="en-US" dirty="0">
                <a:solidFill>
                  <a:srgbClr val="000000"/>
                </a:solidFill>
                <a:latin typeface="Franklin Gothic Demi" panose="020B0703020102020204" pitchFamily="34" charset="0"/>
              </a:rPr>
              <a:t>Fees</a:t>
            </a:r>
            <a:endParaRPr lang="en-US" dirty="0">
              <a:solidFill>
                <a:srgbClr val="000000"/>
              </a:solidFill>
            </a:endParaRPr>
          </a:p>
        </p:txBody>
      </p:sp>
      <p:sp>
        <p:nvSpPr>
          <p:cNvPr id="21" name="Rectangle 20">
            <a:extLst>
              <a:ext uri="{FF2B5EF4-FFF2-40B4-BE49-F238E27FC236}">
                <a16:creationId xmlns:a16="http://schemas.microsoft.com/office/drawing/2014/main" id="{531D3EEF-C01A-47B4-B1AA-DEDAABC050DE}"/>
              </a:ext>
            </a:extLst>
          </p:cNvPr>
          <p:cNvSpPr/>
          <p:nvPr/>
        </p:nvSpPr>
        <p:spPr>
          <a:xfrm>
            <a:off x="3564452" y="3132163"/>
            <a:ext cx="1555234" cy="369332"/>
          </a:xfrm>
          <a:prstGeom prst="rect">
            <a:avLst/>
          </a:prstGeom>
        </p:spPr>
        <p:txBody>
          <a:bodyPr wrap="none">
            <a:spAutoFit/>
          </a:bodyPr>
          <a:lstStyle/>
          <a:p>
            <a:pPr marL="914400" lvl="1" indent="-457200">
              <a:buClr>
                <a:srgbClr val="39B4E1"/>
              </a:buClr>
              <a:buFont typeface="Wingdings" panose="05000000000000000000" pitchFamily="2" charset="2"/>
              <a:buChar char="§"/>
            </a:pPr>
            <a:r>
              <a:rPr lang="en-US" dirty="0">
                <a:solidFill>
                  <a:srgbClr val="000000"/>
                </a:solidFill>
                <a:latin typeface="Franklin Gothic Demi" panose="020B0703020102020204" pitchFamily="34" charset="0"/>
              </a:rPr>
              <a:t>Risk</a:t>
            </a:r>
            <a:endParaRPr lang="en-US" dirty="0"/>
          </a:p>
        </p:txBody>
      </p:sp>
      <p:sp>
        <p:nvSpPr>
          <p:cNvPr id="23" name="Rectangle 22">
            <a:extLst>
              <a:ext uri="{FF2B5EF4-FFF2-40B4-BE49-F238E27FC236}">
                <a16:creationId xmlns:a16="http://schemas.microsoft.com/office/drawing/2014/main" id="{25E86BA9-288A-4198-9DD1-E9B6C2584FC2}"/>
              </a:ext>
            </a:extLst>
          </p:cNvPr>
          <p:cNvSpPr/>
          <p:nvPr/>
        </p:nvSpPr>
        <p:spPr>
          <a:xfrm>
            <a:off x="272989" y="3429000"/>
            <a:ext cx="8730685" cy="1938992"/>
          </a:xfrm>
          <a:prstGeom prst="rect">
            <a:avLst/>
          </a:prstGeom>
        </p:spPr>
        <p:txBody>
          <a:bodyPr wrap="square">
            <a:spAutoFit/>
          </a:bodyPr>
          <a:lstStyle/>
          <a:p>
            <a:pPr marL="457200" lvl="0" indent="-457200">
              <a:buClr>
                <a:srgbClr val="39B4E1"/>
              </a:buClr>
              <a:buFont typeface="Wingdings" panose="05000000000000000000" pitchFamily="2" charset="2"/>
              <a:buChar char="§"/>
            </a:pPr>
            <a:r>
              <a:rPr lang="en-US" sz="2400" dirty="0">
                <a:solidFill>
                  <a:srgbClr val="000000"/>
                </a:solidFill>
                <a:latin typeface="Franklin Gothic Demi" panose="020B0703020102020204" pitchFamily="34" charset="0"/>
                <a:cs typeface="Estrangelo Edessa" panose="03080600000000000000" pitchFamily="66" charset="0"/>
              </a:rPr>
              <a:t>Review your strategy with a financial education consultant. Many of our financial wellness volunteers have decades of experience in financial education, tax, and estate planning.</a:t>
            </a:r>
          </a:p>
          <a:p>
            <a:pPr marL="457200" lvl="0" indent="-457200">
              <a:buClr>
                <a:srgbClr val="39B4E1"/>
              </a:buClr>
              <a:buFont typeface="Wingdings" panose="05000000000000000000" pitchFamily="2" charset="2"/>
              <a:buChar char="§"/>
            </a:pPr>
            <a:r>
              <a:rPr lang="en-US" sz="2400" dirty="0">
                <a:solidFill>
                  <a:srgbClr val="000000"/>
                </a:solidFill>
                <a:latin typeface="Franklin Gothic Demi" panose="020B0703020102020204" pitchFamily="34" charset="0"/>
                <a:cs typeface="Estrangelo Edessa" panose="03080600000000000000" pitchFamily="66" charset="0"/>
              </a:rPr>
              <a:t>Take a few seconds to fill out the survey and schedule your complimentary consultation.</a:t>
            </a:r>
          </a:p>
        </p:txBody>
      </p:sp>
    </p:spTree>
    <p:extLst>
      <p:ext uri="{BB962C8B-B14F-4D97-AF65-F5344CB8AC3E}">
        <p14:creationId xmlns:p14="http://schemas.microsoft.com/office/powerpoint/2010/main" val="984683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AD1042-2EA4-DA50-9C1D-C9AE1D67C258}"/>
              </a:ext>
            </a:extLst>
          </p:cNvPr>
          <p:cNvSpPr txBox="1"/>
          <p:nvPr/>
        </p:nvSpPr>
        <p:spPr>
          <a:xfrm>
            <a:off x="381000" y="2701489"/>
            <a:ext cx="8318500" cy="2308324"/>
          </a:xfrm>
          <a:prstGeom prst="rect">
            <a:avLst/>
          </a:prstGeom>
          <a:noFill/>
        </p:spPr>
        <p:txBody>
          <a:bodyPr wrap="square">
            <a:spAutoFit/>
          </a:bodyPr>
          <a:lstStyle/>
          <a:p>
            <a:pPr marL="12700" marR="5080" algn="ctr">
              <a:lnSpc>
                <a:spcPct val="100000"/>
              </a:lnSpc>
              <a:spcBef>
                <a:spcPts val="100"/>
              </a:spcBef>
            </a:pPr>
            <a:r>
              <a:rPr lang="en-US" sz="2400" dirty="0">
                <a:latin typeface="Rockwell"/>
                <a:cs typeface="Rockwell"/>
              </a:rPr>
              <a:t>Following the webinar, please be </a:t>
            </a:r>
            <a:r>
              <a:rPr lang="en-US" sz="2400" spc="-5" dirty="0">
                <a:latin typeface="Rockwell"/>
                <a:cs typeface="Rockwell"/>
              </a:rPr>
              <a:t>sure </a:t>
            </a:r>
            <a:r>
              <a:rPr lang="en-US" sz="2400" dirty="0">
                <a:latin typeface="Rockwell"/>
                <a:cs typeface="Rockwell"/>
              </a:rPr>
              <a:t>to </a:t>
            </a:r>
            <a:r>
              <a:rPr lang="en-US" sz="2400" spc="-5" dirty="0">
                <a:latin typeface="Rockwell"/>
                <a:cs typeface="Rockwell"/>
              </a:rPr>
              <a:t>submit</a:t>
            </a:r>
            <a:r>
              <a:rPr lang="en-US" sz="2400" spc="-85" dirty="0">
                <a:latin typeface="Rockwell"/>
                <a:cs typeface="Rockwell"/>
              </a:rPr>
              <a:t> </a:t>
            </a:r>
            <a:r>
              <a:rPr lang="en-US" sz="2400" dirty="0">
                <a:latin typeface="Rockwell"/>
                <a:cs typeface="Rockwell"/>
              </a:rPr>
              <a:t>the  feedback survey that will pop up after closing the  </a:t>
            </a:r>
            <a:r>
              <a:rPr lang="en-US" sz="2400" spc="-5" dirty="0">
                <a:latin typeface="Rockwell"/>
                <a:cs typeface="Rockwell"/>
              </a:rPr>
              <a:t>software or </a:t>
            </a:r>
            <a:r>
              <a:rPr lang="en-US" sz="2400" dirty="0">
                <a:latin typeface="Rockwell"/>
                <a:cs typeface="Rockwell"/>
              </a:rPr>
              <a:t>inside </a:t>
            </a:r>
            <a:r>
              <a:rPr lang="en-US" sz="2400" spc="-5" dirty="0">
                <a:latin typeface="Rockwell"/>
                <a:cs typeface="Rockwell"/>
              </a:rPr>
              <a:t>of </a:t>
            </a:r>
            <a:r>
              <a:rPr lang="en-US" sz="2400" dirty="0">
                <a:latin typeface="Rockwell"/>
                <a:cs typeface="Rockwell"/>
              </a:rPr>
              <a:t>the thank you</a:t>
            </a:r>
            <a:r>
              <a:rPr lang="en-US" sz="2400" spc="-35" dirty="0">
                <a:latin typeface="Rockwell"/>
                <a:cs typeface="Rockwell"/>
              </a:rPr>
              <a:t> </a:t>
            </a:r>
            <a:r>
              <a:rPr lang="en-US" sz="2400" spc="-5" dirty="0">
                <a:latin typeface="Rockwell"/>
                <a:cs typeface="Rockwell"/>
              </a:rPr>
              <a:t>email.</a:t>
            </a:r>
            <a:endParaRPr lang="en-US" sz="2400" dirty="0">
              <a:latin typeface="Rockwell"/>
              <a:cs typeface="Rockwell"/>
            </a:endParaRPr>
          </a:p>
          <a:p>
            <a:pPr marL="908685" marR="902969" algn="ctr">
              <a:lnSpc>
                <a:spcPct val="100000"/>
              </a:lnSpc>
            </a:pPr>
            <a:r>
              <a:rPr lang="en-US" sz="2400" dirty="0">
                <a:latin typeface="Rockwell"/>
                <a:cs typeface="Rockwell"/>
              </a:rPr>
              <a:t>Contact </a:t>
            </a:r>
            <a:r>
              <a:rPr lang="en-US" sz="2400" dirty="0">
                <a:solidFill>
                  <a:srgbClr val="0000FF"/>
                </a:solidFill>
                <a:latin typeface="Rockwell"/>
                <a:cs typeface="Rockwell"/>
              </a:rPr>
              <a:t>301-718-0030 </a:t>
            </a:r>
            <a:r>
              <a:rPr lang="en-US" sz="2400" dirty="0">
                <a:latin typeface="Rockwell"/>
                <a:cs typeface="Rockwell"/>
              </a:rPr>
              <a:t>|</a:t>
            </a:r>
            <a:r>
              <a:rPr lang="en-US" sz="2400" spc="-100" dirty="0">
                <a:latin typeface="Rockwell"/>
                <a:cs typeface="Rockwell"/>
              </a:rPr>
              <a:t> </a:t>
            </a:r>
            <a:r>
              <a:rPr lang="en-US" sz="2400" dirty="0">
                <a:solidFill>
                  <a:srgbClr val="0000FF"/>
                </a:solidFill>
                <a:latin typeface="Rockwell"/>
                <a:hlinkClick r:id="rId2">
                  <a:extLst>
                    <a:ext uri="{A12FA001-AC4F-418D-AE19-62706E023703}">
                      <ahyp:hlinkClr xmlns:ahyp="http://schemas.microsoft.com/office/drawing/2018/hyperlinkcolor" val="tx"/>
                    </a:ext>
                  </a:extLst>
                </a:hlinkClick>
              </a:rPr>
              <a:t>info@f3eonline.org </a:t>
            </a:r>
            <a:r>
              <a:rPr lang="en-US" sz="2400" dirty="0">
                <a:solidFill>
                  <a:srgbClr val="0000FF"/>
                </a:solidFill>
                <a:latin typeface="Rockwell"/>
              </a:rPr>
              <a:t> </a:t>
            </a:r>
            <a:r>
              <a:rPr lang="en-US" sz="2400" dirty="0">
                <a:latin typeface="Rockwell"/>
                <a:cs typeface="Rockwell"/>
              </a:rPr>
              <a:t>to connect with a volunteer right</a:t>
            </a:r>
            <a:r>
              <a:rPr lang="en-US" sz="2400" spc="-60" dirty="0">
                <a:latin typeface="Rockwell"/>
                <a:cs typeface="Rockwell"/>
              </a:rPr>
              <a:t> </a:t>
            </a:r>
            <a:r>
              <a:rPr lang="en-US" sz="2400" dirty="0">
                <a:latin typeface="Rockwell"/>
                <a:cs typeface="Rockwell"/>
              </a:rPr>
              <a:t>away.</a:t>
            </a:r>
          </a:p>
          <a:p>
            <a:pPr algn="ctr">
              <a:lnSpc>
                <a:spcPct val="100000"/>
              </a:lnSpc>
            </a:pPr>
            <a:r>
              <a:rPr lang="en-US" sz="2400" dirty="0">
                <a:latin typeface="Rockwell"/>
                <a:cs typeface="Rockwell"/>
              </a:rPr>
              <a:t>Your input is</a:t>
            </a:r>
            <a:r>
              <a:rPr lang="en-US" sz="2400" spc="-15" dirty="0">
                <a:latin typeface="Rockwell"/>
                <a:cs typeface="Rockwell"/>
              </a:rPr>
              <a:t> </a:t>
            </a:r>
            <a:r>
              <a:rPr lang="en-US" sz="2400" dirty="0">
                <a:latin typeface="Rockwell"/>
                <a:cs typeface="Rockwell"/>
              </a:rPr>
              <a:t>appreciated!</a:t>
            </a:r>
          </a:p>
        </p:txBody>
      </p:sp>
      <p:sp>
        <p:nvSpPr>
          <p:cNvPr id="4" name="TextBox 3">
            <a:extLst>
              <a:ext uri="{FF2B5EF4-FFF2-40B4-BE49-F238E27FC236}">
                <a16:creationId xmlns:a16="http://schemas.microsoft.com/office/drawing/2014/main" id="{CCE96A1D-271A-1FCE-1994-E6E866A6D132}"/>
              </a:ext>
            </a:extLst>
          </p:cNvPr>
          <p:cNvSpPr txBox="1"/>
          <p:nvPr/>
        </p:nvSpPr>
        <p:spPr>
          <a:xfrm>
            <a:off x="590550" y="1524000"/>
            <a:ext cx="7962900" cy="646331"/>
          </a:xfrm>
          <a:prstGeom prst="rect">
            <a:avLst/>
          </a:prstGeom>
          <a:noFill/>
        </p:spPr>
        <p:txBody>
          <a:bodyPr wrap="square" rtlCol="0">
            <a:spAutoFit/>
          </a:bodyPr>
          <a:lstStyle/>
          <a:p>
            <a:pPr algn="ctr"/>
            <a:r>
              <a:rPr lang="en-US" sz="3600" dirty="0">
                <a:latin typeface="Rockwell"/>
              </a:rPr>
              <a:t>Thank you for your participation!</a:t>
            </a:r>
            <a:r>
              <a:rPr lang="en-US" sz="3600" b="1" spc="5" dirty="0">
                <a:solidFill>
                  <a:srgbClr val="FBFBFB"/>
                </a:solidFill>
                <a:latin typeface="Rockwell"/>
                <a:cs typeface="Rockwell"/>
              </a:rPr>
              <a:t>!</a:t>
            </a:r>
            <a:endParaRPr lang="en-US" sz="3600" dirty="0"/>
          </a:p>
        </p:txBody>
      </p:sp>
    </p:spTree>
    <p:extLst>
      <p:ext uri="{BB962C8B-B14F-4D97-AF65-F5344CB8AC3E}">
        <p14:creationId xmlns:p14="http://schemas.microsoft.com/office/powerpoint/2010/main" val="3882190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415" y="1071336"/>
            <a:ext cx="7520940" cy="548640"/>
          </a:xfrm>
        </p:spPr>
        <p:txBody>
          <a:bodyPr/>
          <a:lstStyle/>
          <a:p>
            <a:r>
              <a:rPr lang="en-US" sz="4800" spc="300" dirty="0"/>
              <a:t>Disclaimer:</a:t>
            </a:r>
          </a:p>
        </p:txBody>
      </p:sp>
      <p:sp>
        <p:nvSpPr>
          <p:cNvPr id="3" name="Content Placeholder 2"/>
          <p:cNvSpPr>
            <a:spLocks noGrp="1"/>
          </p:cNvSpPr>
          <p:nvPr>
            <p:ph idx="1"/>
          </p:nvPr>
        </p:nvSpPr>
        <p:spPr>
          <a:xfrm>
            <a:off x="0" y="1937349"/>
            <a:ext cx="8971585" cy="3178530"/>
          </a:xfrm>
        </p:spPr>
        <p:txBody>
          <a:bodyPr>
            <a:noAutofit/>
          </a:bodyPr>
          <a:lstStyle/>
          <a:p>
            <a:r>
              <a:rPr lang="en-US" sz="1800" b="0" dirty="0"/>
              <a:t>	This educational workshop is presented by Foundation for Financial Education (</a:t>
            </a:r>
            <a:r>
              <a:rPr lang="en-US" sz="1800" b="0" dirty="0">
                <a:solidFill>
                  <a:srgbClr val="00B0F0"/>
                </a:solidFill>
                <a:latin typeface="Castellar" panose="020A0402060406010301" pitchFamily="18" charset="0"/>
              </a:rPr>
              <a:t>F</a:t>
            </a:r>
            <a:r>
              <a:rPr lang="en-US" sz="1800" b="0" baseline="30000" dirty="0">
                <a:solidFill>
                  <a:srgbClr val="FF8A15"/>
                </a:solidFill>
                <a:latin typeface="Castellar" panose="020A0402060406010301" pitchFamily="18" charset="0"/>
              </a:rPr>
              <a:t>3</a:t>
            </a:r>
            <a:r>
              <a:rPr lang="en-US" sz="1800" b="0" dirty="0">
                <a:solidFill>
                  <a:srgbClr val="00B0F0"/>
                </a:solidFill>
                <a:latin typeface="Castellar" panose="020A0402060406010301" pitchFamily="18" charset="0"/>
              </a:rPr>
              <a:t>E</a:t>
            </a:r>
            <a:r>
              <a:rPr lang="en-US" sz="1800" b="0" dirty="0"/>
              <a:t>)</a:t>
            </a:r>
            <a:r>
              <a:rPr lang="en-US" sz="1800" b="0" dirty="0">
                <a:solidFill>
                  <a:srgbClr val="00B0F0"/>
                </a:solidFill>
                <a:latin typeface="Castellar" panose="020A0402060406010301" pitchFamily="18" charset="0"/>
              </a:rPr>
              <a:t> </a:t>
            </a:r>
            <a:r>
              <a:rPr lang="en-US" sz="1800" b="0" dirty="0"/>
              <a:t>volunteers.  The following presentation does not in any way advocate for any advice or recommendations about the stock market or any related investments. No products, services or advice are endorsed by the Foundation (</a:t>
            </a:r>
            <a:r>
              <a:rPr lang="en-US" sz="1800" b="0" dirty="0">
                <a:solidFill>
                  <a:srgbClr val="00B0F0"/>
                </a:solidFill>
                <a:latin typeface="Castellar" panose="020A0402060406010301" pitchFamily="18" charset="0"/>
              </a:rPr>
              <a:t>F</a:t>
            </a:r>
            <a:r>
              <a:rPr lang="en-US" sz="1800" b="0" baseline="30000" dirty="0">
                <a:solidFill>
                  <a:srgbClr val="FF8A15"/>
                </a:solidFill>
                <a:latin typeface="Castellar" panose="020A0402060406010301" pitchFamily="18" charset="0"/>
              </a:rPr>
              <a:t>3</a:t>
            </a:r>
            <a:r>
              <a:rPr lang="en-US" sz="1800" b="0" dirty="0">
                <a:solidFill>
                  <a:srgbClr val="00B0F0"/>
                </a:solidFill>
                <a:latin typeface="Castellar" panose="020A0402060406010301" pitchFamily="18" charset="0"/>
              </a:rPr>
              <a:t>E</a:t>
            </a:r>
            <a:r>
              <a:rPr lang="en-US" sz="1800" b="0" dirty="0"/>
              <a:t>), and any action taken by the consumer is solely at their discretion.  Please consult with a licensed advisor who is specifically licensed in the jurisdiction where you reside prior to taking any action relating to investments, insurance, tax, legal, real estate or any other financial instruments. The Foundation (</a:t>
            </a:r>
            <a:r>
              <a:rPr lang="en-US" sz="1800" b="0" dirty="0">
                <a:solidFill>
                  <a:srgbClr val="00B0F0"/>
                </a:solidFill>
                <a:latin typeface="Castellar" panose="020A0402060406010301" pitchFamily="18" charset="0"/>
              </a:rPr>
              <a:t>F</a:t>
            </a:r>
            <a:r>
              <a:rPr lang="en-US" sz="1800" b="0" baseline="30000" dirty="0">
                <a:solidFill>
                  <a:srgbClr val="FF8A15"/>
                </a:solidFill>
                <a:latin typeface="Castellar" panose="020A0402060406010301" pitchFamily="18" charset="0"/>
              </a:rPr>
              <a:t>3</a:t>
            </a:r>
            <a:r>
              <a:rPr lang="en-US" sz="1800" b="0" dirty="0">
                <a:solidFill>
                  <a:srgbClr val="00B0F0"/>
                </a:solidFill>
                <a:latin typeface="Castellar" panose="020A0402060406010301" pitchFamily="18" charset="0"/>
              </a:rPr>
              <a:t>E</a:t>
            </a:r>
            <a:r>
              <a:rPr lang="en-US" sz="1800" b="0" dirty="0"/>
              <a:t>)</a:t>
            </a:r>
            <a:r>
              <a:rPr lang="en-US" sz="1800" b="0" dirty="0">
                <a:solidFill>
                  <a:srgbClr val="00B0F0"/>
                </a:solidFill>
                <a:latin typeface="Castellar" panose="020A0402060406010301" pitchFamily="18" charset="0"/>
              </a:rPr>
              <a:t> </a:t>
            </a:r>
            <a:r>
              <a:rPr lang="en-US" sz="1800" b="0" dirty="0"/>
              <a:t>is not directly affiliated with any of its Certified Educational Consultant Volunteers and is not owned in part or in whole by any private corporation, organization or association. The material contained herein should not be construed by any audience as anything other than general and generic educational information available to the public.  Individuals are encouraged to seek professional advice so they may receive actionable recommendations from a licensed professional. </a:t>
            </a:r>
          </a:p>
        </p:txBody>
      </p:sp>
      <p:cxnSp>
        <p:nvCxnSpPr>
          <p:cNvPr id="7" name="Straight Connector 6"/>
          <p:cNvCxnSpPr/>
          <p:nvPr/>
        </p:nvCxnSpPr>
        <p:spPr>
          <a:xfrm>
            <a:off x="256659" y="1742121"/>
            <a:ext cx="8138160" cy="0"/>
          </a:xfrm>
          <a:prstGeom prst="line">
            <a:avLst/>
          </a:prstGeom>
          <a:ln>
            <a:solidFill>
              <a:srgbClr val="FF8700"/>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8" name="Graphic 9" descr="Warning">
            <a:extLst>
              <a:ext uri="{FF2B5EF4-FFF2-40B4-BE49-F238E27FC236}">
                <a16:creationId xmlns:a16="http://schemas.microsoft.com/office/drawing/2014/main" id="{63DE8AED-524A-4761-ABAE-A75563053F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54944" y="678729"/>
            <a:ext cx="1239875" cy="1099933"/>
          </a:xfrm>
          <a:prstGeom prst="rect">
            <a:avLst/>
          </a:prstGeom>
        </p:spPr>
      </p:pic>
    </p:spTree>
    <p:extLst>
      <p:ext uri="{BB962C8B-B14F-4D97-AF65-F5344CB8AC3E}">
        <p14:creationId xmlns:p14="http://schemas.microsoft.com/office/powerpoint/2010/main" val="1836029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A25F8-BFED-88C3-5EB3-E059E0F8C171}"/>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5AA101E7-42DD-3837-4E7D-AF2A4E5E25EF}"/>
              </a:ext>
            </a:extLst>
          </p:cNvPr>
          <p:cNvSpPr txBox="1"/>
          <p:nvPr/>
        </p:nvSpPr>
        <p:spPr>
          <a:xfrm>
            <a:off x="253986" y="636689"/>
            <a:ext cx="7960841" cy="2677656"/>
          </a:xfrm>
          <a:prstGeom prst="rect">
            <a:avLst/>
          </a:prstGeom>
          <a:noFill/>
        </p:spPr>
        <p:txBody>
          <a:bodyPr wrap="square">
            <a:spAutoFit/>
          </a:bodyPr>
          <a:lstStyle/>
          <a:p>
            <a:pPr marL="833120" marR="496570" algn="ctr"/>
            <a:br>
              <a:rPr lang="en-US" sz="2400" dirty="0"/>
            </a:br>
            <a:r>
              <a:rPr lang="en-US" sz="2400" dirty="0"/>
              <a:t>As a reminder, there will be a brief 2-minute Feedback Survey after the webinar where you can schedule a time to meet with one of our volunteer financial wellness coordinators.  If you would like to schedule a teleconference now, please scan the QR code below to connect to our calendar:</a:t>
            </a:r>
          </a:p>
        </p:txBody>
      </p:sp>
      <p:pic>
        <p:nvPicPr>
          <p:cNvPr id="8" name="Picture 7" descr="A qr code with a few black squares&#10;&#10;AI-generated content may be incorrect.">
            <a:extLst>
              <a:ext uri="{FF2B5EF4-FFF2-40B4-BE49-F238E27FC236}">
                <a16:creationId xmlns:a16="http://schemas.microsoft.com/office/drawing/2014/main" id="{FB740107-FF89-71D3-9AC5-BAF352B321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3397" y="3543656"/>
            <a:ext cx="2177206" cy="2177206"/>
          </a:xfrm>
          <a:prstGeom prst="rect">
            <a:avLst/>
          </a:prstGeom>
        </p:spPr>
      </p:pic>
    </p:spTree>
    <p:extLst>
      <p:ext uri="{BB962C8B-B14F-4D97-AF65-F5344CB8AC3E}">
        <p14:creationId xmlns:p14="http://schemas.microsoft.com/office/powerpoint/2010/main" val="700191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4" y="1180142"/>
            <a:ext cx="5844618" cy="548640"/>
          </a:xfrm>
        </p:spPr>
        <p:txBody>
          <a:bodyPr/>
          <a:lstStyle/>
          <a:p>
            <a:r>
              <a:rPr lang="en-US" sz="4800" cap="none" spc="300" dirty="0"/>
              <a:t>“The New Normal”</a:t>
            </a:r>
            <a:endParaRPr lang="en-US" sz="4800" spc="300" dirty="0"/>
          </a:p>
        </p:txBody>
      </p:sp>
      <p:graphicFrame>
        <p:nvGraphicFramePr>
          <p:cNvPr id="19" name="Content Placeholder 18">
            <a:extLst>
              <a:ext uri="{FF2B5EF4-FFF2-40B4-BE49-F238E27FC236}">
                <a16:creationId xmlns:a16="http://schemas.microsoft.com/office/drawing/2014/main" id="{7244823E-55FB-4D27-9907-2A00122F521C}"/>
              </a:ext>
            </a:extLst>
          </p:cNvPr>
          <p:cNvGraphicFramePr>
            <a:graphicFrameLocks noGrp="1"/>
          </p:cNvGraphicFramePr>
          <p:nvPr>
            <p:ph idx="1"/>
            <p:extLst>
              <p:ext uri="{D42A27DB-BD31-4B8C-83A1-F6EECF244321}">
                <p14:modId xmlns:p14="http://schemas.microsoft.com/office/powerpoint/2010/main" val="1870495937"/>
              </p:ext>
            </p:extLst>
          </p:nvPr>
        </p:nvGraphicFramePr>
        <p:xfrm>
          <a:off x="1661535" y="2582945"/>
          <a:ext cx="5615958" cy="2971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p:cNvCxnSpPr/>
          <p:nvPr/>
        </p:nvCxnSpPr>
        <p:spPr>
          <a:xfrm>
            <a:off x="559493" y="2221471"/>
            <a:ext cx="8138160" cy="0"/>
          </a:xfrm>
          <a:prstGeom prst="line">
            <a:avLst/>
          </a:prstGeom>
          <a:ln>
            <a:solidFill>
              <a:srgbClr val="FF8700"/>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5384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789C8BD-E84A-4966-B4DC-657272F4BD34}"/>
              </a:ext>
            </a:extLst>
          </p:cNvPr>
          <p:cNvSpPr/>
          <p:nvPr/>
        </p:nvSpPr>
        <p:spPr>
          <a:xfrm>
            <a:off x="475488" y="633984"/>
            <a:ext cx="8193024" cy="55900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5E51183-D0D9-A74B-94F0-9EC0104A75F3}"/>
              </a:ext>
            </a:extLst>
          </p:cNvPr>
          <p:cNvSpPr>
            <a:spLocks noGrp="1"/>
          </p:cNvSpPr>
          <p:nvPr>
            <p:ph type="ctrTitle"/>
          </p:nvPr>
        </p:nvSpPr>
        <p:spPr>
          <a:xfrm>
            <a:off x="822960" y="1097280"/>
            <a:ext cx="7543800" cy="1039528"/>
          </a:xfrm>
        </p:spPr>
        <p:txBody>
          <a:bodyPr anchor="b">
            <a:noAutofit/>
          </a:bodyPr>
          <a:lstStyle/>
          <a:p>
            <a:pPr algn="ctr">
              <a:tabLst>
                <a:tab pos="2481263" algn="l"/>
              </a:tabLst>
            </a:pPr>
            <a:r>
              <a:rPr lang="en-US" sz="4800" dirty="0"/>
              <a:t>What to do during market volatility</a:t>
            </a:r>
          </a:p>
        </p:txBody>
      </p:sp>
      <p:sp>
        <p:nvSpPr>
          <p:cNvPr id="9" name="Speech Bubble: Rectangle 8">
            <a:extLst>
              <a:ext uri="{FF2B5EF4-FFF2-40B4-BE49-F238E27FC236}">
                <a16:creationId xmlns:a16="http://schemas.microsoft.com/office/drawing/2014/main" id="{8EBBA86C-5C83-400E-A196-8357B267E32B}"/>
              </a:ext>
            </a:extLst>
          </p:cNvPr>
          <p:cNvSpPr/>
          <p:nvPr/>
        </p:nvSpPr>
        <p:spPr>
          <a:xfrm>
            <a:off x="741947" y="2288406"/>
            <a:ext cx="2492943" cy="2672964"/>
          </a:xfrm>
          <a:prstGeom prst="wedgeRectCallout">
            <a:avLst>
              <a:gd name="adj1" fmla="val -33060"/>
              <a:gd name="adj2" fmla="val 5957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4450C1B-BBB3-49DD-ADFB-076DE6A80E29}"/>
              </a:ext>
            </a:extLst>
          </p:cNvPr>
          <p:cNvSpPr/>
          <p:nvPr/>
        </p:nvSpPr>
        <p:spPr>
          <a:xfrm>
            <a:off x="615656" y="2083342"/>
            <a:ext cx="777240" cy="6984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Open quotation mark">
            <a:extLst>
              <a:ext uri="{FF2B5EF4-FFF2-40B4-BE49-F238E27FC236}">
                <a16:creationId xmlns:a16="http://schemas.microsoft.com/office/drawing/2014/main" id="{EF3F047D-2108-47B3-8EDA-B863C2F7C0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0322" y="2006617"/>
            <a:ext cx="914400" cy="914400"/>
          </a:xfrm>
          <a:prstGeom prst="rect">
            <a:avLst/>
          </a:prstGeom>
        </p:spPr>
      </p:pic>
      <p:sp>
        <p:nvSpPr>
          <p:cNvPr id="21" name="Speech Bubble: Rectangle 20">
            <a:extLst>
              <a:ext uri="{FF2B5EF4-FFF2-40B4-BE49-F238E27FC236}">
                <a16:creationId xmlns:a16="http://schemas.microsoft.com/office/drawing/2014/main" id="{75D1812A-0A64-4765-A985-128FDCEC63BD}"/>
              </a:ext>
            </a:extLst>
          </p:cNvPr>
          <p:cNvSpPr/>
          <p:nvPr/>
        </p:nvSpPr>
        <p:spPr>
          <a:xfrm>
            <a:off x="3348301" y="2304249"/>
            <a:ext cx="2492943" cy="2668254"/>
          </a:xfrm>
          <a:prstGeom prst="wedgeRectCallout">
            <a:avLst>
              <a:gd name="adj1" fmla="val -33060"/>
              <a:gd name="adj2" fmla="val 5957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37244C5-22BE-4A1A-9381-EC1B36DBEF5F}"/>
              </a:ext>
            </a:extLst>
          </p:cNvPr>
          <p:cNvSpPr/>
          <p:nvPr/>
        </p:nvSpPr>
        <p:spPr>
          <a:xfrm>
            <a:off x="3250782" y="2092342"/>
            <a:ext cx="777240" cy="6984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Open quotation mark">
            <a:extLst>
              <a:ext uri="{FF2B5EF4-FFF2-40B4-BE49-F238E27FC236}">
                <a16:creationId xmlns:a16="http://schemas.microsoft.com/office/drawing/2014/main" id="{AA6E95D6-0A2A-4CB2-865E-9B9AD0326A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82202" y="1992572"/>
            <a:ext cx="914400" cy="914400"/>
          </a:xfrm>
          <a:prstGeom prst="rect">
            <a:avLst/>
          </a:prstGeom>
        </p:spPr>
      </p:pic>
      <p:sp>
        <p:nvSpPr>
          <p:cNvPr id="22" name="Speech Bubble: Rectangle 21">
            <a:extLst>
              <a:ext uri="{FF2B5EF4-FFF2-40B4-BE49-F238E27FC236}">
                <a16:creationId xmlns:a16="http://schemas.microsoft.com/office/drawing/2014/main" id="{2B03DE45-248E-487F-94B9-EACB3B439187}"/>
              </a:ext>
            </a:extLst>
          </p:cNvPr>
          <p:cNvSpPr/>
          <p:nvPr/>
        </p:nvSpPr>
        <p:spPr>
          <a:xfrm>
            <a:off x="5938937" y="2304249"/>
            <a:ext cx="2492943" cy="2668254"/>
          </a:xfrm>
          <a:prstGeom prst="wedgeRectCallout">
            <a:avLst>
              <a:gd name="adj1" fmla="val -33060"/>
              <a:gd name="adj2" fmla="val 5957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0E85CB6-6932-4D62-9EF8-2D0E7F0D3946}"/>
              </a:ext>
            </a:extLst>
          </p:cNvPr>
          <p:cNvSpPr/>
          <p:nvPr/>
        </p:nvSpPr>
        <p:spPr>
          <a:xfrm>
            <a:off x="5877351" y="2136808"/>
            <a:ext cx="777240" cy="6984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descr="Open quotation mark">
            <a:extLst>
              <a:ext uri="{FF2B5EF4-FFF2-40B4-BE49-F238E27FC236}">
                <a16:creationId xmlns:a16="http://schemas.microsoft.com/office/drawing/2014/main" id="{BC8CAD30-2099-4865-8622-DC3C25EA69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08771" y="2016715"/>
            <a:ext cx="914400" cy="914400"/>
          </a:xfrm>
          <a:prstGeom prst="rect">
            <a:avLst/>
          </a:prstGeom>
        </p:spPr>
      </p:pic>
      <p:sp>
        <p:nvSpPr>
          <p:cNvPr id="27" name="Flowchart: Connector 26">
            <a:extLst>
              <a:ext uri="{FF2B5EF4-FFF2-40B4-BE49-F238E27FC236}">
                <a16:creationId xmlns:a16="http://schemas.microsoft.com/office/drawing/2014/main" id="{06F9552B-DD5C-4357-87B9-1AD0EA6C0EB0}"/>
              </a:ext>
            </a:extLst>
          </p:cNvPr>
          <p:cNvSpPr/>
          <p:nvPr/>
        </p:nvSpPr>
        <p:spPr>
          <a:xfrm>
            <a:off x="834565" y="4693959"/>
            <a:ext cx="681989" cy="692168"/>
          </a:xfrm>
          <a:prstGeom prst="flowChartConnector">
            <a:avLst/>
          </a:prstGeom>
          <a:blipFill dpi="0"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a:extLst>
              <a:ext uri="{FF2B5EF4-FFF2-40B4-BE49-F238E27FC236}">
                <a16:creationId xmlns:a16="http://schemas.microsoft.com/office/drawing/2014/main" id="{1A67C4A4-28C3-419F-9B4D-E440E60D9FDD}"/>
              </a:ext>
            </a:extLst>
          </p:cNvPr>
          <p:cNvSpPr/>
          <p:nvPr/>
        </p:nvSpPr>
        <p:spPr>
          <a:xfrm>
            <a:off x="3444479" y="4705092"/>
            <a:ext cx="681989" cy="692168"/>
          </a:xfrm>
          <a:prstGeom prst="flowChartConnector">
            <a:avLst/>
          </a:prstGeom>
          <a:blipFill dpi="0"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a:stretch>
          </a:bli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a:extLst>
              <a:ext uri="{FF2B5EF4-FFF2-40B4-BE49-F238E27FC236}">
                <a16:creationId xmlns:a16="http://schemas.microsoft.com/office/drawing/2014/main" id="{FE4776A9-BE03-47CD-AAE5-061F6B1FA839}"/>
              </a:ext>
            </a:extLst>
          </p:cNvPr>
          <p:cNvSpPr/>
          <p:nvPr/>
        </p:nvSpPr>
        <p:spPr>
          <a:xfrm>
            <a:off x="6051007" y="4693959"/>
            <a:ext cx="681989" cy="692168"/>
          </a:xfrm>
          <a:prstGeom prst="flowChartConnector">
            <a:avLst/>
          </a:prstGeom>
          <a:blipFill dpi="0" rotWithShape="1">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A7998D-4C19-4650-B345-E53C6B0BF5DF}"/>
              </a:ext>
            </a:extLst>
          </p:cNvPr>
          <p:cNvSpPr txBox="1"/>
          <p:nvPr/>
        </p:nvSpPr>
        <p:spPr>
          <a:xfrm>
            <a:off x="853679" y="2740723"/>
            <a:ext cx="2310513" cy="1877437"/>
          </a:xfrm>
          <a:prstGeom prst="rect">
            <a:avLst/>
          </a:prstGeom>
          <a:noFill/>
        </p:spPr>
        <p:txBody>
          <a:bodyPr wrap="square" rtlCol="0">
            <a:spAutoFit/>
          </a:bodyPr>
          <a:lstStyle/>
          <a:p>
            <a:r>
              <a:rPr lang="en-US" sz="1400" dirty="0"/>
              <a:t>A market downturn doesn’t bother us. It is an opportunity to increase our ownership of great companies with great management at good prices.</a:t>
            </a:r>
          </a:p>
          <a:p>
            <a:endParaRPr lang="en-US" dirty="0"/>
          </a:p>
        </p:txBody>
      </p:sp>
      <p:sp>
        <p:nvSpPr>
          <p:cNvPr id="32" name="TextBox 31">
            <a:extLst>
              <a:ext uri="{FF2B5EF4-FFF2-40B4-BE49-F238E27FC236}">
                <a16:creationId xmlns:a16="http://schemas.microsoft.com/office/drawing/2014/main" id="{02C9CA26-30B4-455D-BDA3-4BA227F7A7A2}"/>
              </a:ext>
            </a:extLst>
          </p:cNvPr>
          <p:cNvSpPr txBox="1"/>
          <p:nvPr/>
        </p:nvSpPr>
        <p:spPr>
          <a:xfrm>
            <a:off x="3348300" y="2747174"/>
            <a:ext cx="2492944" cy="2092881"/>
          </a:xfrm>
          <a:prstGeom prst="rect">
            <a:avLst/>
          </a:prstGeom>
          <a:noFill/>
        </p:spPr>
        <p:txBody>
          <a:bodyPr wrap="square" rtlCol="0">
            <a:spAutoFit/>
          </a:bodyPr>
          <a:lstStyle/>
          <a:p>
            <a:r>
              <a:rPr lang="en-US" sz="1400" dirty="0"/>
              <a:t>Your success in investing will depend in part on your character and guts and in part on your ability to realize, at the height of ebullience and the depth of despair alike, that this, too, shall pass.</a:t>
            </a:r>
          </a:p>
          <a:p>
            <a:endParaRPr lang="en-US" dirty="0"/>
          </a:p>
        </p:txBody>
      </p:sp>
      <p:sp>
        <p:nvSpPr>
          <p:cNvPr id="33" name="TextBox 32">
            <a:extLst>
              <a:ext uri="{FF2B5EF4-FFF2-40B4-BE49-F238E27FC236}">
                <a16:creationId xmlns:a16="http://schemas.microsoft.com/office/drawing/2014/main" id="{D3187D45-59B4-4FF4-B731-68BF7434A673}"/>
              </a:ext>
            </a:extLst>
          </p:cNvPr>
          <p:cNvSpPr txBox="1"/>
          <p:nvPr/>
        </p:nvSpPr>
        <p:spPr>
          <a:xfrm>
            <a:off x="5955631" y="2739447"/>
            <a:ext cx="2545632" cy="1446550"/>
          </a:xfrm>
          <a:prstGeom prst="rect">
            <a:avLst/>
          </a:prstGeom>
          <a:noFill/>
        </p:spPr>
        <p:txBody>
          <a:bodyPr wrap="square" rtlCol="0">
            <a:spAutoFit/>
          </a:bodyPr>
          <a:lstStyle/>
          <a:p>
            <a:r>
              <a:rPr lang="en-US" sz="1400" dirty="0"/>
              <a:t>History provides a crucial insight regarding market crises: They are inevitable, painful and ultimately surmountable.</a:t>
            </a:r>
          </a:p>
          <a:p>
            <a:endParaRPr lang="en-US" dirty="0"/>
          </a:p>
        </p:txBody>
      </p:sp>
      <p:sp>
        <p:nvSpPr>
          <p:cNvPr id="34" name="Rectangle 33">
            <a:extLst>
              <a:ext uri="{FF2B5EF4-FFF2-40B4-BE49-F238E27FC236}">
                <a16:creationId xmlns:a16="http://schemas.microsoft.com/office/drawing/2014/main" id="{B661E063-CF68-4956-AF02-36E310C3CA44}"/>
              </a:ext>
            </a:extLst>
          </p:cNvPr>
          <p:cNvSpPr/>
          <p:nvPr/>
        </p:nvSpPr>
        <p:spPr>
          <a:xfrm>
            <a:off x="1451598" y="5062961"/>
            <a:ext cx="1783292" cy="369332"/>
          </a:xfrm>
          <a:prstGeom prst="rect">
            <a:avLst/>
          </a:prstGeom>
        </p:spPr>
        <p:txBody>
          <a:bodyPr wrap="square">
            <a:spAutoFit/>
          </a:bodyPr>
          <a:lstStyle/>
          <a:p>
            <a:r>
              <a:rPr lang="en-US" b="1" dirty="0"/>
              <a:t>Warren Buffett</a:t>
            </a:r>
          </a:p>
        </p:txBody>
      </p:sp>
      <p:sp>
        <p:nvSpPr>
          <p:cNvPr id="35" name="Rectangle 34">
            <a:extLst>
              <a:ext uri="{FF2B5EF4-FFF2-40B4-BE49-F238E27FC236}">
                <a16:creationId xmlns:a16="http://schemas.microsoft.com/office/drawing/2014/main" id="{CDC059C3-031C-4C9C-B9F4-740F328226FC}"/>
              </a:ext>
            </a:extLst>
          </p:cNvPr>
          <p:cNvSpPr/>
          <p:nvPr/>
        </p:nvSpPr>
        <p:spPr>
          <a:xfrm>
            <a:off x="1472766" y="5343860"/>
            <a:ext cx="1864994" cy="400110"/>
          </a:xfrm>
          <a:prstGeom prst="rect">
            <a:avLst/>
          </a:prstGeom>
        </p:spPr>
        <p:txBody>
          <a:bodyPr wrap="square">
            <a:spAutoFit/>
          </a:bodyPr>
          <a:lstStyle/>
          <a:p>
            <a:r>
              <a:rPr lang="en-US" sz="1000" dirty="0"/>
              <a:t>Chairman and CEO of</a:t>
            </a:r>
          </a:p>
          <a:p>
            <a:r>
              <a:rPr lang="en-US" sz="1000" dirty="0"/>
              <a:t>Berkshire Hathaway</a:t>
            </a:r>
          </a:p>
        </p:txBody>
      </p:sp>
      <p:sp>
        <p:nvSpPr>
          <p:cNvPr id="36" name="Rectangle 35">
            <a:extLst>
              <a:ext uri="{FF2B5EF4-FFF2-40B4-BE49-F238E27FC236}">
                <a16:creationId xmlns:a16="http://schemas.microsoft.com/office/drawing/2014/main" id="{14D328F3-D6C5-4A08-BCF7-47FA4409E0E0}"/>
              </a:ext>
            </a:extLst>
          </p:cNvPr>
          <p:cNvSpPr/>
          <p:nvPr/>
        </p:nvSpPr>
        <p:spPr>
          <a:xfrm>
            <a:off x="4027935" y="5074094"/>
            <a:ext cx="1431802" cy="369332"/>
          </a:xfrm>
          <a:prstGeom prst="rect">
            <a:avLst/>
          </a:prstGeom>
        </p:spPr>
        <p:txBody>
          <a:bodyPr wrap="none">
            <a:spAutoFit/>
          </a:bodyPr>
          <a:lstStyle/>
          <a:p>
            <a:r>
              <a:rPr lang="en-US" b="1" dirty="0"/>
              <a:t>Jack Bogle</a:t>
            </a:r>
          </a:p>
        </p:txBody>
      </p:sp>
      <p:sp>
        <p:nvSpPr>
          <p:cNvPr id="37" name="Rectangle 36">
            <a:extLst>
              <a:ext uri="{FF2B5EF4-FFF2-40B4-BE49-F238E27FC236}">
                <a16:creationId xmlns:a16="http://schemas.microsoft.com/office/drawing/2014/main" id="{52B30B38-44AF-4807-8E5D-E4EBF6739F12}"/>
              </a:ext>
            </a:extLst>
          </p:cNvPr>
          <p:cNvSpPr/>
          <p:nvPr/>
        </p:nvSpPr>
        <p:spPr>
          <a:xfrm>
            <a:off x="4027935" y="5354993"/>
            <a:ext cx="1716441" cy="553998"/>
          </a:xfrm>
          <a:prstGeom prst="rect">
            <a:avLst/>
          </a:prstGeom>
        </p:spPr>
        <p:txBody>
          <a:bodyPr wrap="square">
            <a:spAutoFit/>
          </a:bodyPr>
          <a:lstStyle/>
          <a:p>
            <a:r>
              <a:rPr lang="en-US" sz="1000" dirty="0"/>
              <a:t>Founder and Former chief executive of The Vanguard Group</a:t>
            </a:r>
          </a:p>
        </p:txBody>
      </p:sp>
      <p:sp>
        <p:nvSpPr>
          <p:cNvPr id="38" name="Rectangle 37">
            <a:extLst>
              <a:ext uri="{FF2B5EF4-FFF2-40B4-BE49-F238E27FC236}">
                <a16:creationId xmlns:a16="http://schemas.microsoft.com/office/drawing/2014/main" id="{F0385EFA-07C4-41A7-9DE7-D51043291486}"/>
              </a:ext>
            </a:extLst>
          </p:cNvPr>
          <p:cNvSpPr/>
          <p:nvPr/>
        </p:nvSpPr>
        <p:spPr>
          <a:xfrm>
            <a:off x="6688881" y="5062961"/>
            <a:ext cx="1783292" cy="646331"/>
          </a:xfrm>
          <a:prstGeom prst="rect">
            <a:avLst/>
          </a:prstGeom>
        </p:spPr>
        <p:txBody>
          <a:bodyPr wrap="square">
            <a:spAutoFit/>
          </a:bodyPr>
          <a:lstStyle/>
          <a:p>
            <a:r>
              <a:rPr lang="en-US" b="1" dirty="0"/>
              <a:t>Shelby M.C. Davis</a:t>
            </a:r>
          </a:p>
        </p:txBody>
      </p:sp>
      <p:sp>
        <p:nvSpPr>
          <p:cNvPr id="39" name="Rectangle 38">
            <a:extLst>
              <a:ext uri="{FF2B5EF4-FFF2-40B4-BE49-F238E27FC236}">
                <a16:creationId xmlns:a16="http://schemas.microsoft.com/office/drawing/2014/main" id="{3A6B5714-42F0-40FF-8570-6F9E0168AC8A}"/>
              </a:ext>
            </a:extLst>
          </p:cNvPr>
          <p:cNvSpPr/>
          <p:nvPr/>
        </p:nvSpPr>
        <p:spPr>
          <a:xfrm>
            <a:off x="6688881" y="5572468"/>
            <a:ext cx="1716441" cy="553998"/>
          </a:xfrm>
          <a:prstGeom prst="rect">
            <a:avLst/>
          </a:prstGeom>
        </p:spPr>
        <p:txBody>
          <a:bodyPr wrap="square">
            <a:spAutoFit/>
          </a:bodyPr>
          <a:lstStyle/>
          <a:p>
            <a:r>
              <a:rPr lang="en-US" sz="1000" dirty="0"/>
              <a:t>Founder and Former mutual fund manager at Davis Selected Advisers</a:t>
            </a:r>
          </a:p>
        </p:txBody>
      </p:sp>
    </p:spTree>
    <p:extLst>
      <p:ext uri="{BB962C8B-B14F-4D97-AF65-F5344CB8AC3E}">
        <p14:creationId xmlns:p14="http://schemas.microsoft.com/office/powerpoint/2010/main" val="4200277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204" y="1212092"/>
            <a:ext cx="8724795" cy="548640"/>
          </a:xfrm>
        </p:spPr>
        <p:txBody>
          <a:bodyPr/>
          <a:lstStyle/>
          <a:p>
            <a:r>
              <a:rPr lang="en-US" sz="4800" spc="300" dirty="0"/>
              <a:t>Consult with a professional</a:t>
            </a:r>
          </a:p>
        </p:txBody>
      </p:sp>
      <p:cxnSp>
        <p:nvCxnSpPr>
          <p:cNvPr id="6" name="Straight Connector 5"/>
          <p:cNvCxnSpPr/>
          <p:nvPr/>
        </p:nvCxnSpPr>
        <p:spPr>
          <a:xfrm>
            <a:off x="466725" y="2264955"/>
            <a:ext cx="8138160" cy="0"/>
          </a:xfrm>
          <a:prstGeom prst="line">
            <a:avLst/>
          </a:prstGeom>
          <a:ln>
            <a:solidFill>
              <a:srgbClr val="FF87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B711005-08C9-4B78-81F7-0F783E9B12B3}"/>
              </a:ext>
            </a:extLst>
          </p:cNvPr>
          <p:cNvSpPr txBox="1"/>
          <p:nvPr/>
        </p:nvSpPr>
        <p:spPr>
          <a:xfrm>
            <a:off x="466725" y="2268210"/>
            <a:ext cx="4783957" cy="1569660"/>
          </a:xfrm>
          <a:prstGeom prst="rect">
            <a:avLst/>
          </a:prstGeom>
          <a:noFill/>
        </p:spPr>
        <p:txBody>
          <a:bodyPr wrap="square" rtlCol="0">
            <a:spAutoFit/>
          </a:bodyPr>
          <a:lstStyle/>
          <a:p>
            <a:r>
              <a:rPr lang="en-US" sz="1600" dirty="0"/>
              <a:t>One reason people avoid consulting with a professional financial educator to develop a plan is that they don’t think they have enough assets to warrant a formal plan. They may believe they have a good grasp of their finances and/or they think it will be expensive or way too complicated.</a:t>
            </a:r>
          </a:p>
        </p:txBody>
      </p:sp>
      <p:sp>
        <p:nvSpPr>
          <p:cNvPr id="9" name="Rectangle 8">
            <a:extLst>
              <a:ext uri="{FF2B5EF4-FFF2-40B4-BE49-F238E27FC236}">
                <a16:creationId xmlns:a16="http://schemas.microsoft.com/office/drawing/2014/main" id="{020F63B7-D097-4A93-BDAA-7C7EFA01A8F2}"/>
              </a:ext>
            </a:extLst>
          </p:cNvPr>
          <p:cNvSpPr/>
          <p:nvPr/>
        </p:nvSpPr>
        <p:spPr>
          <a:xfrm>
            <a:off x="466725" y="3957673"/>
            <a:ext cx="8381262" cy="1815882"/>
          </a:xfrm>
          <a:prstGeom prst="rect">
            <a:avLst/>
          </a:prstGeom>
        </p:spPr>
        <p:txBody>
          <a:bodyPr wrap="square">
            <a:spAutoFit/>
          </a:bodyPr>
          <a:lstStyle/>
          <a:p>
            <a:r>
              <a:rPr lang="en-US" sz="1600" dirty="0"/>
              <a:t>However, setting aside these concerns, if you could achieve greater confidence in your financial planning strategy during a down market, that alone may be worth it to have a one-on-one consultation.</a:t>
            </a:r>
          </a:p>
          <a:p>
            <a:endParaRPr lang="en-US" sz="1600" dirty="0"/>
          </a:p>
          <a:p>
            <a:r>
              <a:rPr lang="en-US" sz="1600" dirty="0"/>
              <a:t>If you don’t have a financial strategy, or even if you do but you’re feeling distressed over the current market environment, consult with a financial educator. These professionals have day-to-day experience and can share insights that may help you get through periods of uncertainty.</a:t>
            </a:r>
          </a:p>
        </p:txBody>
      </p:sp>
      <p:pic>
        <p:nvPicPr>
          <p:cNvPr id="10" name="Picture Placeholder 4" descr="A drawing of a person&#10;&#10;Description automatically generated">
            <a:extLst>
              <a:ext uri="{FF2B5EF4-FFF2-40B4-BE49-F238E27FC236}">
                <a16:creationId xmlns:a16="http://schemas.microsoft.com/office/drawing/2014/main" id="{730FC128-2BE2-41FF-A84E-76035531AE3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12606"/>
          <a:stretch/>
        </p:blipFill>
        <p:spPr>
          <a:xfrm>
            <a:off x="5568355" y="2315271"/>
            <a:ext cx="2593053" cy="1436520"/>
          </a:xfrm>
          <a:prstGeom prst="rect">
            <a:avLst/>
          </a:prstGeom>
          <a:noFill/>
        </p:spPr>
      </p:pic>
      <p:sp>
        <p:nvSpPr>
          <p:cNvPr id="12" name="Rectangle 11">
            <a:extLst>
              <a:ext uri="{FF2B5EF4-FFF2-40B4-BE49-F238E27FC236}">
                <a16:creationId xmlns:a16="http://schemas.microsoft.com/office/drawing/2014/main" id="{EDEAE090-651D-44B2-9505-6321B8E50434}"/>
              </a:ext>
            </a:extLst>
          </p:cNvPr>
          <p:cNvSpPr/>
          <p:nvPr/>
        </p:nvSpPr>
        <p:spPr>
          <a:xfrm>
            <a:off x="5433241" y="3802106"/>
            <a:ext cx="2863283" cy="215444"/>
          </a:xfrm>
          <a:prstGeom prst="rect">
            <a:avLst/>
          </a:prstGeom>
        </p:spPr>
        <p:txBody>
          <a:bodyPr wrap="none">
            <a:spAutoFit/>
          </a:bodyPr>
          <a:lstStyle/>
          <a:p>
            <a:pPr algn="r">
              <a:spcAft>
                <a:spcPts val="600"/>
              </a:spcAft>
            </a:pPr>
            <a:r>
              <a:rPr lang="en-US" sz="800" dirty="0">
                <a:solidFill>
                  <a:srgbClr val="FFFFFF"/>
                </a:solidFill>
                <a:highlight>
                  <a:srgbClr val="000000"/>
                </a:highlight>
                <a:hlinkClick r:id="rId3" tooltip="http://www.estrategiamagazine.com/administracion/recursos-humanos-administracion/coaching-empresarial/">
                  <a:extLst>
                    <a:ext uri="{A12FA001-AC4F-418D-AE19-62706E023703}">
                      <ahyp:hlinkClr xmlns:ahyp="http://schemas.microsoft.com/office/drawing/2018/hyperlinkcolor" val="tx"/>
                    </a:ext>
                  </a:extLst>
                </a:hlinkClick>
              </a:rPr>
              <a:t>This Photo</a:t>
            </a:r>
            <a:r>
              <a:rPr lang="en-US" sz="800" dirty="0">
                <a:solidFill>
                  <a:srgbClr val="FFFFFF"/>
                </a:solidFill>
                <a:highlight>
                  <a:srgbClr val="000000"/>
                </a:highlight>
              </a:rPr>
              <a:t> by Unknown Author is licensed under </a:t>
            </a:r>
            <a:r>
              <a:rPr lang="en-US" sz="800" dirty="0">
                <a:solidFill>
                  <a:srgbClr val="FFFFFF"/>
                </a:solidFill>
                <a:highlight>
                  <a:srgbClr val="000000"/>
                </a:highlight>
                <a:hlinkClick r:id="rId4" tooltip="https://creativecommons.org/licenses/by-nc-nd/3.0/">
                  <a:extLst>
                    <a:ext uri="{A12FA001-AC4F-418D-AE19-62706E023703}">
                      <ahyp:hlinkClr xmlns:ahyp="http://schemas.microsoft.com/office/drawing/2018/hyperlinkcolor" val="tx"/>
                    </a:ext>
                  </a:extLst>
                </a:hlinkClick>
              </a:rPr>
              <a:t>CC BY-NC-ND</a:t>
            </a:r>
            <a:endParaRPr lang="en-US" sz="800" dirty="0">
              <a:solidFill>
                <a:srgbClr val="FFFFFF"/>
              </a:solidFill>
              <a:highlight>
                <a:srgbClr val="000000"/>
              </a:highlight>
            </a:endParaRPr>
          </a:p>
        </p:txBody>
      </p:sp>
    </p:spTree>
    <p:extLst>
      <p:ext uri="{BB962C8B-B14F-4D97-AF65-F5344CB8AC3E}">
        <p14:creationId xmlns:p14="http://schemas.microsoft.com/office/powerpoint/2010/main" val="711797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84A37-9D2A-1F22-CEF1-A88F0334F232}"/>
            </a:ext>
          </a:extLst>
        </p:cNvPr>
        <p:cNvGrpSpPr/>
        <p:nvPr/>
      </p:nvGrpSpPr>
      <p:grpSpPr>
        <a:xfrm>
          <a:off x="0" y="0"/>
          <a:ext cx="0" cy="0"/>
          <a:chOff x="0" y="0"/>
          <a:chExt cx="0" cy="0"/>
        </a:xfrm>
      </p:grpSpPr>
      <p:pic>
        <p:nvPicPr>
          <p:cNvPr id="3" name="Picture 2" descr="A table with numbers and text&#10;&#10;AI-generated content may be incorrect.">
            <a:extLst>
              <a:ext uri="{FF2B5EF4-FFF2-40B4-BE49-F238E27FC236}">
                <a16:creationId xmlns:a16="http://schemas.microsoft.com/office/drawing/2014/main" id="{8760E73F-E3C1-0768-9778-7FBEE761A6F4}"/>
              </a:ext>
            </a:extLst>
          </p:cNvPr>
          <p:cNvPicPr>
            <a:picLocks noChangeAspect="1"/>
          </p:cNvPicPr>
          <p:nvPr/>
        </p:nvPicPr>
        <p:blipFill>
          <a:blip r:embed="rId2"/>
          <a:stretch>
            <a:fillRect/>
          </a:stretch>
        </p:blipFill>
        <p:spPr>
          <a:xfrm>
            <a:off x="0" y="645795"/>
            <a:ext cx="9144000" cy="5566410"/>
          </a:xfrm>
          <a:prstGeom prst="rect">
            <a:avLst/>
          </a:prstGeom>
        </p:spPr>
      </p:pic>
    </p:spTree>
    <p:extLst>
      <p:ext uri="{BB962C8B-B14F-4D97-AF65-F5344CB8AC3E}">
        <p14:creationId xmlns:p14="http://schemas.microsoft.com/office/powerpoint/2010/main" val="3881776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AD4C97C-4BBD-EDEF-21F3-751AABE398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71" y="2147948"/>
            <a:ext cx="9091329" cy="2698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95424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Custom 1">
      <a:dk1>
        <a:srgbClr val="000000"/>
      </a:dk1>
      <a:lt1>
        <a:srgbClr val="FFFFFF"/>
      </a:lt1>
      <a:dk2>
        <a:srgbClr val="000000"/>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D121151EAFE54F94258879CC055D13" ma:contentTypeVersion="1" ma:contentTypeDescription="Create a new document." ma:contentTypeScope="" ma:versionID="bf1cbc955a74cc56a62cf48b55db6641">
  <xsd:schema xmlns:xsd="http://www.w3.org/2001/XMLSchema" xmlns:xs="http://www.w3.org/2001/XMLSchema" xmlns:p="http://schemas.microsoft.com/office/2006/metadata/properties" xmlns:ns3="5487c31c-24c3-47cb-b250-859e8591f8ae" targetNamespace="http://schemas.microsoft.com/office/2006/metadata/properties" ma:root="true" ma:fieldsID="e414967b3830e0b04d9376d23cfa176c" ns3:_="">
    <xsd:import namespace="5487c31c-24c3-47cb-b250-859e8591f8ae"/>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87c31c-24c3-47cb-b250-859e8591f8a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7AEEA8D-194B-44CC-A862-EF547E9288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87c31c-24c3-47cb-b250-859e8591f8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1C248EF-5283-400F-8E63-68FB73A8B0D9}">
  <ds:schemaRefs>
    <ds:schemaRef ds:uri="http://schemas.microsoft.com/sharepoint/v3/contenttype/forms"/>
  </ds:schemaRefs>
</ds:datastoreItem>
</file>

<file path=customXml/itemProps3.xml><?xml version="1.0" encoding="utf-8"?>
<ds:datastoreItem xmlns:ds="http://schemas.openxmlformats.org/officeDocument/2006/customXml" ds:itemID="{339DEFA9-5963-40CB-9665-D00317F0FAFB}">
  <ds:schemaRefs>
    <ds:schemaRef ds:uri="http://purl.org/dc/elements/1.1/"/>
    <ds:schemaRef ds:uri="http://purl.org/dc/terms/"/>
    <ds:schemaRef ds:uri="http://www.w3.org/XML/1998/namespace"/>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5487c31c-24c3-47cb-b250-859e8591f8a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19459</TotalTime>
  <Words>1136</Words>
  <Application>Microsoft Office PowerPoint</Application>
  <PresentationFormat>On-screen Show (4:3)</PresentationFormat>
  <Paragraphs>270</Paragraphs>
  <Slides>21</Slides>
  <Notes>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Arial</vt:lpstr>
      <vt:lpstr>Castellar</vt:lpstr>
      <vt:lpstr>Calibri</vt:lpstr>
      <vt:lpstr>Arial Narrow</vt:lpstr>
      <vt:lpstr>Franklin Gothic Medium</vt:lpstr>
      <vt:lpstr>Wingdings</vt:lpstr>
      <vt:lpstr>Century Gothic</vt:lpstr>
      <vt:lpstr>Georgia</vt:lpstr>
      <vt:lpstr>Times New Roman</vt:lpstr>
      <vt:lpstr>Franklin Gothic Demi</vt:lpstr>
      <vt:lpstr>Franklin Gothic Book</vt:lpstr>
      <vt:lpstr>Rockwell</vt:lpstr>
      <vt:lpstr>Angles</vt:lpstr>
      <vt:lpstr>Financial planning</vt:lpstr>
      <vt:lpstr>Today’s Featured speakers</vt:lpstr>
      <vt:lpstr>Disclaimer:</vt:lpstr>
      <vt:lpstr>PowerPoint Presentation</vt:lpstr>
      <vt:lpstr>“The New Normal”</vt:lpstr>
      <vt:lpstr>What to do during market volatility</vt:lpstr>
      <vt:lpstr>Consult with a professional</vt:lpstr>
      <vt:lpstr>PowerPoint Presentation</vt:lpstr>
      <vt:lpstr>PowerPoint Presentation</vt:lpstr>
      <vt:lpstr>PowerPoint Presentation</vt:lpstr>
      <vt:lpstr>PowerPoint Presentation</vt:lpstr>
      <vt:lpstr>Roth contributions and roth Conversions</vt:lpstr>
      <vt:lpstr>Estate Planning Changes</vt:lpstr>
      <vt:lpstr>Required minimum distributions Changes</vt:lpstr>
      <vt:lpstr>Inherited IRA Changes</vt:lpstr>
      <vt:lpstr>Preparing for changes</vt:lpstr>
      <vt:lpstr>SURVIVAL GUIDE</vt:lpstr>
      <vt:lpstr>TSP / ira /401(k) PLANNING</vt:lpstr>
      <vt:lpstr>retirement</vt:lpstr>
      <vt:lpstr>Where do we go from here?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planning</dc:title>
  <dc:creator>Carroll Kim</dc:creator>
  <cp:lastModifiedBy>Kelley Folsom</cp:lastModifiedBy>
  <cp:revision>44</cp:revision>
  <cp:lastPrinted>2025-03-26T20:38:47Z</cp:lastPrinted>
  <dcterms:created xsi:type="dcterms:W3CDTF">2020-04-20T16:56:50Z</dcterms:created>
  <dcterms:modified xsi:type="dcterms:W3CDTF">2025-08-24T16:00:32Z</dcterms:modified>
</cp:coreProperties>
</file>