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488" r:id="rId2"/>
    <p:sldMasterId id="2147483660" r:id="rId3"/>
  </p:sldMasterIdLst>
  <p:notesMasterIdLst>
    <p:notesMasterId r:id="rId20"/>
  </p:notesMasterIdLst>
  <p:handoutMasterIdLst>
    <p:handoutMasterId r:id="rId21"/>
  </p:handoutMasterIdLst>
  <p:sldIdLst>
    <p:sldId id="270" r:id="rId4"/>
    <p:sldId id="317" r:id="rId5"/>
    <p:sldId id="318" r:id="rId6"/>
    <p:sldId id="271" r:id="rId7"/>
    <p:sldId id="297" r:id="rId8"/>
    <p:sldId id="298" r:id="rId9"/>
    <p:sldId id="300" r:id="rId10"/>
    <p:sldId id="301" r:id="rId11"/>
    <p:sldId id="302" r:id="rId12"/>
    <p:sldId id="304" r:id="rId13"/>
    <p:sldId id="303" r:id="rId14"/>
    <p:sldId id="312" r:id="rId15"/>
    <p:sldId id="313" r:id="rId16"/>
    <p:sldId id="314" r:id="rId17"/>
    <p:sldId id="315" r:id="rId18"/>
    <p:sldId id="319" r:id="rId19"/>
  </p:sldIdLst>
  <p:sldSz cx="9144000" cy="6858000" type="screen4x3"/>
  <p:notesSz cx="6954838" cy="9240838"/>
  <p:embeddedFontLst>
    <p:embeddedFont>
      <p:font typeface="Arial Unicode MS" panose="020B0604020202020204" charset="-128"/>
      <p:regular r:id="rId22"/>
    </p:embeddedFont>
    <p:embeddedFont>
      <p:font typeface="Castellar" panose="020A0402060406010301" pitchFamily="18" charset="0"/>
      <p:regular r:id="rId23"/>
    </p:embeddedFont>
    <p:embeddedFont>
      <p:font typeface="Franklin Gothic Book" panose="020B0503020102020204" pitchFamily="34" charset="0"/>
      <p:regular r:id="rId24"/>
      <p:italic r:id="rId25"/>
    </p:embeddedFont>
    <p:embeddedFont>
      <p:font typeface="Georgia" panose="02040502050405020303" pitchFamily="18" charset="0"/>
      <p:regular r:id="rId26"/>
      <p:bold r:id="rId27"/>
      <p:italic r:id="rId28"/>
      <p:boldItalic r:id="rId29"/>
    </p:embeddedFont>
    <p:embeddedFont>
      <p:font typeface="Open Sans" panose="020B0606030504020204" pitchFamily="34" charset="0"/>
      <p:regular r:id="rId30"/>
    </p:embeddedFont>
    <p:embeddedFont>
      <p:font typeface="Oswald" panose="00000500000000000000" pitchFamily="2" charset="0"/>
      <p:regular r:id="rId31"/>
    </p:embeddedFont>
    <p:embeddedFont>
      <p:font typeface="Roboto Light" panose="020F0502020204030204" pitchFamily="2" charset="0"/>
      <p:regular r:id="rId32"/>
      <p:italic r:id="rId33"/>
    </p:embeddedFont>
    <p:embeddedFont>
      <p:font typeface="Rockwell" panose="02060603020205020403" pitchFamily="18" charset="0"/>
      <p:regular r:id="rId34"/>
      <p:bold r:id="rId35"/>
      <p:italic r:id="rId36"/>
      <p:boldItalic r:id="rId37"/>
    </p:embeddedFont>
    <p:embeddedFont>
      <p:font typeface="Tw Cen MT" panose="020B0602020104020603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A537"/>
    <a:srgbClr val="666666"/>
    <a:srgbClr val="808080"/>
    <a:srgbClr val="FF8A15"/>
    <a:srgbClr val="586464"/>
    <a:srgbClr val="394141"/>
    <a:srgbClr val="66C705"/>
    <a:srgbClr val="063246"/>
    <a:srgbClr val="0D6763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5274" autoAdjust="0"/>
  </p:normalViewPr>
  <p:slideViewPr>
    <p:cSldViewPr snapToGrid="0">
      <p:cViewPr varScale="1">
        <p:scale>
          <a:sx n="62" d="100"/>
          <a:sy n="62" d="100"/>
        </p:scale>
        <p:origin x="1446" y="282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294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Master" Target="slideMasters/slideMaster2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33613" y="425708"/>
            <a:ext cx="2642374" cy="463646"/>
          </a:xfrm>
          <a:prstGeom prst="rect">
            <a:avLst/>
          </a:prstGeom>
        </p:spPr>
        <p:txBody>
          <a:bodyPr vert="horz" lIns="92517" tIns="46260" rIns="92517" bIns="46260" rtlCol="0"/>
          <a:lstStyle>
            <a:lvl1pPr algn="l">
              <a:defRPr sz="1100"/>
            </a:lvl1pPr>
          </a:lstStyle>
          <a:p>
            <a:r>
              <a:rPr lang="en-US" sz="1000" dirty="0">
                <a:solidFill>
                  <a:srgbClr val="586464"/>
                </a:solidFill>
                <a:latin typeface="+mj-lt"/>
              </a:rPr>
              <a:t>Mitigating the Cost of Long-Term Care</a:t>
            </a:r>
            <a:endParaRPr sz="1000" dirty="0">
              <a:solidFill>
                <a:srgbClr val="586464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673081" y="425708"/>
            <a:ext cx="1546538" cy="463646"/>
          </a:xfrm>
          <a:prstGeom prst="rect">
            <a:avLst/>
          </a:prstGeom>
        </p:spPr>
        <p:txBody>
          <a:bodyPr vert="horz" lIns="92517" tIns="46260" rIns="92517" bIns="46260" rtlCol="0"/>
          <a:lstStyle>
            <a:lvl1pPr algn="r">
              <a:defRPr sz="1100"/>
            </a:lvl1pPr>
          </a:lstStyle>
          <a:p>
            <a:fld id="{20EA5F0D-C1DC-412F-A146-DDB3A74B588F}" type="datetimeFigureOut">
              <a:rPr lang="en-US" sz="1000">
                <a:latin typeface="Calibri" panose="020F0502020204030204" pitchFamily="34" charset="0"/>
              </a:rPr>
              <a:t>5/30/2025</a:t>
            </a:fld>
            <a:endParaRPr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47156" y="8478060"/>
            <a:ext cx="572463" cy="463635"/>
          </a:xfrm>
          <a:prstGeom prst="rect">
            <a:avLst/>
          </a:prstGeom>
        </p:spPr>
        <p:txBody>
          <a:bodyPr vert="horz" lIns="91655" tIns="45827" rIns="91655" bIns="45827" rtlCol="0" anchor="b"/>
          <a:lstStyle>
            <a:lvl1pPr algn="r">
              <a:defRPr sz="1100"/>
            </a:lvl1pPr>
          </a:lstStyle>
          <a:p>
            <a:fld id="{C7237CB6-28BF-4F39-8B66-C11259F6FB4F}" type="slidenum">
              <a:rPr lang="en-US" sz="1000">
                <a:solidFill>
                  <a:schemeClr val="tx1">
                    <a:lumMod val="50000"/>
                  </a:schemeClr>
                </a:solidFill>
              </a:rPr>
              <a:t>‹#›</a:t>
            </a:fld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0" y="8566368"/>
            <a:ext cx="7016786" cy="468122"/>
          </a:xfrm>
          <a:prstGeom prst="rect">
            <a:avLst/>
          </a:prstGeom>
        </p:spPr>
        <p:txBody>
          <a:bodyPr vert="horz" lIns="93368" tIns="46684" rIns="93368" bIns="46684" rtlCol="0" anchor="b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1400" dirty="0">
                <a:solidFill>
                  <a:srgbClr val="207788"/>
                </a:solidFill>
                <a:latin typeface="Castellar" panose="020A0402060406010301" pitchFamily="18" charset="0"/>
              </a:rPr>
              <a:t>F</a:t>
            </a:r>
            <a:r>
              <a:rPr lang="en-US" sz="1400" baseline="30000" dirty="0">
                <a:solidFill>
                  <a:srgbClr val="FF8A15"/>
                </a:solidFill>
                <a:latin typeface="Castellar" panose="020A0402060406010301" pitchFamily="18" charset="0"/>
              </a:rPr>
              <a:t>3</a:t>
            </a:r>
            <a:r>
              <a:rPr lang="en-US" sz="1400" dirty="0">
                <a:solidFill>
                  <a:srgbClr val="207788"/>
                </a:solidFill>
                <a:latin typeface="Castellar" panose="020A0402060406010301" pitchFamily="18" charset="0"/>
              </a:rPr>
              <a:t>E</a:t>
            </a:r>
            <a:r>
              <a:rPr lang="en-US" sz="1100" dirty="0">
                <a:solidFill>
                  <a:srgbClr val="207788"/>
                </a:solidFill>
                <a:latin typeface="Georgia" panose="02040502050405020303" pitchFamily="18" charset="0"/>
              </a:rPr>
              <a:t>  </a:t>
            </a:r>
            <a:r>
              <a:rPr lang="en-US" sz="1000" dirty="0">
                <a:solidFill>
                  <a:srgbClr val="207788"/>
                </a:solidFill>
                <a:latin typeface="Georgia" panose="02040502050405020303" pitchFamily="18" charset="0"/>
              </a:rPr>
              <a:t> 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The Foundation for Financial Education</a:t>
            </a:r>
            <a:endParaRPr lang="en-US" sz="1100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170000"/>
              </a:lnSpc>
            </a:pPr>
            <a:r>
              <a:rPr lang="en-US" sz="800" b="1" dirty="0">
                <a:solidFill>
                  <a:srgbClr val="2077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F3Eonline.org  </a:t>
            </a:r>
            <a:r>
              <a:rPr lang="en-US" sz="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  </a:t>
            </a:r>
            <a:r>
              <a:rPr lang="en-US" sz="800" b="1" dirty="0">
                <a:solidFill>
                  <a:srgbClr val="2077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(240) 499-0390  </a:t>
            </a:r>
            <a:r>
              <a:rPr lang="en-US" sz="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  </a:t>
            </a:r>
            <a:r>
              <a:rPr lang="en-US" sz="800" b="1" dirty="0">
                <a:solidFill>
                  <a:srgbClr val="2077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info@F3Eonline.org</a:t>
            </a:r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3763" cy="463646"/>
          </a:xfrm>
          <a:prstGeom prst="rect">
            <a:avLst/>
          </a:prstGeom>
        </p:spPr>
        <p:txBody>
          <a:bodyPr vert="horz" lIns="92517" tIns="46260" rIns="92517" bIns="46260" rtlCol="0"/>
          <a:lstStyle>
            <a:lvl1pPr algn="l">
              <a:defRPr sz="11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7" y="1"/>
            <a:ext cx="3013763" cy="463646"/>
          </a:xfrm>
          <a:prstGeom prst="rect">
            <a:avLst/>
          </a:prstGeom>
        </p:spPr>
        <p:txBody>
          <a:bodyPr vert="horz" lIns="92517" tIns="46260" rIns="92517" bIns="46260" rtlCol="0"/>
          <a:lstStyle>
            <a:lvl1pPr algn="r">
              <a:defRPr sz="1100"/>
            </a:lvl1pPr>
          </a:lstStyle>
          <a:p>
            <a:fld id="{A8CDE508-72C8-4AB5-AA9C-1584D31690E0}" type="datetimeFigureOut">
              <a:rPr lang="en-US"/>
              <a:t>5/30/2025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0175" y="1155700"/>
            <a:ext cx="4154488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17" tIns="46260" rIns="92517" bIns="4626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47156"/>
            <a:ext cx="5563870" cy="3118783"/>
          </a:xfrm>
          <a:prstGeom prst="rect">
            <a:avLst/>
          </a:prstGeom>
        </p:spPr>
        <p:txBody>
          <a:bodyPr vert="horz" lIns="92517" tIns="46260" rIns="92517" bIns="4626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195"/>
            <a:ext cx="3013763" cy="463645"/>
          </a:xfrm>
          <a:prstGeom prst="rect">
            <a:avLst/>
          </a:prstGeom>
        </p:spPr>
        <p:txBody>
          <a:bodyPr vert="horz" lIns="92517" tIns="46260" rIns="92517" bIns="46260" rtlCol="0" anchor="b"/>
          <a:lstStyle>
            <a:lvl1pPr algn="l">
              <a:defRPr sz="11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7" y="8777195"/>
            <a:ext cx="3013763" cy="463645"/>
          </a:xfrm>
          <a:prstGeom prst="rect">
            <a:avLst/>
          </a:prstGeom>
        </p:spPr>
        <p:txBody>
          <a:bodyPr vert="horz" lIns="92517" tIns="46260" rIns="92517" bIns="46260" rtlCol="0" anchor="b"/>
          <a:lstStyle>
            <a:lvl1pPr algn="r">
              <a:defRPr sz="11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25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0175" y="1155700"/>
            <a:ext cx="4154488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28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0175" y="1155700"/>
            <a:ext cx="4154488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79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33500" y="1111250"/>
            <a:ext cx="3998913" cy="3000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355">
              <a:defRPr/>
            </a:pPr>
            <a:fld id="{385ACE04-E13C-4837-B6DD-B388E7CAA05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75355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923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33500" y="1111250"/>
            <a:ext cx="3998913" cy="3000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355">
              <a:defRPr/>
            </a:pPr>
            <a:fld id="{385ACE04-E13C-4837-B6DD-B388E7CAA05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75355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7042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33500" y="1111250"/>
            <a:ext cx="3998913" cy="3000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355">
              <a:defRPr/>
            </a:pPr>
            <a:fld id="{385ACE04-E13C-4837-B6DD-B388E7CAA05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75355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75781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33500" y="1111250"/>
            <a:ext cx="3998913" cy="3000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355">
              <a:defRPr/>
            </a:pPr>
            <a:fld id="{385ACE04-E13C-4837-B6DD-B388E7CAA05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75355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2608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0175" y="1155700"/>
            <a:ext cx="4154488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0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0175" y="1155700"/>
            <a:ext cx="4154488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28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0175" y="1155700"/>
            <a:ext cx="4154488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6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0175" y="1155700"/>
            <a:ext cx="4154488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15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0175" y="1155700"/>
            <a:ext cx="4154488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05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0175" y="1155700"/>
            <a:ext cx="4154488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44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0175" y="1155700"/>
            <a:ext cx="4154488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40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0175" y="1155700"/>
            <a:ext cx="4154488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71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0175" y="1155700"/>
            <a:ext cx="4154488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42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8149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 userDrawn="1"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98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4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459788"/>
            <a:ext cx="1963883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9E583DDF-CA54-461A-A486-592D2374C532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8"/>
            <a:ext cx="348615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72051" y="6506680"/>
            <a:ext cx="8845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80" baseline="0" dirty="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rPr>
              <a:t>f3eonline.org   |   (240) 499-0390   |   info@f3eonline.org</a:t>
            </a:r>
          </a:p>
        </p:txBody>
      </p:sp>
    </p:spTree>
    <p:extLst>
      <p:ext uri="{BB962C8B-B14F-4D97-AF65-F5344CB8AC3E}">
        <p14:creationId xmlns:p14="http://schemas.microsoft.com/office/powerpoint/2010/main" val="2641561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72051" y="6506680"/>
            <a:ext cx="8845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80" baseline="0" dirty="0">
                <a:solidFill>
                  <a:schemeClr val="bg1"/>
                </a:solidFill>
                <a:latin typeface="Arial Unicode MS" panose="020B0604020202020204" pitchFamily="34" charset="-128"/>
                <a:cs typeface="Arial Unicode MS" panose="020B0604020202020204" pitchFamily="34" charset="-128"/>
              </a:rPr>
              <a:t>f3eonline.org   |   (240) 499-0390   |   info@f3eonline.org</a:t>
            </a:r>
          </a:p>
        </p:txBody>
      </p:sp>
    </p:spTree>
    <p:extLst>
      <p:ext uri="{BB962C8B-B14F-4D97-AF65-F5344CB8AC3E}">
        <p14:creationId xmlns:p14="http://schemas.microsoft.com/office/powerpoint/2010/main" val="3362222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63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25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14725" y="2726873"/>
            <a:ext cx="5425168" cy="832077"/>
          </a:xfrm>
        </p:spPr>
        <p:txBody>
          <a:bodyPr anchor="b">
            <a:normAutofit/>
          </a:bodyPr>
          <a:lstStyle>
            <a:lvl1pPr algn="l">
              <a:defRPr sz="36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4725" y="3569380"/>
            <a:ext cx="5425168" cy="365125"/>
          </a:xfrm>
        </p:spPr>
        <p:txBody>
          <a:bodyPr lIns="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F93407-1483-4B80-86DE-DAE1D4D89093}" type="datetimeFigureOut">
              <a:rPr lang="en-US" noProof="0" smtClean="0"/>
              <a:t>5/30/2025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3620860" y="4082142"/>
            <a:ext cx="111646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CBCF8A4-C2B4-4945-8D79-C9D46B7FBECB}"/>
              </a:ext>
            </a:extLst>
          </p:cNvPr>
          <p:cNvGrpSpPr/>
          <p:nvPr userDrawn="1"/>
        </p:nvGrpSpPr>
        <p:grpSpPr>
          <a:xfrm>
            <a:off x="3595105" y="2475188"/>
            <a:ext cx="561599" cy="134113"/>
            <a:chOff x="4827813" y="2534636"/>
            <a:chExt cx="996651" cy="17850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79C2256-8A0F-4625-86F0-FB439F3EAD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53CF488-6D31-4B63-A3C6-C4D838C23FCE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32985B6-7260-445A-A580-6993E0DEBFD9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BC682E1-4E5D-4006-81EA-550DD98166E4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0" dirty="0"/>
            </a:p>
          </p:txBody>
        </p:sp>
      </p:grp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3318272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6466114" y="4408714"/>
            <a:ext cx="2473779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6227308" y="4184310"/>
            <a:ext cx="951140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39858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13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2"/>
            <a:ext cx="9144000" cy="5466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91440" indent="-9144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1pPr>
            <a:lvl2pPr marL="384048" indent="-18288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2pPr>
            <a:lvl3pPr marL="566928" indent="-18288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3pPr>
            <a:lvl4pPr marL="749808" indent="-18288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932688" indent="-18288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702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13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-4"/>
            <a:ext cx="9144000" cy="38820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91440" indent="-9144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1pPr>
            <a:lvl2pPr marL="384048" indent="-18288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2pPr>
            <a:lvl3pPr marL="566928" indent="-18288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3pPr>
            <a:lvl4pPr marL="749808" indent="-18288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932688" indent="-18288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932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91440" indent="-9144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1pPr>
            <a:lvl2pPr marL="384048" indent="-18288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2pPr>
            <a:lvl3pPr marL="566928" indent="-18288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3pPr>
            <a:lvl4pPr marL="749808" indent="-18288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932688" indent="-18288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13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-1"/>
            <a:ext cx="9144000" cy="324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95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13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-1"/>
            <a:ext cx="9144000" cy="324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13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2"/>
            <a:ext cx="9144000" cy="54668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635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3421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23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82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82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16938"/>
            <a:ext cx="9144001" cy="341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409134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0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502" r:id="rId3"/>
    <p:sldLayoutId id="2147484500" r:id="rId4"/>
    <p:sldLayoutId id="2147484501" r:id="rId5"/>
    <p:sldLayoutId id="2147484491" r:id="rId6"/>
    <p:sldLayoutId id="2147484492" r:id="rId7"/>
    <p:sldLayoutId id="2147484493" r:id="rId8"/>
    <p:sldLayoutId id="2147484494" r:id="rId9"/>
    <p:sldLayoutId id="2147484495" r:id="rId10"/>
    <p:sldLayoutId id="2147484496" r:id="rId11"/>
    <p:sldLayoutId id="2147484497" r:id="rId12"/>
    <p:sldLayoutId id="2147484498" r:id="rId13"/>
    <p:sldLayoutId id="214748449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0D79E1-5F46-41CA-85E7-44C2A6C6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365126"/>
            <a:ext cx="8598876" cy="9185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0B511-05FD-459E-AC79-A87540961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562" y="1825625"/>
            <a:ext cx="85988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2B635-1E22-483C-94B9-F587908DE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98321-594C-4030-A2B0-3492F77EE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14038" y="6463207"/>
            <a:ext cx="2057400" cy="258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02190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kiplinger.com/slideshow/retirement/T047-S001-how-the-secure-act-will-impact-retirement-savings/index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kiplinger.com/slideshow/retirement/T047-S001-how-the-secure-act-will-impact-retirement-savings/index.html" TargetMode="External"/><Relationship Id="rId4" Type="http://schemas.openxmlformats.org/officeDocument/2006/relationships/hyperlink" Target="https://money.usnews.com/money/retirement/iras/articles/a-guide-to-your-ir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plinger.com/slideshow/retirement/T047-S001-how-the-secure-act-will-impact-retirement-savings/index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kiplinger.com/fronts/special-report/annuities/index.html" TargetMode="External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info@f3eonline.org" TargetMode="Externa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701206"/>
            <a:ext cx="9144000" cy="2672155"/>
          </a:xfrm>
          <a:prstGeom prst="rect">
            <a:avLst/>
          </a:prstGeom>
          <a:gradFill flip="none" rotWithShape="1">
            <a:gsLst>
              <a:gs pos="71000">
                <a:srgbClr val="FFFFFF">
                  <a:alpha val="89000"/>
                </a:srgbClr>
              </a:gs>
              <a:gs pos="0">
                <a:schemeClr val="bg1">
                  <a:lumMod val="82000"/>
                  <a:lumOff val="18000"/>
                  <a:alpha val="54000"/>
                </a:schemeClr>
              </a:gs>
              <a:gs pos="100000">
                <a:schemeClr val="bg1"/>
              </a:gs>
            </a:gsLst>
            <a:lin ang="8100000" scaled="0"/>
            <a:tileRect/>
          </a:gradFill>
          <a:ln>
            <a:noFill/>
          </a:ln>
          <a:effectLst>
            <a:outerShdw blurRad="177800" algn="ctr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" y="1683806"/>
            <a:ext cx="9144000" cy="226741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rgbClr val="063246"/>
                </a:solidFill>
                <a:effectLst>
                  <a:innerShdw blurRad="63500" dist="50800" dir="18900000">
                    <a:prstClr val="black">
                      <a:alpha val="32000"/>
                    </a:prstClr>
                  </a:innerShdw>
                </a:effectLst>
                <a:latin typeface="+mn-lt"/>
              </a:rPr>
              <a:t>Mitigating the Cost </a:t>
            </a:r>
            <a:br>
              <a:rPr lang="en-US" sz="5400" b="1" dirty="0">
                <a:solidFill>
                  <a:srgbClr val="063246"/>
                </a:solidFill>
                <a:effectLst>
                  <a:innerShdw blurRad="63500" dist="50800" dir="18900000">
                    <a:prstClr val="black">
                      <a:alpha val="32000"/>
                    </a:prstClr>
                  </a:innerShdw>
                </a:effectLst>
                <a:latin typeface="+mn-lt"/>
              </a:rPr>
            </a:br>
            <a:r>
              <a:rPr lang="en-US" sz="5400" b="1" dirty="0">
                <a:solidFill>
                  <a:srgbClr val="63A537"/>
                </a:solidFill>
                <a:effectLst>
                  <a:innerShdw blurRad="63500" dist="50800" dir="18900000">
                    <a:prstClr val="black">
                      <a:alpha val="32000"/>
                    </a:prstClr>
                  </a:innerShdw>
                </a:effectLst>
                <a:latin typeface="+mn-lt"/>
              </a:rPr>
              <a:t>of Long-Term Care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36228" y="4631425"/>
            <a:ext cx="2729532" cy="344976"/>
          </a:xfrm>
        </p:spPr>
        <p:txBody>
          <a:bodyPr>
            <a:normAutofit/>
          </a:bodyPr>
          <a:lstStyle/>
          <a:p>
            <a:pPr>
              <a:lnSpc>
                <a:spcPts val="1800"/>
              </a:lnSpc>
            </a:pPr>
            <a:r>
              <a:rPr lang="en-US" sz="1400" b="1" dirty="0">
                <a:solidFill>
                  <a:srgbClr val="8EBD31"/>
                </a:solidFill>
                <a:effectLst>
                  <a:innerShdw blurRad="63500" dist="50800" dir="18900000">
                    <a:prstClr val="black">
                      <a:alpha val="31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  <a:endParaRPr lang="en-US" sz="1400" b="1" cap="none" spc="0" dirty="0"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3500" dist="50800" dir="18900000">
                  <a:prstClr val="black">
                    <a:alpha val="31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575420" y="4609345"/>
            <a:ext cx="4051883" cy="1482386"/>
            <a:chOff x="2575420" y="4803913"/>
            <a:chExt cx="4051883" cy="1482386"/>
          </a:xfrm>
        </p:grpSpPr>
        <p:sp>
          <p:nvSpPr>
            <p:cNvPr id="31" name="TextBox 30"/>
            <p:cNvSpPr txBox="1"/>
            <p:nvPr/>
          </p:nvSpPr>
          <p:spPr>
            <a:xfrm>
              <a:off x="3810091" y="4803913"/>
              <a:ext cx="152381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solidFill>
                    <a:srgbClr val="00B0F0"/>
                  </a:solidFill>
                  <a:latin typeface="Castellar" panose="020A0402060406010301" pitchFamily="18" charset="0"/>
                </a:rPr>
                <a:t>F</a:t>
              </a:r>
              <a:r>
                <a:rPr lang="en-US" sz="6600" baseline="30000" dirty="0">
                  <a:solidFill>
                    <a:srgbClr val="FF8A15"/>
                  </a:solidFill>
                  <a:latin typeface="Castellar" panose="020A0402060406010301" pitchFamily="18" charset="0"/>
                </a:rPr>
                <a:t>3</a:t>
              </a:r>
              <a:r>
                <a:rPr lang="en-US" sz="6600" dirty="0">
                  <a:solidFill>
                    <a:srgbClr val="00B0F0"/>
                  </a:solidFill>
                  <a:latin typeface="Castellar" panose="020A0402060406010301" pitchFamily="18" charset="0"/>
                </a:rPr>
                <a:t>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575420" y="6040078"/>
              <a:ext cx="40518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cap="all" spc="370" dirty="0">
                  <a:solidFill>
                    <a:srgbClr val="2D5E7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A 501(c)(3) Nonprofit Organization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670390" y="5684124"/>
              <a:ext cx="3803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The Foundation for Financial Education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2729532" y="6022223"/>
              <a:ext cx="3675888" cy="0"/>
            </a:xfrm>
            <a:prstGeom prst="line">
              <a:avLst/>
            </a:prstGeom>
            <a:ln w="63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0" y="6504620"/>
            <a:ext cx="914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spc="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 Bold" panose="020B0704020202020204" pitchFamily="34" charset="0"/>
              </a:rPr>
              <a:t>www.F3Eonline.org     |     (240) 499-0390      |      info@F3Eonline.org</a:t>
            </a:r>
          </a:p>
        </p:txBody>
      </p:sp>
    </p:spTree>
    <p:extLst>
      <p:ext uri="{BB962C8B-B14F-4D97-AF65-F5344CB8AC3E}">
        <p14:creationId xmlns:p14="http://schemas.microsoft.com/office/powerpoint/2010/main" val="1247090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370990"/>
            <a:ext cx="9144000" cy="953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13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-1"/>
            <a:ext cx="9144000" cy="362319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25879" y="2770754"/>
            <a:ext cx="6492240" cy="7557"/>
          </a:xfrm>
          <a:prstGeom prst="rect">
            <a:avLst/>
          </a:prstGeom>
          <a:solidFill>
            <a:srgbClr val="66C7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28170" y="2933429"/>
            <a:ext cx="6941060" cy="12155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50000"/>
              </a:lnSpc>
              <a:buNone/>
            </a:pPr>
            <a:r>
              <a:rPr lang="en-US" sz="4000" dirty="0">
                <a:solidFill>
                  <a:srgbClr val="63A537"/>
                </a:solidFill>
                <a:cs typeface="Calibri" panose="020F0502020204030204" pitchFamily="34" charset="0"/>
              </a:rPr>
              <a:t>5-year lookback</a:t>
            </a:r>
          </a:p>
          <a:p>
            <a:pPr marL="0" lvl="0" indent="0" algn="ctr">
              <a:lnSpc>
                <a:spcPct val="150000"/>
              </a:lnSpc>
              <a:buNone/>
            </a:pPr>
            <a:r>
              <a:rPr lang="en-US" sz="4000" dirty="0">
                <a:solidFill>
                  <a:srgbClr val="63A537"/>
                </a:solidFill>
                <a:cs typeface="Calibri" panose="020F0502020204030204" pitchFamily="34" charset="0"/>
              </a:rPr>
              <a:t>Who Qualifies?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0274"/>
            <a:ext cx="9143999" cy="1586682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6"/>
                </a:solidFill>
                <a:latin typeface="+mn-lt"/>
              </a:rPr>
              <a:t>Medicaid Planning</a:t>
            </a:r>
          </a:p>
        </p:txBody>
      </p:sp>
    </p:spTree>
    <p:extLst>
      <p:ext uri="{BB962C8B-B14F-4D97-AF65-F5344CB8AC3E}">
        <p14:creationId xmlns:p14="http://schemas.microsoft.com/office/powerpoint/2010/main" val="996041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457325"/>
            <a:ext cx="9144000" cy="486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13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-2"/>
            <a:ext cx="9144000" cy="3752851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64334" y="3112328"/>
            <a:ext cx="3911606" cy="194707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Inflation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Undermine planning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Taxes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4943" y="2764295"/>
            <a:ext cx="6492240" cy="7557"/>
          </a:xfrm>
          <a:prstGeom prst="rect">
            <a:avLst/>
          </a:prstGeom>
          <a:solidFill>
            <a:srgbClr val="66C7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136007" y="3093267"/>
            <a:ext cx="3221867" cy="299317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Corrections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Family implications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Product Changes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43" y="1306550"/>
            <a:ext cx="8619056" cy="158668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6"/>
                </a:solidFill>
                <a:latin typeface="+mn-lt"/>
              </a:rPr>
              <a:t>LTC During Retirement</a:t>
            </a:r>
          </a:p>
        </p:txBody>
      </p:sp>
    </p:spTree>
    <p:extLst>
      <p:ext uri="{BB962C8B-B14F-4D97-AF65-F5344CB8AC3E}">
        <p14:creationId xmlns:p14="http://schemas.microsoft.com/office/powerpoint/2010/main" val="1232516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6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AF7BD12-661F-4F24-8A8E-7681D87728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 r="9091"/>
          <a:stretch/>
        </p:blipFill>
        <p:spPr>
          <a:xfrm>
            <a:off x="15" y="857257"/>
            <a:ext cx="9143986" cy="5143493"/>
          </a:xfrm>
          <a:prstGeom prst="rect">
            <a:avLst/>
          </a:prstGeom>
        </p:spPr>
      </p:pic>
      <p:sp>
        <p:nvSpPr>
          <p:cNvPr id="43" name="Rectangle 38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849901" y="-293352"/>
            <a:ext cx="3444203" cy="9144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0359CD-8DFF-4AF2-B957-630ED2A60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415" y="3176196"/>
            <a:ext cx="6808922" cy="179070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950" cap="none" dirty="0"/>
              <a:t>A Few Minutes</a:t>
            </a:r>
            <a:br>
              <a:rPr lang="en-US" sz="4950" cap="none" dirty="0"/>
            </a:br>
            <a:r>
              <a:rPr lang="en-US" sz="4950" cap="none" dirty="0"/>
              <a:t>On The Secure Act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38529"/>
            <a:ext cx="7339423" cy="51435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406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C9B446A-6343-4E56-90BA-061E4DDF0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3EC72A1B-03D3-499C-B4BF-AC68EEC22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0"/>
            <a:ext cx="3341755" cy="51435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216322C2-3CF0-4D33-BF90-3F384CF6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3334897" cy="51435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0359CD-8DFF-4AF2-B957-630ED2A60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611" y="1629633"/>
            <a:ext cx="2578608" cy="843534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2400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RMD Changes</a:t>
            </a: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96919" y="1311593"/>
            <a:ext cx="54864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689860"/>
            <a:ext cx="250317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DFAFB3B-6651-4B0C-B93B-983675F436F5}"/>
              </a:ext>
            </a:extLst>
          </p:cNvPr>
          <p:cNvSpPr txBox="1">
            <a:spLocks/>
          </p:cNvSpPr>
          <p:nvPr/>
        </p:nvSpPr>
        <p:spPr>
          <a:xfrm>
            <a:off x="199265" y="2821686"/>
            <a:ext cx="2936367" cy="240544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lvl="0" indent="-214313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350" cap="none" dirty="0"/>
              <a:t>Before now, </a:t>
            </a:r>
            <a:r>
              <a:rPr lang="en-US" sz="1350" cap="none" dirty="0">
                <a:solidFill>
                  <a:prstClr val="black"/>
                </a:solidFill>
              </a:rPr>
              <a:t>RMDs</a:t>
            </a:r>
            <a:r>
              <a:rPr lang="en-US" sz="1350" cap="none" dirty="0"/>
              <a:t> generally must have been taken in the year you turn 70 ½.  (If you work past age 70 ½ , </a:t>
            </a:r>
            <a:r>
              <a:rPr lang="en-US" sz="1350" cap="none" dirty="0">
                <a:solidFill>
                  <a:prstClr val="black"/>
                </a:solidFill>
              </a:rPr>
              <a:t>RMDs</a:t>
            </a:r>
            <a:r>
              <a:rPr lang="en-US" sz="1350" cap="none" dirty="0"/>
              <a:t> from your current employer’s 401(K) aren’t required until after you leave your job, unless you own at least 5% of the company.)</a:t>
            </a:r>
          </a:p>
          <a:p>
            <a:pPr marL="214313" lvl="0" indent="-214313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350" cap="none" dirty="0"/>
              <a:t>The secure act pushes the age that triggers </a:t>
            </a:r>
            <a:r>
              <a:rPr lang="en-US" sz="1350" cap="none" dirty="0">
                <a:solidFill>
                  <a:prstClr val="black"/>
                </a:solidFill>
              </a:rPr>
              <a:t>RMDs</a:t>
            </a:r>
            <a:r>
              <a:rPr lang="en-US" sz="1350" cap="none" dirty="0"/>
              <a:t> from 70 ½ to 73.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D66EEE-32FC-44F5-8D1A-F941CC3CC7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225" y="1847636"/>
            <a:ext cx="5191455" cy="32446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974F61-3894-49CF-87CA-07A87CC5F253}"/>
              </a:ext>
            </a:extLst>
          </p:cNvPr>
          <p:cNvSpPr txBox="1"/>
          <p:nvPr/>
        </p:nvSpPr>
        <p:spPr>
          <a:xfrm>
            <a:off x="1556487" y="5713962"/>
            <a:ext cx="71697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/>
              </a:rPr>
              <a:t>Source: https://www.kiplinger.com/slideshow/retirement/T047-S001-how-the-secure-act-will-impact-retirement-savings/index.html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64040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C9B446A-6343-4E56-90BA-061E4DDF0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3EC72A1B-03D3-499C-B4BF-AC68EEC22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0"/>
            <a:ext cx="3341755" cy="51435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216322C2-3CF0-4D33-BF90-3F384CF6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3334897" cy="51435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0359CD-8DFF-4AF2-B957-630ED2A60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611" y="1489901"/>
            <a:ext cx="3056577" cy="1250728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sz="2700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Retirement Changes:</a:t>
            </a:r>
            <a:br>
              <a:rPr lang="en-US" sz="2700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 I</a:t>
            </a: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96919" y="1311593"/>
            <a:ext cx="54864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689860"/>
            <a:ext cx="250317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DFAFB3B-6651-4B0C-B93B-983675F436F5}"/>
              </a:ext>
            </a:extLst>
          </p:cNvPr>
          <p:cNvSpPr txBox="1">
            <a:spLocks/>
          </p:cNvSpPr>
          <p:nvPr/>
        </p:nvSpPr>
        <p:spPr>
          <a:xfrm>
            <a:off x="67445" y="2845547"/>
            <a:ext cx="3200006" cy="3013233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350" cap="none" dirty="0"/>
              <a:t>Now you can continue to put away money in a traditional IRA if you work into your 70s and beyond. As before, there are no age-based restrictions on contributions to a Roth IRA.</a:t>
            </a:r>
          </a:p>
          <a:p>
            <a:pPr marL="214313" indent="-214313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350" cap="none" dirty="0"/>
              <a:t>Now for some bad news: the SECURE act eliminates the current rules that allow non-spouse IRA beneficiaries to “stretch” required minimum distributions (RMDs) from an inherited account over their own lifetime.</a:t>
            </a:r>
          </a:p>
          <a:p>
            <a:pPr lvl="0">
              <a:buClr>
                <a:srgbClr val="7030A0"/>
              </a:buClr>
            </a:pPr>
            <a:endParaRPr kumimoji="0" lang="en-US" sz="135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E7B23D-A5BC-49E2-A9BF-7641B7725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74225" y="1763277"/>
            <a:ext cx="5191455" cy="34133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241E97-D467-4EFB-A79D-EFB2010B3DBC}"/>
              </a:ext>
            </a:extLst>
          </p:cNvPr>
          <p:cNvSpPr txBox="1"/>
          <p:nvPr/>
        </p:nvSpPr>
        <p:spPr>
          <a:xfrm>
            <a:off x="1556487" y="5713962"/>
            <a:ext cx="71697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/>
              </a:rPr>
              <a:t>Source: https://www.kiplinger.com/slideshow/retirement/T047-S001-how-the-secure-act-will-impact-retirement-savings/index.html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74035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C9B446A-6343-4E56-90BA-061E4DDF0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3EC72A1B-03D3-499C-B4BF-AC68EEC22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0"/>
            <a:ext cx="3341755" cy="51435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216322C2-3CF0-4D33-BF90-3F384CF6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3334897" cy="51435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0359CD-8DFF-4AF2-B957-630ED2A60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611" y="1662875"/>
            <a:ext cx="2893505" cy="843534"/>
          </a:xfrm>
        </p:spPr>
        <p:txBody>
          <a:bodyPr vert="horz" lIns="68580" tIns="34290" rIns="68580" bIns="34290" rtlCol="0" anchor="b">
            <a:noAutofit/>
          </a:bodyPr>
          <a:lstStyle/>
          <a:p>
            <a:r>
              <a:rPr lang="en-US" sz="2400" cap="none" dirty="0"/>
              <a:t>Retirement</a:t>
            </a:r>
            <a:r>
              <a:rPr lang="en-US" sz="2400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Changes:</a:t>
            </a:r>
            <a:br>
              <a:rPr lang="en-US" sz="2400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 II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96919" y="1311593"/>
            <a:ext cx="54864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689860"/>
            <a:ext cx="250317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DFAFB3B-6651-4B0C-B93B-983675F436F5}"/>
              </a:ext>
            </a:extLst>
          </p:cNvPr>
          <p:cNvSpPr txBox="1">
            <a:spLocks/>
          </p:cNvSpPr>
          <p:nvPr/>
        </p:nvSpPr>
        <p:spPr>
          <a:xfrm>
            <a:off x="70677" y="2821686"/>
            <a:ext cx="3193542" cy="240544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350" cap="none" dirty="0"/>
              <a:t>All funds from an inherited IRA generally must now be distributed to non-spouse beneficiaries within 10 years of the IRA owner’s death.</a:t>
            </a:r>
          </a:p>
          <a:p>
            <a:pPr marL="214313" indent="-214313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350" cap="none" dirty="0"/>
              <a:t>The new retirement law also makes it easier for 401(k) plan sponsors to offer annuities and other “lifetime income” options to plan participants</a:t>
            </a:r>
            <a:r>
              <a:rPr kumimoji="0" lang="en-US" sz="135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ADBB8D-86DA-439F-BCD0-E6267761C725}"/>
              </a:ext>
            </a:extLst>
          </p:cNvPr>
          <p:cNvSpPr txBox="1"/>
          <p:nvPr/>
        </p:nvSpPr>
        <p:spPr>
          <a:xfrm>
            <a:off x="1556487" y="5713962"/>
            <a:ext cx="71697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/>
              </a:rPr>
              <a:t>Source: https://www.kiplinger.com/slideshow/retirement/T047-S001-how-the-secure-act-will-impact-retirement-savings/index.html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0F1331-321B-4D40-B636-04028E07F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74225" y="1763276"/>
            <a:ext cx="5179758" cy="335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26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457326"/>
            <a:ext cx="9144000" cy="953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13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-2"/>
            <a:ext cx="9144000" cy="37528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87582" y="2653371"/>
            <a:ext cx="6492240" cy="7557"/>
          </a:xfrm>
          <a:prstGeom prst="rect">
            <a:avLst/>
          </a:prstGeom>
          <a:solidFill>
            <a:srgbClr val="66C7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163172" y="3842287"/>
            <a:ext cx="6941060" cy="181741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50000"/>
              </a:lnSpc>
              <a:buNone/>
            </a:pPr>
            <a:endParaRPr lang="en-US" sz="4000" dirty="0">
              <a:solidFill>
                <a:srgbClr val="63A537"/>
              </a:solidFill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60292"/>
            <a:ext cx="9143999" cy="66178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+mn-lt"/>
              </a:rPr>
              <a:t>Thank you for your participation!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E92254-3FF3-438C-9E0D-0336E9996D2E}"/>
              </a:ext>
            </a:extLst>
          </p:cNvPr>
          <p:cNvSpPr txBox="1"/>
          <p:nvPr/>
        </p:nvSpPr>
        <p:spPr>
          <a:xfrm>
            <a:off x="1039768" y="2903608"/>
            <a:ext cx="706446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2000" dirty="0">
                <a:latin typeface="Rockwell"/>
                <a:cs typeface="Rockwell"/>
              </a:rPr>
              <a:t>Following the webinar, please be </a:t>
            </a:r>
            <a:r>
              <a:rPr lang="en-US" sz="2000" spc="-5" dirty="0">
                <a:latin typeface="Rockwell"/>
                <a:cs typeface="Rockwell"/>
              </a:rPr>
              <a:t>sure </a:t>
            </a:r>
            <a:r>
              <a:rPr lang="en-US" sz="2000" dirty="0">
                <a:latin typeface="Rockwell"/>
                <a:cs typeface="Rockwell"/>
              </a:rPr>
              <a:t>to </a:t>
            </a:r>
            <a:r>
              <a:rPr lang="en-US" sz="2000" spc="-5" dirty="0">
                <a:latin typeface="Rockwell"/>
                <a:cs typeface="Rockwell"/>
              </a:rPr>
              <a:t>submit</a:t>
            </a:r>
            <a:r>
              <a:rPr lang="en-US" sz="2000" spc="-85" dirty="0">
                <a:latin typeface="Rockwell"/>
                <a:cs typeface="Rockwell"/>
              </a:rPr>
              <a:t> </a:t>
            </a:r>
          </a:p>
          <a:p>
            <a:pPr marL="12700" marR="5080" algn="ctr">
              <a:spcBef>
                <a:spcPts val="100"/>
              </a:spcBef>
            </a:pPr>
            <a:r>
              <a:rPr lang="en-US" sz="2000" dirty="0">
                <a:latin typeface="Rockwell"/>
                <a:cs typeface="Rockwell"/>
              </a:rPr>
              <a:t>the feedback survey that will pop up after </a:t>
            </a:r>
          </a:p>
          <a:p>
            <a:pPr marL="12700" marR="5080" algn="ctr">
              <a:spcBef>
                <a:spcPts val="100"/>
              </a:spcBef>
            </a:pPr>
            <a:r>
              <a:rPr lang="en-US" sz="2000" dirty="0">
                <a:latin typeface="Rockwell"/>
                <a:cs typeface="Rockwell"/>
              </a:rPr>
              <a:t>the presentation or in the thank-you email.</a:t>
            </a:r>
            <a:r>
              <a:rPr lang="en-US" sz="2000" spc="-5" dirty="0">
                <a:latin typeface="Rockwell"/>
                <a:cs typeface="Rockwell"/>
              </a:rPr>
              <a:t> 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endParaRPr lang="en-US" sz="2000" spc="-5" dirty="0">
              <a:latin typeface="Rockwell"/>
              <a:cs typeface="Rockwell"/>
            </a:endParaRP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2000" dirty="0">
                <a:latin typeface="Rockwell"/>
                <a:cs typeface="Rockwell"/>
              </a:rPr>
              <a:t>Please feel free to contact us at 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2000" dirty="0">
                <a:solidFill>
                  <a:srgbClr val="0000FF"/>
                </a:solidFill>
                <a:latin typeface="Rockwell"/>
                <a:cs typeface="Rockwell"/>
              </a:rPr>
              <a:t>301-718-0030 </a:t>
            </a:r>
            <a:r>
              <a:rPr lang="en-US" sz="2000" dirty="0">
                <a:latin typeface="Rockwell"/>
                <a:cs typeface="Rockwell"/>
              </a:rPr>
              <a:t>|</a:t>
            </a:r>
            <a:r>
              <a:rPr lang="en-US" sz="2000" spc="-100" dirty="0">
                <a:latin typeface="Rockwell"/>
                <a:cs typeface="Rockwell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Rockwell"/>
                <a:cs typeface="Rockwell"/>
                <a:hlinkClick r:id="rId5"/>
              </a:rPr>
              <a:t>info@f3eonline.org </a:t>
            </a:r>
            <a:r>
              <a:rPr lang="en-US" sz="2000" dirty="0">
                <a:solidFill>
                  <a:srgbClr val="0000FF"/>
                </a:solidFill>
                <a:latin typeface="Rockwell"/>
                <a:cs typeface="Rockwell"/>
              </a:rPr>
              <a:t> 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endParaRPr lang="en-US" sz="2000" dirty="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</a:pPr>
            <a:r>
              <a:rPr lang="en-US" sz="2000" dirty="0">
                <a:latin typeface="Rockwell"/>
                <a:cs typeface="Rockwell"/>
              </a:rPr>
              <a:t>Your input is</a:t>
            </a:r>
            <a:r>
              <a:rPr lang="en-US" sz="2000" spc="-15" dirty="0">
                <a:latin typeface="Rockwell"/>
                <a:cs typeface="Rockwell"/>
              </a:rPr>
              <a:t> </a:t>
            </a:r>
            <a:r>
              <a:rPr lang="en-US" sz="2000" dirty="0">
                <a:latin typeface="Rockwell"/>
                <a:cs typeface="Rockwell"/>
              </a:rPr>
              <a:t>appreciated!</a:t>
            </a:r>
          </a:p>
        </p:txBody>
      </p:sp>
    </p:spTree>
    <p:extLst>
      <p:ext uri="{BB962C8B-B14F-4D97-AF65-F5344CB8AC3E}">
        <p14:creationId xmlns:p14="http://schemas.microsoft.com/office/powerpoint/2010/main" val="2011694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13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-2"/>
            <a:ext cx="9144000" cy="3752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63923"/>
            <a:ext cx="9143999" cy="10254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+mn-lt"/>
              </a:rPr>
              <a:t>Today’s featured presenters: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4669B2-6442-4031-A289-16D51FEBA1C3}"/>
              </a:ext>
            </a:extLst>
          </p:cNvPr>
          <p:cNvSpPr txBox="1"/>
          <p:nvPr/>
        </p:nvSpPr>
        <p:spPr>
          <a:xfrm>
            <a:off x="697001" y="4932193"/>
            <a:ext cx="3874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Jonathan Lee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ym typeface="Oswald"/>
              </a:rPr>
              <a:t>Chapter Director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ym typeface="Oswald"/>
              </a:rPr>
              <a:t>D.C. National Headquarters</a:t>
            </a:r>
            <a:endParaRPr lang="en-US" sz="1400" dirty="0"/>
          </a:p>
          <a:p>
            <a:pPr algn="ctr"/>
            <a:r>
              <a:rPr lang="en-US" sz="1400" dirty="0"/>
              <a:t>The Foundation for Financial Education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74586-6581-4C74-B66D-110610B2EC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7" r="10472" b="12667"/>
          <a:stretch/>
        </p:blipFill>
        <p:spPr>
          <a:xfrm>
            <a:off x="1565142" y="2117662"/>
            <a:ext cx="2218582" cy="26639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466A49-4866-0435-A558-7A396049C55A}"/>
              </a:ext>
            </a:extLst>
          </p:cNvPr>
          <p:cNvSpPr txBox="1"/>
          <p:nvPr/>
        </p:nvSpPr>
        <p:spPr>
          <a:xfrm>
            <a:off x="4475538" y="4932193"/>
            <a:ext cx="3874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Kyna</a:t>
            </a:r>
            <a:r>
              <a:rPr lang="en-US" sz="2400" dirty="0"/>
              <a:t> Erickson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ym typeface="Oswald"/>
              </a:rPr>
              <a:t>F3E Educator</a:t>
            </a:r>
          </a:p>
          <a:p>
            <a:pPr algn="ctr"/>
            <a:r>
              <a:rPr lang="en-US" sz="1400" dirty="0"/>
              <a:t>The Foundation for Financial Education </a:t>
            </a:r>
          </a:p>
        </p:txBody>
      </p:sp>
      <p:pic>
        <p:nvPicPr>
          <p:cNvPr id="6" name="Picture 5" descr="A person in a green shirt&#10;&#10;Description automatically generated">
            <a:extLst>
              <a:ext uri="{FF2B5EF4-FFF2-40B4-BE49-F238E27FC236}">
                <a16:creationId xmlns:a16="http://schemas.microsoft.com/office/drawing/2014/main" id="{17527084-B827-848F-246C-8565E4E71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866" y="2098784"/>
            <a:ext cx="2128345" cy="266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21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13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-2"/>
            <a:ext cx="9144000" cy="3752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34087"/>
            <a:ext cx="9143999" cy="942336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6"/>
                </a:solidFill>
                <a:latin typeface="+mn-lt"/>
              </a:rPr>
              <a:t>Disclaimer: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DCABFA-2ADC-4A27-ABDF-1551F2A2FF7E}"/>
              </a:ext>
            </a:extLst>
          </p:cNvPr>
          <p:cNvSpPr txBox="1"/>
          <p:nvPr/>
        </p:nvSpPr>
        <p:spPr>
          <a:xfrm>
            <a:off x="0" y="2337955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spcBef>
                <a:spcPts val="100"/>
              </a:spcBef>
              <a:tabLst>
                <a:tab pos="469265" algn="l"/>
                <a:tab pos="469900" algn="l"/>
              </a:tabLst>
            </a:pPr>
            <a:r>
              <a:rPr lang="en-US" spc="-5" dirty="0">
                <a:latin typeface="Franklin Gothic Book"/>
                <a:cs typeface="Franklin Gothic Book"/>
              </a:rPr>
              <a:t>This educational </a:t>
            </a:r>
            <a:r>
              <a:rPr lang="en-US" spc="-40" dirty="0">
                <a:latin typeface="Franklin Gothic Book"/>
                <a:cs typeface="Franklin Gothic Book"/>
              </a:rPr>
              <a:t>workshop </a:t>
            </a:r>
            <a:r>
              <a:rPr lang="en-US" spc="-5" dirty="0">
                <a:latin typeface="Franklin Gothic Book"/>
                <a:cs typeface="Franklin Gothic Book"/>
              </a:rPr>
              <a:t>is </a:t>
            </a:r>
            <a:r>
              <a:rPr lang="en-US" spc="-40" dirty="0">
                <a:latin typeface="Franklin Gothic Book"/>
                <a:cs typeface="Franklin Gothic Book"/>
              </a:rPr>
              <a:t>presented </a:t>
            </a:r>
            <a:r>
              <a:rPr lang="en-US" spc="-25" dirty="0">
                <a:latin typeface="Franklin Gothic Book"/>
                <a:cs typeface="Franklin Gothic Book"/>
              </a:rPr>
              <a:t>by </a:t>
            </a:r>
            <a:r>
              <a:rPr lang="en-US" spc="-40" dirty="0">
                <a:latin typeface="Franklin Gothic Book"/>
                <a:cs typeface="Franklin Gothic Book"/>
              </a:rPr>
              <a:t>Foundation for </a:t>
            </a:r>
            <a:r>
              <a:rPr lang="en-US" spc="-5" dirty="0">
                <a:latin typeface="Franklin Gothic Book"/>
                <a:cs typeface="Franklin Gothic Book"/>
              </a:rPr>
              <a:t>Financial Education (</a:t>
            </a:r>
            <a:r>
              <a:rPr lang="en-US" spc="-5" dirty="0">
                <a:solidFill>
                  <a:srgbClr val="00ACEB"/>
                </a:solidFill>
                <a:latin typeface="Castellar"/>
                <a:cs typeface="Castellar"/>
              </a:rPr>
              <a:t>F</a:t>
            </a:r>
            <a:r>
              <a:rPr lang="en-US" spc="-7" baseline="11574" dirty="0">
                <a:solidFill>
                  <a:srgbClr val="FF8513"/>
                </a:solidFill>
                <a:latin typeface="Castellar"/>
                <a:cs typeface="Castellar"/>
              </a:rPr>
              <a:t>3</a:t>
            </a:r>
            <a:r>
              <a:rPr lang="en-US" spc="-5" dirty="0">
                <a:solidFill>
                  <a:srgbClr val="00ACEB"/>
                </a:solidFill>
                <a:latin typeface="Castellar"/>
                <a:cs typeface="Castellar"/>
              </a:rPr>
              <a:t>E</a:t>
            </a:r>
            <a:r>
              <a:rPr lang="en-US" spc="-5" dirty="0">
                <a:latin typeface="Franklin Gothic Book"/>
                <a:cs typeface="Franklin Gothic Book"/>
              </a:rPr>
              <a:t>)  </a:t>
            </a:r>
            <a:r>
              <a:rPr lang="en-US" spc="-40" dirty="0">
                <a:latin typeface="Franklin Gothic Book"/>
                <a:cs typeface="Franklin Gothic Book"/>
              </a:rPr>
              <a:t>volunteers.  </a:t>
            </a:r>
            <a:r>
              <a:rPr lang="en-US" spc="-5" dirty="0">
                <a:latin typeface="Franklin Gothic Book"/>
                <a:cs typeface="Franklin Gothic Book"/>
              </a:rPr>
              <a:t>The </a:t>
            </a:r>
            <a:r>
              <a:rPr lang="en-US" spc="-55" dirty="0">
                <a:latin typeface="Franklin Gothic Book"/>
                <a:cs typeface="Franklin Gothic Book"/>
              </a:rPr>
              <a:t>following </a:t>
            </a:r>
            <a:r>
              <a:rPr lang="en-US" spc="-5" dirty="0">
                <a:latin typeface="Franklin Gothic Book"/>
                <a:cs typeface="Franklin Gothic Book"/>
              </a:rPr>
              <a:t>presentation does </a:t>
            </a:r>
            <a:r>
              <a:rPr lang="en-US" spc="-15" dirty="0">
                <a:latin typeface="Franklin Gothic Book"/>
                <a:cs typeface="Franklin Gothic Book"/>
              </a:rPr>
              <a:t>not </a:t>
            </a:r>
            <a:r>
              <a:rPr lang="en-US" spc="-5" dirty="0">
                <a:latin typeface="Franklin Gothic Book"/>
                <a:cs typeface="Franklin Gothic Book"/>
              </a:rPr>
              <a:t>in </a:t>
            </a:r>
            <a:r>
              <a:rPr lang="en-US" spc="-40" dirty="0">
                <a:latin typeface="Franklin Gothic Book"/>
                <a:cs typeface="Franklin Gothic Book"/>
              </a:rPr>
              <a:t>any </a:t>
            </a:r>
            <a:r>
              <a:rPr lang="en-US" spc="-60" dirty="0">
                <a:latin typeface="Franklin Gothic Book"/>
                <a:cs typeface="Franklin Gothic Book"/>
              </a:rPr>
              <a:t>way </a:t>
            </a:r>
            <a:r>
              <a:rPr lang="en-US" spc="-40" dirty="0">
                <a:latin typeface="Franklin Gothic Book"/>
                <a:cs typeface="Franklin Gothic Book"/>
              </a:rPr>
              <a:t>advocate for any </a:t>
            </a:r>
            <a:r>
              <a:rPr lang="en-US" spc="-5" dirty="0">
                <a:latin typeface="Franklin Gothic Book"/>
                <a:cs typeface="Franklin Gothic Book"/>
              </a:rPr>
              <a:t>advice </a:t>
            </a:r>
            <a:r>
              <a:rPr lang="en-US" dirty="0">
                <a:latin typeface="Franklin Gothic Book"/>
                <a:cs typeface="Franklin Gothic Book"/>
              </a:rPr>
              <a:t>or </a:t>
            </a:r>
            <a:r>
              <a:rPr lang="en-US" spc="-35" dirty="0">
                <a:latin typeface="Franklin Gothic Book"/>
                <a:cs typeface="Franklin Gothic Book"/>
              </a:rPr>
              <a:t>recommendations </a:t>
            </a:r>
            <a:r>
              <a:rPr lang="en-US" spc="-5" dirty="0">
                <a:latin typeface="Franklin Gothic Book"/>
                <a:cs typeface="Franklin Gothic Book"/>
              </a:rPr>
              <a:t>about the </a:t>
            </a:r>
            <a:r>
              <a:rPr lang="en-US" spc="-25" dirty="0">
                <a:latin typeface="Franklin Gothic Book"/>
                <a:cs typeface="Franklin Gothic Book"/>
              </a:rPr>
              <a:t>stock </a:t>
            </a:r>
            <a:r>
              <a:rPr lang="en-US" spc="-55" dirty="0">
                <a:latin typeface="Franklin Gothic Book"/>
                <a:cs typeface="Franklin Gothic Book"/>
              </a:rPr>
              <a:t>market </a:t>
            </a:r>
            <a:r>
              <a:rPr lang="en-US" dirty="0">
                <a:latin typeface="Franklin Gothic Book"/>
                <a:cs typeface="Franklin Gothic Book"/>
              </a:rPr>
              <a:t>or </a:t>
            </a:r>
            <a:r>
              <a:rPr lang="en-US" spc="-40" dirty="0">
                <a:latin typeface="Franklin Gothic Book"/>
                <a:cs typeface="Franklin Gothic Book"/>
              </a:rPr>
              <a:t>any </a:t>
            </a:r>
            <a:r>
              <a:rPr lang="en-US" spc="-55" dirty="0">
                <a:latin typeface="Franklin Gothic Book"/>
                <a:cs typeface="Franklin Gothic Book"/>
              </a:rPr>
              <a:t>related investments.  </a:t>
            </a:r>
            <a:r>
              <a:rPr lang="en-US" dirty="0">
                <a:latin typeface="Franklin Gothic Book"/>
                <a:cs typeface="Franklin Gothic Book"/>
              </a:rPr>
              <a:t>No </a:t>
            </a:r>
            <a:r>
              <a:rPr lang="en-US" spc="-40" dirty="0">
                <a:latin typeface="Franklin Gothic Book"/>
                <a:cs typeface="Franklin Gothic Book"/>
              </a:rPr>
              <a:t>products, </a:t>
            </a:r>
            <a:r>
              <a:rPr lang="en-US" dirty="0">
                <a:latin typeface="Franklin Gothic Book"/>
                <a:cs typeface="Franklin Gothic Book"/>
              </a:rPr>
              <a:t>services, or </a:t>
            </a:r>
            <a:r>
              <a:rPr lang="en-US" spc="-5" dirty="0">
                <a:latin typeface="Franklin Gothic Book"/>
                <a:cs typeface="Franklin Gothic Book"/>
              </a:rPr>
              <a:t>advice are endorsed </a:t>
            </a:r>
            <a:r>
              <a:rPr lang="en-US" spc="-25" dirty="0">
                <a:latin typeface="Franklin Gothic Book"/>
                <a:cs typeface="Franklin Gothic Book"/>
              </a:rPr>
              <a:t>by </a:t>
            </a:r>
            <a:r>
              <a:rPr lang="en-US" spc="-5" dirty="0">
                <a:latin typeface="Franklin Gothic Book"/>
                <a:cs typeface="Franklin Gothic Book"/>
              </a:rPr>
              <a:t>the </a:t>
            </a:r>
            <a:r>
              <a:rPr lang="en-US" spc="-40" dirty="0">
                <a:latin typeface="Franklin Gothic Book"/>
                <a:cs typeface="Franklin Gothic Book"/>
              </a:rPr>
              <a:t>Foundation </a:t>
            </a:r>
            <a:r>
              <a:rPr lang="en-US" spc="-5" dirty="0">
                <a:latin typeface="Franklin Gothic Book"/>
                <a:cs typeface="Franklin Gothic Book"/>
              </a:rPr>
              <a:t>(</a:t>
            </a:r>
            <a:r>
              <a:rPr lang="en-US" spc="-5" dirty="0">
                <a:solidFill>
                  <a:srgbClr val="00ACEB"/>
                </a:solidFill>
                <a:latin typeface="Castellar"/>
                <a:cs typeface="Castellar"/>
              </a:rPr>
              <a:t>F</a:t>
            </a:r>
            <a:r>
              <a:rPr lang="en-US" spc="-7" baseline="11574" dirty="0">
                <a:solidFill>
                  <a:srgbClr val="FF8513"/>
                </a:solidFill>
                <a:latin typeface="Castellar"/>
                <a:cs typeface="Castellar"/>
              </a:rPr>
              <a:t>3</a:t>
            </a:r>
            <a:r>
              <a:rPr lang="en-US" spc="-5" dirty="0">
                <a:solidFill>
                  <a:srgbClr val="00ACEB"/>
                </a:solidFill>
                <a:latin typeface="Castellar"/>
                <a:cs typeface="Castellar"/>
              </a:rPr>
              <a:t>E</a:t>
            </a:r>
            <a:r>
              <a:rPr lang="en-US" spc="-5" dirty="0">
                <a:latin typeface="Franklin Gothic Book"/>
                <a:cs typeface="Franklin Gothic Book"/>
              </a:rPr>
              <a:t>), and </a:t>
            </a:r>
            <a:r>
              <a:rPr lang="en-US" spc="-40" dirty="0">
                <a:latin typeface="Franklin Gothic Book"/>
                <a:cs typeface="Franklin Gothic Book"/>
              </a:rPr>
              <a:t>any </a:t>
            </a:r>
            <a:r>
              <a:rPr lang="en-US" spc="-5" dirty="0">
                <a:latin typeface="Franklin Gothic Book"/>
                <a:cs typeface="Franklin Gothic Book"/>
              </a:rPr>
              <a:t>action </a:t>
            </a:r>
            <a:r>
              <a:rPr lang="en-US" spc="-40" dirty="0">
                <a:latin typeface="Franklin Gothic Book"/>
                <a:cs typeface="Franklin Gothic Book"/>
              </a:rPr>
              <a:t>taken </a:t>
            </a:r>
            <a:r>
              <a:rPr lang="en-US" spc="-25" dirty="0">
                <a:latin typeface="Franklin Gothic Book"/>
                <a:cs typeface="Franklin Gothic Book"/>
              </a:rPr>
              <a:t>by </a:t>
            </a:r>
            <a:r>
              <a:rPr lang="en-US" spc="-5" dirty="0">
                <a:latin typeface="Franklin Gothic Book"/>
                <a:cs typeface="Franklin Gothic Book"/>
              </a:rPr>
              <a:t>the consumer is solely at their discretion.  Please consult  with </a:t>
            </a:r>
            <a:r>
              <a:rPr lang="en-US" dirty="0">
                <a:latin typeface="Franklin Gothic Book"/>
                <a:cs typeface="Franklin Gothic Book"/>
              </a:rPr>
              <a:t>a </a:t>
            </a:r>
            <a:r>
              <a:rPr lang="en-US" spc="-5" dirty="0">
                <a:latin typeface="Franklin Gothic Book"/>
                <a:cs typeface="Franklin Gothic Book"/>
              </a:rPr>
              <a:t>licensed advisor who is specifically licensed in the jurisdiction where </a:t>
            </a:r>
            <a:r>
              <a:rPr lang="en-US" spc="-35" dirty="0">
                <a:latin typeface="Franklin Gothic Book"/>
                <a:cs typeface="Franklin Gothic Book"/>
              </a:rPr>
              <a:t>you </a:t>
            </a:r>
            <a:r>
              <a:rPr lang="en-US" spc="-5" dirty="0">
                <a:latin typeface="Franklin Gothic Book"/>
                <a:cs typeface="Franklin Gothic Book"/>
              </a:rPr>
              <a:t>reside prior </a:t>
            </a:r>
            <a:r>
              <a:rPr lang="en-US" spc="-25" dirty="0">
                <a:latin typeface="Franklin Gothic Book"/>
                <a:cs typeface="Franklin Gothic Book"/>
              </a:rPr>
              <a:t>to </a:t>
            </a:r>
            <a:r>
              <a:rPr lang="en-US" spc="-5" dirty="0">
                <a:latin typeface="Franklin Gothic Book"/>
                <a:cs typeface="Franklin Gothic Book"/>
              </a:rPr>
              <a:t>taking </a:t>
            </a:r>
            <a:r>
              <a:rPr lang="en-US" spc="-40" dirty="0">
                <a:latin typeface="Franklin Gothic Book"/>
                <a:cs typeface="Franklin Gothic Book"/>
              </a:rPr>
              <a:t>any </a:t>
            </a:r>
            <a:r>
              <a:rPr lang="en-US" spc="-5" dirty="0">
                <a:latin typeface="Franklin Gothic Book"/>
                <a:cs typeface="Franklin Gothic Book"/>
              </a:rPr>
              <a:t>action </a:t>
            </a:r>
            <a:r>
              <a:rPr lang="en-US" spc="-40" dirty="0">
                <a:latin typeface="Franklin Gothic Book"/>
                <a:cs typeface="Franklin Gothic Book"/>
              </a:rPr>
              <a:t>relating </a:t>
            </a:r>
            <a:r>
              <a:rPr lang="en-US" spc="-25" dirty="0">
                <a:latin typeface="Franklin Gothic Book"/>
                <a:cs typeface="Franklin Gothic Book"/>
              </a:rPr>
              <a:t>to </a:t>
            </a:r>
            <a:r>
              <a:rPr lang="en-US" spc="-55" dirty="0">
                <a:latin typeface="Franklin Gothic Book"/>
                <a:cs typeface="Franklin Gothic Book"/>
              </a:rPr>
              <a:t>investments, </a:t>
            </a:r>
            <a:r>
              <a:rPr lang="en-US" spc="-5" dirty="0">
                <a:latin typeface="Franklin Gothic Book"/>
                <a:cs typeface="Franklin Gothic Book"/>
              </a:rPr>
              <a:t>insurance, tax, legal, real </a:t>
            </a:r>
            <a:r>
              <a:rPr lang="en-US" spc="-40" dirty="0">
                <a:latin typeface="Franklin Gothic Book"/>
                <a:cs typeface="Franklin Gothic Book"/>
              </a:rPr>
              <a:t>estate </a:t>
            </a:r>
            <a:r>
              <a:rPr lang="en-US" dirty="0">
                <a:latin typeface="Franklin Gothic Book"/>
                <a:cs typeface="Franklin Gothic Book"/>
              </a:rPr>
              <a:t>or </a:t>
            </a:r>
            <a:r>
              <a:rPr lang="en-US" spc="-40" dirty="0">
                <a:latin typeface="Franklin Gothic Book"/>
                <a:cs typeface="Franklin Gothic Book"/>
              </a:rPr>
              <a:t>any </a:t>
            </a:r>
            <a:r>
              <a:rPr lang="en-US" spc="-15" dirty="0">
                <a:latin typeface="Franklin Gothic Book"/>
                <a:cs typeface="Franklin Gothic Book"/>
              </a:rPr>
              <a:t>other </a:t>
            </a:r>
            <a:r>
              <a:rPr lang="en-US" spc="-5" dirty="0">
                <a:latin typeface="Franklin Gothic Book"/>
                <a:cs typeface="Franklin Gothic Book"/>
              </a:rPr>
              <a:t>financial instruments.  The </a:t>
            </a:r>
            <a:r>
              <a:rPr lang="en-US" spc="-40" dirty="0">
                <a:latin typeface="Franklin Gothic Book"/>
                <a:cs typeface="Franklin Gothic Book"/>
              </a:rPr>
              <a:t>Foundation </a:t>
            </a:r>
            <a:r>
              <a:rPr lang="en-US" spc="-5" dirty="0">
                <a:latin typeface="Franklin Gothic Book"/>
                <a:cs typeface="Franklin Gothic Book"/>
              </a:rPr>
              <a:t>(</a:t>
            </a:r>
            <a:r>
              <a:rPr lang="en-US" spc="-5" dirty="0">
                <a:solidFill>
                  <a:srgbClr val="00ACEB"/>
                </a:solidFill>
                <a:latin typeface="Castellar"/>
                <a:cs typeface="Castellar"/>
              </a:rPr>
              <a:t>F</a:t>
            </a:r>
            <a:r>
              <a:rPr lang="en-US" spc="-7" baseline="11574" dirty="0">
                <a:solidFill>
                  <a:srgbClr val="FF8513"/>
                </a:solidFill>
                <a:latin typeface="Castellar"/>
                <a:cs typeface="Castellar"/>
              </a:rPr>
              <a:t>3</a:t>
            </a:r>
            <a:r>
              <a:rPr lang="en-US" spc="-5" dirty="0">
                <a:solidFill>
                  <a:srgbClr val="00ACEB"/>
                </a:solidFill>
                <a:latin typeface="Castellar"/>
                <a:cs typeface="Castellar"/>
              </a:rPr>
              <a:t>E</a:t>
            </a:r>
            <a:r>
              <a:rPr lang="en-US" spc="-5" dirty="0">
                <a:latin typeface="Franklin Gothic Book"/>
                <a:cs typeface="Franklin Gothic Book"/>
              </a:rPr>
              <a:t>) is </a:t>
            </a:r>
            <a:r>
              <a:rPr lang="en-US" spc="-15" dirty="0">
                <a:latin typeface="Franklin Gothic Book"/>
                <a:cs typeface="Franklin Gothic Book"/>
              </a:rPr>
              <a:t>not </a:t>
            </a:r>
            <a:r>
              <a:rPr lang="en-US" spc="-5" dirty="0">
                <a:latin typeface="Franklin Gothic Book"/>
                <a:cs typeface="Franklin Gothic Book"/>
              </a:rPr>
              <a:t>directly affiliated with </a:t>
            </a:r>
            <a:r>
              <a:rPr lang="en-US" spc="-40" dirty="0">
                <a:latin typeface="Franklin Gothic Book"/>
                <a:cs typeface="Franklin Gothic Book"/>
              </a:rPr>
              <a:t>any </a:t>
            </a:r>
            <a:r>
              <a:rPr lang="en-US" dirty="0">
                <a:latin typeface="Franklin Gothic Book"/>
                <a:cs typeface="Franklin Gothic Book"/>
              </a:rPr>
              <a:t>of </a:t>
            </a:r>
            <a:r>
              <a:rPr lang="en-US" spc="-5" dirty="0">
                <a:latin typeface="Franklin Gothic Book"/>
                <a:cs typeface="Franklin Gothic Book"/>
              </a:rPr>
              <a:t>its </a:t>
            </a:r>
            <a:r>
              <a:rPr lang="en-US" dirty="0">
                <a:latin typeface="Franklin Gothic Book"/>
                <a:cs typeface="Franklin Gothic Book"/>
              </a:rPr>
              <a:t>Certified </a:t>
            </a:r>
            <a:r>
              <a:rPr lang="en-US" spc="-5" dirty="0">
                <a:latin typeface="Franklin Gothic Book"/>
                <a:cs typeface="Franklin Gothic Book"/>
              </a:rPr>
              <a:t>Educational Consultant </a:t>
            </a:r>
            <a:r>
              <a:rPr lang="en-US" spc="-60" dirty="0">
                <a:latin typeface="Franklin Gothic Book"/>
                <a:cs typeface="Franklin Gothic Book"/>
              </a:rPr>
              <a:t>Volunteers </a:t>
            </a:r>
            <a:r>
              <a:rPr lang="en-US" spc="-5" dirty="0">
                <a:latin typeface="Franklin Gothic Book"/>
                <a:cs typeface="Franklin Gothic Book"/>
              </a:rPr>
              <a:t>and is </a:t>
            </a:r>
            <a:r>
              <a:rPr lang="en-US" spc="-15" dirty="0">
                <a:latin typeface="Franklin Gothic Book"/>
                <a:cs typeface="Franklin Gothic Book"/>
              </a:rPr>
              <a:t>not </a:t>
            </a:r>
            <a:r>
              <a:rPr lang="en-US" spc="-25" dirty="0">
                <a:latin typeface="Franklin Gothic Book"/>
                <a:cs typeface="Franklin Gothic Book"/>
              </a:rPr>
              <a:t>owned </a:t>
            </a:r>
            <a:r>
              <a:rPr lang="en-US" spc="-5" dirty="0">
                <a:latin typeface="Franklin Gothic Book"/>
                <a:cs typeface="Franklin Gothic Book"/>
              </a:rPr>
              <a:t>in </a:t>
            </a:r>
            <a:r>
              <a:rPr lang="en-US" spc="25" dirty="0">
                <a:latin typeface="Franklin Gothic Book"/>
                <a:cs typeface="Franklin Gothic Book"/>
              </a:rPr>
              <a:t>part </a:t>
            </a:r>
            <a:r>
              <a:rPr lang="en-US" dirty="0">
                <a:latin typeface="Franklin Gothic Book"/>
                <a:cs typeface="Franklin Gothic Book"/>
              </a:rPr>
              <a:t>or </a:t>
            </a:r>
            <a:r>
              <a:rPr lang="en-US" spc="-5" dirty="0">
                <a:latin typeface="Franklin Gothic Book"/>
                <a:cs typeface="Franklin Gothic Book"/>
              </a:rPr>
              <a:t>in whole </a:t>
            </a:r>
            <a:r>
              <a:rPr lang="en-US" spc="-25" dirty="0">
                <a:latin typeface="Franklin Gothic Book"/>
                <a:cs typeface="Franklin Gothic Book"/>
              </a:rPr>
              <a:t>by </a:t>
            </a:r>
            <a:r>
              <a:rPr lang="en-US" spc="-40" dirty="0">
                <a:latin typeface="Franklin Gothic Book"/>
                <a:cs typeface="Franklin Gothic Book"/>
              </a:rPr>
              <a:t>any </a:t>
            </a:r>
            <a:r>
              <a:rPr lang="en-US" spc="-55" dirty="0">
                <a:latin typeface="Franklin Gothic Book"/>
                <a:cs typeface="Franklin Gothic Book"/>
              </a:rPr>
              <a:t>private </a:t>
            </a:r>
            <a:r>
              <a:rPr lang="en-US" spc="-5" dirty="0">
                <a:latin typeface="Franklin Gothic Book"/>
                <a:cs typeface="Franklin Gothic Book"/>
              </a:rPr>
              <a:t>corporation,</a:t>
            </a:r>
            <a:r>
              <a:rPr lang="en-US" spc="-50" dirty="0">
                <a:latin typeface="Franklin Gothic Book"/>
                <a:cs typeface="Franklin Gothic Book"/>
              </a:rPr>
              <a:t> </a:t>
            </a:r>
            <a:r>
              <a:rPr lang="en-US" spc="-5" dirty="0">
                <a:latin typeface="Franklin Gothic Book"/>
                <a:cs typeface="Franklin Gothic Book"/>
              </a:rPr>
              <a:t>organization,</a:t>
            </a:r>
            <a:r>
              <a:rPr lang="en-US" spc="-45" dirty="0">
                <a:latin typeface="Franklin Gothic Book"/>
                <a:cs typeface="Franklin Gothic Book"/>
              </a:rPr>
              <a:t> </a:t>
            </a:r>
            <a:r>
              <a:rPr lang="en-US" dirty="0">
                <a:latin typeface="Franklin Gothic Book"/>
                <a:cs typeface="Franklin Gothic Book"/>
              </a:rPr>
              <a:t>or</a:t>
            </a:r>
            <a:r>
              <a:rPr lang="en-US" spc="-5" dirty="0">
                <a:latin typeface="Franklin Gothic Book"/>
                <a:cs typeface="Franklin Gothic Book"/>
              </a:rPr>
              <a:t> association.</a:t>
            </a:r>
            <a:r>
              <a:rPr lang="en-US" spc="-50" dirty="0">
                <a:latin typeface="Franklin Gothic Book"/>
                <a:cs typeface="Franklin Gothic Book"/>
              </a:rPr>
              <a:t>  </a:t>
            </a:r>
            <a:r>
              <a:rPr lang="en-US" spc="-5" dirty="0">
                <a:latin typeface="Franklin Gothic Book"/>
                <a:cs typeface="Franklin Gothic Book"/>
              </a:rPr>
              <a:t>The</a:t>
            </a:r>
            <a:r>
              <a:rPr lang="en-US" spc="-25" dirty="0">
                <a:latin typeface="Franklin Gothic Book"/>
                <a:cs typeface="Franklin Gothic Book"/>
              </a:rPr>
              <a:t> </a:t>
            </a:r>
            <a:r>
              <a:rPr lang="en-US" spc="-40" dirty="0">
                <a:latin typeface="Franklin Gothic Book"/>
                <a:cs typeface="Franklin Gothic Book"/>
              </a:rPr>
              <a:t>material</a:t>
            </a:r>
            <a:r>
              <a:rPr lang="en-US" spc="-100" dirty="0">
                <a:latin typeface="Franklin Gothic Book"/>
                <a:cs typeface="Franklin Gothic Book"/>
              </a:rPr>
              <a:t> </a:t>
            </a:r>
            <a:r>
              <a:rPr lang="en-US" spc="-5" dirty="0">
                <a:latin typeface="Franklin Gothic Book"/>
                <a:cs typeface="Franklin Gothic Book"/>
              </a:rPr>
              <a:t>contained</a:t>
            </a:r>
            <a:r>
              <a:rPr lang="en-US" spc="-45" dirty="0">
                <a:latin typeface="Franklin Gothic Book"/>
                <a:cs typeface="Franklin Gothic Book"/>
              </a:rPr>
              <a:t> </a:t>
            </a:r>
            <a:r>
              <a:rPr lang="en-US" spc="-15" dirty="0">
                <a:latin typeface="Franklin Gothic Book"/>
                <a:cs typeface="Franklin Gothic Book"/>
              </a:rPr>
              <a:t>herein</a:t>
            </a:r>
            <a:r>
              <a:rPr lang="en-US" spc="-35" dirty="0">
                <a:latin typeface="Franklin Gothic Book"/>
                <a:cs typeface="Franklin Gothic Book"/>
              </a:rPr>
              <a:t> </a:t>
            </a:r>
            <a:r>
              <a:rPr lang="en-US" spc="-5" dirty="0">
                <a:latin typeface="Franklin Gothic Book"/>
                <a:cs typeface="Franklin Gothic Book"/>
              </a:rPr>
              <a:t>should</a:t>
            </a:r>
            <a:r>
              <a:rPr lang="en-US" spc="-20" dirty="0">
                <a:latin typeface="Franklin Gothic Book"/>
                <a:cs typeface="Franklin Gothic Book"/>
              </a:rPr>
              <a:t> </a:t>
            </a:r>
            <a:r>
              <a:rPr lang="en-US" spc="-15" dirty="0">
                <a:latin typeface="Franklin Gothic Book"/>
                <a:cs typeface="Franklin Gothic Book"/>
              </a:rPr>
              <a:t>not</a:t>
            </a:r>
            <a:r>
              <a:rPr lang="en-US" spc="-265" dirty="0">
                <a:latin typeface="Franklin Gothic Book"/>
                <a:cs typeface="Franklin Gothic Book"/>
              </a:rPr>
              <a:t> </a:t>
            </a:r>
            <a:r>
              <a:rPr lang="en-US" dirty="0">
                <a:latin typeface="Franklin Gothic Book"/>
                <a:cs typeface="Franklin Gothic Book"/>
              </a:rPr>
              <a:t>be </a:t>
            </a:r>
            <a:r>
              <a:rPr lang="en-US" spc="-5" dirty="0">
                <a:latin typeface="Franklin Gothic Book"/>
                <a:cs typeface="Franklin Gothic Book"/>
              </a:rPr>
              <a:t>construed </a:t>
            </a:r>
            <a:r>
              <a:rPr lang="en-US" spc="-25" dirty="0">
                <a:latin typeface="Franklin Gothic Book"/>
                <a:cs typeface="Franklin Gothic Book"/>
              </a:rPr>
              <a:t>by </a:t>
            </a:r>
            <a:r>
              <a:rPr lang="en-US" spc="-40" dirty="0">
                <a:latin typeface="Franklin Gothic Book"/>
                <a:cs typeface="Franklin Gothic Book"/>
              </a:rPr>
              <a:t>any </a:t>
            </a:r>
            <a:r>
              <a:rPr lang="en-US" spc="-5" dirty="0">
                <a:latin typeface="Franklin Gothic Book"/>
                <a:cs typeface="Franklin Gothic Book"/>
              </a:rPr>
              <a:t>audience as </a:t>
            </a:r>
            <a:r>
              <a:rPr lang="en-US" spc="-45" dirty="0">
                <a:latin typeface="Franklin Gothic Book"/>
                <a:cs typeface="Franklin Gothic Book"/>
              </a:rPr>
              <a:t>anything  </a:t>
            </a:r>
            <a:r>
              <a:rPr lang="en-US" spc="-15" dirty="0">
                <a:latin typeface="Franklin Gothic Book"/>
                <a:cs typeface="Franklin Gothic Book"/>
              </a:rPr>
              <a:t>other </a:t>
            </a:r>
            <a:r>
              <a:rPr lang="en-US" spc="-5" dirty="0">
                <a:latin typeface="Franklin Gothic Book"/>
                <a:cs typeface="Franklin Gothic Book"/>
              </a:rPr>
              <a:t>than general and generic educational </a:t>
            </a:r>
            <a:r>
              <a:rPr lang="en-US" spc="-45" dirty="0">
                <a:latin typeface="Franklin Gothic Book"/>
                <a:cs typeface="Franklin Gothic Book"/>
              </a:rPr>
              <a:t>information </a:t>
            </a:r>
            <a:r>
              <a:rPr lang="en-US" spc="-55" dirty="0">
                <a:latin typeface="Franklin Gothic Book"/>
                <a:cs typeface="Franklin Gothic Book"/>
              </a:rPr>
              <a:t>available </a:t>
            </a:r>
            <a:r>
              <a:rPr lang="en-US" spc="-25" dirty="0">
                <a:latin typeface="Franklin Gothic Book"/>
                <a:cs typeface="Franklin Gothic Book"/>
              </a:rPr>
              <a:t>to </a:t>
            </a:r>
            <a:r>
              <a:rPr lang="en-US" spc="-5" dirty="0">
                <a:latin typeface="Franklin Gothic Book"/>
                <a:cs typeface="Franklin Gothic Book"/>
              </a:rPr>
              <a:t>the public.  Individuals are encouraged </a:t>
            </a:r>
            <a:r>
              <a:rPr lang="en-US" spc="-25" dirty="0">
                <a:latin typeface="Franklin Gothic Book"/>
                <a:cs typeface="Franklin Gothic Book"/>
              </a:rPr>
              <a:t>to </a:t>
            </a:r>
            <a:r>
              <a:rPr lang="en-US" spc="-5" dirty="0">
                <a:latin typeface="Franklin Gothic Book"/>
                <a:cs typeface="Franklin Gothic Book"/>
              </a:rPr>
              <a:t>seek </a:t>
            </a:r>
            <a:r>
              <a:rPr lang="en-US" spc="-60" dirty="0">
                <a:latin typeface="Franklin Gothic Book"/>
                <a:cs typeface="Franklin Gothic Book"/>
              </a:rPr>
              <a:t>professional  </a:t>
            </a:r>
            <a:r>
              <a:rPr lang="en-US" spc="-5" dirty="0">
                <a:latin typeface="Franklin Gothic Book"/>
                <a:cs typeface="Franklin Gothic Book"/>
              </a:rPr>
              <a:t>advice </a:t>
            </a:r>
            <a:r>
              <a:rPr lang="en-US" dirty="0">
                <a:latin typeface="Franklin Gothic Book"/>
                <a:cs typeface="Franklin Gothic Book"/>
              </a:rPr>
              <a:t>so </a:t>
            </a:r>
            <a:r>
              <a:rPr lang="en-US" spc="-40" dirty="0">
                <a:latin typeface="Franklin Gothic Book"/>
                <a:cs typeface="Franklin Gothic Book"/>
              </a:rPr>
              <a:t>they may receive </a:t>
            </a:r>
            <a:r>
              <a:rPr lang="en-US" spc="-5" dirty="0">
                <a:latin typeface="Franklin Gothic Book"/>
                <a:cs typeface="Franklin Gothic Book"/>
              </a:rPr>
              <a:t>actionable </a:t>
            </a:r>
            <a:r>
              <a:rPr lang="en-US" spc="-35" dirty="0">
                <a:latin typeface="Franklin Gothic Book"/>
                <a:cs typeface="Franklin Gothic Book"/>
              </a:rPr>
              <a:t>recommendations </a:t>
            </a:r>
            <a:r>
              <a:rPr lang="en-US" spc="-40" dirty="0">
                <a:latin typeface="Franklin Gothic Book"/>
                <a:cs typeface="Franklin Gothic Book"/>
              </a:rPr>
              <a:t>from </a:t>
            </a:r>
            <a:r>
              <a:rPr lang="en-US" dirty="0">
                <a:latin typeface="Franklin Gothic Book"/>
                <a:cs typeface="Franklin Gothic Book"/>
              </a:rPr>
              <a:t>a </a:t>
            </a:r>
            <a:r>
              <a:rPr lang="en-US" spc="-5" dirty="0">
                <a:latin typeface="Franklin Gothic Book"/>
                <a:cs typeface="Franklin Gothic Book"/>
              </a:rPr>
              <a:t>licensed</a:t>
            </a:r>
            <a:r>
              <a:rPr lang="en-US" spc="-300" dirty="0">
                <a:latin typeface="Franklin Gothic Book"/>
                <a:cs typeface="Franklin Gothic Book"/>
              </a:rPr>
              <a:t> </a:t>
            </a:r>
            <a:r>
              <a:rPr lang="en-US" spc="-55" dirty="0">
                <a:latin typeface="Franklin Gothic Book"/>
                <a:cs typeface="Franklin Gothic Book"/>
              </a:rPr>
              <a:t>professional.</a:t>
            </a:r>
            <a:endParaRPr lang="en-US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217493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457325"/>
            <a:ext cx="9144000" cy="486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13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-2"/>
            <a:ext cx="9144000" cy="3752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767" y="1163361"/>
            <a:ext cx="8163804" cy="100234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+mn-lt"/>
              </a:rPr>
              <a:t>LTC Key Issues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4943" y="2760593"/>
            <a:ext cx="4727184" cy="299317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0000"/>
              </a:lnSpc>
              <a:spcAft>
                <a:spcPts val="500"/>
              </a:spcAft>
              <a:buSzPct val="11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LTC By the Numbers</a:t>
            </a:r>
          </a:p>
          <a:p>
            <a:pPr lvl="0">
              <a:lnSpc>
                <a:spcPct val="110000"/>
              </a:lnSpc>
              <a:spcAft>
                <a:spcPts val="500"/>
              </a:spcAft>
              <a:buSzPct val="11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Federal LTC Programs</a:t>
            </a:r>
          </a:p>
          <a:p>
            <a:pPr lvl="0">
              <a:lnSpc>
                <a:spcPct val="110000"/>
              </a:lnSpc>
              <a:spcAft>
                <a:spcPts val="500"/>
              </a:spcAft>
              <a:buSzPct val="11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Activities of Daily Living</a:t>
            </a:r>
          </a:p>
          <a:p>
            <a:pPr lvl="0">
              <a:lnSpc>
                <a:spcPct val="110000"/>
              </a:lnSpc>
              <a:spcAft>
                <a:spcPts val="500"/>
              </a:spcAft>
              <a:buSzPct val="11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Qualifying for Low/ No Cost  </a:t>
            </a: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Coverage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4943" y="2178502"/>
            <a:ext cx="6309360" cy="9144"/>
          </a:xfrm>
          <a:prstGeom prst="rect">
            <a:avLst/>
          </a:prstGeom>
          <a:solidFill>
            <a:srgbClr val="66C7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252126" y="2840430"/>
            <a:ext cx="3891873" cy="291410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LTC Insurance Alternatives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Medicaid Planning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LTC During Retirement</a:t>
            </a:r>
          </a:p>
        </p:txBody>
      </p:sp>
    </p:spTree>
    <p:extLst>
      <p:ext uri="{BB962C8B-B14F-4D97-AF65-F5344CB8AC3E}">
        <p14:creationId xmlns:p14="http://schemas.microsoft.com/office/powerpoint/2010/main" val="3052576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457325"/>
            <a:ext cx="9144000" cy="486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13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-2"/>
            <a:ext cx="9144000" cy="3752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710" y="1263720"/>
            <a:ext cx="8163804" cy="100234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+mn-lt"/>
              </a:rPr>
              <a:t>LTC Numbers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26386" y="3040142"/>
            <a:ext cx="3221867" cy="299317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55-70% chance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Women vs. men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3-year average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4943" y="2178502"/>
            <a:ext cx="6309360" cy="9144"/>
          </a:xfrm>
          <a:prstGeom prst="rect">
            <a:avLst/>
          </a:prstGeom>
          <a:solidFill>
            <a:srgbClr val="66C7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80269" y="3040142"/>
            <a:ext cx="3047164" cy="2255208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$7,000/month       National Average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Longevity, Cognitive Impairment</a:t>
            </a:r>
          </a:p>
        </p:txBody>
      </p:sp>
    </p:spTree>
    <p:extLst>
      <p:ext uri="{BB962C8B-B14F-4D97-AF65-F5344CB8AC3E}">
        <p14:creationId xmlns:p14="http://schemas.microsoft.com/office/powerpoint/2010/main" val="397680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457326"/>
            <a:ext cx="9144000" cy="3752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13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-2"/>
            <a:ext cx="9144000" cy="3752851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26386" y="2655128"/>
            <a:ext cx="3221867" cy="299317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Only 1 player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Increasing costs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Reduced benefits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4943" y="2178502"/>
            <a:ext cx="6492240" cy="9144"/>
          </a:xfrm>
          <a:prstGeom prst="rect">
            <a:avLst/>
          </a:prstGeom>
          <a:solidFill>
            <a:srgbClr val="66C7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80269" y="2655128"/>
            <a:ext cx="3047164" cy="225520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Lifetime premiums 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Adverse selection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71" y="1282486"/>
            <a:ext cx="8163804" cy="100234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+mn-lt"/>
              </a:rPr>
              <a:t>Federal LTC Programs</a:t>
            </a:r>
            <a:r>
              <a:rPr lang="en-US" sz="3600" dirty="0">
                <a:solidFill>
                  <a:srgbClr val="323857"/>
                </a:solidFill>
                <a:latin typeface="Open Sans" panose="020B0606030504020204" pitchFamily="34" charset="0"/>
                <a:ea typeface="+mn-ea"/>
                <a:cs typeface="+mn-cs"/>
              </a:rPr>
              <a:t>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5DD4B4-7102-28FE-A8D1-AB4865E06552}"/>
              </a:ext>
            </a:extLst>
          </p:cNvPr>
          <p:cNvSpPr txBox="1"/>
          <p:nvPr/>
        </p:nvSpPr>
        <p:spPr>
          <a:xfrm>
            <a:off x="538225" y="5357308"/>
            <a:ext cx="8067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323857"/>
                </a:solidFill>
                <a:effectLst/>
                <a:latin typeface="Open Sans" panose="020B0606030504020204" pitchFamily="34" charset="0"/>
              </a:rPr>
              <a:t>*The U.S. Office of Personnel Management (OPM) suspended applications for coverage under the Federal Long Term Care Insurance Program (FLTCIP) effective December 19, 2022.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309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457325"/>
            <a:ext cx="9144000" cy="486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13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-2"/>
            <a:ext cx="9144000" cy="3752851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081673" y="2655128"/>
            <a:ext cx="3221867" cy="299317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Eating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Bathing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Dressing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4943" y="2178502"/>
            <a:ext cx="6492240" cy="9144"/>
          </a:xfrm>
          <a:prstGeom prst="rect">
            <a:avLst/>
          </a:prstGeom>
          <a:solidFill>
            <a:srgbClr val="66C7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303540" y="2655128"/>
            <a:ext cx="4335131" cy="225520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Toileting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Transferring (walking)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Continence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71" y="1282486"/>
            <a:ext cx="8163804" cy="100234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6"/>
                </a:solidFill>
                <a:latin typeface="+mn-lt"/>
              </a:rPr>
              <a:t>Activities of Daily Living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335EED-EA91-4F95-9571-D4DAC0A1BB34}"/>
              </a:ext>
            </a:extLst>
          </p:cNvPr>
          <p:cNvSpPr txBox="1">
            <a:spLocks/>
          </p:cNvSpPr>
          <p:nvPr/>
        </p:nvSpPr>
        <p:spPr>
          <a:xfrm>
            <a:off x="441971" y="5210176"/>
            <a:ext cx="8163804" cy="10023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accent6"/>
                </a:solidFill>
                <a:latin typeface="+mn-lt"/>
              </a:rPr>
              <a:t> Or Memory Loss</a:t>
            </a:r>
          </a:p>
        </p:txBody>
      </p:sp>
    </p:spTree>
    <p:extLst>
      <p:ext uri="{BB962C8B-B14F-4D97-AF65-F5344CB8AC3E}">
        <p14:creationId xmlns:p14="http://schemas.microsoft.com/office/powerpoint/2010/main" val="1857402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457325"/>
            <a:ext cx="9144000" cy="486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13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-2"/>
            <a:ext cx="9144000" cy="3752851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747905" y="3302031"/>
            <a:ext cx="3557395" cy="194707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 it or Lose it</a:t>
            </a:r>
          </a:p>
          <a:p>
            <a:pPr lvl="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YOUR health matters</a:t>
            </a:r>
          </a:p>
          <a:p>
            <a:pPr lvl="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Uninsurable?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4943" y="2764295"/>
            <a:ext cx="6492240" cy="7557"/>
          </a:xfrm>
          <a:prstGeom prst="rect">
            <a:avLst/>
          </a:prstGeom>
          <a:solidFill>
            <a:srgbClr val="66C7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17677" y="3112328"/>
            <a:ext cx="3355169" cy="299317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Period certain</a:t>
            </a:r>
          </a:p>
          <a:p>
            <a:pPr lvl="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Indemnity plan</a:t>
            </a:r>
          </a:p>
          <a:p>
            <a:pPr lvl="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Reimbursement Plan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43" y="1306550"/>
            <a:ext cx="8619056" cy="158668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solidFill>
                  <a:schemeClr val="accent6"/>
                </a:solidFill>
                <a:latin typeface="+mn-lt"/>
              </a:rPr>
              <a:t>Qualifying </a:t>
            </a:r>
            <a:r>
              <a:rPr lang="en-US" sz="4400" b="1">
                <a:solidFill>
                  <a:schemeClr val="accent6"/>
                </a:solidFill>
                <a:latin typeface="+mn-lt"/>
              </a:rPr>
              <a:t>for Low /</a:t>
            </a:r>
            <a:br>
              <a:rPr lang="en-US" sz="4400" b="1" dirty="0">
                <a:solidFill>
                  <a:schemeClr val="accent6"/>
                </a:solidFill>
                <a:latin typeface="+mn-lt"/>
              </a:rPr>
            </a:br>
            <a:r>
              <a:rPr lang="en-US" sz="4400" b="1" dirty="0">
                <a:solidFill>
                  <a:schemeClr val="accent6"/>
                </a:solidFill>
                <a:latin typeface="+mn-lt"/>
              </a:rPr>
              <a:t>No-Cost Coverage</a:t>
            </a:r>
          </a:p>
        </p:txBody>
      </p:sp>
    </p:spTree>
    <p:extLst>
      <p:ext uri="{BB962C8B-B14F-4D97-AF65-F5344CB8AC3E}">
        <p14:creationId xmlns:p14="http://schemas.microsoft.com/office/powerpoint/2010/main" val="1185285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457325"/>
            <a:ext cx="9144000" cy="486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13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-2"/>
            <a:ext cx="9144000" cy="3752851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806071" y="3112328"/>
            <a:ext cx="3807970" cy="194707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Hybrid Plans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Self-insurance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Continuum of Care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4943" y="2764295"/>
            <a:ext cx="6492240" cy="7557"/>
          </a:xfrm>
          <a:prstGeom prst="rect">
            <a:avLst/>
          </a:prstGeom>
          <a:solidFill>
            <a:srgbClr val="66C7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980434" y="3112328"/>
            <a:ext cx="3221867" cy="299317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Family members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Legislative Changes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841" y="1275019"/>
            <a:ext cx="8619056" cy="158668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+mn-lt"/>
              </a:rPr>
              <a:t>LTC Alternatives</a:t>
            </a:r>
          </a:p>
        </p:txBody>
      </p:sp>
    </p:spTree>
    <p:extLst>
      <p:ext uri="{BB962C8B-B14F-4D97-AF65-F5344CB8AC3E}">
        <p14:creationId xmlns:p14="http://schemas.microsoft.com/office/powerpoint/2010/main" val="6552258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1_Office Theme">
  <a:themeElements>
    <a:clrScheme name="Custom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030A0"/>
      </a:accent1>
      <a:accent2>
        <a:srgbClr val="404040"/>
      </a:accent2>
      <a:accent3>
        <a:srgbClr val="7F7F7F"/>
      </a:accent3>
      <a:accent4>
        <a:srgbClr val="C7A2E3"/>
      </a:accent4>
      <a:accent5>
        <a:srgbClr val="48A1FA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468121_Coastal presentation_RVA_v5" id="{5B652A6C-03CB-4457-ADFC-1C5BB6605FEF}" vid="{F00112C4-F9F0-4BD0-BC95-5242C8B0F7A3}"/>
    </a:ext>
  </a:extLst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BBF5D7C-90AF-408A-B515-5CD5355B6C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6510</TotalTime>
  <Words>810</Words>
  <Application>Microsoft Office PowerPoint</Application>
  <PresentationFormat>On-screen Show (4:3)</PresentationFormat>
  <Paragraphs>107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Open Sans</vt:lpstr>
      <vt:lpstr>Wingdings</vt:lpstr>
      <vt:lpstr>Arial Unicode MS</vt:lpstr>
      <vt:lpstr>Arial</vt:lpstr>
      <vt:lpstr>Georgia</vt:lpstr>
      <vt:lpstr>Calibri</vt:lpstr>
      <vt:lpstr>Roboto Light</vt:lpstr>
      <vt:lpstr>Tw Cen MT</vt:lpstr>
      <vt:lpstr>Franklin Gothic Book</vt:lpstr>
      <vt:lpstr>Rockwell</vt:lpstr>
      <vt:lpstr>Oswald</vt:lpstr>
      <vt:lpstr>Castellar</vt:lpstr>
      <vt:lpstr>Retrospect</vt:lpstr>
      <vt:lpstr>1_Office Theme</vt:lpstr>
      <vt:lpstr>Mitigating the Cost  of Long-Term Care</vt:lpstr>
      <vt:lpstr>Today’s featured presenters:</vt:lpstr>
      <vt:lpstr>Disclaimer:</vt:lpstr>
      <vt:lpstr>LTC Key Issues</vt:lpstr>
      <vt:lpstr>LTC Numbers</vt:lpstr>
      <vt:lpstr>Federal LTC Programs*</vt:lpstr>
      <vt:lpstr>Activities of Daily Living</vt:lpstr>
      <vt:lpstr>Qualifying for Low / No-Cost Coverage</vt:lpstr>
      <vt:lpstr>LTC Alternatives</vt:lpstr>
      <vt:lpstr>Medicaid Planning</vt:lpstr>
      <vt:lpstr>LTC During Retirement</vt:lpstr>
      <vt:lpstr>A Few Minutes On The Secure Act</vt:lpstr>
      <vt:lpstr>RMD Changes </vt:lpstr>
      <vt:lpstr>Retirement Changes: Part I </vt:lpstr>
      <vt:lpstr>Retirement Changes: Part II</vt:lpstr>
      <vt:lpstr>Thank you for your participation!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Security Scenario 1:</dc:title>
  <dc:creator>Olivia Curry</dc:creator>
  <cp:keywords/>
  <cp:lastModifiedBy>Kelley Folsom</cp:lastModifiedBy>
  <cp:revision>115</cp:revision>
  <cp:lastPrinted>2024-10-25T13:00:01Z</cp:lastPrinted>
  <dcterms:created xsi:type="dcterms:W3CDTF">2014-10-13T18:28:16Z</dcterms:created>
  <dcterms:modified xsi:type="dcterms:W3CDTF">2025-05-30T16:59:31Z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TC028952549991</vt:lpwstr>
  </property>
</Properties>
</file>