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3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04" autoAdjust="0"/>
  </p:normalViewPr>
  <p:slideViewPr>
    <p:cSldViewPr snapToGrid="0">
      <p:cViewPr varScale="1">
        <p:scale>
          <a:sx n="114" d="100"/>
          <a:sy n="114" d="100"/>
        </p:scale>
        <p:origin x="7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4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08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9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0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6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98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8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82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30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21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F73848-91FE-4D29-B0DC-BFC408416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9"/>
            <a:ext cx="4775075" cy="8167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Julie Acosta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2" y="3272705"/>
            <a:ext cx="4775075" cy="81671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Mapping My Studio Series: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Reclaiming Regalia</a:t>
            </a:r>
          </a:p>
        </p:txBody>
      </p:sp>
    </p:spTree>
    <p:extLst>
      <p:ext uri="{BB962C8B-B14F-4D97-AF65-F5344CB8AC3E}">
        <p14:creationId xmlns:p14="http://schemas.microsoft.com/office/powerpoint/2010/main" val="4269681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B66F8A2C-B8CF-4B20-9A73-2ADCF63027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DD78E9-DE0D-47AF-A0DB-F475221E3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118D329-2010-4A15-B57C-429FFAE35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79AE2-9E08-4422-8291-D50DF7DAF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20" y="1272800"/>
            <a:ext cx="6544620" cy="6075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3000"/>
              </a:lnSpc>
            </a:pPr>
            <a:r>
              <a:rPr lang="en-US" cap="all" spc="-100" dirty="0">
                <a:solidFill>
                  <a:schemeClr val="tx1"/>
                </a:solidFill>
              </a:rPr>
              <a:t>Project Concept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94262BC-EE98-4BD6-82DB-4955E8DCC2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4240AB-A2DF-3310-B380-E47D52E07C5D}"/>
              </a:ext>
            </a:extLst>
          </p:cNvPr>
          <p:cNvSpPr txBox="1"/>
          <p:nvPr/>
        </p:nvSpPr>
        <p:spPr>
          <a:xfrm>
            <a:off x="1216207" y="1849928"/>
            <a:ext cx="6500265" cy="4324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90500" marR="0" indent="-190500">
              <a:lnSpc>
                <a:spcPct val="150000"/>
              </a:lnSpc>
              <a:spcBef>
                <a:spcPts val="0"/>
              </a:spcBef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For my Senior Studio Series, I will transform my UCSC</a:t>
            </a:r>
          </a:p>
          <a:p>
            <a:pPr marL="190500" marR="0" indent="-190500">
              <a:lnSpc>
                <a:spcPct val="150000"/>
              </a:lnSpc>
              <a:spcBef>
                <a:spcPts val="0"/>
              </a:spcBef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graduation regalia into a full tribal regalia set. This includes: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90500" marR="0" indent="-190500">
              <a:lnSpc>
                <a:spcPct val="150000"/>
              </a:lnSpc>
              <a:spcBef>
                <a:spcPts val="0"/>
              </a:spcBef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•	A beaded graduation cap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50000"/>
              </a:lnSpc>
              <a:spcBef>
                <a:spcPts val="1200"/>
              </a:spcBef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A Native American ribbon gown (made from my graduation gown)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50000"/>
              </a:lnSpc>
              <a:spcBef>
                <a:spcPts val="1200"/>
              </a:spcBef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A matching ribbon skirt 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90500" marR="0" indent="-190500">
              <a:lnSpc>
                <a:spcPct val="150000"/>
              </a:lnSpc>
              <a:spcBef>
                <a:spcPts val="0"/>
              </a:spcBef>
              <a:tabLst>
                <a:tab pos="190500" algn="l"/>
              </a:tabLst>
            </a:pPr>
            <a:endParaRPr lang="en-US" sz="1800" kern="0" dirty="0">
              <a:solidFill>
                <a:srgbClr val="0E0E0E"/>
              </a:solidFill>
              <a:effectLst/>
              <a:ea typeface="Aptos" panose="020B0004020202020204" pitchFamily="34" charset="0"/>
              <a:cs typeface="System Font"/>
            </a:endParaRPr>
          </a:p>
          <a:p>
            <a:pPr marL="190500" marR="0" indent="-190500">
              <a:lnSpc>
                <a:spcPct val="150000"/>
              </a:lnSpc>
              <a:spcBef>
                <a:spcPts val="0"/>
              </a:spcBef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This work celebrates my heritage and brings visibility to  </a:t>
            </a:r>
          </a:p>
          <a:p>
            <a:pPr marL="190500" marR="0" indent="-190500">
              <a:lnSpc>
                <a:spcPct val="150000"/>
              </a:lnSpc>
              <a:spcBef>
                <a:spcPts val="0"/>
              </a:spcBef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Indigenous identity within academic spaces.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mannequin with a gown and a skirt&#10;&#10;Description automatically generated">
            <a:extLst>
              <a:ext uri="{FF2B5EF4-FFF2-40B4-BE49-F238E27FC236}">
                <a16:creationId xmlns:a16="http://schemas.microsoft.com/office/drawing/2014/main" id="{62D6E50D-BDEF-4E93-C81F-63FD9D5908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" t="11228" r="10566" b="27267"/>
          <a:stretch/>
        </p:blipFill>
        <p:spPr>
          <a:xfrm>
            <a:off x="7902892" y="1023061"/>
            <a:ext cx="3193773" cy="479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1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071C0CD-5EFD-45A1-AAFD-61C3D4A65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03302C-20A2-4C4F-9760-E85AE104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1091233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D00F093B-0739-4429-B30D-D72924D08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702" y="809244"/>
            <a:ext cx="1057960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3A98F0-B844-2695-47F2-73F2F9C36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702" y="1446715"/>
            <a:ext cx="10579608" cy="10110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/>
              <a:t>Creative Goals and themes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B92999-6A40-480A-8965-2F20DFB03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640856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573B87-7D61-460C-9ADA-EF63674E3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AAF6B7C-985D-4351-9564-8DBDF5BB0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88433F4-33AB-4CE1-9DE3-72A840365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3E32E7B-AC62-DA98-F728-F020D98B08FA}"/>
              </a:ext>
            </a:extLst>
          </p:cNvPr>
          <p:cNvSpPr txBox="1"/>
          <p:nvPr/>
        </p:nvSpPr>
        <p:spPr>
          <a:xfrm>
            <a:off x="1447801" y="2844800"/>
            <a:ext cx="9296398" cy="2761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marR="0" indent="-1905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•	To reclaim colonial garments and transform them into expressions of Indigenous pride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To honor underrepresented peoples through cultural storytelling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To use fabric, beadwork, and ribbon as forms of resistance, remembrance, and resilience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To explore themes of visibility, survival, and beauty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32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E6A67-B49D-56C8-86DE-EC43F168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20" y="1306176"/>
            <a:ext cx="9860547" cy="701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tx1"/>
                </a:solidFill>
              </a:rPr>
              <a:t>Materials and process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98C470F-9B90-12CD-D601-1BFCE31CA3D9}"/>
              </a:ext>
            </a:extLst>
          </p:cNvPr>
          <p:cNvSpPr txBox="1"/>
          <p:nvPr/>
        </p:nvSpPr>
        <p:spPr>
          <a:xfrm>
            <a:off x="1447799" y="2337578"/>
            <a:ext cx="9296400" cy="3228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marR="0" indent="-1905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•	Beads, fabric, ribbon, thread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Graduation cap and gown (provided)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Sewing machine + hand-stitching tools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Time spent in beadwork sessions, garment deconstruction and reconstruction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Studio time will include experimentation with texture, stitching, and symbolic color palettes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4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95000"/>
              </a:schemeClr>
              <a:schemeClr val="bg1">
                <a:shade val="92000"/>
                <a:satMod val="115000"/>
              </a:schemeClr>
            </a:duotone>
          </a:blip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58A187-A4B1-42EB-A4C7-8635BA50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F14E7F-3054-458C-ACF9-A8DA1757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747C1C-97FC-4D70-A6C8-A01FBCF5A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5CDC370-AE44-4300-98BA-FE204E881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B15501-CB9A-4642-80EE-2876EF03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F9525-325F-47B3-A63C-93C12253A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645BD8A-B13F-463A-9101-4FB883F06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003B42-F17E-473C-9366-9369C0471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9DDF01-2EFB-49D0-864E-0CE29F33A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2FCB0C-EACA-423F-1D56-20C85054B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726" y="1122465"/>
            <a:ext cx="9860547" cy="771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>
                <a:solidFill>
                  <a:schemeClr val="tx1"/>
                </a:solidFill>
              </a:rPr>
              <a:t>Planned Studio Pieces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EA5BB7-5B71-4B52-AD7F-3BA82A617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A1BDD5A-B952-463D-8BF6-F89EC6F21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C2EF86-4721-4AC5-AC3A-5343FE12B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42A6C7C-49DA-4D7E-9647-1696C74DF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00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B63C813-6C66-4DE7-F41D-4CFA6EFF28C5}"/>
              </a:ext>
            </a:extLst>
          </p:cNvPr>
          <p:cNvSpPr txBox="1"/>
          <p:nvPr/>
        </p:nvSpPr>
        <p:spPr>
          <a:xfrm>
            <a:off x="1590976" y="1757047"/>
            <a:ext cx="9006035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marR="0" indent="-2667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165100" algn="r"/>
                <a:tab pos="266700" algn="l"/>
              </a:tabLst>
            </a:pPr>
            <a:r>
              <a:rPr lang="en-US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1.	</a:t>
            </a:r>
            <a:r>
              <a:rPr lang="en-US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Beaded Graduation Cap</a:t>
            </a:r>
            <a:r>
              <a:rPr lang="en-US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— Cultural designs with traditional patterns</a:t>
            </a:r>
          </a:p>
          <a:p>
            <a:pPr marL="266700" marR="0" indent="-2667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165100" algn="r"/>
                <a:tab pos="266700" algn="l"/>
              </a:tabLst>
            </a:pPr>
            <a:r>
              <a:rPr lang="en-US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2.	</a:t>
            </a:r>
            <a:r>
              <a:rPr lang="en-US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Transformed Gown into Ribbon Dress</a:t>
            </a:r>
            <a:r>
              <a:rPr lang="en-US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— Incorporating stripes, symbolism, and a flowing silhouette</a:t>
            </a:r>
            <a:endParaRPr lang="en-US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66700" marR="0" indent="-2667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165100" algn="r"/>
                <a:tab pos="266700" algn="l"/>
              </a:tabLst>
            </a:pPr>
            <a:r>
              <a:rPr lang="en-US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3.	</a:t>
            </a:r>
            <a:r>
              <a:rPr lang="en-US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Matching Ribbon Skirt</a:t>
            </a:r>
            <a:r>
              <a:rPr lang="en-US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— Completed set with cohesive color palette and narrative unity</a:t>
            </a:r>
            <a:endParaRPr lang="en-US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2ABE40-2054-F614-E467-7E456494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69" y="3696646"/>
            <a:ext cx="4195293" cy="2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BD5E0-C0AD-A366-7F20-8B295132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78933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TIMELINE/STUDIO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7B5087-F414-3035-9D86-1288656A8707}"/>
              </a:ext>
            </a:extLst>
          </p:cNvPr>
          <p:cNvSpPr txBox="1"/>
          <p:nvPr/>
        </p:nvSpPr>
        <p:spPr>
          <a:xfrm>
            <a:off x="1175512" y="1952978"/>
            <a:ext cx="9966621" cy="35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Week-by-week or module style: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</a:t>
            </a: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 1–2: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Begin beading cap, researching, gathering materials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</a:t>
            </a: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 3–4: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Finish beading cap, test ribbon layouts, begin construction of Ribbon Skirt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</a:t>
            </a: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 5–6: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Finish Ribbon Skirt, Begin transformation of Graduation Gown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</a:t>
            </a: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 7–8: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Finish Graduation Gown, Final Stitching + detail work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</a:t>
            </a: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 9: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 Photoshoot, digital portfolio updates, and artist talk prep</a:t>
            </a:r>
          </a:p>
          <a:p>
            <a:pPr marL="165100" marR="0" indent="-16510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</a:t>
            </a:r>
            <a:r>
              <a:rPr lang="en-US" sz="1800" b="1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Week 10: 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Open Studios, Wrap Up, prepare for graduation.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614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49502E-0C98-AEF4-8EF6-502D0FE7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96995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DIGITAL PORTFOLIO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44CB6-2257-8533-EBBA-CBFBEDB080E2}"/>
              </a:ext>
            </a:extLst>
          </p:cNvPr>
          <p:cNvSpPr txBox="1"/>
          <p:nvPr/>
        </p:nvSpPr>
        <p:spPr>
          <a:xfrm>
            <a:off x="1309512" y="2415822"/>
            <a:ext cx="9324622" cy="279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I will photograph the completed regalia set on a </a:t>
            </a:r>
            <a:r>
              <a:rPr lang="en-US" sz="2400" kern="0" dirty="0">
                <a:solidFill>
                  <a:srgbClr val="0E0E0E"/>
                </a:solidFill>
                <a:ea typeface="Aptos" panose="020B0004020202020204" pitchFamily="34" charset="0"/>
                <a:cs typeface="System Font"/>
              </a:rPr>
              <a:t>dress form, </a:t>
            </a:r>
            <a:r>
              <a:rPr lang="en-US" sz="24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accompanied by detail shots of stitching and beadwork. These images will be used in my online portfolio with artist statements, process documentation, and captions that contextualize each piece.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288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1C47F-6E27-7727-962D-E9665029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6764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ARTIST TALK/OPEN STUDIOS</a:t>
            </a:r>
            <a:br>
              <a:rPr lang="en-US" dirty="0"/>
            </a:br>
            <a:r>
              <a:rPr lang="en-US" sz="36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Community Engagement</a:t>
            </a:r>
            <a:br>
              <a:rPr lang="en-US" sz="4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FE99D-A067-4705-1549-7958434EB076}"/>
              </a:ext>
            </a:extLst>
          </p:cNvPr>
          <p:cNvSpPr txBox="1"/>
          <p:nvPr/>
        </p:nvSpPr>
        <p:spPr>
          <a:xfrm>
            <a:off x="1264356" y="2077156"/>
            <a:ext cx="9516533" cy="382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During my Artist Talk, I will discuss:</a:t>
            </a:r>
          </a:p>
          <a:p>
            <a:pPr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•	Why I chose to work with graduation regalia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The symbolism of each piece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	•	The intersection of visibility, culture, and reclamation in creative spaces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35000"/>
              </a:lnSpc>
              <a:spcBef>
                <a:spcPts val="1200"/>
              </a:spcBef>
              <a:spcAft>
                <a:spcPts val="0"/>
              </a:spcAft>
              <a:tabLst>
                <a:tab pos="63500" algn="r"/>
                <a:tab pos="1651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 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tabLst>
                <a:tab pos="190500" algn="l"/>
              </a:tabLst>
            </a:pP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At Open Studios, I plan to display the full set on a </a:t>
            </a:r>
            <a:r>
              <a:rPr lang="en-US" kern="0" dirty="0">
                <a:solidFill>
                  <a:srgbClr val="0E0E0E"/>
                </a:solidFill>
                <a:ea typeface="Aptos" panose="020B0004020202020204" pitchFamily="34" charset="0"/>
                <a:cs typeface="System Font"/>
              </a:rPr>
              <a:t>dress form, possibly </a:t>
            </a:r>
            <a:r>
              <a:rPr lang="en-US" sz="18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with a QR code linking to my portfolio.</a:t>
            </a:r>
            <a:endParaRPr lang="en-US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31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411C85-A710-0431-B1B5-FA2D6805B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512" y="870132"/>
            <a:ext cx="9792208" cy="8232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THIS MATTERS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D5375-6274-E368-FDDC-4E72C37E6946}"/>
              </a:ext>
            </a:extLst>
          </p:cNvPr>
          <p:cNvSpPr txBox="1"/>
          <p:nvPr/>
        </p:nvSpPr>
        <p:spPr>
          <a:xfrm>
            <a:off x="1253067" y="1724986"/>
            <a:ext cx="9714653" cy="188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kern="0" dirty="0">
                <a:solidFill>
                  <a:srgbClr val="0E0E0E"/>
                </a:solidFill>
                <a:effectLst/>
                <a:ea typeface="Aptos" panose="020B0004020202020204" pitchFamily="34" charset="0"/>
                <a:cs typeface="System Font"/>
              </a:rPr>
              <a:t>This work allows me to walk across the stage not just as a graduate, but as an Indigenous woman reclaiming space. Through this transformation, I want others to feel seen, honored, and inspired to bring their whole selves into academic and artistic spaces.</a:t>
            </a:r>
            <a:r>
              <a:rPr lang="en-US" sz="2000" dirty="0">
                <a:effectLst/>
              </a:rPr>
              <a:t>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8A758C-9006-0E0D-5FF7-0710FBF76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493" y="3417921"/>
            <a:ext cx="4495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10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Override1.xml><?xml version="1.0" encoding="utf-8"?>
<a:themeOverride xmlns:a="http://schemas.openxmlformats.org/drawingml/2006/main">
  <a:clrScheme name="Blue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DBD101-FC0A-4B21-82B0-57CAA7AEEC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75FBC4-9D33-46BE-911D-419763BA9AF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294F055B-D391-44D3-A87A-BCD07BD5A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SavonVTI</Template>
  <TotalTime>86</TotalTime>
  <Words>530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Avenir Next LT Pro</vt:lpstr>
      <vt:lpstr>Avenir Next LT Pro Light</vt:lpstr>
      <vt:lpstr>Garamond</vt:lpstr>
      <vt:lpstr>SavonVTI</vt:lpstr>
      <vt:lpstr>Julie Acosta</vt:lpstr>
      <vt:lpstr>Project Concept</vt:lpstr>
      <vt:lpstr>Creative Goals and themes</vt:lpstr>
      <vt:lpstr>Materials and process</vt:lpstr>
      <vt:lpstr>Planned Studio Pieces</vt:lpstr>
      <vt:lpstr>TIMELINE/STUDIO PLAN</vt:lpstr>
      <vt:lpstr>DIGITAL PORTFOLIO</vt:lpstr>
      <vt:lpstr>ARTIST TALK/OPEN STUDIOS Community Engagement </vt:lpstr>
      <vt:lpstr>WHY THIS MATTERS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Julie Acosta</dc:title>
  <dc:creator>Julie A</dc:creator>
  <cp:lastModifiedBy>Julie A</cp:lastModifiedBy>
  <cp:revision>2</cp:revision>
  <dcterms:created xsi:type="dcterms:W3CDTF">2025-04-06T22:18:10Z</dcterms:created>
  <dcterms:modified xsi:type="dcterms:W3CDTF">2025-06-08T23:08:50Z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