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60" r:id="rId7"/>
    <p:sldId id="264" r:id="rId8"/>
    <p:sldId id="261" r:id="rId9"/>
    <p:sldId id="265"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7"/>
    <p:restoredTop sz="94653"/>
  </p:normalViewPr>
  <p:slideViewPr>
    <p:cSldViewPr snapToGrid="0" snapToObjects="1">
      <p:cViewPr varScale="1">
        <p:scale>
          <a:sx n="113" d="100"/>
          <a:sy n="113" d="100"/>
        </p:scale>
        <p:origin x="6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q26X18zCEK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dow of a person">
            <a:extLst>
              <a:ext uri="{FF2B5EF4-FFF2-40B4-BE49-F238E27FC236}">
                <a16:creationId xmlns:a16="http://schemas.microsoft.com/office/drawing/2014/main" id="{83A81DFC-129B-D41F-525E-E3829BB3C9C1}"/>
              </a:ext>
            </a:extLst>
          </p:cNvPr>
          <p:cNvPicPr>
            <a:picLocks noChangeAspect="1"/>
          </p:cNvPicPr>
          <p:nvPr/>
        </p:nvPicPr>
        <p:blipFill>
          <a:blip r:embed="rId2"/>
          <a:stretch>
            <a:fillRect/>
          </a:stretch>
        </p:blipFill>
        <p:spPr>
          <a:xfrm>
            <a:off x="-3" y="0"/>
            <a:ext cx="9144001" cy="6858000"/>
          </a:xfrm>
          <a:prstGeom prst="rect">
            <a:avLst/>
          </a:prstGeom>
        </p:spPr>
      </p:pic>
      <p:sp>
        <p:nvSpPr>
          <p:cNvPr id="2" name="Title 1"/>
          <p:cNvSpPr>
            <a:spLocks noGrp="1"/>
          </p:cNvSpPr>
          <p:nvPr>
            <p:ph type="ctrTitle"/>
          </p:nvPr>
        </p:nvSpPr>
        <p:spPr>
          <a:xfrm>
            <a:off x="685799" y="316416"/>
            <a:ext cx="7772400" cy="1626684"/>
          </a:xfrm>
        </p:spPr>
        <p:txBody>
          <a:bodyPr/>
          <a:lstStyle/>
          <a:p>
            <a:r>
              <a:rPr b="1" dirty="0">
                <a:solidFill>
                  <a:schemeClr val="bg1"/>
                </a:solidFill>
              </a:rPr>
              <a:t>Why We Dance</a:t>
            </a:r>
          </a:p>
        </p:txBody>
      </p:sp>
      <p:sp>
        <p:nvSpPr>
          <p:cNvPr id="3" name="Subtitle 2"/>
          <p:cNvSpPr>
            <a:spLocks noGrp="1"/>
          </p:cNvSpPr>
          <p:nvPr>
            <p:ph type="subTitle" idx="1"/>
          </p:nvPr>
        </p:nvSpPr>
        <p:spPr>
          <a:xfrm>
            <a:off x="1382749" y="5179742"/>
            <a:ext cx="6378498" cy="1488688"/>
          </a:xfrm>
        </p:spPr>
        <p:txBody>
          <a:bodyPr/>
          <a:lstStyle/>
          <a:p>
            <a:r>
              <a:rPr dirty="0">
                <a:solidFill>
                  <a:schemeClr val="bg1"/>
                </a:solidFill>
              </a:rPr>
              <a:t>Senior Project Presentation </a:t>
            </a:r>
            <a:endParaRPr lang="en-US" dirty="0">
              <a:solidFill>
                <a:schemeClr val="bg1"/>
              </a:solidFill>
            </a:endParaRPr>
          </a:p>
          <a:p>
            <a:r>
              <a:rPr dirty="0">
                <a:solidFill>
                  <a:schemeClr val="bg1"/>
                </a:solidFill>
              </a:rPr>
              <a:t>by Julie</a:t>
            </a:r>
            <a:r>
              <a:rPr lang="en-US" dirty="0">
                <a:solidFill>
                  <a:schemeClr val="bg1"/>
                </a:solidFill>
              </a:rPr>
              <a:t> Acosta</a:t>
            </a:r>
            <a:endParaRP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Dance Of Love - Filmed on Super 8 mm">
            <a:hlinkClick r:id="" action="ppaction://media"/>
            <a:extLst>
              <a:ext uri="{FF2B5EF4-FFF2-40B4-BE49-F238E27FC236}">
                <a16:creationId xmlns:a16="http://schemas.microsoft.com/office/drawing/2014/main" id="{1CB1B6DC-CB2A-5DB9-3462-FA43F579517C}"/>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en-US" sz="3500">
                <a:solidFill>
                  <a:schemeClr val="bg1"/>
                </a:solidFill>
              </a:rPr>
              <a:t>Introduction &amp; Inspiration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pPr>
              <a:lnSpc>
                <a:spcPct val="90000"/>
              </a:lnSpc>
            </a:pPr>
            <a:r>
              <a:rPr lang="en-US" sz="1900" b="1">
                <a:effectLst/>
                <a:latin typeface=".SF NS"/>
              </a:rPr>
              <a:t>The Beauty of Dance:</a:t>
            </a:r>
            <a:r>
              <a:rPr lang="en-US" sz="1900">
                <a:effectLst/>
                <a:latin typeface=".SF NS"/>
              </a:rPr>
              <a:t> Dance is a universal language that transcends words. It communicates emotions, stories, and experiences that are often difficult to express verbally.</a:t>
            </a:r>
          </a:p>
          <a:p>
            <a:pPr>
              <a:lnSpc>
                <a:spcPct val="90000"/>
              </a:lnSpc>
            </a:pPr>
            <a:r>
              <a:rPr lang="en-US" sz="1900">
                <a:effectLst/>
                <a:latin typeface=".SF NS"/>
              </a:rPr>
              <a:t>• </a:t>
            </a:r>
            <a:r>
              <a:rPr lang="en-US" sz="1900" b="1">
                <a:effectLst/>
                <a:latin typeface=".SF NS"/>
              </a:rPr>
              <a:t>An Underappreciated Art Form:</a:t>
            </a:r>
            <a:r>
              <a:rPr lang="en-US" sz="1900">
                <a:effectLst/>
                <a:latin typeface=".SF NS"/>
              </a:rPr>
              <a:t> Despite its expressive power, dance is sometimes overlooked compared to other art forms like music or film. I want to shine a light on its emotional depth and artistic value.</a:t>
            </a:r>
          </a:p>
          <a:p>
            <a:pPr>
              <a:lnSpc>
                <a:spcPct val="90000"/>
              </a:lnSpc>
            </a:pPr>
            <a:r>
              <a:rPr lang="en-US" sz="1900">
                <a:effectLst/>
                <a:latin typeface=".SF NS"/>
              </a:rPr>
              <a:t>• </a:t>
            </a:r>
            <a:r>
              <a:rPr lang="en-US" sz="1900" b="1">
                <a:effectLst/>
                <a:latin typeface=".SF NS"/>
              </a:rPr>
              <a:t>Capturing the Intangible:</a:t>
            </a:r>
            <a:r>
              <a:rPr lang="en-US" sz="1900">
                <a:effectLst/>
                <a:latin typeface=".SF NS"/>
              </a:rPr>
              <a:t> I am fascinated by the fleeting, ephemeral nature of dance—how it exists in a moment and then is gone. Using Super 8 film, with its nostalgic and timeless quality, I hope to preserve these moments in a way that feels both intimate and eternal.</a:t>
            </a:r>
          </a:p>
          <a:p>
            <a:pPr>
              <a:lnSpc>
                <a:spcPct val="90000"/>
              </a:lnSpc>
            </a:pPr>
            <a:r>
              <a:rPr lang="en-US" sz="1900">
                <a:effectLst/>
                <a:latin typeface=".SF NS"/>
              </a:rPr>
              <a:t>• </a:t>
            </a:r>
            <a:r>
              <a:rPr lang="en-US" sz="1900" b="1">
                <a:effectLst/>
                <a:latin typeface=".SF NS"/>
              </a:rPr>
              <a:t>Why Super 8 Film:</a:t>
            </a:r>
            <a:r>
              <a:rPr lang="en-US" sz="1900">
                <a:effectLst/>
                <a:latin typeface=".SF NS"/>
              </a:rPr>
              <a:t> I chose black and white Super 8 film to emphasize the raw emotion and movement, stripping away distractions to focus on the dancer’s expression and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en-US" sz="3500">
                <a:solidFill>
                  <a:schemeClr val="bg1"/>
                </a:solidFill>
              </a:rPr>
              <a:t>Concept &amp; Vision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pPr>
              <a:lnSpc>
                <a:spcPct val="90000"/>
              </a:lnSpc>
            </a:pPr>
            <a:r>
              <a:rPr lang="en-US" sz="1300">
                <a:effectLst/>
                <a:latin typeface=".SF NS"/>
              </a:rPr>
              <a:t>• </a:t>
            </a:r>
            <a:r>
              <a:rPr lang="en-US" sz="1300" b="1">
                <a:effectLst/>
                <a:latin typeface=".SF NS"/>
              </a:rPr>
              <a:t>Exploring Personal Stories:</a:t>
            </a:r>
            <a:r>
              <a:rPr lang="en-US" sz="1300">
                <a:effectLst/>
                <a:latin typeface=".SF NS"/>
              </a:rPr>
              <a:t> At its core, “Why We Dance” is about uncovering the deeply personal motivations behind why people dance. Each dancer has a unique story—whether it’s a form of self-expression, cultural connection, healing, or pure joy. I want to capture these stories in their own words.</a:t>
            </a:r>
          </a:p>
          <a:p>
            <a:pPr>
              <a:lnSpc>
                <a:spcPct val="90000"/>
              </a:lnSpc>
            </a:pPr>
            <a:r>
              <a:rPr lang="en-US" sz="1300">
                <a:effectLst/>
                <a:latin typeface=".SF NS"/>
              </a:rPr>
              <a:t>• </a:t>
            </a:r>
            <a:r>
              <a:rPr lang="en-US" sz="1300" b="1">
                <a:effectLst/>
                <a:latin typeface=".SF NS"/>
              </a:rPr>
              <a:t>Intimate Moments and Performances:</a:t>
            </a:r>
            <a:r>
              <a:rPr lang="en-US" sz="1300">
                <a:effectLst/>
                <a:latin typeface=".SF NS"/>
              </a:rPr>
              <a:t> My vision is to go beyond the stage and showcase the quiet, vulnerable moments—like the anticipation before a performance, the concentration during practice, or the emotional release afterward. I believe these moments reveal the human side of dance that is rarely seen.</a:t>
            </a:r>
          </a:p>
          <a:p>
            <a:pPr>
              <a:lnSpc>
                <a:spcPct val="90000"/>
              </a:lnSpc>
            </a:pPr>
            <a:r>
              <a:rPr lang="en-US" sz="1300">
                <a:effectLst/>
                <a:latin typeface=".SF NS"/>
              </a:rPr>
              <a:t>• </a:t>
            </a:r>
            <a:r>
              <a:rPr lang="en-US" sz="1300" b="1">
                <a:effectLst/>
                <a:latin typeface=".SF NS"/>
              </a:rPr>
              <a:t>Visual and Emotional Storytelling:</a:t>
            </a:r>
            <a:r>
              <a:rPr lang="en-US" sz="1300">
                <a:effectLst/>
                <a:latin typeface=".SF NS"/>
              </a:rPr>
              <a:t> By filming in black and white on Super 8 film, I aim to create a timeless, nostalgic feel that emphasizes movement and emotion rather than color or spectacle. This artistic choice will help the audience focus on the dancer’s form and expression.</a:t>
            </a:r>
          </a:p>
          <a:p>
            <a:pPr>
              <a:lnSpc>
                <a:spcPct val="90000"/>
              </a:lnSpc>
            </a:pPr>
            <a:r>
              <a:rPr lang="en-US" sz="1300">
                <a:effectLst/>
                <a:latin typeface=".SF NS"/>
              </a:rPr>
              <a:t>• </a:t>
            </a:r>
            <a:r>
              <a:rPr lang="en-US" sz="1300" b="1">
                <a:effectLst/>
                <a:latin typeface=".SF NS"/>
              </a:rPr>
              <a:t>Diversity in Dance Genres:</a:t>
            </a:r>
            <a:r>
              <a:rPr lang="en-US" sz="1300">
                <a:effectLst/>
                <a:latin typeface=".SF NS"/>
              </a:rPr>
              <a:t> I plan to feature a variety of dance styles—from ballet and contemporary to hip hop, traditional, and even experimental forms. This diversity not only showcases the universal nature of dance but also highlights its cultural and personal significance.</a:t>
            </a:r>
          </a:p>
          <a:p>
            <a:pPr>
              <a:lnSpc>
                <a:spcPct val="90000"/>
              </a:lnSpc>
            </a:pPr>
            <a:r>
              <a:rPr lang="en-US" sz="1300">
                <a:effectLst/>
                <a:latin typeface=".SF NS"/>
              </a:rPr>
              <a:t>• </a:t>
            </a:r>
            <a:r>
              <a:rPr lang="en-US" sz="1300" b="1">
                <a:effectLst/>
                <a:latin typeface=".SF NS"/>
              </a:rPr>
              <a:t>Connecting Audiences to the Art Form:</a:t>
            </a:r>
            <a:r>
              <a:rPr lang="en-US" sz="1300">
                <a:effectLst/>
                <a:latin typeface=".SF NS"/>
              </a:rPr>
              <a:t> I want to bridge the gap between dancers and viewers, helping the audience understand that dance isn’t just about performance—it’s about storytelling, emotion, and connection.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en-US" sz="3500">
                <a:solidFill>
                  <a:schemeClr val="bg1"/>
                </a:solidFill>
              </a:rPr>
              <a:t>Technical Approach</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pPr>
              <a:lnSpc>
                <a:spcPct val="90000"/>
              </a:lnSpc>
            </a:pPr>
            <a:r>
              <a:rPr lang="en-US" sz="1600">
                <a:effectLst/>
                <a:latin typeface=".SF NS"/>
              </a:rPr>
              <a:t>• </a:t>
            </a:r>
            <a:r>
              <a:rPr lang="en-US" sz="1600" b="1">
                <a:effectLst/>
                <a:latin typeface=".SF NS"/>
              </a:rPr>
              <a:t>Why Super 8 Film?</a:t>
            </a:r>
            <a:endParaRPr lang="en-US" sz="1600">
              <a:effectLst/>
              <a:latin typeface=".SF NS"/>
            </a:endParaRPr>
          </a:p>
          <a:p>
            <a:pPr>
              <a:lnSpc>
                <a:spcPct val="90000"/>
              </a:lnSpc>
            </a:pPr>
            <a:r>
              <a:rPr lang="en-US" sz="1600">
                <a:effectLst/>
                <a:latin typeface=".SF NS"/>
              </a:rPr>
              <a:t>• I chose Super 8 film because of its nostalgic, timeless quality, which complements the emotional and intimate nature of the stories I want to tell.</a:t>
            </a:r>
          </a:p>
          <a:p>
            <a:pPr>
              <a:lnSpc>
                <a:spcPct val="90000"/>
              </a:lnSpc>
            </a:pPr>
            <a:r>
              <a:rPr lang="en-US" sz="1600">
                <a:effectLst/>
                <a:latin typeface=".SF NS"/>
              </a:rPr>
              <a:t>• The grainy texture and black-and-white aesthetic add a raw, emotional layer, emphasizing movement and expression rather than color or flashy visuals.</a:t>
            </a:r>
          </a:p>
          <a:p>
            <a:pPr>
              <a:lnSpc>
                <a:spcPct val="90000"/>
              </a:lnSpc>
            </a:pPr>
            <a:r>
              <a:rPr lang="en-US" sz="1600">
                <a:effectLst/>
                <a:latin typeface=".SF NS"/>
              </a:rPr>
              <a:t>• Super 8 film also creates a sense of nostalgia, connecting viewers to the past while exploring contemporary stories of dance.</a:t>
            </a:r>
          </a:p>
          <a:p>
            <a:pPr>
              <a:lnSpc>
                <a:spcPct val="90000"/>
              </a:lnSpc>
            </a:pPr>
            <a:r>
              <a:rPr lang="en-US" sz="1600">
                <a:effectLst/>
                <a:latin typeface=".SF NS"/>
              </a:rPr>
              <a:t>• </a:t>
            </a:r>
            <a:r>
              <a:rPr lang="en-US" sz="1600" b="1">
                <a:effectLst/>
                <a:latin typeface=".SF NS"/>
              </a:rPr>
              <a:t>Challenges and Advantages of Analog Film:</a:t>
            </a:r>
            <a:endParaRPr lang="en-US" sz="1600">
              <a:effectLst/>
              <a:latin typeface=".SF NS"/>
            </a:endParaRPr>
          </a:p>
          <a:p>
            <a:pPr>
              <a:lnSpc>
                <a:spcPct val="90000"/>
              </a:lnSpc>
            </a:pPr>
            <a:r>
              <a:rPr lang="en-US" sz="1600">
                <a:effectLst/>
                <a:latin typeface=".SF NS"/>
              </a:rPr>
              <a:t>• Unlike digital filming, Super 8 requires careful planning and precision, as every shot counts—there are no do-overs. This limitation forces me to be more intentional with my storytelling.</a:t>
            </a:r>
          </a:p>
          <a:p>
            <a:pPr>
              <a:lnSpc>
                <a:spcPct val="90000"/>
              </a:lnSpc>
            </a:pPr>
            <a:r>
              <a:rPr lang="en-US" sz="1600">
                <a:effectLst/>
                <a:latin typeface=".SF NS"/>
              </a:rPr>
              <a:t>• The challenges include managing limited film stock, precise lighting requirements, and the lack of immediate playback, which requires trust in my vision and technical skills.</a:t>
            </a:r>
          </a:p>
          <a:p>
            <a:pPr>
              <a:lnSpc>
                <a:spcPct val="90000"/>
              </a:lnSpc>
            </a:pPr>
            <a:r>
              <a:rPr lang="en-US" sz="1600">
                <a:effectLst/>
                <a:latin typeface=".SF NS"/>
              </a:rPr>
              <a:t>• On the flip side, these constraints encourage creativity and authenticity, leading to more genuine, in-the-moment captures.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018428-A006-B7B7-443A-F6A1CD653CF1}"/>
              </a:ext>
            </a:extLst>
          </p:cNvPr>
          <p:cNvPicPr>
            <a:picLocks noChangeAspect="1"/>
          </p:cNvPicPr>
          <p:nvPr/>
        </p:nvPicPr>
        <p:blipFill>
          <a:blip r:embed="rId2"/>
          <a:srcRect l="2873" r="59628"/>
          <a:stretch/>
        </p:blipFill>
        <p:spPr>
          <a:xfrm>
            <a:off x="20" y="-2"/>
            <a:ext cx="4571980" cy="6858002"/>
          </a:xfrm>
          <a:prstGeom prst="rect">
            <a:avLst/>
          </a:prstGeom>
        </p:spPr>
      </p:pic>
      <p:sp>
        <p:nvSpPr>
          <p:cNvPr id="15" name="Content Placeholder 2">
            <a:extLst>
              <a:ext uri="{FF2B5EF4-FFF2-40B4-BE49-F238E27FC236}">
                <a16:creationId xmlns:a16="http://schemas.microsoft.com/office/drawing/2014/main" id="{BF82E52A-797A-C7F4-23DF-EBECEB3F4A3B}"/>
              </a:ext>
            </a:extLst>
          </p:cNvPr>
          <p:cNvSpPr>
            <a:spLocks noGrp="1"/>
          </p:cNvSpPr>
          <p:nvPr>
            <p:ph idx="1"/>
          </p:nvPr>
        </p:nvSpPr>
        <p:spPr>
          <a:xfrm>
            <a:off x="4572000" y="156117"/>
            <a:ext cx="3990310" cy="6083963"/>
          </a:xfrm>
        </p:spPr>
        <p:txBody>
          <a:bodyPr anchor="ctr">
            <a:normAutofit fontScale="92500" lnSpcReduction="20000"/>
          </a:bodyPr>
          <a:lstStyle/>
          <a:p>
            <a:pPr>
              <a:lnSpc>
                <a:spcPct val="90000"/>
              </a:lnSpc>
            </a:pPr>
            <a:r>
              <a:rPr lang="en-US" sz="1800" dirty="0">
                <a:effectLst/>
                <a:latin typeface=".SF NS"/>
              </a:rPr>
              <a:t>• </a:t>
            </a:r>
            <a:r>
              <a:rPr lang="en-US" sz="1800" b="1" dirty="0">
                <a:effectLst/>
                <a:latin typeface=".SF NS"/>
              </a:rPr>
              <a:t>Equipment and Workflow:</a:t>
            </a:r>
            <a:endParaRPr lang="en-US" sz="1800" dirty="0">
              <a:effectLst/>
              <a:latin typeface=".SF NS"/>
            </a:endParaRPr>
          </a:p>
          <a:p>
            <a:pPr>
              <a:lnSpc>
                <a:spcPct val="90000"/>
              </a:lnSpc>
            </a:pPr>
            <a:r>
              <a:rPr lang="en-US" sz="1800" dirty="0">
                <a:effectLst/>
                <a:latin typeface=".SF NS"/>
              </a:rPr>
              <a:t>• I have secured a fully functioning Super 8 camera and a film digitizer, allowing me to shoot in analog but edit digitally for a modern, polished finish. I have a sound recorder, a ring light, and I may also use my phone with a super 8 film app to supplement some footage. </a:t>
            </a:r>
          </a:p>
          <a:p>
            <a:pPr>
              <a:lnSpc>
                <a:spcPct val="90000"/>
              </a:lnSpc>
            </a:pPr>
            <a:r>
              <a:rPr lang="en-US" sz="1800" dirty="0">
                <a:effectLst/>
                <a:latin typeface=".SF NS"/>
              </a:rPr>
              <a:t>• My workflow will involve filming on Super 8, developing the film, digitizing it, and then editing the footage to create a cohesive narrative.</a:t>
            </a:r>
          </a:p>
          <a:p>
            <a:pPr>
              <a:lnSpc>
                <a:spcPct val="90000"/>
              </a:lnSpc>
            </a:pPr>
            <a:r>
              <a:rPr lang="en-US" sz="1800" dirty="0">
                <a:effectLst/>
                <a:latin typeface=".SF NS"/>
              </a:rPr>
              <a:t>• This hybrid approach retains the nostalgic aesthetic of Super 8 while enabling precise editing techniques.</a:t>
            </a:r>
          </a:p>
          <a:p>
            <a:pPr>
              <a:lnSpc>
                <a:spcPct val="90000"/>
              </a:lnSpc>
            </a:pPr>
            <a:r>
              <a:rPr lang="en-US" sz="1800" dirty="0">
                <a:effectLst/>
                <a:latin typeface=".SF NS"/>
              </a:rPr>
              <a:t>• </a:t>
            </a:r>
            <a:r>
              <a:rPr lang="en-US" sz="1800" b="1" dirty="0">
                <a:effectLst/>
                <a:latin typeface=".SF NS"/>
              </a:rPr>
              <a:t>Creative Techniques and Aesthetics:</a:t>
            </a:r>
            <a:endParaRPr lang="en-US" sz="1800" dirty="0">
              <a:effectLst/>
              <a:latin typeface=".SF NS"/>
            </a:endParaRPr>
          </a:p>
          <a:p>
            <a:pPr>
              <a:lnSpc>
                <a:spcPct val="90000"/>
              </a:lnSpc>
            </a:pPr>
            <a:r>
              <a:rPr lang="en-US" sz="1800" dirty="0">
                <a:effectLst/>
                <a:latin typeface=".SF NS"/>
              </a:rPr>
              <a:t>• I plan to experiment with different filming techniques, such as close-up shots of dancers’ feet, hands, and facial expressions, to capture the emotional nuances of their movements.</a:t>
            </a:r>
          </a:p>
          <a:p>
            <a:pPr>
              <a:lnSpc>
                <a:spcPct val="90000"/>
              </a:lnSpc>
            </a:pPr>
            <a:r>
              <a:rPr lang="en-US" sz="1800" dirty="0">
                <a:effectLst/>
                <a:latin typeface=".SF NS"/>
              </a:rPr>
              <a:t>• Slow-motion sequences will be used to emphasize fluidity and grace, creating a dreamlike, poetic visual experience.</a:t>
            </a:r>
          </a:p>
          <a:p>
            <a:pPr>
              <a:lnSpc>
                <a:spcPct val="90000"/>
              </a:lnSpc>
            </a:pPr>
            <a:r>
              <a:rPr lang="en-US" sz="1800" dirty="0">
                <a:effectLst/>
                <a:latin typeface=".SF NS"/>
              </a:rPr>
              <a:t>• I will also play with light and shadow to enhance the emotional depth of each scene.</a:t>
            </a:r>
          </a:p>
          <a:p>
            <a:pPr>
              <a:lnSpc>
                <a:spcPct val="90000"/>
              </a:lnSpc>
            </a:pPr>
            <a:endParaRPr lang="en-US" sz="900" dirty="0"/>
          </a:p>
        </p:txBody>
      </p:sp>
    </p:spTree>
    <p:extLst>
      <p:ext uri="{BB962C8B-B14F-4D97-AF65-F5344CB8AC3E}">
        <p14:creationId xmlns:p14="http://schemas.microsoft.com/office/powerpoint/2010/main" val="49013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en-US" sz="3500">
                <a:solidFill>
                  <a:schemeClr val="bg1"/>
                </a:solidFill>
              </a:rPr>
              <a:t>Storytelling &amp; Interviews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a:bodyPr>
          <a:lstStyle/>
          <a:p>
            <a:pPr>
              <a:lnSpc>
                <a:spcPct val="90000"/>
              </a:lnSpc>
            </a:pPr>
            <a:r>
              <a:rPr lang="en-US" sz="1600">
                <a:effectLst/>
                <a:latin typeface=".SF NS"/>
              </a:rPr>
              <a:t>• </a:t>
            </a:r>
            <a:r>
              <a:rPr lang="en-US" sz="1600" b="1">
                <a:effectLst/>
                <a:latin typeface=".SF NS"/>
              </a:rPr>
              <a:t>Capturing Authentic Narratives:</a:t>
            </a:r>
            <a:endParaRPr lang="en-US" sz="1600">
              <a:effectLst/>
              <a:latin typeface=".SF NS"/>
            </a:endParaRPr>
          </a:p>
          <a:p>
            <a:pPr>
              <a:lnSpc>
                <a:spcPct val="90000"/>
              </a:lnSpc>
            </a:pPr>
            <a:r>
              <a:rPr lang="en-US" sz="1600">
                <a:effectLst/>
                <a:latin typeface=".SF NS"/>
              </a:rPr>
              <a:t>• The heart of “Why We Dance” lies in the personal stories of the dancers. I want to create a safe, comfortable space for them to share their motivations, struggles, and triumphs.</a:t>
            </a:r>
          </a:p>
          <a:p>
            <a:pPr>
              <a:lnSpc>
                <a:spcPct val="90000"/>
              </a:lnSpc>
            </a:pPr>
            <a:r>
              <a:rPr lang="en-US" sz="1600">
                <a:effectLst/>
                <a:latin typeface=".SF NS"/>
              </a:rPr>
              <a:t>• By letting the dancers speak in their own words, the film will provide an intimate look into their lives, revealing the emotional and cultural significance of dance.</a:t>
            </a:r>
          </a:p>
          <a:p>
            <a:pPr>
              <a:lnSpc>
                <a:spcPct val="90000"/>
              </a:lnSpc>
            </a:pPr>
            <a:r>
              <a:rPr lang="en-US" sz="1600">
                <a:effectLst/>
                <a:latin typeface=".SF NS"/>
              </a:rPr>
              <a:t>• </a:t>
            </a:r>
            <a:r>
              <a:rPr lang="en-US" sz="1600" b="1">
                <a:effectLst/>
                <a:latin typeface=".SF NS"/>
              </a:rPr>
              <a:t>Interview Approach and Techniques:</a:t>
            </a:r>
            <a:endParaRPr lang="en-US" sz="1600">
              <a:effectLst/>
              <a:latin typeface=".SF NS"/>
            </a:endParaRPr>
          </a:p>
          <a:p>
            <a:pPr>
              <a:lnSpc>
                <a:spcPct val="90000"/>
              </a:lnSpc>
            </a:pPr>
            <a:r>
              <a:rPr lang="en-US" sz="1600">
                <a:effectLst/>
                <a:latin typeface=".SF NS"/>
              </a:rPr>
              <a:t>• My interview style will be conversational rather than structured, encouraging dancers to open up naturally and authentically.</a:t>
            </a:r>
          </a:p>
          <a:p>
            <a:pPr>
              <a:lnSpc>
                <a:spcPct val="90000"/>
              </a:lnSpc>
            </a:pPr>
            <a:r>
              <a:rPr lang="en-US" sz="1600">
                <a:effectLst/>
                <a:latin typeface=".SF NS"/>
              </a:rPr>
              <a:t>• Questions will focus on their first memories of dance, pivotal moments in their journey, and the emotions they experience while dancing.</a:t>
            </a:r>
          </a:p>
          <a:p>
            <a:pPr>
              <a:lnSpc>
                <a:spcPct val="90000"/>
              </a:lnSpc>
            </a:pPr>
            <a:r>
              <a:rPr lang="en-US" sz="1600">
                <a:effectLst/>
                <a:latin typeface=".SF NS"/>
              </a:rPr>
              <a:t>• I will also explore the challenges they face, such as stereotypes, body image issues, or balancing dance with other life responsibilities, adding depth and relatability to their stories.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20E3A-7C7B-A2C8-9350-2473B9D7984F}"/>
              </a:ext>
            </a:extLst>
          </p:cNvPr>
          <p:cNvSpPr>
            <a:spLocks noGrp="1"/>
          </p:cNvSpPr>
          <p:nvPr>
            <p:ph idx="1"/>
          </p:nvPr>
        </p:nvSpPr>
        <p:spPr>
          <a:xfrm>
            <a:off x="457200" y="510884"/>
            <a:ext cx="8229600" cy="5836231"/>
          </a:xfrm>
        </p:spPr>
        <p:txBody>
          <a:bodyPr>
            <a:normAutofit fontScale="62500" lnSpcReduction="20000"/>
          </a:bodyPr>
          <a:lstStyle/>
          <a:p>
            <a:r>
              <a:rPr lang="en-US" dirty="0">
                <a:solidFill>
                  <a:srgbClr val="0E0E0E"/>
                </a:solidFill>
                <a:effectLst/>
                <a:latin typeface=".SF NS"/>
              </a:rPr>
              <a:t>• </a:t>
            </a:r>
            <a:r>
              <a:rPr lang="en-US" b="1" dirty="0">
                <a:solidFill>
                  <a:srgbClr val="0E0E0E"/>
                </a:solidFill>
                <a:effectLst/>
                <a:latin typeface=".SF NS"/>
              </a:rPr>
              <a:t>Weaving Stories into the Narrative:</a:t>
            </a:r>
            <a:endParaRPr lang="en-US" dirty="0">
              <a:solidFill>
                <a:srgbClr val="0E0E0E"/>
              </a:solidFill>
              <a:effectLst/>
              <a:latin typeface=".SF NS"/>
            </a:endParaRPr>
          </a:p>
          <a:p>
            <a:r>
              <a:rPr lang="en-US" dirty="0">
                <a:solidFill>
                  <a:srgbClr val="0E0E0E"/>
                </a:solidFill>
                <a:effectLst/>
                <a:latin typeface=".SF NS"/>
              </a:rPr>
              <a:t>• The film will not just be a series of interviews; it will be a woven tapestry of voices and movements, creating a poetic narrative that flows seamlessly between spoken word and dance.</a:t>
            </a:r>
          </a:p>
          <a:p>
            <a:r>
              <a:rPr lang="en-US" dirty="0">
                <a:solidFill>
                  <a:srgbClr val="0E0E0E"/>
                </a:solidFill>
                <a:effectLst/>
                <a:latin typeface=".SF NS"/>
              </a:rPr>
              <a:t>• I plan to intercut the interviews with footage of the dancers practicing, performing, or simply lost in thought, visually representing the emotional connection between their words and movements.</a:t>
            </a:r>
          </a:p>
          <a:p>
            <a:r>
              <a:rPr lang="en-US" dirty="0">
                <a:solidFill>
                  <a:srgbClr val="0E0E0E"/>
                </a:solidFill>
                <a:effectLst/>
                <a:latin typeface=".SF NS"/>
              </a:rPr>
              <a:t>• </a:t>
            </a:r>
            <a:r>
              <a:rPr lang="en-US" b="1" dirty="0">
                <a:solidFill>
                  <a:srgbClr val="0E0E0E"/>
                </a:solidFill>
                <a:effectLst/>
                <a:latin typeface=".SF NS"/>
              </a:rPr>
              <a:t>Narrative Structure and Flow:</a:t>
            </a:r>
            <a:endParaRPr lang="en-US" dirty="0">
              <a:solidFill>
                <a:srgbClr val="0E0E0E"/>
              </a:solidFill>
              <a:effectLst/>
              <a:latin typeface=".SF NS"/>
            </a:endParaRPr>
          </a:p>
          <a:p>
            <a:r>
              <a:rPr lang="en-US" dirty="0">
                <a:solidFill>
                  <a:srgbClr val="0E0E0E"/>
                </a:solidFill>
                <a:effectLst/>
                <a:latin typeface=".SF NS"/>
              </a:rPr>
              <a:t>• The film will follow a thematic narrative structure, grouping stories by common emotions or experiences rather than a linear timeline. For example, segments on joy, pain, freedom, and identity.</a:t>
            </a:r>
          </a:p>
          <a:p>
            <a:r>
              <a:rPr lang="en-US" dirty="0">
                <a:solidFill>
                  <a:srgbClr val="0E0E0E"/>
                </a:solidFill>
                <a:effectLst/>
                <a:latin typeface=".SF NS"/>
              </a:rPr>
              <a:t>• This approach allows the audience to feel the emotional journey rather than just watching a documentary.</a:t>
            </a:r>
          </a:p>
          <a:p>
            <a:r>
              <a:rPr lang="en-US" dirty="0">
                <a:solidFill>
                  <a:srgbClr val="0E0E0E"/>
                </a:solidFill>
                <a:effectLst/>
                <a:latin typeface=".SF NS"/>
              </a:rPr>
              <a:t>• </a:t>
            </a:r>
            <a:r>
              <a:rPr lang="en-US" b="1" dirty="0">
                <a:solidFill>
                  <a:srgbClr val="0E0E0E"/>
                </a:solidFill>
                <a:effectLst/>
                <a:latin typeface=".SF NS"/>
              </a:rPr>
              <a:t>Emotional and Visual Storytelling:</a:t>
            </a:r>
            <a:endParaRPr lang="en-US" dirty="0">
              <a:solidFill>
                <a:srgbClr val="0E0E0E"/>
              </a:solidFill>
              <a:effectLst/>
              <a:latin typeface=".SF NS"/>
            </a:endParaRPr>
          </a:p>
          <a:p>
            <a:r>
              <a:rPr lang="en-US" dirty="0">
                <a:solidFill>
                  <a:srgbClr val="0E0E0E"/>
                </a:solidFill>
                <a:effectLst/>
                <a:latin typeface=".SF NS"/>
              </a:rPr>
              <a:t>• To capture the emotional weight of each story, I will use close-up shots to focus on facial expressions and body language.</a:t>
            </a:r>
          </a:p>
          <a:p>
            <a:r>
              <a:rPr lang="en-US" dirty="0">
                <a:solidFill>
                  <a:srgbClr val="0E0E0E"/>
                </a:solidFill>
                <a:effectLst/>
                <a:latin typeface=".SF NS"/>
              </a:rPr>
              <a:t>• Slow-motion and black-and-white aesthetics will emphasize the dancers’ movements, making the audience feel the grace, tension, and emotion behind each gesture.</a:t>
            </a:r>
          </a:p>
          <a:p>
            <a:r>
              <a:rPr lang="en-US" dirty="0">
                <a:solidFill>
                  <a:srgbClr val="0E0E0E"/>
                </a:solidFill>
                <a:effectLst/>
                <a:latin typeface=".SF NS"/>
              </a:rPr>
              <a:t>• Ambient soundscapes and minimalist music will enhance the mood without overpowering the dancers’ voices or movements.</a:t>
            </a:r>
          </a:p>
          <a:p>
            <a:endParaRPr lang="en-US" dirty="0"/>
          </a:p>
        </p:txBody>
      </p:sp>
    </p:spTree>
    <p:extLst>
      <p:ext uri="{BB962C8B-B14F-4D97-AF65-F5344CB8AC3E}">
        <p14:creationId xmlns:p14="http://schemas.microsoft.com/office/powerpoint/2010/main" val="32487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en-US" sz="3500">
                <a:solidFill>
                  <a:schemeClr val="bg1"/>
                </a:solidFill>
              </a:rPr>
              <a:t>Challenges &amp; Anticipated Outcomes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fontScale="62500" lnSpcReduction="20000"/>
          </a:bodyPr>
          <a:lstStyle/>
          <a:p>
            <a:pPr marL="0" indent="0">
              <a:lnSpc>
                <a:spcPct val="90000"/>
              </a:lnSpc>
              <a:buNone/>
            </a:pPr>
            <a:endParaRPr lang="en-US" sz="1200" dirty="0">
              <a:effectLst/>
              <a:latin typeface=".SF NS"/>
            </a:endParaRPr>
          </a:p>
          <a:p>
            <a:pPr>
              <a:lnSpc>
                <a:spcPct val="90000"/>
              </a:lnSpc>
            </a:pPr>
            <a:r>
              <a:rPr lang="en-US" sz="2300" dirty="0">
                <a:effectLst/>
                <a:latin typeface=".SF NS"/>
              </a:rPr>
              <a:t>• </a:t>
            </a:r>
            <a:r>
              <a:rPr lang="en-US" sz="2300" b="1" dirty="0">
                <a:effectLst/>
                <a:latin typeface=".SF NS"/>
              </a:rPr>
              <a:t>Technical Challenges:</a:t>
            </a:r>
            <a:endParaRPr lang="en-US" sz="2300" dirty="0">
              <a:effectLst/>
              <a:latin typeface=".SF NS"/>
            </a:endParaRPr>
          </a:p>
          <a:p>
            <a:pPr>
              <a:lnSpc>
                <a:spcPct val="90000"/>
              </a:lnSpc>
            </a:pPr>
            <a:r>
              <a:rPr lang="en-US" sz="2300" dirty="0">
                <a:effectLst/>
                <a:latin typeface=".SF NS"/>
              </a:rPr>
              <a:t>• </a:t>
            </a:r>
            <a:r>
              <a:rPr lang="en-US" sz="2300" b="1" dirty="0">
                <a:effectLst/>
                <a:latin typeface=".SF NS"/>
              </a:rPr>
              <a:t>Working with Super 8 Film:</a:t>
            </a:r>
            <a:r>
              <a:rPr lang="en-US" sz="2300" dirty="0">
                <a:effectLst/>
                <a:latin typeface=".SF NS"/>
              </a:rPr>
              <a:t> Shooting on Super 8 presents unique challenges, including limited film stock and the absence of playback, which requires precise planning and execution.</a:t>
            </a:r>
          </a:p>
          <a:p>
            <a:pPr>
              <a:lnSpc>
                <a:spcPct val="90000"/>
              </a:lnSpc>
            </a:pPr>
            <a:r>
              <a:rPr lang="en-US" sz="2300" dirty="0">
                <a:effectLst/>
                <a:latin typeface=".SF NS"/>
              </a:rPr>
              <a:t>• </a:t>
            </a:r>
            <a:r>
              <a:rPr lang="en-US" sz="2300" b="1" dirty="0">
                <a:effectLst/>
                <a:latin typeface=".SF NS"/>
              </a:rPr>
              <a:t>Lighting and Exposure:</a:t>
            </a:r>
            <a:r>
              <a:rPr lang="en-US" sz="2300" dirty="0">
                <a:effectLst/>
                <a:latin typeface=".SF NS"/>
              </a:rPr>
              <a:t> Super 8 film is highly sensitive to light, making it challenging to shoot in low-light environments, such as rehearsal studios or backstage areas. I will need to strategically use natural light or minimal lighting equipment to maintain the raw, authentic feel of the footage.</a:t>
            </a:r>
          </a:p>
          <a:p>
            <a:pPr>
              <a:lnSpc>
                <a:spcPct val="90000"/>
              </a:lnSpc>
            </a:pPr>
            <a:r>
              <a:rPr lang="en-US" sz="2300" dirty="0">
                <a:effectLst/>
                <a:latin typeface=".SF NS"/>
              </a:rPr>
              <a:t>• </a:t>
            </a:r>
            <a:r>
              <a:rPr lang="en-US" sz="2300" b="1" dirty="0">
                <a:effectLst/>
                <a:latin typeface=".SF NS"/>
              </a:rPr>
              <a:t>Digitization and Editing:</a:t>
            </a:r>
            <a:r>
              <a:rPr lang="en-US" sz="2300" dirty="0">
                <a:effectLst/>
                <a:latin typeface=".SF NS"/>
              </a:rPr>
              <a:t> The process of digitizing Super 8 film while preserving its vintage quality requires specialized equipment and meticulous attention to detail during editing. Achieving a cohesive narrative flow with analog footage is also more complex compared to digital formats.</a:t>
            </a:r>
          </a:p>
          <a:p>
            <a:pPr>
              <a:lnSpc>
                <a:spcPct val="90000"/>
              </a:lnSpc>
            </a:pPr>
            <a:r>
              <a:rPr lang="en-US" sz="2300" dirty="0">
                <a:effectLst/>
                <a:latin typeface=".SF NS"/>
              </a:rPr>
              <a:t>• </a:t>
            </a:r>
            <a:r>
              <a:rPr lang="en-US" sz="2300" b="1" dirty="0">
                <a:effectLst/>
                <a:latin typeface=".SF NS"/>
              </a:rPr>
              <a:t>Logistical Challenges:</a:t>
            </a:r>
            <a:endParaRPr lang="en-US" sz="2300" dirty="0">
              <a:effectLst/>
              <a:latin typeface=".SF NS"/>
            </a:endParaRPr>
          </a:p>
          <a:p>
            <a:pPr>
              <a:lnSpc>
                <a:spcPct val="90000"/>
              </a:lnSpc>
            </a:pPr>
            <a:r>
              <a:rPr lang="en-US" sz="2300" dirty="0">
                <a:effectLst/>
                <a:latin typeface=".SF NS"/>
              </a:rPr>
              <a:t>• </a:t>
            </a:r>
            <a:r>
              <a:rPr lang="en-US" sz="2300" b="1" dirty="0">
                <a:effectLst/>
                <a:latin typeface=".SF NS"/>
              </a:rPr>
              <a:t>Coordinating Schedules:</a:t>
            </a:r>
            <a:r>
              <a:rPr lang="en-US" sz="2300" dirty="0">
                <a:effectLst/>
                <a:latin typeface=".SF NS"/>
              </a:rPr>
              <a:t> Dance rehearsals, performances, and personal schedules are often unpredictable. Coordinating interviews and filming sessions with multiple dancers across different dance genres will require flexibility and strategic planning.</a:t>
            </a:r>
          </a:p>
          <a:p>
            <a:pPr>
              <a:lnSpc>
                <a:spcPct val="90000"/>
              </a:lnSpc>
            </a:pPr>
            <a:r>
              <a:rPr lang="en-US" sz="2300" dirty="0">
                <a:effectLst/>
                <a:latin typeface=".SF NS"/>
              </a:rPr>
              <a:t>• </a:t>
            </a:r>
            <a:r>
              <a:rPr lang="en-US" sz="2300" b="1" dirty="0">
                <a:effectLst/>
                <a:latin typeface=".SF NS"/>
              </a:rPr>
              <a:t>Access and Permissions:</a:t>
            </a:r>
            <a:r>
              <a:rPr lang="en-US" sz="2300" dirty="0">
                <a:effectLst/>
                <a:latin typeface=".SF NS"/>
              </a:rPr>
              <a:t> Gaining access to rehearsal spaces, performance venues, and intimate backstage moments involves navigating permission requirements and building trust with dancers and venue owners.</a:t>
            </a:r>
          </a:p>
          <a:p>
            <a:pPr>
              <a:lnSpc>
                <a:spcPct val="90000"/>
              </a:lnSpc>
            </a:pPr>
            <a:r>
              <a:rPr lang="en-US" sz="2300" dirty="0">
                <a:effectLst/>
                <a:latin typeface=".SF NS"/>
              </a:rPr>
              <a:t>• </a:t>
            </a:r>
            <a:r>
              <a:rPr lang="en-US" sz="2300" b="1" dirty="0">
                <a:effectLst/>
                <a:latin typeface=".SF NS"/>
              </a:rPr>
              <a:t>Emotional Vulnerability and Comfort:</a:t>
            </a:r>
            <a:r>
              <a:rPr lang="en-US" sz="2300" dirty="0">
                <a:effectLst/>
                <a:latin typeface=".SF NS"/>
              </a:rPr>
              <a:t> Since the film explores personal motivations and emotional connections to dance, building a safe, comfortable environment is crucial. Establishing trust with each dancer will be essential to capture genuine, heartfelt stories.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FF5628-4D11-FA71-2BDA-333DCE7B20FA}"/>
              </a:ext>
            </a:extLst>
          </p:cNvPr>
          <p:cNvSpPr>
            <a:spLocks noGrp="1"/>
          </p:cNvSpPr>
          <p:nvPr>
            <p:ph idx="1"/>
          </p:nvPr>
        </p:nvSpPr>
        <p:spPr>
          <a:xfrm>
            <a:off x="457200" y="367990"/>
            <a:ext cx="8229600" cy="5758173"/>
          </a:xfrm>
        </p:spPr>
        <p:txBody>
          <a:bodyPr>
            <a:normAutofit fontScale="47500" lnSpcReduction="20000"/>
          </a:bodyPr>
          <a:lstStyle/>
          <a:p>
            <a:r>
              <a:rPr lang="en-US" sz="3400" dirty="0">
                <a:solidFill>
                  <a:srgbClr val="0E0E0E"/>
                </a:solidFill>
                <a:effectLst/>
                <a:latin typeface=".SF NS"/>
              </a:rPr>
              <a:t>• </a:t>
            </a:r>
            <a:r>
              <a:rPr lang="en-US" sz="3400" b="1" dirty="0">
                <a:solidFill>
                  <a:srgbClr val="0E0E0E"/>
                </a:solidFill>
                <a:effectLst/>
                <a:latin typeface=".SF NS"/>
              </a:rPr>
              <a:t>Creative Challenges:</a:t>
            </a:r>
            <a:endParaRPr lang="en-US" sz="3400" dirty="0">
              <a:solidFill>
                <a:srgbClr val="0E0E0E"/>
              </a:solidFill>
              <a:effectLst/>
              <a:latin typeface=".SF NS"/>
            </a:endParaRPr>
          </a:p>
          <a:p>
            <a:r>
              <a:rPr lang="en-US" sz="3400" dirty="0">
                <a:solidFill>
                  <a:srgbClr val="0E0E0E"/>
                </a:solidFill>
                <a:effectLst/>
                <a:latin typeface=".SF NS"/>
              </a:rPr>
              <a:t>• </a:t>
            </a:r>
            <a:r>
              <a:rPr lang="en-US" sz="3400" b="1" dirty="0">
                <a:solidFill>
                  <a:srgbClr val="0E0E0E"/>
                </a:solidFill>
                <a:effectLst/>
                <a:latin typeface=".SF NS"/>
              </a:rPr>
              <a:t>Balancing Narrative and Performance:</a:t>
            </a:r>
            <a:r>
              <a:rPr lang="en-US" sz="3400" dirty="0">
                <a:solidFill>
                  <a:srgbClr val="0E0E0E"/>
                </a:solidFill>
                <a:effectLst/>
                <a:latin typeface=".SF NS"/>
              </a:rPr>
              <a:t> One of the artistic challenges will be seamlessly blending spoken narratives with dance performances without disrupting the emotional flow.</a:t>
            </a:r>
          </a:p>
          <a:p>
            <a:r>
              <a:rPr lang="en-US" sz="3400" dirty="0">
                <a:solidFill>
                  <a:srgbClr val="0E0E0E"/>
                </a:solidFill>
                <a:effectLst/>
                <a:latin typeface=".SF NS"/>
              </a:rPr>
              <a:t>• </a:t>
            </a:r>
            <a:r>
              <a:rPr lang="en-US" sz="3400" b="1" dirty="0">
                <a:solidFill>
                  <a:srgbClr val="0E0E0E"/>
                </a:solidFill>
                <a:effectLst/>
                <a:latin typeface=".SF NS"/>
              </a:rPr>
              <a:t>Maintaining Authenticity:</a:t>
            </a:r>
            <a:r>
              <a:rPr lang="en-US" sz="3400" dirty="0">
                <a:solidFill>
                  <a:srgbClr val="0E0E0E"/>
                </a:solidFill>
                <a:effectLst/>
                <a:latin typeface=".SF NS"/>
              </a:rPr>
              <a:t> Filming in black and white on Super 8 film is a stylistic choice that enhances nostalgia and emotional depth. However, it’s crucial to maintain authenticity and avoid over-stylization, ensuring that the storytelling remains raw and real.</a:t>
            </a:r>
          </a:p>
          <a:p>
            <a:r>
              <a:rPr lang="en-US" sz="3400" dirty="0">
                <a:solidFill>
                  <a:srgbClr val="0E0E0E"/>
                </a:solidFill>
                <a:effectLst/>
                <a:latin typeface=".SF NS"/>
              </a:rPr>
              <a:t>• </a:t>
            </a:r>
            <a:r>
              <a:rPr lang="en-US" sz="3400" b="1" dirty="0">
                <a:solidFill>
                  <a:srgbClr val="0E0E0E"/>
                </a:solidFill>
                <a:effectLst/>
                <a:latin typeface=".SF NS"/>
              </a:rPr>
              <a:t>Anticipated Outcomes and Impact:</a:t>
            </a:r>
            <a:endParaRPr lang="en-US" sz="3400" dirty="0">
              <a:solidFill>
                <a:srgbClr val="0E0E0E"/>
              </a:solidFill>
              <a:effectLst/>
              <a:latin typeface=".SF NS"/>
            </a:endParaRPr>
          </a:p>
          <a:p>
            <a:r>
              <a:rPr lang="en-US" sz="3400" dirty="0">
                <a:solidFill>
                  <a:srgbClr val="0E0E0E"/>
                </a:solidFill>
                <a:effectLst/>
                <a:latin typeface=".SF NS"/>
              </a:rPr>
              <a:t>• </a:t>
            </a:r>
            <a:r>
              <a:rPr lang="en-US" sz="3400" b="1" dirty="0">
                <a:solidFill>
                  <a:srgbClr val="0E0E0E"/>
                </a:solidFill>
                <a:effectLst/>
                <a:latin typeface=".SF NS"/>
              </a:rPr>
              <a:t>Emotional Connection and Empathy:</a:t>
            </a:r>
            <a:r>
              <a:rPr lang="en-US" sz="3400" dirty="0">
                <a:solidFill>
                  <a:srgbClr val="0E0E0E"/>
                </a:solidFill>
                <a:effectLst/>
                <a:latin typeface=".SF NS"/>
              </a:rPr>
              <a:t> I hope the audience will connect emotionally with the dancers’ stories, understanding the deep, personal reasons behind why they dance.</a:t>
            </a:r>
          </a:p>
          <a:p>
            <a:r>
              <a:rPr lang="en-US" sz="3400" dirty="0">
                <a:solidFill>
                  <a:srgbClr val="0E0E0E"/>
                </a:solidFill>
                <a:effectLst/>
                <a:latin typeface=".SF NS"/>
              </a:rPr>
              <a:t>• </a:t>
            </a:r>
            <a:r>
              <a:rPr lang="en-US" sz="3400" b="1" dirty="0">
                <a:solidFill>
                  <a:srgbClr val="0E0E0E"/>
                </a:solidFill>
                <a:effectLst/>
                <a:latin typeface=".SF NS"/>
              </a:rPr>
              <a:t>New Perspective on Dance as Art:</a:t>
            </a:r>
            <a:r>
              <a:rPr lang="en-US" sz="3400" dirty="0">
                <a:solidFill>
                  <a:srgbClr val="0E0E0E"/>
                </a:solidFill>
                <a:effectLst/>
                <a:latin typeface=".SF NS"/>
              </a:rPr>
              <a:t> By showcasing a variety of dance genres and personal narratives, the film aims to challenge stereotypes and broaden the audience’s perception of dance as an art form.</a:t>
            </a:r>
          </a:p>
          <a:p>
            <a:r>
              <a:rPr lang="en-US" sz="3400" dirty="0">
                <a:solidFill>
                  <a:srgbClr val="0E0E0E"/>
                </a:solidFill>
                <a:effectLst/>
                <a:latin typeface=".SF NS"/>
              </a:rPr>
              <a:t>• </a:t>
            </a:r>
            <a:r>
              <a:rPr lang="en-US" sz="3400" b="1" dirty="0">
                <a:solidFill>
                  <a:srgbClr val="0E0E0E"/>
                </a:solidFill>
                <a:effectLst/>
                <a:latin typeface=".SF NS"/>
              </a:rPr>
              <a:t>Cultural and Emotional Resonance:</a:t>
            </a:r>
            <a:r>
              <a:rPr lang="en-US" sz="3400" dirty="0">
                <a:solidFill>
                  <a:srgbClr val="0E0E0E"/>
                </a:solidFill>
                <a:effectLst/>
                <a:latin typeface=".SF NS"/>
              </a:rPr>
              <a:t> The film will not only celebrate the physical beauty of dance but also highlight its cultural and emotional significance, inspiring conversations about identity, expression, and resilience.</a:t>
            </a:r>
          </a:p>
          <a:p>
            <a:r>
              <a:rPr lang="en-US" sz="3400" dirty="0">
                <a:solidFill>
                  <a:srgbClr val="0E0E0E"/>
                </a:solidFill>
                <a:effectLst/>
                <a:latin typeface=".SF NS"/>
              </a:rPr>
              <a:t>• </a:t>
            </a:r>
            <a:r>
              <a:rPr lang="en-US" sz="3400" b="1" dirty="0">
                <a:solidFill>
                  <a:srgbClr val="0E0E0E"/>
                </a:solidFill>
                <a:effectLst/>
                <a:latin typeface=".SF NS"/>
              </a:rPr>
              <a:t>Timeless Cinematic Experience:</a:t>
            </a:r>
            <a:r>
              <a:rPr lang="en-US" sz="3400" dirty="0">
                <a:solidFill>
                  <a:srgbClr val="0E0E0E"/>
                </a:solidFill>
                <a:effectLst/>
                <a:latin typeface=".SF NS"/>
              </a:rPr>
              <a:t> Using Super 8 film will create a nostalgic, poetic viewing experience that resonates emotionally, evoking a sense of timelessness.</a:t>
            </a:r>
          </a:p>
          <a:p>
            <a:r>
              <a:rPr lang="en-US" sz="3400" dirty="0">
                <a:solidFill>
                  <a:srgbClr val="0E0E0E"/>
                </a:solidFill>
                <a:effectLst/>
                <a:latin typeface=".SF NS"/>
              </a:rPr>
              <a:t>• </a:t>
            </a:r>
            <a:r>
              <a:rPr lang="en-US" sz="3400" b="1" dirty="0">
                <a:solidFill>
                  <a:srgbClr val="0E0E0E"/>
                </a:solidFill>
                <a:effectLst/>
                <a:latin typeface=".SF NS"/>
              </a:rPr>
              <a:t>Hopes and Aspirations:</a:t>
            </a:r>
            <a:endParaRPr lang="en-US" sz="3400" dirty="0">
              <a:solidFill>
                <a:srgbClr val="0E0E0E"/>
              </a:solidFill>
              <a:effectLst/>
              <a:latin typeface=".SF NS"/>
            </a:endParaRPr>
          </a:p>
          <a:p>
            <a:r>
              <a:rPr lang="en-US" sz="3400" dirty="0">
                <a:solidFill>
                  <a:srgbClr val="0E0E0E"/>
                </a:solidFill>
                <a:effectLst/>
                <a:latin typeface=".SF NS"/>
              </a:rPr>
              <a:t>• </a:t>
            </a:r>
            <a:r>
              <a:rPr lang="en-US" sz="3400" b="1" dirty="0">
                <a:solidFill>
                  <a:srgbClr val="0E0E0E"/>
                </a:solidFill>
                <a:effectLst/>
                <a:latin typeface=".SF NS"/>
              </a:rPr>
              <a:t>Festival Submissions and Audience Reach:</a:t>
            </a:r>
            <a:r>
              <a:rPr lang="en-US" sz="3400" dirty="0">
                <a:solidFill>
                  <a:srgbClr val="0E0E0E"/>
                </a:solidFill>
                <a:effectLst/>
                <a:latin typeface=".SF NS"/>
              </a:rPr>
              <a:t> I aim to submit “Why We Dance” to independent film festivals, hoping to reach diverse audiences and foster a greater appreciation for dance and storytelling.</a:t>
            </a:r>
          </a:p>
          <a:p>
            <a:r>
              <a:rPr lang="en-US" sz="3400" dirty="0">
                <a:solidFill>
                  <a:srgbClr val="0E0E0E"/>
                </a:solidFill>
                <a:effectLst/>
                <a:latin typeface=".SF NS"/>
              </a:rPr>
              <a:t>• </a:t>
            </a:r>
            <a:r>
              <a:rPr lang="en-US" sz="3400" b="1" dirty="0">
                <a:solidFill>
                  <a:srgbClr val="0E0E0E"/>
                </a:solidFill>
                <a:effectLst/>
                <a:latin typeface=".SF NS"/>
              </a:rPr>
              <a:t>Long-term Vision:</a:t>
            </a:r>
            <a:r>
              <a:rPr lang="en-US" sz="3400" dirty="0">
                <a:solidFill>
                  <a:srgbClr val="0E0E0E"/>
                </a:solidFill>
                <a:effectLst/>
                <a:latin typeface=".SF NS"/>
              </a:rPr>
              <a:t> Beyond this project, I hope to continue exploring documentary storytelling through analog film, preserving intimate human experiences in a timeless, cinematic form.</a:t>
            </a:r>
          </a:p>
          <a:p>
            <a:endParaRPr lang="en-US" dirty="0"/>
          </a:p>
        </p:txBody>
      </p:sp>
    </p:spTree>
    <p:extLst>
      <p:ext uri="{BB962C8B-B14F-4D97-AF65-F5344CB8AC3E}">
        <p14:creationId xmlns:p14="http://schemas.microsoft.com/office/powerpoint/2010/main" val="3224837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Madison</Template>
  <TotalTime>10086</TotalTime>
  <Words>1704</Words>
  <Application>Microsoft Macintosh PowerPoint</Application>
  <PresentationFormat>On-screen Show (4:3)</PresentationFormat>
  <Paragraphs>70</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.SF NS</vt:lpstr>
      <vt:lpstr>Arial</vt:lpstr>
      <vt:lpstr>Calibri</vt:lpstr>
      <vt:lpstr>Office Theme</vt:lpstr>
      <vt:lpstr>Why We Dance</vt:lpstr>
      <vt:lpstr>Introduction &amp; Inspiration</vt:lpstr>
      <vt:lpstr>Concept &amp; Vision</vt:lpstr>
      <vt:lpstr>Technical Approach</vt:lpstr>
      <vt:lpstr>PowerPoint Presentation</vt:lpstr>
      <vt:lpstr>Storytelling &amp; Interviews</vt:lpstr>
      <vt:lpstr>PowerPoint Presentation</vt:lpstr>
      <vt:lpstr>Challenges &amp; Anticipated Outcomes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Dance</dc:title>
  <dc:subject/>
  <dc:creator/>
  <cp:keywords/>
  <dc:description>generated using python-pptx</dc:description>
  <cp:lastModifiedBy>Julie A</cp:lastModifiedBy>
  <cp:revision>3</cp:revision>
  <dcterms:created xsi:type="dcterms:W3CDTF">2013-01-27T09:14:16Z</dcterms:created>
  <dcterms:modified xsi:type="dcterms:W3CDTF">2025-03-04T17:47:04Z</dcterms:modified>
  <cp:category/>
</cp:coreProperties>
</file>