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7772400" cy="10058400"/>
  <p:notesSz cx="7010400" cy="9296400"/>
  <p:embeddedFontLst>
    <p:embeddedFont>
      <p:font typeface="Lato" panose="020B0604020202020204" charset="0"/>
      <p:regular r:id="rId5"/>
      <p:bold r:id="rId6"/>
      <p:italic r:id="rId7"/>
      <p:boldItalic r:id="rId8"/>
    </p:embeddedFont>
    <p:embeddedFont>
      <p:font typeface="Lato Black" panose="020B0604020202020204" charset="0"/>
      <p:bold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3018" y="36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558196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f34d56358_0_1:notes"/>
          <p:cNvSpPr>
            <a:spLocks noGrp="1" noRot="1" noChangeAspect="1"/>
          </p:cNvSpPr>
          <p:nvPr>
            <p:ph type="sldImg" idx="2"/>
          </p:nvPr>
        </p:nvSpPr>
        <p:spPr>
          <a:xfrm>
            <a:off x="2159000" y="696913"/>
            <a:ext cx="26939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f34d56358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9.jp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7772400" cy="4419600"/>
          </a:xfrm>
          <a:prstGeom prst="rect">
            <a:avLst/>
          </a:prstGeom>
          <a:noFill/>
          <a:ln>
            <a:noFill/>
          </a:ln>
        </p:spPr>
      </p:pic>
      <p:pic>
        <p:nvPicPr>
          <p:cNvPr id="55" name="Google Shape;55;p13"/>
          <p:cNvPicPr preferRelativeResize="0"/>
          <p:nvPr/>
        </p:nvPicPr>
        <p:blipFill>
          <a:blip r:embed="rId4">
            <a:alphaModFix/>
          </a:blip>
          <a:stretch>
            <a:fillRect/>
          </a:stretch>
        </p:blipFill>
        <p:spPr>
          <a:xfrm>
            <a:off x="0" y="470175"/>
            <a:ext cx="7772411" cy="9461513"/>
          </a:xfrm>
          <a:prstGeom prst="rect">
            <a:avLst/>
          </a:prstGeom>
          <a:noFill/>
          <a:ln>
            <a:noFill/>
          </a:ln>
        </p:spPr>
      </p:pic>
      <p:pic>
        <p:nvPicPr>
          <p:cNvPr id="56" name="Google Shape;56;p13"/>
          <p:cNvPicPr preferRelativeResize="0"/>
          <p:nvPr/>
        </p:nvPicPr>
        <p:blipFill>
          <a:blip r:embed="rId5">
            <a:alphaModFix/>
          </a:blip>
          <a:stretch>
            <a:fillRect/>
          </a:stretch>
        </p:blipFill>
        <p:spPr>
          <a:xfrm>
            <a:off x="0" y="1693960"/>
            <a:ext cx="7772400" cy="8420100"/>
          </a:xfrm>
          <a:prstGeom prst="rect">
            <a:avLst/>
          </a:prstGeom>
          <a:noFill/>
          <a:ln>
            <a:noFill/>
          </a:ln>
        </p:spPr>
      </p:pic>
      <p:pic>
        <p:nvPicPr>
          <p:cNvPr id="57" name="Google Shape;57;p13"/>
          <p:cNvPicPr preferRelativeResize="0"/>
          <p:nvPr/>
        </p:nvPicPr>
        <p:blipFill>
          <a:blip r:embed="rId6">
            <a:alphaModFix/>
          </a:blip>
          <a:stretch>
            <a:fillRect/>
          </a:stretch>
        </p:blipFill>
        <p:spPr>
          <a:xfrm>
            <a:off x="-42949" y="5013353"/>
            <a:ext cx="1618499" cy="4159084"/>
          </a:xfrm>
          <a:prstGeom prst="rect">
            <a:avLst/>
          </a:prstGeom>
          <a:noFill/>
          <a:ln>
            <a:noFill/>
          </a:ln>
        </p:spPr>
      </p:pic>
      <p:sp>
        <p:nvSpPr>
          <p:cNvPr id="58" name="Google Shape;58;p13"/>
          <p:cNvSpPr/>
          <p:nvPr/>
        </p:nvSpPr>
        <p:spPr>
          <a:xfrm>
            <a:off x="0" y="8595075"/>
            <a:ext cx="7772400" cy="152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0" y="8349138"/>
            <a:ext cx="7772400" cy="322200"/>
          </a:xfrm>
          <a:prstGeom prst="rect">
            <a:avLst/>
          </a:prstGeom>
          <a:solidFill>
            <a:srgbClr val="2B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p:nvPr/>
        </p:nvSpPr>
        <p:spPr>
          <a:xfrm>
            <a:off x="0" y="8760000"/>
            <a:ext cx="7772400" cy="24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2B3843"/>
                </a:solidFill>
                <a:latin typeface="Lato Black"/>
                <a:ea typeface="Lato Black"/>
                <a:cs typeface="Lato Black"/>
                <a:sym typeface="Lato Black"/>
              </a:rPr>
              <a:t>THE OP 36 9 HOLE CHALLENGE |  WHICH DIVISION CAN YOU SHOOT 36 FROM?</a:t>
            </a:r>
            <a:endParaRPr>
              <a:solidFill>
                <a:srgbClr val="2B3843"/>
              </a:solidFill>
              <a:latin typeface="Lato Black"/>
              <a:ea typeface="Lato Black"/>
              <a:cs typeface="Lato Black"/>
              <a:sym typeface="Lato Black"/>
            </a:endParaRPr>
          </a:p>
        </p:txBody>
      </p:sp>
      <p:sp>
        <p:nvSpPr>
          <p:cNvPr id="61" name="Google Shape;61;p13"/>
          <p:cNvSpPr txBox="1"/>
          <p:nvPr/>
        </p:nvSpPr>
        <p:spPr>
          <a:xfrm>
            <a:off x="0" y="8358000"/>
            <a:ext cx="7772400" cy="32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	</a:t>
            </a:r>
            <a:endParaRPr sz="1200">
              <a:solidFill>
                <a:srgbClr val="E79235"/>
              </a:solidFill>
              <a:latin typeface="Lato"/>
              <a:ea typeface="Lato"/>
              <a:cs typeface="Lato"/>
              <a:sym typeface="Lato"/>
            </a:endParaRPr>
          </a:p>
        </p:txBody>
      </p:sp>
      <p:sp>
        <p:nvSpPr>
          <p:cNvPr id="62" name="Google Shape;62;p13"/>
          <p:cNvSpPr/>
          <p:nvPr/>
        </p:nvSpPr>
        <p:spPr>
          <a:xfrm>
            <a:off x="6286500" y="742950"/>
            <a:ext cx="1215900" cy="1252800"/>
          </a:xfrm>
          <a:prstGeom prst="roundRect">
            <a:avLst>
              <a:gd name="adj" fmla="val 16667"/>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p:nvPr/>
        </p:nvSpPr>
        <p:spPr>
          <a:xfrm>
            <a:off x="209550" y="704850"/>
            <a:ext cx="3314700" cy="64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5000">
                <a:solidFill>
                  <a:srgbClr val="FFFFFF"/>
                </a:solidFill>
                <a:latin typeface="Lato Black"/>
                <a:ea typeface="Lato Black"/>
                <a:cs typeface="Lato Black"/>
                <a:sym typeface="Lato Black"/>
              </a:rPr>
              <a:t>PRACTICE</a:t>
            </a:r>
            <a:endParaRPr sz="9600">
              <a:solidFill>
                <a:srgbClr val="FFFFFF"/>
              </a:solidFill>
              <a:latin typeface="Lato Black"/>
              <a:ea typeface="Lato Black"/>
              <a:cs typeface="Lato Black"/>
              <a:sym typeface="Lato Black"/>
            </a:endParaRPr>
          </a:p>
        </p:txBody>
      </p:sp>
      <p:sp>
        <p:nvSpPr>
          <p:cNvPr id="64" name="Google Shape;64;p13"/>
          <p:cNvSpPr txBox="1"/>
          <p:nvPr/>
        </p:nvSpPr>
        <p:spPr>
          <a:xfrm>
            <a:off x="3291840" y="484632"/>
            <a:ext cx="876300" cy="97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200">
                <a:solidFill>
                  <a:srgbClr val="E79235"/>
                </a:solidFill>
                <a:latin typeface="Lato Black"/>
                <a:ea typeface="Lato Black"/>
                <a:cs typeface="Lato Black"/>
                <a:sym typeface="Lato Black"/>
              </a:rPr>
              <a:t>+</a:t>
            </a:r>
            <a:endParaRPr sz="9200">
              <a:solidFill>
                <a:srgbClr val="E79235"/>
              </a:solidFill>
              <a:latin typeface="Lato Black"/>
              <a:ea typeface="Lato Black"/>
              <a:cs typeface="Lato Black"/>
              <a:sym typeface="Lato Black"/>
            </a:endParaRPr>
          </a:p>
        </p:txBody>
      </p:sp>
      <p:sp>
        <p:nvSpPr>
          <p:cNvPr id="65" name="Google Shape;65;p13"/>
          <p:cNvSpPr txBox="1"/>
          <p:nvPr/>
        </p:nvSpPr>
        <p:spPr>
          <a:xfrm>
            <a:off x="265176" y="438912"/>
            <a:ext cx="876300" cy="24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E79235"/>
                </a:solidFill>
                <a:latin typeface="Lato"/>
                <a:ea typeface="Lato"/>
                <a:cs typeface="Lato"/>
                <a:sym typeface="Lato"/>
              </a:rPr>
              <a:t>ADULT</a:t>
            </a:r>
            <a:endParaRPr b="1">
              <a:solidFill>
                <a:srgbClr val="E79235"/>
              </a:solidFill>
              <a:latin typeface="Lato"/>
              <a:ea typeface="Lato"/>
              <a:cs typeface="Lato"/>
              <a:sym typeface="Lato"/>
            </a:endParaRPr>
          </a:p>
        </p:txBody>
      </p:sp>
      <p:sp>
        <p:nvSpPr>
          <p:cNvPr id="66" name="Google Shape;66;p13"/>
          <p:cNvSpPr/>
          <p:nvPr/>
        </p:nvSpPr>
        <p:spPr>
          <a:xfrm>
            <a:off x="323850" y="1390650"/>
            <a:ext cx="5848800" cy="2652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E79235"/>
                </a:solidFill>
                <a:latin typeface="Lato"/>
                <a:ea typeface="Lato"/>
                <a:cs typeface="Lato"/>
                <a:sym typeface="Lato"/>
              </a:rPr>
              <a:t>Join our Practice + Program to see measurable improvement!</a:t>
            </a:r>
            <a:endParaRPr sz="1500" b="1">
              <a:solidFill>
                <a:srgbClr val="E79235"/>
              </a:solidFill>
              <a:latin typeface="Lato"/>
              <a:ea typeface="Lato"/>
              <a:cs typeface="Lato"/>
              <a:sym typeface="Lato"/>
            </a:endParaRPr>
          </a:p>
        </p:txBody>
      </p:sp>
      <p:sp>
        <p:nvSpPr>
          <p:cNvPr id="67" name="Google Shape;67;p13"/>
          <p:cNvSpPr txBox="1"/>
          <p:nvPr/>
        </p:nvSpPr>
        <p:spPr>
          <a:xfrm>
            <a:off x="95250" y="2286663"/>
            <a:ext cx="5410200" cy="97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FFFF"/>
                </a:solidFill>
                <a:latin typeface="Lato"/>
                <a:ea typeface="Lato"/>
                <a:cs typeface="Lato"/>
                <a:sym typeface="Lato"/>
              </a:rPr>
              <a:t>YOUR GUARANTEED PLAN TO SHOOT LOWER SCORES &amp; IMPROVE SKILLS!</a:t>
            </a:r>
            <a:endParaRPr sz="2200" b="1">
              <a:solidFill>
                <a:srgbClr val="FFFFFF"/>
              </a:solidFill>
              <a:latin typeface="Lato"/>
              <a:ea typeface="Lato"/>
              <a:cs typeface="Lato"/>
              <a:sym typeface="Lato"/>
            </a:endParaRPr>
          </a:p>
        </p:txBody>
      </p:sp>
      <p:sp>
        <p:nvSpPr>
          <p:cNvPr id="68" name="Google Shape;68;p13"/>
          <p:cNvSpPr/>
          <p:nvPr/>
        </p:nvSpPr>
        <p:spPr>
          <a:xfrm>
            <a:off x="5457825" y="2247900"/>
            <a:ext cx="2238300" cy="1086000"/>
          </a:xfrm>
          <a:prstGeom prst="roundRect">
            <a:avLst>
              <a:gd name="adj" fmla="val 16667"/>
            </a:avLst>
          </a:prstGeom>
          <a:solidFill>
            <a:srgbClr val="2B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448300" y="2201775"/>
            <a:ext cx="365700" cy="3657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800">
              <a:latin typeface="Lato Black"/>
              <a:ea typeface="Lato Black"/>
              <a:cs typeface="Lato Black"/>
              <a:sym typeface="Lato Black"/>
            </a:endParaRPr>
          </a:p>
        </p:txBody>
      </p:sp>
      <p:sp>
        <p:nvSpPr>
          <p:cNvPr id="70" name="Google Shape;70;p13"/>
          <p:cNvSpPr txBox="1"/>
          <p:nvPr/>
        </p:nvSpPr>
        <p:spPr>
          <a:xfrm>
            <a:off x="5376672" y="2148840"/>
            <a:ext cx="4191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solidFill>
                  <a:srgbClr val="E79235"/>
                </a:solidFill>
                <a:latin typeface="Lato Black"/>
                <a:ea typeface="Lato Black"/>
                <a:cs typeface="Lato Black"/>
                <a:sym typeface="Lato Black"/>
              </a:rPr>
              <a:t>+</a:t>
            </a:r>
            <a:endParaRPr sz="4500">
              <a:solidFill>
                <a:srgbClr val="E79235"/>
              </a:solidFill>
              <a:latin typeface="Lato Black"/>
              <a:ea typeface="Lato Black"/>
              <a:cs typeface="Lato Black"/>
              <a:sym typeface="Lato Black"/>
            </a:endParaRPr>
          </a:p>
        </p:txBody>
      </p:sp>
      <p:sp>
        <p:nvSpPr>
          <p:cNvPr id="71" name="Google Shape;71;p13"/>
          <p:cNvSpPr/>
          <p:nvPr/>
        </p:nvSpPr>
        <p:spPr>
          <a:xfrm>
            <a:off x="5458968" y="3407664"/>
            <a:ext cx="2238300" cy="1088100"/>
          </a:xfrm>
          <a:prstGeom prst="roundRect">
            <a:avLst>
              <a:gd name="adj" fmla="val 16667"/>
            </a:avLst>
          </a:prstGeom>
          <a:solidFill>
            <a:srgbClr val="2B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5456775" y="4578096"/>
            <a:ext cx="2240400" cy="1088100"/>
          </a:xfrm>
          <a:prstGeom prst="roundRect">
            <a:avLst>
              <a:gd name="adj" fmla="val 16667"/>
            </a:avLst>
          </a:prstGeom>
          <a:solidFill>
            <a:srgbClr val="2B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5456763" y="5730240"/>
            <a:ext cx="2240400" cy="1088100"/>
          </a:xfrm>
          <a:prstGeom prst="roundRect">
            <a:avLst>
              <a:gd name="adj" fmla="val 16667"/>
            </a:avLst>
          </a:prstGeom>
          <a:solidFill>
            <a:srgbClr val="2B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5443738" y="3378303"/>
            <a:ext cx="365700" cy="3657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800">
              <a:latin typeface="Lato Black"/>
              <a:ea typeface="Lato Black"/>
              <a:cs typeface="Lato Black"/>
              <a:sym typeface="Lato Black"/>
            </a:endParaRPr>
          </a:p>
        </p:txBody>
      </p:sp>
      <p:sp>
        <p:nvSpPr>
          <p:cNvPr id="75" name="Google Shape;75;p13"/>
          <p:cNvSpPr txBox="1"/>
          <p:nvPr/>
        </p:nvSpPr>
        <p:spPr>
          <a:xfrm>
            <a:off x="5372110" y="3325368"/>
            <a:ext cx="4191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solidFill>
                  <a:srgbClr val="E79235"/>
                </a:solidFill>
                <a:latin typeface="Lato Black"/>
                <a:ea typeface="Lato Black"/>
                <a:cs typeface="Lato Black"/>
                <a:sym typeface="Lato Black"/>
              </a:rPr>
              <a:t>+</a:t>
            </a:r>
            <a:endParaRPr sz="4500">
              <a:solidFill>
                <a:srgbClr val="E79235"/>
              </a:solidFill>
              <a:latin typeface="Lato Black"/>
              <a:ea typeface="Lato Black"/>
              <a:cs typeface="Lato Black"/>
              <a:sym typeface="Lato Black"/>
            </a:endParaRPr>
          </a:p>
        </p:txBody>
      </p:sp>
      <p:sp>
        <p:nvSpPr>
          <p:cNvPr id="76" name="Google Shape;76;p13"/>
          <p:cNvSpPr/>
          <p:nvPr/>
        </p:nvSpPr>
        <p:spPr>
          <a:xfrm>
            <a:off x="5448313" y="4552588"/>
            <a:ext cx="365700" cy="3657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800">
              <a:latin typeface="Lato Black"/>
              <a:ea typeface="Lato Black"/>
              <a:cs typeface="Lato Black"/>
              <a:sym typeface="Lato Black"/>
            </a:endParaRPr>
          </a:p>
        </p:txBody>
      </p:sp>
      <p:sp>
        <p:nvSpPr>
          <p:cNvPr id="77" name="Google Shape;77;p13"/>
          <p:cNvSpPr txBox="1"/>
          <p:nvPr/>
        </p:nvSpPr>
        <p:spPr>
          <a:xfrm>
            <a:off x="5376685" y="4499653"/>
            <a:ext cx="4191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solidFill>
                  <a:srgbClr val="E79235"/>
                </a:solidFill>
                <a:latin typeface="Lato Black"/>
                <a:ea typeface="Lato Black"/>
                <a:cs typeface="Lato Black"/>
                <a:sym typeface="Lato Black"/>
              </a:rPr>
              <a:t>+</a:t>
            </a:r>
            <a:endParaRPr sz="4500">
              <a:solidFill>
                <a:srgbClr val="E79235"/>
              </a:solidFill>
              <a:latin typeface="Lato Black"/>
              <a:ea typeface="Lato Black"/>
              <a:cs typeface="Lato Black"/>
              <a:sym typeface="Lato Black"/>
            </a:endParaRPr>
          </a:p>
        </p:txBody>
      </p:sp>
      <p:sp>
        <p:nvSpPr>
          <p:cNvPr id="78" name="Google Shape;78;p13"/>
          <p:cNvSpPr/>
          <p:nvPr/>
        </p:nvSpPr>
        <p:spPr>
          <a:xfrm>
            <a:off x="5439188" y="5704175"/>
            <a:ext cx="365700" cy="3657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800">
              <a:latin typeface="Lato Black"/>
              <a:ea typeface="Lato Black"/>
              <a:cs typeface="Lato Black"/>
              <a:sym typeface="Lato Black"/>
            </a:endParaRPr>
          </a:p>
        </p:txBody>
      </p:sp>
      <p:sp>
        <p:nvSpPr>
          <p:cNvPr id="79" name="Google Shape;79;p13"/>
          <p:cNvSpPr txBox="1"/>
          <p:nvPr/>
        </p:nvSpPr>
        <p:spPr>
          <a:xfrm>
            <a:off x="5367560" y="5651240"/>
            <a:ext cx="4191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solidFill>
                  <a:srgbClr val="E79235"/>
                </a:solidFill>
                <a:latin typeface="Lato Black"/>
                <a:ea typeface="Lato Black"/>
                <a:cs typeface="Lato Black"/>
                <a:sym typeface="Lato Black"/>
              </a:rPr>
              <a:t>+</a:t>
            </a:r>
            <a:endParaRPr sz="4500">
              <a:solidFill>
                <a:srgbClr val="E79235"/>
              </a:solidFill>
              <a:latin typeface="Lato Black"/>
              <a:ea typeface="Lato Black"/>
              <a:cs typeface="Lato Black"/>
              <a:sym typeface="Lato Black"/>
            </a:endParaRPr>
          </a:p>
        </p:txBody>
      </p:sp>
      <p:sp>
        <p:nvSpPr>
          <p:cNvPr id="80" name="Google Shape;80;p13"/>
          <p:cNvSpPr txBox="1"/>
          <p:nvPr/>
        </p:nvSpPr>
        <p:spPr>
          <a:xfrm>
            <a:off x="5814025" y="2258568"/>
            <a:ext cx="1881900" cy="32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dirty="0">
                <a:solidFill>
                  <a:srgbClr val="FFFFFF"/>
                </a:solidFill>
                <a:latin typeface="Times New Roman" panose="02020603050405020304" pitchFamily="18" charset="0"/>
                <a:ea typeface="Lato"/>
                <a:cs typeface="Times New Roman" panose="02020603050405020304" pitchFamily="18" charset="0"/>
                <a:sym typeface="Lato"/>
              </a:rPr>
              <a:t>WE WILL PLAY TOGETHER</a:t>
            </a:r>
            <a:endParaRPr sz="900" b="1" dirty="0">
              <a:solidFill>
                <a:srgbClr val="FFFFFF"/>
              </a:solidFill>
              <a:latin typeface="Times New Roman" panose="02020603050405020304" pitchFamily="18" charset="0"/>
              <a:ea typeface="Lato"/>
              <a:cs typeface="Times New Roman" panose="02020603050405020304" pitchFamily="18" charset="0"/>
              <a:sym typeface="Lato"/>
            </a:endParaRPr>
          </a:p>
        </p:txBody>
      </p:sp>
      <p:sp>
        <p:nvSpPr>
          <p:cNvPr id="81" name="Google Shape;81;p13"/>
          <p:cNvSpPr txBox="1"/>
          <p:nvPr/>
        </p:nvSpPr>
        <p:spPr>
          <a:xfrm>
            <a:off x="5814025" y="5751513"/>
            <a:ext cx="1881900" cy="32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dirty="0">
                <a:solidFill>
                  <a:srgbClr val="FFFFFF"/>
                </a:solidFill>
                <a:latin typeface="Times New Roman" panose="02020603050405020304" pitchFamily="18" charset="0"/>
                <a:ea typeface="Lato"/>
                <a:cs typeface="Times New Roman" panose="02020603050405020304" pitchFamily="18" charset="0"/>
                <a:sym typeface="Lato"/>
              </a:rPr>
              <a:t>WE WILL TRACK PROGRESS</a:t>
            </a:r>
            <a:endParaRPr sz="900" b="1" dirty="0">
              <a:solidFill>
                <a:srgbClr val="FFFFFF"/>
              </a:solidFill>
              <a:latin typeface="Times New Roman" panose="02020603050405020304" pitchFamily="18" charset="0"/>
              <a:ea typeface="Lato"/>
              <a:cs typeface="Times New Roman" panose="02020603050405020304" pitchFamily="18" charset="0"/>
              <a:sym typeface="Lato"/>
            </a:endParaRPr>
          </a:p>
        </p:txBody>
      </p:sp>
      <p:sp>
        <p:nvSpPr>
          <p:cNvPr id="82" name="Google Shape;82;p13"/>
          <p:cNvSpPr txBox="1"/>
          <p:nvPr/>
        </p:nvSpPr>
        <p:spPr>
          <a:xfrm>
            <a:off x="5814025" y="4584538"/>
            <a:ext cx="1881900" cy="32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a:solidFill>
                  <a:srgbClr val="FFFFFF"/>
                </a:solidFill>
                <a:latin typeface="Times New Roman" panose="02020603050405020304" pitchFamily="18" charset="0"/>
                <a:ea typeface="Lato"/>
                <a:cs typeface="Times New Roman" panose="02020603050405020304" pitchFamily="18" charset="0"/>
                <a:sym typeface="Lato"/>
              </a:rPr>
              <a:t>YOU WILL MEET OTHERS</a:t>
            </a:r>
            <a:endParaRPr sz="1000" b="1" dirty="0">
              <a:solidFill>
                <a:srgbClr val="FFFFFF"/>
              </a:solidFill>
              <a:latin typeface="Times New Roman" panose="02020603050405020304" pitchFamily="18" charset="0"/>
              <a:ea typeface="Lato"/>
              <a:cs typeface="Times New Roman" panose="02020603050405020304" pitchFamily="18" charset="0"/>
              <a:sym typeface="Lato"/>
            </a:endParaRPr>
          </a:p>
        </p:txBody>
      </p:sp>
      <p:sp>
        <p:nvSpPr>
          <p:cNvPr id="83" name="Google Shape;83;p13"/>
          <p:cNvSpPr txBox="1"/>
          <p:nvPr/>
        </p:nvSpPr>
        <p:spPr>
          <a:xfrm>
            <a:off x="5814025" y="3418338"/>
            <a:ext cx="1881900" cy="32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a:solidFill>
                  <a:srgbClr val="FFFFFF"/>
                </a:solidFill>
                <a:latin typeface="Times New Roman" panose="02020603050405020304" pitchFamily="18" charset="0"/>
                <a:ea typeface="Lato"/>
                <a:cs typeface="Times New Roman" panose="02020603050405020304" pitchFamily="18" charset="0"/>
                <a:sym typeface="Lato"/>
              </a:rPr>
              <a:t>WE WILL PRACTICE</a:t>
            </a:r>
            <a:endParaRPr sz="1000" b="1" dirty="0">
              <a:solidFill>
                <a:srgbClr val="FFFFFF"/>
              </a:solidFill>
              <a:latin typeface="Times New Roman" panose="02020603050405020304" pitchFamily="18" charset="0"/>
              <a:ea typeface="Lato"/>
              <a:cs typeface="Times New Roman" panose="02020603050405020304" pitchFamily="18" charset="0"/>
              <a:sym typeface="Lato"/>
            </a:endParaRPr>
          </a:p>
        </p:txBody>
      </p:sp>
      <p:sp>
        <p:nvSpPr>
          <p:cNvPr id="84" name="Google Shape;84;p13"/>
          <p:cNvSpPr txBox="1"/>
          <p:nvPr/>
        </p:nvSpPr>
        <p:spPr>
          <a:xfrm>
            <a:off x="5541350" y="2411044"/>
            <a:ext cx="2238300" cy="93434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i="1" dirty="0">
                <a:solidFill>
                  <a:srgbClr val="FFFFFF"/>
                </a:solidFill>
                <a:latin typeface="+mn-lt"/>
                <a:ea typeface="Lato"/>
                <a:cs typeface="Times New Roman" panose="02020603050405020304" pitchFamily="18" charset="0"/>
                <a:sym typeface="Lato"/>
              </a:rPr>
              <a:t>This program includes structured weekly practice programs + on course playing sessions leveraging the Op 36 Challenge. We will get our baseline 9 hole score and assemble our practice to help you improve</a:t>
            </a:r>
            <a:r>
              <a:rPr lang="en" sz="900" i="1" dirty="0">
                <a:solidFill>
                  <a:srgbClr val="FFFFFF"/>
                </a:solidFill>
                <a:latin typeface="+mn-lt"/>
                <a:ea typeface="Lato"/>
                <a:cs typeface="Lato"/>
                <a:sym typeface="Lato"/>
              </a:rPr>
              <a:t>.</a:t>
            </a:r>
            <a:endParaRPr sz="900" i="1" dirty="0">
              <a:solidFill>
                <a:srgbClr val="FFFFFF"/>
              </a:solidFill>
              <a:latin typeface="+mn-lt"/>
              <a:ea typeface="Lato"/>
              <a:cs typeface="Lato"/>
              <a:sym typeface="Lato"/>
            </a:endParaRPr>
          </a:p>
          <a:p>
            <a:pPr marL="0" lvl="0" indent="0" algn="l" rtl="0">
              <a:spcBef>
                <a:spcPts val="0"/>
              </a:spcBef>
              <a:spcAft>
                <a:spcPts val="0"/>
              </a:spcAft>
              <a:buNone/>
            </a:pPr>
            <a:endParaRPr dirty="0"/>
          </a:p>
        </p:txBody>
      </p:sp>
      <p:sp>
        <p:nvSpPr>
          <p:cNvPr id="85" name="Google Shape;85;p13"/>
          <p:cNvSpPr txBox="1"/>
          <p:nvPr/>
        </p:nvSpPr>
        <p:spPr>
          <a:xfrm>
            <a:off x="5533950" y="3703320"/>
            <a:ext cx="2238300" cy="8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i="1" dirty="0">
                <a:solidFill>
                  <a:srgbClr val="FFFFFF"/>
                </a:solidFill>
                <a:latin typeface="+mn-lt"/>
                <a:ea typeface="Lato"/>
                <a:cs typeface="Lato"/>
                <a:sym typeface="Lato"/>
              </a:rPr>
              <a:t>Learning to practice the right way is hard.  We not only show you how to structure it, but everyone will walk away with personal education on how to improve.</a:t>
            </a:r>
            <a:endParaRPr sz="900" i="1" dirty="0">
              <a:solidFill>
                <a:srgbClr val="FFFFFF"/>
              </a:solidFill>
              <a:latin typeface="+mn-lt"/>
              <a:ea typeface="Lato"/>
              <a:cs typeface="Lato"/>
              <a:sym typeface="Lato"/>
            </a:endParaRPr>
          </a:p>
          <a:p>
            <a:pPr marL="0" lvl="0" indent="0" algn="l" rtl="0">
              <a:spcBef>
                <a:spcPts val="0"/>
              </a:spcBef>
              <a:spcAft>
                <a:spcPts val="0"/>
              </a:spcAft>
              <a:buNone/>
            </a:pPr>
            <a:endParaRPr sz="900" i="1" dirty="0">
              <a:solidFill>
                <a:srgbClr val="FFFFFF"/>
              </a:solidFill>
              <a:latin typeface="Lato"/>
              <a:ea typeface="Lato"/>
              <a:cs typeface="Lato"/>
              <a:sym typeface="Lato"/>
            </a:endParaRPr>
          </a:p>
          <a:p>
            <a:pPr marL="0" lvl="0" indent="0" algn="l" rtl="0">
              <a:spcBef>
                <a:spcPts val="0"/>
              </a:spcBef>
              <a:spcAft>
                <a:spcPts val="0"/>
              </a:spcAft>
              <a:buNone/>
            </a:pPr>
            <a:endParaRPr dirty="0"/>
          </a:p>
        </p:txBody>
      </p:sp>
      <p:sp>
        <p:nvSpPr>
          <p:cNvPr id="86" name="Google Shape;86;p13"/>
          <p:cNvSpPr txBox="1"/>
          <p:nvPr/>
        </p:nvSpPr>
        <p:spPr>
          <a:xfrm>
            <a:off x="5533950" y="4846320"/>
            <a:ext cx="2238300" cy="8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i="1" dirty="0">
                <a:solidFill>
                  <a:srgbClr val="FFFFFF"/>
                </a:solidFill>
                <a:latin typeface="+mn-lt"/>
                <a:ea typeface="Lato"/>
                <a:cs typeface="Lato"/>
                <a:sym typeface="Lato"/>
              </a:rPr>
              <a:t>Meet other golfers of all skill levels working to improve their game. Group training will enhance your practice and make learning the game a fun experience.</a:t>
            </a:r>
            <a:endParaRPr sz="900" i="1" dirty="0">
              <a:solidFill>
                <a:srgbClr val="FFFFFF"/>
              </a:solidFill>
              <a:latin typeface="+mn-lt"/>
              <a:ea typeface="Lato"/>
              <a:cs typeface="Lato"/>
              <a:sym typeface="Lato"/>
            </a:endParaRPr>
          </a:p>
          <a:p>
            <a:pPr marL="0" lvl="0" indent="0" algn="l" rtl="0">
              <a:spcBef>
                <a:spcPts val="0"/>
              </a:spcBef>
              <a:spcAft>
                <a:spcPts val="0"/>
              </a:spcAft>
              <a:buNone/>
            </a:pPr>
            <a:endParaRPr sz="900" i="1" dirty="0">
              <a:solidFill>
                <a:srgbClr val="FFFFFF"/>
              </a:solidFill>
              <a:latin typeface="Lato"/>
              <a:ea typeface="Lato"/>
              <a:cs typeface="Lato"/>
              <a:sym typeface="Lato"/>
            </a:endParaRPr>
          </a:p>
          <a:p>
            <a:pPr marL="0" lvl="0" indent="0" algn="l" rtl="0">
              <a:spcBef>
                <a:spcPts val="0"/>
              </a:spcBef>
              <a:spcAft>
                <a:spcPts val="0"/>
              </a:spcAft>
              <a:buNone/>
            </a:pPr>
            <a:endParaRPr dirty="0"/>
          </a:p>
        </p:txBody>
      </p:sp>
      <p:sp>
        <p:nvSpPr>
          <p:cNvPr id="87" name="Google Shape;87;p13"/>
          <p:cNvSpPr txBox="1"/>
          <p:nvPr/>
        </p:nvSpPr>
        <p:spPr>
          <a:xfrm>
            <a:off x="5533950" y="6007608"/>
            <a:ext cx="2238300" cy="8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i="1" dirty="0">
                <a:solidFill>
                  <a:srgbClr val="FFFFFF"/>
                </a:solidFill>
                <a:latin typeface="+mn-lt"/>
                <a:ea typeface="Lato"/>
                <a:cs typeface="Lato"/>
                <a:sym typeface="Lato"/>
              </a:rPr>
              <a:t>We use the Operation 36 Mobile App to help you track progress and see improvement. This tool will be available to all participants to help guide you</a:t>
            </a:r>
            <a:r>
              <a:rPr lang="en" sz="900" i="1" dirty="0">
                <a:solidFill>
                  <a:srgbClr val="FFFFFF"/>
                </a:solidFill>
                <a:latin typeface="Lato"/>
                <a:ea typeface="Lato"/>
                <a:cs typeface="Lato"/>
                <a:sym typeface="Lato"/>
              </a:rPr>
              <a:t>.</a:t>
            </a:r>
            <a:endParaRPr sz="900" i="1" dirty="0">
              <a:solidFill>
                <a:srgbClr val="FFFFFF"/>
              </a:solidFill>
              <a:latin typeface="Lato"/>
              <a:ea typeface="Lato"/>
              <a:cs typeface="Lato"/>
              <a:sym typeface="Lato"/>
            </a:endParaRPr>
          </a:p>
          <a:p>
            <a:pPr marL="0" lvl="0" indent="0" algn="l" rtl="0">
              <a:spcBef>
                <a:spcPts val="0"/>
              </a:spcBef>
              <a:spcAft>
                <a:spcPts val="0"/>
              </a:spcAft>
              <a:buNone/>
            </a:pPr>
            <a:endParaRPr sz="900" i="1" dirty="0">
              <a:solidFill>
                <a:srgbClr val="FFFFFF"/>
              </a:solidFill>
              <a:latin typeface="Lato"/>
              <a:ea typeface="Lato"/>
              <a:cs typeface="Lato"/>
              <a:sym typeface="Lato"/>
            </a:endParaRPr>
          </a:p>
          <a:p>
            <a:pPr marL="0" lvl="0" indent="0" algn="l" rtl="0">
              <a:spcBef>
                <a:spcPts val="0"/>
              </a:spcBef>
              <a:spcAft>
                <a:spcPts val="0"/>
              </a:spcAft>
              <a:buNone/>
            </a:pPr>
            <a:endParaRPr dirty="0"/>
          </a:p>
        </p:txBody>
      </p:sp>
      <p:sp>
        <p:nvSpPr>
          <p:cNvPr id="88" name="Google Shape;88;p13"/>
          <p:cNvSpPr txBox="1"/>
          <p:nvPr/>
        </p:nvSpPr>
        <p:spPr>
          <a:xfrm>
            <a:off x="1673352" y="3354013"/>
            <a:ext cx="1161300" cy="24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E79235"/>
                </a:solidFill>
                <a:latin typeface="Lato Black"/>
                <a:ea typeface="Lato Black"/>
                <a:cs typeface="Lato Black"/>
                <a:sym typeface="Lato Black"/>
              </a:rPr>
              <a:t>WHAT IS IT?</a:t>
            </a:r>
            <a:endParaRPr sz="1200">
              <a:solidFill>
                <a:srgbClr val="E79235"/>
              </a:solidFill>
              <a:latin typeface="Lato Black"/>
              <a:ea typeface="Lato Black"/>
              <a:cs typeface="Lato Black"/>
              <a:sym typeface="Lato Black"/>
            </a:endParaRPr>
          </a:p>
        </p:txBody>
      </p:sp>
      <p:sp>
        <p:nvSpPr>
          <p:cNvPr id="89" name="Google Shape;89;p13"/>
          <p:cNvSpPr txBox="1"/>
          <p:nvPr/>
        </p:nvSpPr>
        <p:spPr>
          <a:xfrm>
            <a:off x="1676400" y="6610350"/>
            <a:ext cx="2877600" cy="16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dirty="0">
                <a:solidFill>
                  <a:srgbClr val="2B3843"/>
                </a:solidFill>
                <a:latin typeface="+mn-lt"/>
                <a:ea typeface="Lato"/>
                <a:cs typeface="Lato"/>
                <a:sym typeface="Lato"/>
              </a:rPr>
              <a:t>You will be invited to our community in the  the Op 36 Mobile App. The app is designed to make it fun to play and practice and guide you on your journey.  All your stats go back to your coach so they can help you break down areas of your game to focus on.  Finally... a simple app that will help guide you on your improvement journey!</a:t>
            </a:r>
            <a:endParaRPr sz="1100" dirty="0">
              <a:solidFill>
                <a:srgbClr val="2B3843"/>
              </a:solidFill>
              <a:latin typeface="+mn-lt"/>
              <a:ea typeface="Lato"/>
              <a:cs typeface="Lato"/>
              <a:sym typeface="Lato"/>
            </a:endParaRPr>
          </a:p>
          <a:p>
            <a:pPr marL="0" lvl="0" indent="0" algn="l" rtl="0">
              <a:spcBef>
                <a:spcPts val="0"/>
              </a:spcBef>
              <a:spcAft>
                <a:spcPts val="0"/>
              </a:spcAft>
              <a:buNone/>
            </a:pPr>
            <a:endParaRPr dirty="0"/>
          </a:p>
        </p:txBody>
      </p:sp>
      <p:sp>
        <p:nvSpPr>
          <p:cNvPr id="90" name="Google Shape;90;p13"/>
          <p:cNvSpPr txBox="1"/>
          <p:nvPr/>
        </p:nvSpPr>
        <p:spPr>
          <a:xfrm>
            <a:off x="1673352" y="3520050"/>
            <a:ext cx="3596400" cy="97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dirty="0">
                <a:solidFill>
                  <a:srgbClr val="2B3843"/>
                </a:solidFill>
                <a:latin typeface="+mn-lt"/>
                <a:ea typeface="Lato"/>
                <a:cs typeface="Lato"/>
                <a:sym typeface="Lato"/>
              </a:rPr>
              <a:t>Are you tired of skulled or chunked shots and shooting the same scores? The Practice+ Program is perfect for anyone who is sick of hitting the same poor shots and wants a guide. Our team will work with you to assess your skills and make a clear plan to help you improve.</a:t>
            </a:r>
            <a:endParaRPr sz="1100" dirty="0">
              <a:solidFill>
                <a:srgbClr val="2B3843"/>
              </a:solidFill>
              <a:latin typeface="+mn-lt"/>
              <a:ea typeface="Lato"/>
              <a:cs typeface="Lato"/>
              <a:sym typeface="Lato"/>
            </a:endParaRPr>
          </a:p>
          <a:p>
            <a:pPr marL="0" lvl="0" indent="0" algn="l" rtl="0">
              <a:spcBef>
                <a:spcPts val="0"/>
              </a:spcBef>
              <a:spcAft>
                <a:spcPts val="0"/>
              </a:spcAft>
              <a:buNone/>
            </a:pPr>
            <a:endParaRPr dirty="0"/>
          </a:p>
        </p:txBody>
      </p:sp>
      <p:sp>
        <p:nvSpPr>
          <p:cNvPr id="91" name="Google Shape;91;p13"/>
          <p:cNvSpPr txBox="1"/>
          <p:nvPr/>
        </p:nvSpPr>
        <p:spPr>
          <a:xfrm>
            <a:off x="1673352" y="4790850"/>
            <a:ext cx="3596400" cy="15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dirty="0">
                <a:solidFill>
                  <a:srgbClr val="2B3843"/>
                </a:solidFill>
                <a:latin typeface="+mn-lt"/>
                <a:ea typeface="Lato"/>
                <a:cs typeface="Lato"/>
                <a:sym typeface="Lato"/>
              </a:rPr>
              <a:t>This program includes 9 hole Operation 36 Challenges + Weekly Practice Sessions.  First we will go on the course to see what you shoot for 9 holes leveraging the Operation 36 Format. Then you will attend a weekly group practice session to help you improve your skills!  We will track progress throughout the semester. You will walk away knowing how to practice and which area of your game to focus on to get better.</a:t>
            </a:r>
            <a:endParaRPr sz="1100" dirty="0">
              <a:solidFill>
                <a:srgbClr val="2B3843"/>
              </a:solidFill>
              <a:latin typeface="+mn-lt"/>
              <a:ea typeface="Lato"/>
              <a:cs typeface="Lato"/>
              <a:sym typeface="Lato"/>
            </a:endParaRPr>
          </a:p>
          <a:p>
            <a:pPr marL="0" lvl="0" indent="0" algn="l" rtl="0">
              <a:spcBef>
                <a:spcPts val="0"/>
              </a:spcBef>
              <a:spcAft>
                <a:spcPts val="0"/>
              </a:spcAft>
              <a:buNone/>
            </a:pPr>
            <a:endParaRPr sz="1100" dirty="0">
              <a:latin typeface="Lato"/>
              <a:ea typeface="Lato"/>
              <a:cs typeface="Lato"/>
              <a:sym typeface="Lato"/>
            </a:endParaRPr>
          </a:p>
        </p:txBody>
      </p:sp>
      <p:sp>
        <p:nvSpPr>
          <p:cNvPr id="92" name="Google Shape;92;p13"/>
          <p:cNvSpPr txBox="1"/>
          <p:nvPr/>
        </p:nvSpPr>
        <p:spPr>
          <a:xfrm>
            <a:off x="1673352" y="4621900"/>
            <a:ext cx="1825200" cy="24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E79235"/>
                </a:solidFill>
                <a:latin typeface="Lato Black"/>
                <a:ea typeface="Lato Black"/>
                <a:cs typeface="Lato Black"/>
                <a:sym typeface="Lato Black"/>
              </a:rPr>
              <a:t>HOW DOES IT WORK?</a:t>
            </a:r>
            <a:endParaRPr sz="1200">
              <a:solidFill>
                <a:srgbClr val="E79235"/>
              </a:solidFill>
              <a:latin typeface="Lato Black"/>
              <a:ea typeface="Lato Black"/>
              <a:cs typeface="Lato Black"/>
              <a:sym typeface="Lato Black"/>
            </a:endParaRPr>
          </a:p>
        </p:txBody>
      </p:sp>
      <p:sp>
        <p:nvSpPr>
          <p:cNvPr id="93" name="Google Shape;93;p13"/>
          <p:cNvSpPr txBox="1"/>
          <p:nvPr/>
        </p:nvSpPr>
        <p:spPr>
          <a:xfrm>
            <a:off x="1676400" y="6466563"/>
            <a:ext cx="2877600" cy="24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E79235"/>
                </a:solidFill>
                <a:latin typeface="Lato Black"/>
                <a:ea typeface="Lato Black"/>
                <a:cs typeface="Lato Black"/>
                <a:sym typeface="Lato Black"/>
              </a:rPr>
              <a:t>THE OPERATION 36 MOBILE APP</a:t>
            </a:r>
            <a:endParaRPr sz="1200">
              <a:solidFill>
                <a:srgbClr val="E79235"/>
              </a:solidFill>
              <a:latin typeface="Lato Black"/>
              <a:ea typeface="Lato Black"/>
              <a:cs typeface="Lato Black"/>
              <a:sym typeface="Lato Black"/>
            </a:endParaRPr>
          </a:p>
        </p:txBody>
      </p:sp>
      <p:pic>
        <p:nvPicPr>
          <p:cNvPr id="94" name="Google Shape;94;p13"/>
          <p:cNvPicPr preferRelativeResize="0"/>
          <p:nvPr/>
        </p:nvPicPr>
        <p:blipFill rotWithShape="1">
          <a:blip r:embed="rId7">
            <a:alphaModFix/>
          </a:blip>
          <a:srcRect l="31506"/>
          <a:stretch/>
        </p:blipFill>
        <p:spPr>
          <a:xfrm>
            <a:off x="19050" y="3212688"/>
            <a:ext cx="978300" cy="978300"/>
          </a:xfrm>
          <a:prstGeom prst="ellipse">
            <a:avLst/>
          </a:prstGeom>
          <a:noFill/>
          <a:ln>
            <a:noFill/>
          </a:ln>
          <a:effectLst>
            <a:outerShdw blurRad="57150" dist="19050" dir="5400000" algn="bl" rotWithShape="0">
              <a:srgbClr val="000000">
                <a:alpha val="50000"/>
              </a:srgbClr>
            </a:outerShdw>
          </a:effectLst>
        </p:spPr>
      </p:pic>
      <p:pic>
        <p:nvPicPr>
          <p:cNvPr id="95" name="Google Shape;95;p13"/>
          <p:cNvPicPr preferRelativeResize="0"/>
          <p:nvPr/>
        </p:nvPicPr>
        <p:blipFill rotWithShape="1">
          <a:blip r:embed="rId8">
            <a:alphaModFix/>
          </a:blip>
          <a:srcRect l="10453" r="3584"/>
          <a:stretch/>
        </p:blipFill>
        <p:spPr>
          <a:xfrm>
            <a:off x="95250" y="3895808"/>
            <a:ext cx="1252800" cy="1252800"/>
          </a:xfrm>
          <a:prstGeom prst="ellipse">
            <a:avLst/>
          </a:prstGeom>
          <a:noFill/>
          <a:ln>
            <a:noFill/>
          </a:ln>
          <a:effectLst>
            <a:outerShdw blurRad="57150" dist="19050" dir="5400000" algn="bl" rotWithShape="0">
              <a:srgbClr val="000000">
                <a:alpha val="50000"/>
              </a:srgbClr>
            </a:outerShdw>
          </a:effectLst>
        </p:spPr>
      </p:pic>
      <p:pic>
        <p:nvPicPr>
          <p:cNvPr id="96" name="Google Shape;96;p13"/>
          <p:cNvPicPr preferRelativeResize="0"/>
          <p:nvPr/>
        </p:nvPicPr>
        <p:blipFill>
          <a:blip r:embed="rId9">
            <a:alphaModFix/>
          </a:blip>
          <a:stretch>
            <a:fillRect/>
          </a:stretch>
        </p:blipFill>
        <p:spPr>
          <a:xfrm>
            <a:off x="209550" y="9087307"/>
            <a:ext cx="7174049" cy="917293"/>
          </a:xfrm>
          <a:prstGeom prst="rect">
            <a:avLst/>
          </a:prstGeom>
          <a:noFill/>
          <a:ln>
            <a:noFill/>
          </a:ln>
        </p:spPr>
      </p:pic>
      <p:sp>
        <p:nvSpPr>
          <p:cNvPr id="97" name="Google Shape;97;p13"/>
          <p:cNvSpPr/>
          <p:nvPr/>
        </p:nvSpPr>
        <p:spPr>
          <a:xfrm>
            <a:off x="4654850" y="6896750"/>
            <a:ext cx="3048000" cy="1374000"/>
          </a:xfrm>
          <a:prstGeom prst="roundRect">
            <a:avLst>
              <a:gd name="adj" fmla="val 14262"/>
            </a:avLst>
          </a:prstGeom>
          <a:solidFill>
            <a:srgbClr val="E79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txBox="1"/>
          <p:nvPr/>
        </p:nvSpPr>
        <p:spPr>
          <a:xfrm>
            <a:off x="4654850" y="6902038"/>
            <a:ext cx="304800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2B3843"/>
                </a:solidFill>
                <a:latin typeface="Lato Black"/>
                <a:ea typeface="Lato Black"/>
                <a:cs typeface="Lato Black"/>
                <a:sym typeface="Lato Black"/>
              </a:rPr>
              <a:t>HOW DO I SIGN UP?</a:t>
            </a:r>
            <a:endParaRPr sz="2200">
              <a:solidFill>
                <a:srgbClr val="2B3843"/>
              </a:solidFill>
              <a:latin typeface="Lato Black"/>
              <a:ea typeface="Lato Black"/>
              <a:cs typeface="Lato Black"/>
              <a:sym typeface="Lato Black"/>
            </a:endParaRPr>
          </a:p>
        </p:txBody>
      </p:sp>
      <p:sp>
        <p:nvSpPr>
          <p:cNvPr id="99" name="Google Shape;99;p13"/>
          <p:cNvSpPr txBox="1"/>
          <p:nvPr/>
        </p:nvSpPr>
        <p:spPr>
          <a:xfrm>
            <a:off x="4902050" y="7293600"/>
            <a:ext cx="2877600" cy="24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latin typeface="Lato"/>
                <a:ea typeface="Lato"/>
                <a:cs typeface="Lato"/>
                <a:sym typeface="Lato"/>
              </a:rPr>
              <a:t>RESERVE YOUR SPOT TODAY BY CONTACTING</a:t>
            </a:r>
            <a:endParaRPr sz="900">
              <a:solidFill>
                <a:srgbClr val="FFFFFF"/>
              </a:solidFill>
              <a:latin typeface="Lato"/>
              <a:ea typeface="Lato"/>
              <a:cs typeface="Lato"/>
              <a:sym typeface="Lato"/>
            </a:endParaRPr>
          </a:p>
        </p:txBody>
      </p:sp>
      <p:sp>
        <p:nvSpPr>
          <p:cNvPr id="100" name="Google Shape;100;p13"/>
          <p:cNvSpPr txBox="1"/>
          <p:nvPr/>
        </p:nvSpPr>
        <p:spPr>
          <a:xfrm>
            <a:off x="5351450" y="7503000"/>
            <a:ext cx="2240400" cy="32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Lato Black"/>
                <a:ea typeface="Lato Black"/>
                <a:cs typeface="Lato Black"/>
                <a:sym typeface="Lato Black"/>
              </a:rPr>
              <a:t>Tony Allen PGA</a:t>
            </a:r>
            <a:endParaRPr sz="1800">
              <a:solidFill>
                <a:srgbClr val="FFFFFF"/>
              </a:solidFill>
              <a:latin typeface="Lato Black"/>
              <a:ea typeface="Lato Black"/>
              <a:cs typeface="Lato Black"/>
              <a:sym typeface="Lato Black"/>
            </a:endParaRPr>
          </a:p>
        </p:txBody>
      </p:sp>
      <p:sp>
        <p:nvSpPr>
          <p:cNvPr id="101" name="Google Shape;101;p13"/>
          <p:cNvSpPr txBox="1"/>
          <p:nvPr/>
        </p:nvSpPr>
        <p:spPr>
          <a:xfrm>
            <a:off x="5350300" y="7823802"/>
            <a:ext cx="21654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tagolfswing@gmail.com</a:t>
            </a:r>
            <a:endParaRPr>
              <a:solidFill>
                <a:srgbClr val="FFFFFF"/>
              </a:solidFill>
              <a:latin typeface="Lato"/>
              <a:ea typeface="Lato"/>
              <a:cs typeface="Lato"/>
              <a:sym typeface="Lato"/>
            </a:endParaRPr>
          </a:p>
          <a:p>
            <a:pPr marL="0" lvl="0" indent="0" algn="l" rtl="0">
              <a:spcBef>
                <a:spcPts val="0"/>
              </a:spcBef>
              <a:spcAft>
                <a:spcPts val="0"/>
              </a:spcAft>
              <a:buNone/>
            </a:pPr>
            <a:r>
              <a:rPr lang="en">
                <a:solidFill>
                  <a:srgbClr val="FFFFFF"/>
                </a:solidFill>
                <a:latin typeface="Lato"/>
                <a:ea typeface="Lato"/>
                <a:cs typeface="Lato"/>
                <a:sym typeface="Lato"/>
              </a:rPr>
              <a:t>281-979-6522</a:t>
            </a:r>
            <a:endParaRPr>
              <a:solidFill>
                <a:srgbClr val="FFFFFF"/>
              </a:solidFill>
              <a:latin typeface="Lato"/>
              <a:ea typeface="Lato"/>
              <a:cs typeface="Lato"/>
              <a:sym typeface="Lato"/>
            </a:endParaRPr>
          </a:p>
        </p:txBody>
      </p:sp>
      <p:pic>
        <p:nvPicPr>
          <p:cNvPr id="102" name="Google Shape;102;p13"/>
          <p:cNvPicPr preferRelativeResize="0"/>
          <p:nvPr/>
        </p:nvPicPr>
        <p:blipFill rotWithShape="1">
          <a:blip r:embed="rId10">
            <a:alphaModFix/>
          </a:blip>
          <a:srcRect/>
          <a:stretch/>
        </p:blipFill>
        <p:spPr>
          <a:xfrm>
            <a:off x="4693063" y="7541099"/>
            <a:ext cx="621900" cy="621900"/>
          </a:xfrm>
          <a:prstGeom prst="ellipse">
            <a:avLst/>
          </a:prstGeom>
          <a:noFill/>
          <a:ln w="19050" cap="flat" cmpd="sng">
            <a:solidFill>
              <a:srgbClr val="FFFFFF"/>
            </a:solidFill>
            <a:prstDash val="solid"/>
            <a:round/>
            <a:headEnd type="none" w="sm" len="sm"/>
            <a:tailEnd type="none" w="sm" len="sm"/>
          </a:ln>
        </p:spPr>
      </p:pic>
      <p:pic>
        <p:nvPicPr>
          <p:cNvPr id="103" name="Google Shape;103;p13"/>
          <p:cNvPicPr preferRelativeResize="0"/>
          <p:nvPr/>
        </p:nvPicPr>
        <p:blipFill>
          <a:blip r:embed="rId11">
            <a:alphaModFix/>
          </a:blip>
          <a:stretch>
            <a:fillRect/>
          </a:stretch>
        </p:blipFill>
        <p:spPr>
          <a:xfrm>
            <a:off x="6405300" y="991876"/>
            <a:ext cx="978300" cy="886588"/>
          </a:xfrm>
          <a:prstGeom prst="rect">
            <a:avLst/>
          </a:prstGeom>
          <a:no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4"/>
          <p:cNvPicPr preferRelativeResize="0"/>
          <p:nvPr/>
        </p:nvPicPr>
        <p:blipFill>
          <a:blip r:embed="rId3">
            <a:alphaModFix/>
          </a:blip>
          <a:stretch>
            <a:fillRect/>
          </a:stretch>
        </p:blipFill>
        <p:spPr>
          <a:xfrm>
            <a:off x="0" y="-4"/>
            <a:ext cx="3924300" cy="2641779"/>
          </a:xfrm>
          <a:prstGeom prst="rect">
            <a:avLst/>
          </a:prstGeom>
          <a:noFill/>
          <a:ln>
            <a:noFill/>
          </a:ln>
        </p:spPr>
      </p:pic>
      <p:pic>
        <p:nvPicPr>
          <p:cNvPr id="109" name="Google Shape;109;p14"/>
          <p:cNvPicPr preferRelativeResize="0"/>
          <p:nvPr/>
        </p:nvPicPr>
        <p:blipFill>
          <a:blip r:embed="rId4">
            <a:alphaModFix/>
          </a:blip>
          <a:stretch>
            <a:fillRect/>
          </a:stretch>
        </p:blipFill>
        <p:spPr>
          <a:xfrm>
            <a:off x="125" y="762000"/>
            <a:ext cx="7772400" cy="9296400"/>
          </a:xfrm>
          <a:prstGeom prst="rect">
            <a:avLst/>
          </a:prstGeom>
          <a:noFill/>
          <a:ln>
            <a:noFill/>
          </a:ln>
        </p:spPr>
      </p:pic>
      <p:sp>
        <p:nvSpPr>
          <p:cNvPr id="110" name="Google Shape;110;p14"/>
          <p:cNvSpPr/>
          <p:nvPr/>
        </p:nvSpPr>
        <p:spPr>
          <a:xfrm>
            <a:off x="3307200" y="0"/>
            <a:ext cx="4472700" cy="1005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14"/>
          <p:cNvPicPr preferRelativeResize="0"/>
          <p:nvPr/>
        </p:nvPicPr>
        <p:blipFill rotWithShape="1">
          <a:blip r:embed="rId5">
            <a:alphaModFix/>
          </a:blip>
          <a:srcRect b="31398"/>
          <a:stretch/>
        </p:blipFill>
        <p:spPr>
          <a:xfrm>
            <a:off x="5873400" y="6914498"/>
            <a:ext cx="2082600" cy="3177653"/>
          </a:xfrm>
          <a:prstGeom prst="rect">
            <a:avLst/>
          </a:prstGeom>
          <a:noFill/>
          <a:ln>
            <a:noFill/>
          </a:ln>
        </p:spPr>
      </p:pic>
      <p:sp>
        <p:nvSpPr>
          <p:cNvPr id="112" name="Google Shape;112;p14"/>
          <p:cNvSpPr/>
          <p:nvPr/>
        </p:nvSpPr>
        <p:spPr>
          <a:xfrm>
            <a:off x="1038700" y="1593900"/>
            <a:ext cx="1215900" cy="1252800"/>
          </a:xfrm>
          <a:prstGeom prst="roundRect">
            <a:avLst>
              <a:gd name="adj" fmla="val 16667"/>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76200" y="8473850"/>
            <a:ext cx="3171900" cy="1374000"/>
          </a:xfrm>
          <a:prstGeom prst="roundRect">
            <a:avLst>
              <a:gd name="adj" fmla="val 14262"/>
            </a:avLst>
          </a:prstGeom>
          <a:solidFill>
            <a:srgbClr val="E79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txBox="1"/>
          <p:nvPr/>
        </p:nvSpPr>
        <p:spPr>
          <a:xfrm>
            <a:off x="282800" y="8487450"/>
            <a:ext cx="30480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2B3843"/>
                </a:solidFill>
                <a:latin typeface="Lato Black"/>
                <a:ea typeface="Lato Black"/>
                <a:cs typeface="Lato Black"/>
                <a:sym typeface="Lato Black"/>
              </a:rPr>
              <a:t>HOW DO I SIGN UP?</a:t>
            </a:r>
            <a:endParaRPr sz="2200">
              <a:solidFill>
                <a:srgbClr val="2B3843"/>
              </a:solidFill>
              <a:latin typeface="Lato Black"/>
              <a:ea typeface="Lato Black"/>
              <a:cs typeface="Lato Black"/>
              <a:sym typeface="Lato Black"/>
            </a:endParaRPr>
          </a:p>
        </p:txBody>
      </p:sp>
      <p:sp>
        <p:nvSpPr>
          <p:cNvPr id="115" name="Google Shape;115;p14"/>
          <p:cNvSpPr txBox="1"/>
          <p:nvPr/>
        </p:nvSpPr>
        <p:spPr>
          <a:xfrm>
            <a:off x="323400" y="8870700"/>
            <a:ext cx="2877600" cy="24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FFFFFF"/>
                </a:solidFill>
                <a:latin typeface="Lato"/>
                <a:ea typeface="Lato"/>
                <a:cs typeface="Lato"/>
                <a:sym typeface="Lato"/>
              </a:rPr>
              <a:t>RESERVE YOUR SPOT TODAY BY CONTACTING</a:t>
            </a:r>
            <a:endParaRPr sz="900">
              <a:solidFill>
                <a:srgbClr val="FFFFFF"/>
              </a:solidFill>
              <a:latin typeface="Lato"/>
              <a:ea typeface="Lato"/>
              <a:cs typeface="Lato"/>
              <a:sym typeface="Lato"/>
            </a:endParaRPr>
          </a:p>
        </p:txBody>
      </p:sp>
      <p:sp>
        <p:nvSpPr>
          <p:cNvPr id="116" name="Google Shape;116;p14"/>
          <p:cNvSpPr txBox="1"/>
          <p:nvPr/>
        </p:nvSpPr>
        <p:spPr>
          <a:xfrm>
            <a:off x="772800" y="9080100"/>
            <a:ext cx="2240400" cy="32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smtClean="0">
                <a:solidFill>
                  <a:srgbClr val="FFFFFF"/>
                </a:solidFill>
                <a:latin typeface="Lato Black"/>
                <a:ea typeface="Lato Black"/>
                <a:cs typeface="Lato Black"/>
                <a:sym typeface="Lato Black"/>
              </a:rPr>
              <a:t>Coach Tony Allen</a:t>
            </a:r>
            <a:endParaRPr sz="1800" dirty="0">
              <a:solidFill>
                <a:srgbClr val="FFFFFF"/>
              </a:solidFill>
              <a:latin typeface="Lato Black"/>
              <a:ea typeface="Lato Black"/>
              <a:cs typeface="Lato Black"/>
              <a:sym typeface="Lato Black"/>
            </a:endParaRPr>
          </a:p>
        </p:txBody>
      </p:sp>
      <p:sp>
        <p:nvSpPr>
          <p:cNvPr id="117" name="Google Shape;117;p14"/>
          <p:cNvSpPr txBox="1"/>
          <p:nvPr/>
        </p:nvSpPr>
        <p:spPr>
          <a:xfrm>
            <a:off x="771650" y="9400902"/>
            <a:ext cx="21654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solidFill>
                  <a:srgbClr val="FFFFFF"/>
                </a:solidFill>
                <a:latin typeface="Lato"/>
                <a:ea typeface="Lato"/>
                <a:cs typeface="Lato"/>
                <a:sym typeface="Lato"/>
              </a:rPr>
              <a:t>tagolfswing@gmail.com</a:t>
            </a:r>
            <a:endParaRPr dirty="0">
              <a:solidFill>
                <a:srgbClr val="FFFFFF"/>
              </a:solidFill>
              <a:latin typeface="Lato"/>
              <a:ea typeface="Lato"/>
              <a:cs typeface="Lato"/>
              <a:sym typeface="Lato"/>
            </a:endParaRPr>
          </a:p>
          <a:p>
            <a:pPr marL="0" lvl="0" indent="0" algn="l" rtl="0">
              <a:spcBef>
                <a:spcPts val="0"/>
              </a:spcBef>
              <a:spcAft>
                <a:spcPts val="0"/>
              </a:spcAft>
              <a:buNone/>
            </a:pPr>
            <a:r>
              <a:rPr lang="en" dirty="0" smtClean="0">
                <a:solidFill>
                  <a:srgbClr val="FFFFFF"/>
                </a:solidFill>
                <a:latin typeface="Lato"/>
                <a:ea typeface="Lato"/>
                <a:cs typeface="Lato"/>
                <a:sym typeface="Lato"/>
              </a:rPr>
              <a:t>281-979-6522</a:t>
            </a:r>
            <a:endParaRPr dirty="0">
              <a:solidFill>
                <a:srgbClr val="FFFFFF"/>
              </a:solidFill>
              <a:latin typeface="Lato"/>
              <a:ea typeface="Lato"/>
              <a:cs typeface="Lato"/>
              <a:sym typeface="Lato"/>
            </a:endParaRPr>
          </a:p>
        </p:txBody>
      </p:sp>
      <p:pic>
        <p:nvPicPr>
          <p:cNvPr id="118" name="Google Shape;118;p14"/>
          <p:cNvPicPr preferRelativeResize="0"/>
          <p:nvPr/>
        </p:nvPicPr>
        <p:blipFill>
          <a:blip r:embed="rId6">
            <a:alphaModFix/>
          </a:blip>
          <a:stretch>
            <a:fillRect/>
          </a:stretch>
        </p:blipFill>
        <p:spPr>
          <a:xfrm>
            <a:off x="569338" y="82038"/>
            <a:ext cx="2176272" cy="190901"/>
          </a:xfrm>
          <a:prstGeom prst="rect">
            <a:avLst/>
          </a:prstGeom>
          <a:noFill/>
          <a:ln>
            <a:noFill/>
          </a:ln>
        </p:spPr>
      </p:pic>
      <p:sp>
        <p:nvSpPr>
          <p:cNvPr id="119" name="Google Shape;119;p14"/>
          <p:cNvSpPr/>
          <p:nvPr/>
        </p:nvSpPr>
        <p:spPr>
          <a:xfrm>
            <a:off x="3465000" y="481575"/>
            <a:ext cx="4173900" cy="729600"/>
          </a:xfrm>
          <a:prstGeom prst="roundRect">
            <a:avLst>
              <a:gd name="adj" fmla="val 9815"/>
            </a:avLst>
          </a:prstGeom>
          <a:solidFill>
            <a:srgbClr val="2B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txBox="1"/>
          <p:nvPr/>
        </p:nvSpPr>
        <p:spPr>
          <a:xfrm>
            <a:off x="3466200" y="514500"/>
            <a:ext cx="1907100" cy="24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4ACE0"/>
                </a:solidFill>
                <a:latin typeface="Lato Black"/>
                <a:ea typeface="Lato Black"/>
                <a:cs typeface="Lato Black"/>
                <a:sym typeface="Lato Black"/>
              </a:rPr>
              <a:t>PRACTICE</a:t>
            </a:r>
            <a:endParaRPr>
              <a:solidFill>
                <a:srgbClr val="34ACE0"/>
              </a:solidFill>
              <a:latin typeface="Lato Black"/>
              <a:ea typeface="Lato Black"/>
              <a:cs typeface="Lato Black"/>
              <a:sym typeface="Lato Black"/>
            </a:endParaRPr>
          </a:p>
        </p:txBody>
      </p:sp>
      <p:sp>
        <p:nvSpPr>
          <p:cNvPr id="121" name="Google Shape;121;p14"/>
          <p:cNvSpPr txBox="1"/>
          <p:nvPr/>
        </p:nvSpPr>
        <p:spPr>
          <a:xfrm>
            <a:off x="5430600" y="481575"/>
            <a:ext cx="2003100" cy="4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Lato Black"/>
                <a:ea typeface="Lato Black"/>
                <a:cs typeface="Lato Black"/>
                <a:sym typeface="Lato Black"/>
              </a:rPr>
              <a:t>$120 /mo</a:t>
            </a:r>
            <a:endParaRPr sz="3000">
              <a:solidFill>
                <a:srgbClr val="FFFFFF"/>
              </a:solidFill>
              <a:latin typeface="Lato Black"/>
              <a:ea typeface="Lato Black"/>
              <a:cs typeface="Lato Black"/>
              <a:sym typeface="Lato Black"/>
            </a:endParaRPr>
          </a:p>
        </p:txBody>
      </p:sp>
      <p:sp>
        <p:nvSpPr>
          <p:cNvPr id="122" name="Google Shape;122;p14"/>
          <p:cNvSpPr txBox="1"/>
          <p:nvPr/>
        </p:nvSpPr>
        <p:spPr>
          <a:xfrm>
            <a:off x="3456750" y="783800"/>
            <a:ext cx="1431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34ACE0"/>
                </a:solidFill>
                <a:latin typeface="Lato Black"/>
                <a:ea typeface="Lato Black"/>
                <a:cs typeface="Lato Black"/>
                <a:sym typeface="Lato Black"/>
              </a:rPr>
              <a:t>+</a:t>
            </a:r>
            <a:endParaRPr sz="1600">
              <a:solidFill>
                <a:srgbClr val="34ACE0"/>
              </a:solidFill>
              <a:latin typeface="Lato Black"/>
              <a:ea typeface="Lato Black"/>
              <a:cs typeface="Lato Black"/>
              <a:sym typeface="Lato Black"/>
            </a:endParaRPr>
          </a:p>
        </p:txBody>
      </p:sp>
      <p:sp>
        <p:nvSpPr>
          <p:cNvPr id="123" name="Google Shape;123;p14"/>
          <p:cNvSpPr txBox="1"/>
          <p:nvPr/>
        </p:nvSpPr>
        <p:spPr>
          <a:xfrm>
            <a:off x="3599850" y="783800"/>
            <a:ext cx="1782900" cy="32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FFFFFF"/>
                </a:solidFill>
                <a:latin typeface="Lato"/>
                <a:ea typeface="Lato"/>
                <a:cs typeface="Lato"/>
                <a:sym typeface="Lato"/>
              </a:rPr>
              <a:t>(</a:t>
            </a:r>
            <a:r>
              <a:rPr lang="en" sz="1000" b="1" dirty="0">
                <a:solidFill>
                  <a:srgbClr val="FFFFFF"/>
                </a:solidFill>
                <a:latin typeface="+mn-lt"/>
                <a:ea typeface="Lato"/>
                <a:cs typeface="Lato"/>
                <a:sym typeface="Lato"/>
              </a:rPr>
              <a:t>12) 1 HOUR PRACTICE SESSIONS</a:t>
            </a:r>
            <a:endParaRPr sz="1000" b="1" dirty="0">
              <a:solidFill>
                <a:srgbClr val="FFFFFF"/>
              </a:solidFill>
              <a:latin typeface="+mn-lt"/>
              <a:ea typeface="Lato"/>
              <a:cs typeface="Lato"/>
              <a:sym typeface="Lato"/>
            </a:endParaRPr>
          </a:p>
        </p:txBody>
      </p:sp>
      <p:sp>
        <p:nvSpPr>
          <p:cNvPr id="124" name="Google Shape;124;p14"/>
          <p:cNvSpPr txBox="1"/>
          <p:nvPr/>
        </p:nvSpPr>
        <p:spPr>
          <a:xfrm>
            <a:off x="3886325" y="2279775"/>
            <a:ext cx="1302175" cy="20993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2B3843"/>
                </a:solidFill>
                <a:latin typeface="+mn-lt"/>
                <a:ea typeface="Lato"/>
                <a:cs typeface="Lato"/>
                <a:sym typeface="Lato"/>
              </a:rPr>
              <a:t>PRIVATE LESSON</a:t>
            </a:r>
            <a:endParaRPr sz="1000" b="1" dirty="0">
              <a:solidFill>
                <a:srgbClr val="2B3843"/>
              </a:solidFill>
              <a:latin typeface="+mn-lt"/>
              <a:ea typeface="Lato"/>
              <a:cs typeface="Lato"/>
              <a:sym typeface="Lato"/>
            </a:endParaRPr>
          </a:p>
        </p:txBody>
      </p:sp>
      <p:sp>
        <p:nvSpPr>
          <p:cNvPr id="125" name="Google Shape;125;p14"/>
          <p:cNvSpPr/>
          <p:nvPr/>
        </p:nvSpPr>
        <p:spPr>
          <a:xfrm>
            <a:off x="3553075" y="2306863"/>
            <a:ext cx="371100" cy="3657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3843"/>
              </a:solidFill>
            </a:endParaRPr>
          </a:p>
        </p:txBody>
      </p:sp>
      <p:sp>
        <p:nvSpPr>
          <p:cNvPr id="126" name="Google Shape;126;p14"/>
          <p:cNvSpPr txBox="1"/>
          <p:nvPr/>
        </p:nvSpPr>
        <p:spPr>
          <a:xfrm>
            <a:off x="3553075" y="2316177"/>
            <a:ext cx="371100" cy="32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2B3843"/>
                </a:solidFill>
                <a:latin typeface="Lato Black"/>
                <a:ea typeface="Lato Black"/>
                <a:cs typeface="Lato Black"/>
                <a:sym typeface="Lato Black"/>
              </a:rPr>
              <a:t>+</a:t>
            </a:r>
            <a:endParaRPr sz="2400">
              <a:solidFill>
                <a:srgbClr val="2B3843"/>
              </a:solidFill>
              <a:latin typeface="Lato Black"/>
              <a:ea typeface="Lato Black"/>
              <a:cs typeface="Lato Black"/>
              <a:sym typeface="Lato Black"/>
            </a:endParaRPr>
          </a:p>
        </p:txBody>
      </p:sp>
      <p:sp>
        <p:nvSpPr>
          <p:cNvPr id="127" name="Google Shape;127;p14"/>
          <p:cNvSpPr txBox="1"/>
          <p:nvPr/>
        </p:nvSpPr>
        <p:spPr>
          <a:xfrm>
            <a:off x="4028850" y="2455450"/>
            <a:ext cx="1159500" cy="2171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smtClean="0">
                <a:solidFill>
                  <a:srgbClr val="2B3843"/>
                </a:solidFill>
                <a:latin typeface="Lato Black"/>
                <a:ea typeface="Lato Black"/>
                <a:cs typeface="Lato Black"/>
                <a:sym typeface="Lato Black"/>
              </a:rPr>
              <a:t>$60 1/2hr</a:t>
            </a:r>
            <a:endParaRPr sz="1600" dirty="0">
              <a:solidFill>
                <a:srgbClr val="2B3843"/>
              </a:solidFill>
              <a:latin typeface="Lato Black"/>
              <a:ea typeface="Lato Black"/>
              <a:cs typeface="Lato Black"/>
              <a:sym typeface="Lato Black"/>
            </a:endParaRPr>
          </a:p>
        </p:txBody>
      </p:sp>
      <p:sp>
        <p:nvSpPr>
          <p:cNvPr id="128" name="Google Shape;128;p14"/>
          <p:cNvSpPr txBox="1"/>
          <p:nvPr/>
        </p:nvSpPr>
        <p:spPr>
          <a:xfrm>
            <a:off x="5081500" y="2279775"/>
            <a:ext cx="26243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a:solidFill>
                  <a:srgbClr val="2B3843"/>
                </a:solidFill>
                <a:latin typeface="+mn-lt"/>
                <a:ea typeface="Lato"/>
                <a:cs typeface="Times New Roman" panose="02020603050405020304" pitchFamily="18" charset="0"/>
                <a:sym typeface="Lato"/>
              </a:rPr>
              <a:t>Do you want to have a personal session to set some private goals?  Contact </a:t>
            </a:r>
            <a:r>
              <a:rPr lang="en" sz="1000" b="1" dirty="0" smtClean="0">
                <a:solidFill>
                  <a:srgbClr val="2B3843"/>
                </a:solidFill>
                <a:latin typeface="+mn-lt"/>
                <a:ea typeface="Lato"/>
                <a:cs typeface="Times New Roman" panose="02020603050405020304" pitchFamily="18" charset="0"/>
                <a:sym typeface="Lato"/>
              </a:rPr>
              <a:t> Coach Tony </a:t>
            </a:r>
            <a:r>
              <a:rPr lang="en" sz="1000" b="1" dirty="0">
                <a:solidFill>
                  <a:srgbClr val="2B3843"/>
                </a:solidFill>
                <a:latin typeface="+mn-lt"/>
                <a:ea typeface="Lato"/>
                <a:cs typeface="Times New Roman" panose="02020603050405020304" pitchFamily="18" charset="0"/>
                <a:sym typeface="Lato"/>
              </a:rPr>
              <a:t>to add a private lesson.</a:t>
            </a:r>
            <a:endParaRPr sz="1000" b="1" dirty="0">
              <a:solidFill>
                <a:srgbClr val="2B3843"/>
              </a:solidFill>
              <a:latin typeface="+mn-lt"/>
              <a:cs typeface="Times New Roman" panose="02020603050405020304" pitchFamily="18" charset="0"/>
            </a:endParaRPr>
          </a:p>
        </p:txBody>
      </p:sp>
      <p:sp>
        <p:nvSpPr>
          <p:cNvPr id="129" name="Google Shape;129;p14"/>
          <p:cNvSpPr txBox="1"/>
          <p:nvPr/>
        </p:nvSpPr>
        <p:spPr>
          <a:xfrm>
            <a:off x="247650" y="409575"/>
            <a:ext cx="904800" cy="24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E79235"/>
                </a:solidFill>
                <a:latin typeface="Lato"/>
                <a:ea typeface="Lato"/>
                <a:cs typeface="Lato"/>
                <a:sym typeface="Lato"/>
              </a:rPr>
              <a:t>ADULT</a:t>
            </a:r>
            <a:endParaRPr b="1">
              <a:solidFill>
                <a:srgbClr val="E79235"/>
              </a:solidFill>
              <a:latin typeface="Lato"/>
              <a:ea typeface="Lato"/>
              <a:cs typeface="Lato"/>
              <a:sym typeface="Lato"/>
            </a:endParaRPr>
          </a:p>
        </p:txBody>
      </p:sp>
      <p:sp>
        <p:nvSpPr>
          <p:cNvPr id="130" name="Google Shape;130;p14"/>
          <p:cNvSpPr txBox="1"/>
          <p:nvPr/>
        </p:nvSpPr>
        <p:spPr>
          <a:xfrm>
            <a:off x="60900" y="628625"/>
            <a:ext cx="25560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FFFFFF"/>
                </a:solidFill>
                <a:latin typeface="Lato Black"/>
                <a:ea typeface="Lato Black"/>
                <a:cs typeface="Lato Black"/>
                <a:sym typeface="Lato Black"/>
              </a:rPr>
              <a:t>PRACTICE</a:t>
            </a:r>
            <a:endParaRPr sz="3600">
              <a:solidFill>
                <a:srgbClr val="FFFFFF"/>
              </a:solidFill>
              <a:latin typeface="Lato Black"/>
              <a:ea typeface="Lato Black"/>
              <a:cs typeface="Lato Black"/>
              <a:sym typeface="Lato Black"/>
            </a:endParaRPr>
          </a:p>
        </p:txBody>
      </p:sp>
      <p:sp>
        <p:nvSpPr>
          <p:cNvPr id="131" name="Google Shape;131;p14"/>
          <p:cNvSpPr txBox="1"/>
          <p:nvPr/>
        </p:nvSpPr>
        <p:spPr>
          <a:xfrm>
            <a:off x="2514600" y="536448"/>
            <a:ext cx="621900" cy="57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rgbClr val="E79235"/>
                </a:solidFill>
                <a:latin typeface="Lato Black"/>
                <a:ea typeface="Lato Black"/>
                <a:cs typeface="Lato Black"/>
                <a:sym typeface="Lato Black"/>
              </a:rPr>
              <a:t>+</a:t>
            </a:r>
            <a:endParaRPr sz="7200">
              <a:solidFill>
                <a:srgbClr val="E79235"/>
              </a:solidFill>
              <a:latin typeface="Lato Black"/>
              <a:ea typeface="Lato Black"/>
              <a:cs typeface="Lato Black"/>
              <a:sym typeface="Lato Black"/>
            </a:endParaRPr>
          </a:p>
        </p:txBody>
      </p:sp>
      <p:sp>
        <p:nvSpPr>
          <p:cNvPr id="132" name="Google Shape;132;p14"/>
          <p:cNvSpPr txBox="1"/>
          <p:nvPr/>
        </p:nvSpPr>
        <p:spPr>
          <a:xfrm>
            <a:off x="228325" y="1028513"/>
            <a:ext cx="27411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FFFF"/>
                </a:solidFill>
                <a:latin typeface="Lato"/>
                <a:ea typeface="Lato"/>
                <a:cs typeface="Lato"/>
                <a:sym typeface="Lato"/>
              </a:rPr>
              <a:t>JOIN OUR PRACTICE + PROGRAM ACCELERATE YOUR SKILLS IN 2019</a:t>
            </a:r>
            <a:endParaRPr sz="1200" b="1">
              <a:solidFill>
                <a:srgbClr val="FFFFFF"/>
              </a:solidFill>
              <a:latin typeface="Lato"/>
              <a:ea typeface="Lato"/>
              <a:cs typeface="Lato"/>
              <a:sym typeface="Lato"/>
            </a:endParaRPr>
          </a:p>
        </p:txBody>
      </p:sp>
      <p:sp>
        <p:nvSpPr>
          <p:cNvPr id="133" name="Google Shape;133;p14"/>
          <p:cNvSpPr txBox="1"/>
          <p:nvPr/>
        </p:nvSpPr>
        <p:spPr>
          <a:xfrm>
            <a:off x="114425" y="2937475"/>
            <a:ext cx="30480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E79235"/>
                </a:solidFill>
                <a:latin typeface="Lato Black"/>
                <a:ea typeface="Lato Black"/>
                <a:cs typeface="Lato Black"/>
                <a:sym typeface="Lato Black"/>
              </a:rPr>
              <a:t>ENROLL YOUR FAMILY TODAY!</a:t>
            </a:r>
            <a:endParaRPr sz="1200">
              <a:solidFill>
                <a:srgbClr val="E79235"/>
              </a:solidFill>
              <a:latin typeface="Lato Black"/>
              <a:ea typeface="Lato Black"/>
              <a:cs typeface="Lato Black"/>
              <a:sym typeface="Lato Black"/>
            </a:endParaRPr>
          </a:p>
        </p:txBody>
      </p:sp>
      <p:cxnSp>
        <p:nvCxnSpPr>
          <p:cNvPr id="134" name="Google Shape;134;p14"/>
          <p:cNvCxnSpPr/>
          <p:nvPr/>
        </p:nvCxnSpPr>
        <p:spPr>
          <a:xfrm>
            <a:off x="3405150" y="2796325"/>
            <a:ext cx="4276800" cy="3900"/>
          </a:xfrm>
          <a:prstGeom prst="straightConnector1">
            <a:avLst/>
          </a:prstGeom>
          <a:noFill/>
          <a:ln w="9525" cap="flat" cmpd="sng">
            <a:solidFill>
              <a:srgbClr val="999999"/>
            </a:solidFill>
            <a:prstDash val="solid"/>
            <a:round/>
            <a:headEnd type="none" w="med" len="med"/>
            <a:tailEnd type="none" w="med" len="med"/>
          </a:ln>
        </p:spPr>
      </p:cxnSp>
      <p:sp>
        <p:nvSpPr>
          <p:cNvPr id="135" name="Google Shape;135;p14"/>
          <p:cNvSpPr txBox="1"/>
          <p:nvPr/>
        </p:nvSpPr>
        <p:spPr>
          <a:xfrm>
            <a:off x="3351950" y="2893063"/>
            <a:ext cx="44727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E79235"/>
                </a:solidFill>
                <a:latin typeface="Lato Black"/>
                <a:ea typeface="Lato Black"/>
                <a:cs typeface="Lato Black"/>
                <a:sym typeface="Lato Black"/>
              </a:rPr>
              <a:t>STEP 2 - CHOOSE YOUR PRACTICE GROUP</a:t>
            </a:r>
            <a:endParaRPr sz="1500">
              <a:solidFill>
                <a:srgbClr val="E79235"/>
              </a:solidFill>
              <a:latin typeface="Lato Black"/>
              <a:ea typeface="Lato Black"/>
              <a:cs typeface="Lato Black"/>
              <a:sym typeface="Lato Black"/>
            </a:endParaRPr>
          </a:p>
        </p:txBody>
      </p:sp>
      <p:sp>
        <p:nvSpPr>
          <p:cNvPr id="136" name="Google Shape;136;p14"/>
          <p:cNvSpPr txBox="1"/>
          <p:nvPr/>
        </p:nvSpPr>
        <p:spPr>
          <a:xfrm>
            <a:off x="3299550" y="3185775"/>
            <a:ext cx="4472700" cy="45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rgbClr val="2B3843"/>
                </a:solidFill>
                <a:latin typeface="+mn-lt"/>
                <a:ea typeface="Lato"/>
                <a:cs typeface="Lato"/>
                <a:sym typeface="Lato"/>
              </a:rPr>
              <a:t>You will attend a group session each week and work through a series of drills &amp; education under a watchful eye from </a:t>
            </a:r>
            <a:r>
              <a:rPr lang="en" sz="1100" dirty="0" smtClean="0">
                <a:solidFill>
                  <a:srgbClr val="2B3843"/>
                </a:solidFill>
                <a:latin typeface="+mn-lt"/>
                <a:ea typeface="Lato"/>
                <a:cs typeface="Lato"/>
                <a:sym typeface="Lato"/>
              </a:rPr>
              <a:t>Caoch Tony</a:t>
            </a:r>
            <a:r>
              <a:rPr lang="en" sz="1100" dirty="0" smtClean="0">
                <a:solidFill>
                  <a:srgbClr val="2B3843"/>
                </a:solidFill>
                <a:latin typeface="Lato"/>
                <a:ea typeface="Lato"/>
                <a:cs typeface="Lato"/>
                <a:sym typeface="Lato"/>
              </a:rPr>
              <a:t>.</a:t>
            </a:r>
            <a:endParaRPr dirty="0">
              <a:solidFill>
                <a:srgbClr val="2B3843"/>
              </a:solidFill>
            </a:endParaRPr>
          </a:p>
        </p:txBody>
      </p:sp>
      <p:sp>
        <p:nvSpPr>
          <p:cNvPr id="137" name="Google Shape;137;p14"/>
          <p:cNvSpPr txBox="1"/>
          <p:nvPr/>
        </p:nvSpPr>
        <p:spPr>
          <a:xfrm>
            <a:off x="3307200" y="3630375"/>
            <a:ext cx="4472700" cy="24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rgbClr val="2B3843"/>
                </a:solidFill>
                <a:latin typeface="+mn-lt"/>
                <a:ea typeface="Lato Black"/>
                <a:cs typeface="Lato Black"/>
                <a:sym typeface="Lato Black"/>
              </a:rPr>
              <a:t>Only 10 spots available in each group. Reserve your spot today!</a:t>
            </a:r>
            <a:endParaRPr dirty="0">
              <a:solidFill>
                <a:srgbClr val="2B3843"/>
              </a:solidFill>
              <a:latin typeface="+mn-lt"/>
            </a:endParaRPr>
          </a:p>
        </p:txBody>
      </p:sp>
      <p:sp>
        <p:nvSpPr>
          <p:cNvPr id="138" name="Google Shape;138;p14"/>
          <p:cNvSpPr/>
          <p:nvPr/>
        </p:nvSpPr>
        <p:spPr>
          <a:xfrm>
            <a:off x="3600150" y="3896838"/>
            <a:ext cx="857400" cy="365700"/>
          </a:xfrm>
          <a:prstGeom prst="roundRect">
            <a:avLst>
              <a:gd name="adj" fmla="val 16667"/>
            </a:avLst>
          </a:prstGeom>
          <a:solidFill>
            <a:srgbClr val="FFFFFF"/>
          </a:solidFill>
          <a:ln w="9525" cap="flat" cmpd="sng">
            <a:solidFill>
              <a:srgbClr val="E79235"/>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buClr>
                <a:schemeClr val="dk1"/>
              </a:buClr>
              <a:buSzPts val="1100"/>
            </a:pPr>
            <a:r>
              <a:rPr lang="en-US" sz="900" b="1" dirty="0">
                <a:solidFill>
                  <a:srgbClr val="2B3843"/>
                </a:solidFill>
                <a:latin typeface="+mn-lt"/>
                <a:ea typeface="Lato Black"/>
                <a:cs typeface="Lato Black"/>
                <a:sym typeface="Lato Black"/>
              </a:rPr>
              <a:t>Wednesday</a:t>
            </a:r>
          </a:p>
          <a:p>
            <a:pPr lvl="0" algn="ctr">
              <a:lnSpc>
                <a:spcPct val="115000"/>
              </a:lnSpc>
              <a:buClr>
                <a:schemeClr val="dk1"/>
              </a:buClr>
              <a:buSzPts val="1100"/>
            </a:pPr>
            <a:r>
              <a:rPr lang="en-US" sz="900" b="1" dirty="0">
                <a:solidFill>
                  <a:srgbClr val="2B3843"/>
                </a:solidFill>
                <a:latin typeface="+mn-lt"/>
                <a:ea typeface="Lato Black"/>
                <a:cs typeface="Lato Black"/>
                <a:sym typeface="Lato Black"/>
              </a:rPr>
              <a:t>6:00 – 7:00</a:t>
            </a:r>
            <a:endParaRPr lang="en-US" sz="900" b="1" dirty="0">
              <a:solidFill>
                <a:srgbClr val="2B3843"/>
              </a:solidFill>
              <a:latin typeface="+mn-lt"/>
            </a:endParaRPr>
          </a:p>
        </p:txBody>
      </p:sp>
      <p:sp>
        <p:nvSpPr>
          <p:cNvPr id="139" name="Google Shape;139;p14"/>
          <p:cNvSpPr/>
          <p:nvPr/>
        </p:nvSpPr>
        <p:spPr>
          <a:xfrm>
            <a:off x="4609950" y="3896838"/>
            <a:ext cx="857400" cy="365700"/>
          </a:xfrm>
          <a:prstGeom prst="roundRect">
            <a:avLst>
              <a:gd name="adj" fmla="val 16667"/>
            </a:avLst>
          </a:prstGeom>
          <a:solidFill>
            <a:srgbClr val="FFFFFF"/>
          </a:solidFill>
          <a:ln w="9525" cap="flat" cmpd="sng">
            <a:solidFill>
              <a:srgbClr val="E792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900" b="1" dirty="0" smtClean="0">
                <a:solidFill>
                  <a:srgbClr val="2B3843"/>
                </a:solidFill>
                <a:latin typeface="+mn-lt"/>
                <a:ea typeface="Lato Black"/>
                <a:cs typeface="Lato Black"/>
                <a:sym typeface="Lato Black"/>
              </a:rPr>
              <a:t>Sunday</a:t>
            </a:r>
            <a:endParaRPr sz="900" b="1" dirty="0">
              <a:solidFill>
                <a:srgbClr val="2B3843"/>
              </a:solidFill>
              <a:latin typeface="+mn-lt"/>
              <a:ea typeface="Lato Black"/>
              <a:cs typeface="Lato Black"/>
              <a:sym typeface="Lato Black"/>
            </a:endParaRPr>
          </a:p>
          <a:p>
            <a:pPr marL="0" lvl="0" indent="0" algn="ctr" rtl="0">
              <a:lnSpc>
                <a:spcPct val="115000"/>
              </a:lnSpc>
              <a:spcBef>
                <a:spcPts val="0"/>
              </a:spcBef>
              <a:spcAft>
                <a:spcPts val="0"/>
              </a:spcAft>
              <a:buClr>
                <a:schemeClr val="dk1"/>
              </a:buClr>
              <a:buSzPts val="1100"/>
              <a:buFont typeface="Arial"/>
              <a:buNone/>
            </a:pPr>
            <a:r>
              <a:rPr lang="en" sz="900" b="1" dirty="0" smtClean="0">
                <a:solidFill>
                  <a:srgbClr val="2B3843"/>
                </a:solidFill>
                <a:latin typeface="+mn-lt"/>
                <a:ea typeface="Lato Black"/>
                <a:cs typeface="Lato Black"/>
                <a:sym typeface="Lato Black"/>
              </a:rPr>
              <a:t>1:30 </a:t>
            </a:r>
            <a:r>
              <a:rPr lang="en" sz="900" b="1" dirty="0" smtClean="0">
                <a:solidFill>
                  <a:srgbClr val="2B3843"/>
                </a:solidFill>
                <a:latin typeface="+mn-lt"/>
                <a:ea typeface="Lato Black"/>
                <a:cs typeface="Lato Black"/>
                <a:sym typeface="Lato Black"/>
              </a:rPr>
              <a:t>– </a:t>
            </a:r>
            <a:r>
              <a:rPr lang="en" sz="900" b="1" dirty="0" smtClean="0">
                <a:solidFill>
                  <a:srgbClr val="2B3843"/>
                </a:solidFill>
                <a:latin typeface="+mn-lt"/>
                <a:ea typeface="Lato Black"/>
                <a:cs typeface="Lato Black"/>
                <a:sym typeface="Lato Black"/>
              </a:rPr>
              <a:t>2:30</a:t>
            </a:r>
            <a:endParaRPr b="1" dirty="0">
              <a:solidFill>
                <a:srgbClr val="2B3843"/>
              </a:solidFill>
              <a:latin typeface="+mn-lt"/>
            </a:endParaRPr>
          </a:p>
        </p:txBody>
      </p:sp>
      <p:sp>
        <p:nvSpPr>
          <p:cNvPr id="140" name="Google Shape;140;p14"/>
          <p:cNvSpPr/>
          <p:nvPr/>
        </p:nvSpPr>
        <p:spPr>
          <a:xfrm>
            <a:off x="5611592" y="3877875"/>
            <a:ext cx="857400" cy="398917"/>
          </a:xfrm>
          <a:prstGeom prst="roundRect">
            <a:avLst>
              <a:gd name="adj" fmla="val 16667"/>
            </a:avLst>
          </a:prstGeom>
          <a:solidFill>
            <a:srgbClr val="FFFFFF"/>
          </a:solidFill>
          <a:ln w="9525" cap="flat" cmpd="sng">
            <a:solidFill>
              <a:srgbClr val="E79235"/>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buClr>
                <a:schemeClr val="dk1"/>
              </a:buClr>
              <a:buSzPts val="1100"/>
            </a:pPr>
            <a:endParaRPr lang="en-US" sz="900" dirty="0">
              <a:solidFill>
                <a:srgbClr val="2B3843"/>
              </a:solidFill>
            </a:endParaRPr>
          </a:p>
        </p:txBody>
      </p:sp>
      <p:sp>
        <p:nvSpPr>
          <p:cNvPr id="141" name="Google Shape;141;p14"/>
          <p:cNvSpPr/>
          <p:nvPr/>
        </p:nvSpPr>
        <p:spPr>
          <a:xfrm>
            <a:off x="6629550" y="3896838"/>
            <a:ext cx="857400" cy="365700"/>
          </a:xfrm>
          <a:prstGeom prst="roundRect">
            <a:avLst>
              <a:gd name="adj" fmla="val 16667"/>
            </a:avLst>
          </a:prstGeom>
          <a:solidFill>
            <a:srgbClr val="FFFFFF"/>
          </a:solidFill>
          <a:ln w="9525" cap="flat" cmpd="sng">
            <a:solidFill>
              <a:srgbClr val="E792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dirty="0">
              <a:solidFill>
                <a:srgbClr val="2B3843"/>
              </a:solidFill>
            </a:endParaRPr>
          </a:p>
        </p:txBody>
      </p:sp>
      <p:sp>
        <p:nvSpPr>
          <p:cNvPr id="142" name="Google Shape;142;p14"/>
          <p:cNvSpPr/>
          <p:nvPr/>
        </p:nvSpPr>
        <p:spPr>
          <a:xfrm>
            <a:off x="3645853" y="4358188"/>
            <a:ext cx="857400" cy="365700"/>
          </a:xfrm>
          <a:prstGeom prst="roundRect">
            <a:avLst>
              <a:gd name="adj" fmla="val 16667"/>
            </a:avLst>
          </a:prstGeom>
          <a:solidFill>
            <a:srgbClr val="FFFFFF"/>
          </a:solidFill>
          <a:ln w="9525" cap="flat" cmpd="sng">
            <a:solidFill>
              <a:srgbClr val="E792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dirty="0">
              <a:solidFill>
                <a:srgbClr val="2B3843"/>
              </a:solidFill>
            </a:endParaRPr>
          </a:p>
        </p:txBody>
      </p:sp>
      <p:sp>
        <p:nvSpPr>
          <p:cNvPr id="143" name="Google Shape;143;p14"/>
          <p:cNvSpPr/>
          <p:nvPr/>
        </p:nvSpPr>
        <p:spPr>
          <a:xfrm>
            <a:off x="4609950" y="4358188"/>
            <a:ext cx="857400" cy="365700"/>
          </a:xfrm>
          <a:prstGeom prst="roundRect">
            <a:avLst>
              <a:gd name="adj" fmla="val 16667"/>
            </a:avLst>
          </a:prstGeom>
          <a:solidFill>
            <a:srgbClr val="FFFFFF"/>
          </a:solidFill>
          <a:ln w="9525" cap="flat" cmpd="sng">
            <a:solidFill>
              <a:srgbClr val="E792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dirty="0">
              <a:solidFill>
                <a:srgbClr val="2B3843"/>
              </a:solidFill>
            </a:endParaRPr>
          </a:p>
        </p:txBody>
      </p:sp>
      <p:sp>
        <p:nvSpPr>
          <p:cNvPr id="144" name="Google Shape;144;p14"/>
          <p:cNvSpPr/>
          <p:nvPr/>
        </p:nvSpPr>
        <p:spPr>
          <a:xfrm>
            <a:off x="5619750" y="4358188"/>
            <a:ext cx="857400" cy="365700"/>
          </a:xfrm>
          <a:prstGeom prst="roundRect">
            <a:avLst>
              <a:gd name="adj" fmla="val 16667"/>
            </a:avLst>
          </a:prstGeom>
          <a:solidFill>
            <a:srgbClr val="FFFFFF"/>
          </a:solidFill>
          <a:ln w="9525" cap="flat" cmpd="sng">
            <a:solidFill>
              <a:srgbClr val="E792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dirty="0">
              <a:solidFill>
                <a:srgbClr val="2B3843"/>
              </a:solidFill>
            </a:endParaRPr>
          </a:p>
        </p:txBody>
      </p:sp>
      <p:sp>
        <p:nvSpPr>
          <p:cNvPr id="145" name="Google Shape;145;p14"/>
          <p:cNvSpPr/>
          <p:nvPr/>
        </p:nvSpPr>
        <p:spPr>
          <a:xfrm>
            <a:off x="6629550" y="4358188"/>
            <a:ext cx="857400" cy="365700"/>
          </a:xfrm>
          <a:prstGeom prst="roundRect">
            <a:avLst>
              <a:gd name="adj" fmla="val 16667"/>
            </a:avLst>
          </a:prstGeom>
          <a:solidFill>
            <a:srgbClr val="FFFFFF"/>
          </a:solidFill>
          <a:ln w="9525" cap="flat" cmpd="sng">
            <a:solidFill>
              <a:srgbClr val="E792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dirty="0">
              <a:solidFill>
                <a:srgbClr val="2B3843"/>
              </a:solidFill>
            </a:endParaRPr>
          </a:p>
        </p:txBody>
      </p:sp>
      <p:cxnSp>
        <p:nvCxnSpPr>
          <p:cNvPr id="146" name="Google Shape;146;p14"/>
          <p:cNvCxnSpPr/>
          <p:nvPr/>
        </p:nvCxnSpPr>
        <p:spPr>
          <a:xfrm>
            <a:off x="3397500" y="4869900"/>
            <a:ext cx="4276800" cy="3900"/>
          </a:xfrm>
          <a:prstGeom prst="straightConnector1">
            <a:avLst/>
          </a:prstGeom>
          <a:noFill/>
          <a:ln w="9525" cap="flat" cmpd="sng">
            <a:solidFill>
              <a:srgbClr val="999999"/>
            </a:solidFill>
            <a:prstDash val="solid"/>
            <a:round/>
            <a:headEnd type="none" w="med" len="med"/>
            <a:tailEnd type="none" w="med" len="med"/>
          </a:ln>
        </p:spPr>
      </p:cxnSp>
      <p:cxnSp>
        <p:nvCxnSpPr>
          <p:cNvPr id="147" name="Google Shape;147;p14"/>
          <p:cNvCxnSpPr/>
          <p:nvPr/>
        </p:nvCxnSpPr>
        <p:spPr>
          <a:xfrm>
            <a:off x="5534025" y="4927175"/>
            <a:ext cx="900" cy="1485300"/>
          </a:xfrm>
          <a:prstGeom prst="straightConnector1">
            <a:avLst/>
          </a:prstGeom>
          <a:noFill/>
          <a:ln w="9525" cap="flat" cmpd="sng">
            <a:solidFill>
              <a:srgbClr val="999999"/>
            </a:solidFill>
            <a:prstDash val="solid"/>
            <a:round/>
            <a:headEnd type="none" w="med" len="med"/>
            <a:tailEnd type="none" w="med" len="med"/>
          </a:ln>
        </p:spPr>
      </p:cxnSp>
      <p:cxnSp>
        <p:nvCxnSpPr>
          <p:cNvPr id="148" name="Google Shape;148;p14"/>
          <p:cNvCxnSpPr/>
          <p:nvPr/>
        </p:nvCxnSpPr>
        <p:spPr>
          <a:xfrm>
            <a:off x="3405150" y="6499425"/>
            <a:ext cx="4276800" cy="3900"/>
          </a:xfrm>
          <a:prstGeom prst="straightConnector1">
            <a:avLst/>
          </a:prstGeom>
          <a:noFill/>
          <a:ln w="9525" cap="flat" cmpd="sng">
            <a:solidFill>
              <a:srgbClr val="999999"/>
            </a:solidFill>
            <a:prstDash val="solid"/>
            <a:round/>
            <a:headEnd type="none" w="med" len="med"/>
            <a:tailEnd type="none" w="med" len="med"/>
          </a:ln>
        </p:spPr>
      </p:cxnSp>
      <p:sp>
        <p:nvSpPr>
          <p:cNvPr id="149" name="Google Shape;149;p14"/>
          <p:cNvSpPr txBox="1"/>
          <p:nvPr/>
        </p:nvSpPr>
        <p:spPr>
          <a:xfrm>
            <a:off x="3299550" y="4887413"/>
            <a:ext cx="2240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2B3843"/>
                </a:solidFill>
                <a:latin typeface="Lato Black"/>
                <a:ea typeface="Lato Black"/>
                <a:cs typeface="Lato Black"/>
                <a:sym typeface="Lato Black"/>
              </a:rPr>
              <a:t>PRACTICE SCHEDULE</a:t>
            </a:r>
            <a:endParaRPr sz="1100">
              <a:solidFill>
                <a:srgbClr val="2B3843"/>
              </a:solidFill>
              <a:latin typeface="Lato Black"/>
              <a:ea typeface="Lato Black"/>
              <a:cs typeface="Lato Black"/>
              <a:sym typeface="Lato Black"/>
            </a:endParaRPr>
          </a:p>
        </p:txBody>
      </p:sp>
      <p:sp>
        <p:nvSpPr>
          <p:cNvPr id="150" name="Google Shape;150;p14"/>
          <p:cNvSpPr txBox="1"/>
          <p:nvPr/>
        </p:nvSpPr>
        <p:spPr>
          <a:xfrm>
            <a:off x="3368550" y="5180087"/>
            <a:ext cx="2165400" cy="545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2B3843"/>
                </a:solidFill>
                <a:latin typeface="+mn-lt"/>
                <a:ea typeface="Lato"/>
                <a:cs typeface="Times New Roman" panose="02020603050405020304" pitchFamily="18" charset="0"/>
                <a:sym typeface="Lato"/>
              </a:rPr>
              <a:t>We rotate the skills we focus on each week.  Each session we will have drills and activities that are proven to accelerate your skills, and also cover education to make you a skilled golfer!</a:t>
            </a:r>
            <a:endParaRPr sz="800" dirty="0">
              <a:solidFill>
                <a:srgbClr val="2B3843"/>
              </a:solidFill>
              <a:latin typeface="+mn-lt"/>
              <a:ea typeface="Lato Black"/>
              <a:cs typeface="Times New Roman" panose="02020603050405020304" pitchFamily="18" charset="0"/>
              <a:sym typeface="Lato Black"/>
            </a:endParaRPr>
          </a:p>
        </p:txBody>
      </p:sp>
      <p:sp>
        <p:nvSpPr>
          <p:cNvPr id="151" name="Google Shape;151;p14"/>
          <p:cNvSpPr txBox="1"/>
          <p:nvPr/>
        </p:nvSpPr>
        <p:spPr>
          <a:xfrm>
            <a:off x="5535000" y="4887416"/>
            <a:ext cx="2240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2B3843"/>
                </a:solidFill>
                <a:latin typeface="Lato Black"/>
                <a:ea typeface="Lato Black"/>
                <a:cs typeface="Lato Black"/>
                <a:sym typeface="Lato Black"/>
              </a:rPr>
              <a:t>ON-COURSE SESSION DATES</a:t>
            </a:r>
            <a:endParaRPr sz="1100">
              <a:solidFill>
                <a:srgbClr val="2B3843"/>
              </a:solidFill>
              <a:latin typeface="Lato Black"/>
              <a:ea typeface="Lato Black"/>
              <a:cs typeface="Lato Black"/>
              <a:sym typeface="Lato Black"/>
            </a:endParaRPr>
          </a:p>
        </p:txBody>
      </p:sp>
      <p:sp>
        <p:nvSpPr>
          <p:cNvPr id="152" name="Google Shape;152;p14"/>
          <p:cNvSpPr txBox="1"/>
          <p:nvPr/>
        </p:nvSpPr>
        <p:spPr>
          <a:xfrm>
            <a:off x="5604000" y="5180097"/>
            <a:ext cx="2240400" cy="5454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2B3843"/>
                </a:solidFill>
                <a:latin typeface="+mn-lt"/>
                <a:ea typeface="Lato"/>
                <a:cs typeface="Times New Roman" panose="02020603050405020304" pitchFamily="18" charset="0"/>
                <a:sym typeface="Lato"/>
              </a:rPr>
              <a:t>Below are the dates for our on-course sessions. For each session, we will do light instruction on course, and help you learn how to keep stats and evaluate which areas of your game we need to improve.</a:t>
            </a:r>
            <a:endParaRPr sz="800" dirty="0">
              <a:solidFill>
                <a:srgbClr val="2B3843"/>
              </a:solidFill>
              <a:latin typeface="+mn-lt"/>
              <a:ea typeface="Lato"/>
              <a:cs typeface="Times New Roman" panose="02020603050405020304" pitchFamily="18" charset="0"/>
              <a:sym typeface="Lato"/>
            </a:endParaRPr>
          </a:p>
        </p:txBody>
      </p:sp>
      <p:sp>
        <p:nvSpPr>
          <p:cNvPr id="153" name="Google Shape;153;p14"/>
          <p:cNvSpPr txBox="1"/>
          <p:nvPr/>
        </p:nvSpPr>
        <p:spPr>
          <a:xfrm>
            <a:off x="3299550" y="5725575"/>
            <a:ext cx="22404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a:solidFill>
                  <a:srgbClr val="2B3843"/>
                </a:solidFill>
                <a:latin typeface="+mn-lt"/>
                <a:ea typeface="Lato Black"/>
                <a:cs typeface="Lato Black"/>
                <a:sym typeface="Lato Black"/>
              </a:rPr>
              <a:t>Session 1 - PUTTING</a:t>
            </a:r>
            <a:endParaRPr sz="1000" b="1" dirty="0">
              <a:solidFill>
                <a:srgbClr val="2B3843"/>
              </a:solidFill>
              <a:latin typeface="+mn-lt"/>
              <a:ea typeface="Lato Black"/>
              <a:cs typeface="Lato Black"/>
              <a:sym typeface="Lato Black"/>
            </a:endParaRPr>
          </a:p>
        </p:txBody>
      </p:sp>
      <p:sp>
        <p:nvSpPr>
          <p:cNvPr id="154" name="Google Shape;154;p14"/>
          <p:cNvSpPr txBox="1"/>
          <p:nvPr/>
        </p:nvSpPr>
        <p:spPr>
          <a:xfrm>
            <a:off x="3299550" y="5877975"/>
            <a:ext cx="22404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a:solidFill>
                  <a:srgbClr val="2B3843"/>
                </a:solidFill>
                <a:latin typeface="+mn-lt"/>
                <a:ea typeface="Lato Black"/>
                <a:cs typeface="Lato Black"/>
                <a:sym typeface="Lato Black"/>
              </a:rPr>
              <a:t>Session 2 - CHIPPING/PITCHING</a:t>
            </a:r>
            <a:endParaRPr sz="1000" b="1" dirty="0">
              <a:solidFill>
                <a:srgbClr val="2B3843"/>
              </a:solidFill>
              <a:latin typeface="+mn-lt"/>
              <a:ea typeface="Lato Black"/>
              <a:cs typeface="Lato Black"/>
              <a:sym typeface="Lato Black"/>
            </a:endParaRPr>
          </a:p>
        </p:txBody>
      </p:sp>
      <p:sp>
        <p:nvSpPr>
          <p:cNvPr id="155" name="Google Shape;155;p14"/>
          <p:cNvSpPr txBox="1"/>
          <p:nvPr/>
        </p:nvSpPr>
        <p:spPr>
          <a:xfrm>
            <a:off x="3299550" y="6030375"/>
            <a:ext cx="22404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a:solidFill>
                  <a:srgbClr val="2B3843"/>
                </a:solidFill>
                <a:latin typeface="+mn-lt"/>
                <a:ea typeface="Lato Black"/>
                <a:cs typeface="Lato Black"/>
                <a:sym typeface="Lato Black"/>
              </a:rPr>
              <a:t>Session 3 - FULL SWING IRONS</a:t>
            </a:r>
            <a:endParaRPr sz="1000" b="1" dirty="0">
              <a:solidFill>
                <a:srgbClr val="2B3843"/>
              </a:solidFill>
              <a:latin typeface="+mn-lt"/>
              <a:ea typeface="Lato Black"/>
              <a:cs typeface="Lato Black"/>
              <a:sym typeface="Lato Black"/>
            </a:endParaRPr>
          </a:p>
        </p:txBody>
      </p:sp>
      <p:sp>
        <p:nvSpPr>
          <p:cNvPr id="156" name="Google Shape;156;p14"/>
          <p:cNvSpPr txBox="1"/>
          <p:nvPr/>
        </p:nvSpPr>
        <p:spPr>
          <a:xfrm>
            <a:off x="3299550" y="6182775"/>
            <a:ext cx="22404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a:solidFill>
                  <a:srgbClr val="2B3843"/>
                </a:solidFill>
                <a:latin typeface="+mn-lt"/>
                <a:ea typeface="Lato Black"/>
                <a:cs typeface="Lato Black"/>
                <a:sym typeface="Lato Black"/>
              </a:rPr>
              <a:t>Session 4 - FULL SWING WOODS</a:t>
            </a:r>
            <a:endParaRPr sz="1000" b="1" dirty="0">
              <a:solidFill>
                <a:srgbClr val="2B3843"/>
              </a:solidFill>
              <a:latin typeface="+mn-lt"/>
              <a:ea typeface="Lato Black"/>
              <a:cs typeface="Lato Black"/>
              <a:sym typeface="Lato Black"/>
            </a:endParaRPr>
          </a:p>
        </p:txBody>
      </p:sp>
      <p:sp>
        <p:nvSpPr>
          <p:cNvPr id="157" name="Google Shape;157;p14"/>
          <p:cNvSpPr txBox="1"/>
          <p:nvPr/>
        </p:nvSpPr>
        <p:spPr>
          <a:xfrm>
            <a:off x="5535000" y="5725563"/>
            <a:ext cx="22404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smtClean="0">
                <a:solidFill>
                  <a:srgbClr val="2B3843"/>
                </a:solidFill>
                <a:latin typeface="+mn-lt"/>
                <a:ea typeface="Lato Black"/>
                <a:cs typeface="Lato Black"/>
                <a:sym typeface="Lato Black"/>
              </a:rPr>
              <a:t>Saturday June 15</a:t>
            </a:r>
            <a:r>
              <a:rPr lang="en" sz="1000" b="1" baseline="30000" dirty="0" smtClean="0">
                <a:solidFill>
                  <a:srgbClr val="2B3843"/>
                </a:solidFill>
                <a:latin typeface="+mn-lt"/>
                <a:ea typeface="Lato Black"/>
                <a:cs typeface="Lato Black"/>
                <a:sym typeface="Lato Black"/>
              </a:rPr>
              <a:t>th</a:t>
            </a:r>
            <a:r>
              <a:rPr lang="en" sz="1000" b="1" dirty="0" smtClean="0">
                <a:solidFill>
                  <a:srgbClr val="2B3843"/>
                </a:solidFill>
                <a:latin typeface="+mn-lt"/>
                <a:ea typeface="Lato Black"/>
                <a:cs typeface="Lato Black"/>
                <a:sym typeface="Lato Black"/>
              </a:rPr>
              <a:t> – 6:00pm</a:t>
            </a:r>
            <a:endParaRPr sz="1000" b="1" dirty="0">
              <a:solidFill>
                <a:srgbClr val="2B3843"/>
              </a:solidFill>
              <a:latin typeface="+mn-lt"/>
              <a:ea typeface="Lato Black"/>
              <a:cs typeface="Lato Black"/>
              <a:sym typeface="Lato Black"/>
            </a:endParaRPr>
          </a:p>
        </p:txBody>
      </p:sp>
      <p:sp>
        <p:nvSpPr>
          <p:cNvPr id="158" name="Google Shape;158;p14"/>
          <p:cNvSpPr txBox="1"/>
          <p:nvPr/>
        </p:nvSpPr>
        <p:spPr>
          <a:xfrm>
            <a:off x="5535000" y="5877963"/>
            <a:ext cx="22404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smtClean="0">
                <a:solidFill>
                  <a:srgbClr val="2B3843"/>
                </a:solidFill>
                <a:latin typeface="+mn-lt"/>
                <a:ea typeface="Lato Black"/>
                <a:cs typeface="Lato Black"/>
                <a:sym typeface="Lato Black"/>
              </a:rPr>
              <a:t>Saturday July 13</a:t>
            </a:r>
            <a:r>
              <a:rPr lang="en" sz="1000" b="1" baseline="30000" dirty="0" smtClean="0">
                <a:solidFill>
                  <a:srgbClr val="2B3843"/>
                </a:solidFill>
                <a:latin typeface="+mn-lt"/>
                <a:ea typeface="Lato Black"/>
                <a:cs typeface="Lato Black"/>
                <a:sym typeface="Lato Black"/>
              </a:rPr>
              <a:t>th</a:t>
            </a:r>
            <a:r>
              <a:rPr lang="en" sz="1000" b="1" dirty="0" smtClean="0">
                <a:solidFill>
                  <a:srgbClr val="2B3843"/>
                </a:solidFill>
                <a:latin typeface="+mn-lt"/>
                <a:ea typeface="Lato Black"/>
                <a:cs typeface="Lato Black"/>
                <a:sym typeface="Lato Black"/>
              </a:rPr>
              <a:t> – 6:00pm</a:t>
            </a:r>
            <a:endParaRPr sz="1000" b="1" dirty="0">
              <a:solidFill>
                <a:srgbClr val="2B3843"/>
              </a:solidFill>
              <a:latin typeface="+mn-lt"/>
              <a:ea typeface="Lato Black"/>
              <a:cs typeface="Lato Black"/>
              <a:sym typeface="Lato Black"/>
            </a:endParaRPr>
          </a:p>
        </p:txBody>
      </p:sp>
      <p:sp>
        <p:nvSpPr>
          <p:cNvPr id="159" name="Google Shape;159;p14"/>
          <p:cNvSpPr txBox="1"/>
          <p:nvPr/>
        </p:nvSpPr>
        <p:spPr>
          <a:xfrm>
            <a:off x="5535000" y="6030363"/>
            <a:ext cx="22404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smtClean="0">
                <a:solidFill>
                  <a:srgbClr val="2B3843"/>
                </a:solidFill>
                <a:latin typeface="+mn-lt"/>
                <a:ea typeface="Lato Black"/>
                <a:cs typeface="Lato Black"/>
                <a:sym typeface="Lato Black"/>
              </a:rPr>
              <a:t>Saturday July 27th- 6:00pm</a:t>
            </a:r>
            <a:endParaRPr sz="1000" b="1" dirty="0">
              <a:solidFill>
                <a:srgbClr val="2B3843"/>
              </a:solidFill>
              <a:latin typeface="+mn-lt"/>
              <a:ea typeface="Lato Black"/>
              <a:cs typeface="Lato Black"/>
              <a:sym typeface="Lato Black"/>
            </a:endParaRPr>
          </a:p>
        </p:txBody>
      </p:sp>
      <p:sp>
        <p:nvSpPr>
          <p:cNvPr id="160" name="Google Shape;160;p14"/>
          <p:cNvSpPr txBox="1"/>
          <p:nvPr/>
        </p:nvSpPr>
        <p:spPr>
          <a:xfrm>
            <a:off x="5535000" y="6182763"/>
            <a:ext cx="22404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dirty="0" smtClean="0">
                <a:solidFill>
                  <a:srgbClr val="2B3843"/>
                </a:solidFill>
                <a:latin typeface="+mn-lt"/>
                <a:ea typeface="Lato Black"/>
                <a:cs typeface="Lato Black"/>
                <a:sym typeface="Lato Black"/>
              </a:rPr>
              <a:t>Saturday Aug 10</a:t>
            </a:r>
            <a:r>
              <a:rPr lang="en" sz="1000" b="1" baseline="30000" dirty="0" smtClean="0">
                <a:solidFill>
                  <a:srgbClr val="2B3843"/>
                </a:solidFill>
                <a:latin typeface="+mn-lt"/>
                <a:ea typeface="Lato Black"/>
                <a:cs typeface="Lato Black"/>
                <a:sym typeface="Lato Black"/>
              </a:rPr>
              <a:t>th</a:t>
            </a:r>
            <a:r>
              <a:rPr lang="en" sz="1000" b="1" dirty="0" smtClean="0">
                <a:solidFill>
                  <a:srgbClr val="2B3843"/>
                </a:solidFill>
                <a:latin typeface="+mn-lt"/>
                <a:ea typeface="Lato Black"/>
                <a:cs typeface="Lato Black"/>
                <a:sym typeface="Lato Black"/>
              </a:rPr>
              <a:t> – 6:00pm</a:t>
            </a:r>
            <a:endParaRPr sz="1000" b="1" dirty="0">
              <a:solidFill>
                <a:srgbClr val="2B3843"/>
              </a:solidFill>
              <a:latin typeface="+mn-lt"/>
              <a:ea typeface="Lato Black"/>
              <a:cs typeface="Lato Black"/>
              <a:sym typeface="Lato Black"/>
            </a:endParaRPr>
          </a:p>
        </p:txBody>
      </p:sp>
      <p:sp>
        <p:nvSpPr>
          <p:cNvPr id="161" name="Google Shape;161;p14"/>
          <p:cNvSpPr txBox="1"/>
          <p:nvPr/>
        </p:nvSpPr>
        <p:spPr>
          <a:xfrm>
            <a:off x="3307200" y="6853975"/>
            <a:ext cx="2556000" cy="3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rgbClr val="2B3843"/>
                </a:solidFill>
                <a:latin typeface="+mn-lt"/>
                <a:ea typeface="Lato Black"/>
                <a:cs typeface="Lato Black"/>
                <a:sym typeface="Lato Black"/>
              </a:rPr>
              <a:t>MOBILE APP PROGRESS TRACKING</a:t>
            </a:r>
            <a:endParaRPr sz="1000" dirty="0">
              <a:solidFill>
                <a:srgbClr val="2B3843"/>
              </a:solidFill>
              <a:latin typeface="+mn-lt"/>
              <a:ea typeface="Lato Black"/>
              <a:cs typeface="Lato Black"/>
              <a:sym typeface="Lato Black"/>
            </a:endParaRPr>
          </a:p>
        </p:txBody>
      </p:sp>
      <p:sp>
        <p:nvSpPr>
          <p:cNvPr id="162" name="Google Shape;162;p14"/>
          <p:cNvSpPr txBox="1"/>
          <p:nvPr/>
        </p:nvSpPr>
        <p:spPr>
          <a:xfrm>
            <a:off x="3465000" y="7101775"/>
            <a:ext cx="2408400" cy="11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2B3843"/>
                </a:solidFill>
                <a:latin typeface="+mn-lt"/>
                <a:ea typeface="Lato"/>
                <a:cs typeface="Lato"/>
                <a:sym typeface="Lato"/>
              </a:rPr>
              <a:t>Each participant will be invited to our community in the Op 36 Mobile App.  This app allows us to communicate with you, and track your progress.  The tools in the app make it fun to play and practice, and will help guide you on your improvement journey!</a:t>
            </a:r>
            <a:endParaRPr sz="1000" dirty="0">
              <a:solidFill>
                <a:srgbClr val="2B3843"/>
              </a:solidFill>
              <a:latin typeface="+mn-lt"/>
              <a:ea typeface="Lato"/>
              <a:cs typeface="Lato"/>
              <a:sym typeface="Lato"/>
            </a:endParaRPr>
          </a:p>
        </p:txBody>
      </p:sp>
      <p:sp>
        <p:nvSpPr>
          <p:cNvPr id="163" name="Google Shape;163;p14"/>
          <p:cNvSpPr txBox="1"/>
          <p:nvPr/>
        </p:nvSpPr>
        <p:spPr>
          <a:xfrm>
            <a:off x="3535425" y="8266176"/>
            <a:ext cx="304500" cy="1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E79235"/>
                </a:solidFill>
                <a:latin typeface="Lato Black"/>
                <a:ea typeface="Lato Black"/>
                <a:cs typeface="Lato Black"/>
                <a:sym typeface="Lato Black"/>
              </a:rPr>
              <a:t>+</a:t>
            </a:r>
            <a:endParaRPr sz="1600">
              <a:solidFill>
                <a:srgbClr val="E79235"/>
              </a:solidFill>
              <a:latin typeface="Lato Black"/>
              <a:ea typeface="Lato Black"/>
              <a:cs typeface="Lato Black"/>
              <a:sym typeface="Lato Black"/>
            </a:endParaRPr>
          </a:p>
        </p:txBody>
      </p:sp>
      <p:sp>
        <p:nvSpPr>
          <p:cNvPr id="164" name="Google Shape;164;p14"/>
          <p:cNvSpPr txBox="1"/>
          <p:nvPr/>
        </p:nvSpPr>
        <p:spPr>
          <a:xfrm>
            <a:off x="3535425" y="8440697"/>
            <a:ext cx="304500" cy="1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E79235"/>
                </a:solidFill>
                <a:latin typeface="Lato Black"/>
                <a:ea typeface="Lato Black"/>
                <a:cs typeface="Lato Black"/>
                <a:sym typeface="Lato Black"/>
              </a:rPr>
              <a:t>+</a:t>
            </a:r>
            <a:endParaRPr sz="1600">
              <a:solidFill>
                <a:srgbClr val="E79235"/>
              </a:solidFill>
              <a:latin typeface="Lato Black"/>
              <a:ea typeface="Lato Black"/>
              <a:cs typeface="Lato Black"/>
              <a:sym typeface="Lato Black"/>
            </a:endParaRPr>
          </a:p>
        </p:txBody>
      </p:sp>
      <p:sp>
        <p:nvSpPr>
          <p:cNvPr id="165" name="Google Shape;165;p14"/>
          <p:cNvSpPr txBox="1"/>
          <p:nvPr/>
        </p:nvSpPr>
        <p:spPr>
          <a:xfrm>
            <a:off x="3535425" y="8615218"/>
            <a:ext cx="304500" cy="1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E79235"/>
                </a:solidFill>
                <a:latin typeface="Lato Black"/>
                <a:ea typeface="Lato Black"/>
                <a:cs typeface="Lato Black"/>
                <a:sym typeface="Lato Black"/>
              </a:rPr>
              <a:t>+</a:t>
            </a:r>
            <a:endParaRPr sz="1600">
              <a:solidFill>
                <a:srgbClr val="E79235"/>
              </a:solidFill>
              <a:latin typeface="Lato Black"/>
              <a:ea typeface="Lato Black"/>
              <a:cs typeface="Lato Black"/>
              <a:sym typeface="Lato Black"/>
            </a:endParaRPr>
          </a:p>
        </p:txBody>
      </p:sp>
      <p:sp>
        <p:nvSpPr>
          <p:cNvPr id="166" name="Google Shape;166;p14"/>
          <p:cNvSpPr txBox="1"/>
          <p:nvPr/>
        </p:nvSpPr>
        <p:spPr>
          <a:xfrm>
            <a:off x="3535425" y="8789739"/>
            <a:ext cx="304500" cy="1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E79235"/>
                </a:solidFill>
                <a:latin typeface="Lato Black"/>
                <a:ea typeface="Lato Black"/>
                <a:cs typeface="Lato Black"/>
                <a:sym typeface="Lato Black"/>
              </a:rPr>
              <a:t>+</a:t>
            </a:r>
            <a:endParaRPr sz="1600">
              <a:solidFill>
                <a:srgbClr val="E79235"/>
              </a:solidFill>
              <a:latin typeface="Lato Black"/>
              <a:ea typeface="Lato Black"/>
              <a:cs typeface="Lato Black"/>
              <a:sym typeface="Lato Black"/>
            </a:endParaRPr>
          </a:p>
        </p:txBody>
      </p:sp>
      <p:sp>
        <p:nvSpPr>
          <p:cNvPr id="167" name="Google Shape;167;p14"/>
          <p:cNvSpPr txBox="1"/>
          <p:nvPr/>
        </p:nvSpPr>
        <p:spPr>
          <a:xfrm>
            <a:off x="3722100" y="8281350"/>
            <a:ext cx="21654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2B3843"/>
                </a:solidFill>
                <a:latin typeface="+mn-lt"/>
                <a:ea typeface="Lato"/>
                <a:cs typeface="Lato"/>
                <a:sym typeface="Lato"/>
              </a:rPr>
              <a:t>PLAY GOLF &amp; LOG SCORES - LIVE GPS</a:t>
            </a:r>
            <a:endParaRPr sz="800" dirty="0">
              <a:solidFill>
                <a:srgbClr val="2B3843"/>
              </a:solidFill>
              <a:latin typeface="+mn-lt"/>
              <a:ea typeface="Lato"/>
              <a:cs typeface="Lato"/>
              <a:sym typeface="Lato"/>
            </a:endParaRPr>
          </a:p>
        </p:txBody>
      </p:sp>
      <p:sp>
        <p:nvSpPr>
          <p:cNvPr id="168" name="Google Shape;168;p14"/>
          <p:cNvSpPr txBox="1"/>
          <p:nvPr/>
        </p:nvSpPr>
        <p:spPr>
          <a:xfrm>
            <a:off x="3722100" y="8452081"/>
            <a:ext cx="23550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2B3843"/>
                </a:solidFill>
                <a:latin typeface="+mn-lt"/>
                <a:ea typeface="Lato"/>
                <a:cs typeface="Lato"/>
                <a:sym typeface="Lato"/>
              </a:rPr>
              <a:t>ACCESS PRACTICE PLANS &amp; TRACK SKILLS</a:t>
            </a:r>
            <a:endParaRPr sz="800" dirty="0">
              <a:solidFill>
                <a:srgbClr val="2B3843"/>
              </a:solidFill>
              <a:latin typeface="+mn-lt"/>
              <a:ea typeface="Lato"/>
              <a:cs typeface="Lato"/>
              <a:sym typeface="Lato"/>
            </a:endParaRPr>
          </a:p>
        </p:txBody>
      </p:sp>
      <p:sp>
        <p:nvSpPr>
          <p:cNvPr id="169" name="Google Shape;169;p14"/>
          <p:cNvSpPr txBox="1"/>
          <p:nvPr/>
        </p:nvSpPr>
        <p:spPr>
          <a:xfrm>
            <a:off x="3722100" y="8622813"/>
            <a:ext cx="20649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2B3843"/>
                </a:solidFill>
                <a:latin typeface="+mn-lt"/>
                <a:ea typeface="Lato"/>
                <a:cs typeface="Lato"/>
                <a:sym typeface="Lato"/>
              </a:rPr>
              <a:t>VIEW &amp; REVIEW GOALS WITH COACH</a:t>
            </a:r>
            <a:endParaRPr sz="800" dirty="0">
              <a:solidFill>
                <a:srgbClr val="2B3843"/>
              </a:solidFill>
              <a:latin typeface="+mn-lt"/>
              <a:ea typeface="Lato"/>
              <a:cs typeface="Lato"/>
              <a:sym typeface="Lato"/>
            </a:endParaRPr>
          </a:p>
        </p:txBody>
      </p:sp>
      <p:sp>
        <p:nvSpPr>
          <p:cNvPr id="170" name="Google Shape;170;p14"/>
          <p:cNvSpPr txBox="1"/>
          <p:nvPr/>
        </p:nvSpPr>
        <p:spPr>
          <a:xfrm>
            <a:off x="3722100" y="8793544"/>
            <a:ext cx="20649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2B3843"/>
                </a:solidFill>
                <a:latin typeface="+mn-lt"/>
                <a:ea typeface="Lato"/>
                <a:cs typeface="Lato"/>
                <a:sym typeface="Lato"/>
              </a:rPr>
              <a:t>EARN POINTS FOR OUR COMMUNITY</a:t>
            </a:r>
            <a:endParaRPr sz="800" dirty="0">
              <a:solidFill>
                <a:srgbClr val="2B3843"/>
              </a:solidFill>
              <a:latin typeface="+mn-lt"/>
              <a:ea typeface="Lato"/>
              <a:cs typeface="Lato"/>
              <a:sym typeface="Lato"/>
            </a:endParaRPr>
          </a:p>
        </p:txBody>
      </p:sp>
      <p:pic>
        <p:nvPicPr>
          <p:cNvPr id="171" name="Google Shape;171;p14"/>
          <p:cNvPicPr preferRelativeResize="0"/>
          <p:nvPr/>
        </p:nvPicPr>
        <p:blipFill rotWithShape="1">
          <a:blip r:embed="rId7">
            <a:alphaModFix/>
          </a:blip>
          <a:srcRect/>
          <a:stretch/>
        </p:blipFill>
        <p:spPr>
          <a:xfrm>
            <a:off x="114413" y="9118199"/>
            <a:ext cx="621900" cy="621900"/>
          </a:xfrm>
          <a:prstGeom prst="ellipse">
            <a:avLst/>
          </a:prstGeom>
          <a:noFill/>
          <a:ln w="19050" cap="flat" cmpd="sng">
            <a:solidFill>
              <a:srgbClr val="FFFFFF"/>
            </a:solidFill>
            <a:prstDash val="solid"/>
            <a:round/>
            <a:headEnd type="none" w="sm" len="sm"/>
            <a:tailEnd type="none" w="sm" len="sm"/>
          </a:ln>
        </p:spPr>
      </p:pic>
      <p:pic>
        <p:nvPicPr>
          <p:cNvPr id="172" name="Google Shape;172;p14"/>
          <p:cNvPicPr preferRelativeResize="0"/>
          <p:nvPr/>
        </p:nvPicPr>
        <p:blipFill rotWithShape="1">
          <a:blip r:embed="rId8">
            <a:alphaModFix/>
          </a:blip>
          <a:srcRect l="8373" t="47432" r="34198" b="-30925"/>
          <a:stretch/>
        </p:blipFill>
        <p:spPr>
          <a:xfrm>
            <a:off x="3502375" y="9222725"/>
            <a:ext cx="1371600" cy="1371600"/>
          </a:xfrm>
          <a:prstGeom prst="ellipse">
            <a:avLst/>
          </a:prstGeom>
          <a:noFill/>
          <a:ln>
            <a:noFill/>
          </a:ln>
          <a:effectLst>
            <a:outerShdw blurRad="57150" dist="19050" dir="5400000" algn="bl" rotWithShape="0">
              <a:srgbClr val="000000">
                <a:alpha val="50000"/>
              </a:srgbClr>
            </a:outerShdw>
          </a:effectLst>
        </p:spPr>
      </p:pic>
      <p:pic>
        <p:nvPicPr>
          <p:cNvPr id="173" name="Google Shape;173;p14"/>
          <p:cNvPicPr preferRelativeResize="0"/>
          <p:nvPr/>
        </p:nvPicPr>
        <p:blipFill rotWithShape="1">
          <a:blip r:embed="rId9">
            <a:alphaModFix/>
          </a:blip>
          <a:srcRect l="6277" t="26390" r="13349" b="-26390"/>
          <a:stretch/>
        </p:blipFill>
        <p:spPr>
          <a:xfrm>
            <a:off x="4609950" y="9118198"/>
            <a:ext cx="1371600" cy="1371600"/>
          </a:xfrm>
          <a:prstGeom prst="ellipse">
            <a:avLst/>
          </a:prstGeom>
          <a:noFill/>
          <a:ln>
            <a:noFill/>
          </a:ln>
          <a:effectLst>
            <a:outerShdw blurRad="57150" dist="19050" dir="5400000" algn="bl" rotWithShape="0">
              <a:srgbClr val="000000">
                <a:alpha val="50000"/>
              </a:srgbClr>
            </a:outerShdw>
          </a:effectLst>
        </p:spPr>
      </p:pic>
      <p:sp>
        <p:nvSpPr>
          <p:cNvPr id="174" name="Google Shape;174;p14"/>
          <p:cNvSpPr txBox="1"/>
          <p:nvPr/>
        </p:nvSpPr>
        <p:spPr>
          <a:xfrm>
            <a:off x="5038650" y="938000"/>
            <a:ext cx="2542200" cy="16994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34ACE0"/>
                </a:solidFill>
                <a:latin typeface="+mn-lt"/>
                <a:ea typeface="Lato Black"/>
                <a:cs typeface="Lato Black"/>
                <a:sym typeface="Lato Black"/>
              </a:rPr>
              <a:t>Pay in Full - $360 per semester</a:t>
            </a:r>
            <a:endParaRPr sz="1200" b="1" dirty="0">
              <a:solidFill>
                <a:srgbClr val="34ACE0"/>
              </a:solidFill>
              <a:latin typeface="+mn-lt"/>
              <a:ea typeface="Lato Black"/>
              <a:cs typeface="Lato Black"/>
              <a:sym typeface="Lato Black"/>
            </a:endParaRPr>
          </a:p>
        </p:txBody>
      </p:sp>
      <p:sp>
        <p:nvSpPr>
          <p:cNvPr id="175" name="Google Shape;175;p14"/>
          <p:cNvSpPr txBox="1"/>
          <p:nvPr/>
        </p:nvSpPr>
        <p:spPr>
          <a:xfrm>
            <a:off x="3307200" y="6554825"/>
            <a:ext cx="44727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E79235"/>
                </a:solidFill>
                <a:latin typeface="Lato Black"/>
                <a:ea typeface="Lato Black"/>
                <a:cs typeface="Lato Black"/>
                <a:sym typeface="Lato Black"/>
              </a:rPr>
              <a:t>STEP 3 - JOIN OUR OP 36 COMMUNITY</a:t>
            </a:r>
            <a:endParaRPr>
              <a:solidFill>
                <a:srgbClr val="E79235"/>
              </a:solidFill>
              <a:latin typeface="Lato Black"/>
              <a:ea typeface="Lato Black"/>
              <a:cs typeface="Lato Black"/>
              <a:sym typeface="Lato Black"/>
            </a:endParaRPr>
          </a:p>
        </p:txBody>
      </p:sp>
      <p:sp>
        <p:nvSpPr>
          <p:cNvPr id="176" name="Google Shape;176;p14"/>
          <p:cNvSpPr txBox="1"/>
          <p:nvPr/>
        </p:nvSpPr>
        <p:spPr>
          <a:xfrm>
            <a:off x="114425" y="3377450"/>
            <a:ext cx="3048000" cy="15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latin typeface="+mn-lt"/>
                <a:ea typeface="Lato"/>
                <a:cs typeface="Lato"/>
                <a:sym typeface="Lato"/>
              </a:rPr>
              <a:t>Are you a beginner? Advanced golfer? Your improvement starts here!  Our coaches are here to help you find the areas you need to focus on and we will measure improvement over time</a:t>
            </a:r>
            <a:r>
              <a:rPr lang="en" dirty="0">
                <a:solidFill>
                  <a:srgbClr val="FFFFFF"/>
                </a:solidFill>
                <a:latin typeface="Lato"/>
                <a:ea typeface="Lato"/>
                <a:cs typeface="Lato"/>
                <a:sym typeface="Lato"/>
              </a:rPr>
              <a:t>.  </a:t>
            </a:r>
            <a:endParaRPr dirty="0">
              <a:solidFill>
                <a:srgbClr val="FFFFFF"/>
              </a:solidFill>
              <a:latin typeface="Lato"/>
              <a:ea typeface="Lato"/>
              <a:cs typeface="Lato"/>
              <a:sym typeface="Lato"/>
            </a:endParaRPr>
          </a:p>
          <a:p>
            <a:pPr marL="0" lvl="0" indent="0" algn="l" rtl="0">
              <a:spcBef>
                <a:spcPts val="0"/>
              </a:spcBef>
              <a:spcAft>
                <a:spcPts val="0"/>
              </a:spcAft>
              <a:buNone/>
            </a:pPr>
            <a:endParaRPr dirty="0">
              <a:solidFill>
                <a:srgbClr val="FFFFFF"/>
              </a:solidFill>
              <a:latin typeface="Lato"/>
              <a:ea typeface="Lato"/>
              <a:cs typeface="Lato"/>
              <a:sym typeface="Lato"/>
            </a:endParaRPr>
          </a:p>
          <a:p>
            <a:pPr marL="0" lvl="0" indent="0" algn="l" rtl="0">
              <a:spcBef>
                <a:spcPts val="0"/>
              </a:spcBef>
              <a:spcAft>
                <a:spcPts val="0"/>
              </a:spcAft>
              <a:buNone/>
            </a:pPr>
            <a:r>
              <a:rPr lang="en" dirty="0">
                <a:solidFill>
                  <a:srgbClr val="FFFFFF"/>
                </a:solidFill>
                <a:latin typeface="+mn-lt"/>
                <a:ea typeface="Lato"/>
                <a:cs typeface="Lato"/>
                <a:sym typeface="Lato"/>
              </a:rPr>
              <a:t>We split our Practice + Program into 2 semesters. Participants will attend a group practice session once a week and have the option to participate in group on-course sessions as well</a:t>
            </a:r>
            <a:r>
              <a:rPr lang="en" dirty="0" smtClean="0">
                <a:solidFill>
                  <a:srgbClr val="FFFFFF"/>
                </a:solidFill>
                <a:latin typeface="+mn-lt"/>
                <a:ea typeface="Lato"/>
                <a:cs typeface="Lato"/>
                <a:sym typeface="Lato"/>
              </a:rPr>
              <a:t>.</a:t>
            </a:r>
          </a:p>
          <a:p>
            <a:pPr marL="0" lvl="0" indent="0" algn="l" rtl="0">
              <a:spcBef>
                <a:spcPts val="0"/>
              </a:spcBef>
              <a:spcAft>
                <a:spcPts val="0"/>
              </a:spcAft>
              <a:buNone/>
            </a:pPr>
            <a:endParaRPr lang="en" b="1" u="sng" dirty="0" smtClean="0">
              <a:solidFill>
                <a:srgbClr val="FFFFFF"/>
              </a:solidFill>
              <a:latin typeface="+mn-lt"/>
              <a:ea typeface="Lato"/>
              <a:cs typeface="Lato"/>
              <a:sym typeface="Lato"/>
            </a:endParaRPr>
          </a:p>
          <a:p>
            <a:pPr marL="0" lvl="0" indent="0" algn="l" rtl="0">
              <a:spcBef>
                <a:spcPts val="0"/>
              </a:spcBef>
              <a:spcAft>
                <a:spcPts val="0"/>
              </a:spcAft>
              <a:buNone/>
            </a:pPr>
            <a:r>
              <a:rPr lang="en" b="1" u="sng" dirty="0" smtClean="0">
                <a:solidFill>
                  <a:srgbClr val="FFFFFF"/>
                </a:solidFill>
                <a:latin typeface="Lato"/>
                <a:ea typeface="Lato"/>
                <a:cs typeface="Lato"/>
                <a:sym typeface="Lato"/>
              </a:rPr>
              <a:t>1</a:t>
            </a:r>
            <a:r>
              <a:rPr lang="en" b="1" u="sng" baseline="30000" dirty="0" smtClean="0">
                <a:solidFill>
                  <a:srgbClr val="FFFFFF"/>
                </a:solidFill>
                <a:latin typeface="Lato"/>
                <a:ea typeface="Lato"/>
                <a:cs typeface="Lato"/>
                <a:sym typeface="Lato"/>
              </a:rPr>
              <a:t>st</a:t>
            </a:r>
            <a:r>
              <a:rPr lang="en" b="1" u="sng" dirty="0" smtClean="0">
                <a:solidFill>
                  <a:srgbClr val="FFFFFF"/>
                </a:solidFill>
                <a:latin typeface="Lato"/>
                <a:ea typeface="Lato"/>
                <a:cs typeface="Lato"/>
                <a:sym typeface="Lato"/>
              </a:rPr>
              <a:t> Semester will begin this summer starting  Saturday June 1</a:t>
            </a:r>
            <a:r>
              <a:rPr lang="en" b="1" u="sng" baseline="30000" dirty="0" smtClean="0">
                <a:solidFill>
                  <a:srgbClr val="FFFFFF"/>
                </a:solidFill>
                <a:latin typeface="Lato"/>
                <a:ea typeface="Lato"/>
                <a:cs typeface="Lato"/>
                <a:sym typeface="Lato"/>
              </a:rPr>
              <a:t>st</a:t>
            </a:r>
            <a:r>
              <a:rPr lang="en" b="1" u="sng" dirty="0">
                <a:solidFill>
                  <a:srgbClr val="FFFFFF"/>
                </a:solidFill>
                <a:latin typeface="Lato"/>
                <a:ea typeface="Lato"/>
                <a:cs typeface="Lato"/>
                <a:sym typeface="Lato"/>
              </a:rPr>
              <a:t> </a:t>
            </a:r>
            <a:r>
              <a:rPr lang="en" b="1" u="sng" dirty="0" smtClean="0">
                <a:solidFill>
                  <a:srgbClr val="FFFFFF"/>
                </a:solidFill>
                <a:latin typeface="Lato"/>
                <a:ea typeface="Lato"/>
                <a:cs typeface="Lato"/>
                <a:sym typeface="Lato"/>
              </a:rPr>
              <a:t>thur Aug 17</a:t>
            </a:r>
            <a:r>
              <a:rPr lang="en" b="1" u="sng" baseline="30000" dirty="0" smtClean="0">
                <a:solidFill>
                  <a:srgbClr val="FFFFFF"/>
                </a:solidFill>
                <a:latin typeface="Lato"/>
                <a:ea typeface="Lato"/>
                <a:cs typeface="Lato"/>
                <a:sym typeface="Lato"/>
              </a:rPr>
              <a:t>th</a:t>
            </a:r>
            <a:r>
              <a:rPr lang="en" b="1" u="sng" dirty="0" smtClean="0">
                <a:solidFill>
                  <a:srgbClr val="FFFFFF"/>
                </a:solidFill>
                <a:latin typeface="Lato"/>
                <a:ea typeface="Lato"/>
                <a:cs typeface="Lato"/>
                <a:sym typeface="Lato"/>
              </a:rPr>
              <a:t>, 2019</a:t>
            </a:r>
            <a:endParaRPr b="1" u="sng" dirty="0">
              <a:solidFill>
                <a:srgbClr val="FFFFFF"/>
              </a:solidFill>
              <a:latin typeface="Lato"/>
              <a:ea typeface="Lato"/>
              <a:cs typeface="Lato"/>
              <a:sym typeface="Lato"/>
            </a:endParaRPr>
          </a:p>
        </p:txBody>
      </p:sp>
      <p:sp>
        <p:nvSpPr>
          <p:cNvPr id="177" name="Google Shape;177;p14"/>
          <p:cNvSpPr txBox="1"/>
          <p:nvPr/>
        </p:nvSpPr>
        <p:spPr>
          <a:xfrm>
            <a:off x="847749" y="7101775"/>
            <a:ext cx="2240400" cy="10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i="1" dirty="0" smtClean="0">
                <a:solidFill>
                  <a:srgbClr val="FFFFFF"/>
                </a:solidFill>
                <a:latin typeface="Lato"/>
                <a:ea typeface="Lato"/>
                <a:cs typeface="Lato"/>
                <a:sym typeface="Lato"/>
              </a:rPr>
              <a:t>“I </a:t>
            </a:r>
            <a:r>
              <a:rPr lang="en" sz="1100" b="1" i="1" dirty="0">
                <a:solidFill>
                  <a:srgbClr val="FFFFFF"/>
                </a:solidFill>
                <a:latin typeface="Lato"/>
                <a:ea typeface="Lato"/>
                <a:cs typeface="Lato"/>
                <a:sym typeface="Lato"/>
              </a:rPr>
              <a:t>tried the Practice Plus program last year and I was able to improve by four strokes a round!”</a:t>
            </a:r>
            <a:endParaRPr sz="1100" dirty="0">
              <a:solidFill>
                <a:srgbClr val="FFFFFF"/>
              </a:solidFill>
              <a:latin typeface="Lato"/>
              <a:ea typeface="Lato"/>
              <a:cs typeface="Lato"/>
              <a:sym typeface="Lato"/>
            </a:endParaRPr>
          </a:p>
        </p:txBody>
      </p:sp>
      <p:sp>
        <p:nvSpPr>
          <p:cNvPr id="178" name="Google Shape;178;p14"/>
          <p:cNvSpPr txBox="1"/>
          <p:nvPr/>
        </p:nvSpPr>
        <p:spPr>
          <a:xfrm>
            <a:off x="1664049" y="7726447"/>
            <a:ext cx="14241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rgbClr val="FFFFFF"/>
                </a:solidFill>
                <a:latin typeface="Lato Black"/>
                <a:ea typeface="Lato Black"/>
                <a:cs typeface="Lato Black"/>
                <a:sym typeface="Lato Black"/>
              </a:rPr>
              <a:t>-John T.</a:t>
            </a:r>
            <a:endParaRPr sz="1200" dirty="0">
              <a:solidFill>
                <a:srgbClr val="FFFFFF"/>
              </a:solidFill>
              <a:latin typeface="Lato Black"/>
              <a:ea typeface="Lato Black"/>
              <a:cs typeface="Lato Black"/>
              <a:sym typeface="Lato Black"/>
            </a:endParaRPr>
          </a:p>
        </p:txBody>
      </p:sp>
      <p:pic>
        <p:nvPicPr>
          <p:cNvPr id="179" name="Google Shape;179;p14"/>
          <p:cNvPicPr preferRelativeResize="0"/>
          <p:nvPr/>
        </p:nvPicPr>
        <p:blipFill rotWithShape="1">
          <a:blip r:embed="rId10">
            <a:alphaModFix/>
          </a:blip>
          <a:srcRect/>
          <a:stretch/>
        </p:blipFill>
        <p:spPr>
          <a:xfrm>
            <a:off x="214573" y="7199508"/>
            <a:ext cx="685800" cy="685800"/>
          </a:xfrm>
          <a:prstGeom prst="ellipse">
            <a:avLst/>
          </a:prstGeom>
          <a:noFill/>
          <a:ln>
            <a:noFill/>
          </a:ln>
        </p:spPr>
      </p:pic>
      <p:sp>
        <p:nvSpPr>
          <p:cNvPr id="180" name="Google Shape;180;p14"/>
          <p:cNvSpPr txBox="1"/>
          <p:nvPr/>
        </p:nvSpPr>
        <p:spPr>
          <a:xfrm>
            <a:off x="3299550" y="74463"/>
            <a:ext cx="44727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E79235"/>
                </a:solidFill>
                <a:latin typeface="Lato Black"/>
                <a:ea typeface="Lato Black"/>
                <a:cs typeface="Lato Black"/>
                <a:sym typeface="Lato Black"/>
              </a:rPr>
              <a:t>STEP 1 - CHOOSE YOUR PACKAGE</a:t>
            </a:r>
            <a:endParaRPr sz="1500">
              <a:solidFill>
                <a:srgbClr val="E79235"/>
              </a:solidFill>
              <a:latin typeface="Lato Black"/>
              <a:ea typeface="Lato Black"/>
              <a:cs typeface="Lato Black"/>
              <a:sym typeface="Lato Black"/>
            </a:endParaRPr>
          </a:p>
        </p:txBody>
      </p:sp>
      <p:sp>
        <p:nvSpPr>
          <p:cNvPr id="181" name="Google Shape;181;p14"/>
          <p:cNvSpPr/>
          <p:nvPr/>
        </p:nvSpPr>
        <p:spPr>
          <a:xfrm>
            <a:off x="3456600" y="1300625"/>
            <a:ext cx="4173900" cy="888900"/>
          </a:xfrm>
          <a:prstGeom prst="roundRect">
            <a:avLst>
              <a:gd name="adj" fmla="val 9815"/>
            </a:avLst>
          </a:prstGeom>
          <a:solidFill>
            <a:srgbClr val="2B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txBox="1"/>
          <p:nvPr/>
        </p:nvSpPr>
        <p:spPr>
          <a:xfrm>
            <a:off x="3448200" y="1333550"/>
            <a:ext cx="1907100" cy="24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E79235"/>
                </a:solidFill>
                <a:latin typeface="Lato Black"/>
                <a:ea typeface="Lato Black"/>
                <a:cs typeface="Lato Black"/>
                <a:sym typeface="Lato Black"/>
              </a:rPr>
              <a:t>PRACTICE PLUS +</a:t>
            </a:r>
            <a:endParaRPr>
              <a:solidFill>
                <a:srgbClr val="E79235"/>
              </a:solidFill>
              <a:latin typeface="Lato Black"/>
              <a:ea typeface="Lato Black"/>
              <a:cs typeface="Lato Black"/>
              <a:sym typeface="Lato Black"/>
            </a:endParaRPr>
          </a:p>
        </p:txBody>
      </p:sp>
      <p:sp>
        <p:nvSpPr>
          <p:cNvPr id="183" name="Google Shape;183;p14"/>
          <p:cNvSpPr txBox="1"/>
          <p:nvPr/>
        </p:nvSpPr>
        <p:spPr>
          <a:xfrm>
            <a:off x="5642400" y="1457850"/>
            <a:ext cx="1944900" cy="4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latin typeface="Lato Black"/>
                <a:ea typeface="Lato Black"/>
                <a:cs typeface="Lato Black"/>
                <a:sym typeface="Lato Black"/>
              </a:rPr>
              <a:t>$153 /mo</a:t>
            </a:r>
            <a:endParaRPr sz="3000">
              <a:solidFill>
                <a:srgbClr val="FFFFFF"/>
              </a:solidFill>
              <a:latin typeface="Lato Black"/>
              <a:ea typeface="Lato Black"/>
              <a:cs typeface="Lato Black"/>
              <a:sym typeface="Lato Black"/>
            </a:endParaRPr>
          </a:p>
        </p:txBody>
      </p:sp>
      <p:sp>
        <p:nvSpPr>
          <p:cNvPr id="184" name="Google Shape;184;p14"/>
          <p:cNvSpPr txBox="1"/>
          <p:nvPr/>
        </p:nvSpPr>
        <p:spPr>
          <a:xfrm>
            <a:off x="3468700" y="1602850"/>
            <a:ext cx="1431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E79235"/>
                </a:solidFill>
                <a:latin typeface="Lato Black"/>
                <a:ea typeface="Lato Black"/>
                <a:cs typeface="Lato Black"/>
                <a:sym typeface="Lato Black"/>
              </a:rPr>
              <a:t>+</a:t>
            </a:r>
            <a:endParaRPr sz="1600">
              <a:solidFill>
                <a:srgbClr val="E79235"/>
              </a:solidFill>
              <a:latin typeface="Lato Black"/>
              <a:ea typeface="Lato Black"/>
              <a:cs typeface="Lato Black"/>
              <a:sym typeface="Lato Black"/>
            </a:endParaRPr>
          </a:p>
        </p:txBody>
      </p:sp>
      <p:sp>
        <p:nvSpPr>
          <p:cNvPr id="185" name="Google Shape;185;p14"/>
          <p:cNvSpPr txBox="1"/>
          <p:nvPr/>
        </p:nvSpPr>
        <p:spPr>
          <a:xfrm>
            <a:off x="3611802" y="1530775"/>
            <a:ext cx="1976497" cy="2628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b="1" dirty="0">
                <a:solidFill>
                  <a:srgbClr val="FFFFFF"/>
                </a:solidFill>
                <a:latin typeface="+mn-lt"/>
                <a:ea typeface="Lato"/>
                <a:cs typeface="Lato"/>
                <a:sym typeface="Lato"/>
              </a:rPr>
              <a:t>(12 1 HOUR PRACTICE SESSIONS</a:t>
            </a:r>
            <a:endParaRPr sz="800" b="1" dirty="0">
              <a:solidFill>
                <a:srgbClr val="FFFFFF"/>
              </a:solidFill>
              <a:latin typeface="+mn-lt"/>
              <a:ea typeface="Lato"/>
              <a:cs typeface="Lato"/>
              <a:sym typeface="Lato"/>
            </a:endParaRPr>
          </a:p>
        </p:txBody>
      </p:sp>
      <p:sp>
        <p:nvSpPr>
          <p:cNvPr id="186" name="Google Shape;186;p14"/>
          <p:cNvSpPr txBox="1"/>
          <p:nvPr/>
        </p:nvSpPr>
        <p:spPr>
          <a:xfrm>
            <a:off x="5188350" y="1915550"/>
            <a:ext cx="2549400" cy="1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E79235"/>
                </a:solidFill>
                <a:latin typeface="+mn-lt"/>
                <a:ea typeface="Lato Black"/>
                <a:cs typeface="Lato Black"/>
                <a:sym typeface="Lato Black"/>
              </a:rPr>
              <a:t>Pay in Full - $460 per semester</a:t>
            </a:r>
            <a:endParaRPr sz="1200" b="1" dirty="0">
              <a:solidFill>
                <a:srgbClr val="E79235"/>
              </a:solidFill>
              <a:latin typeface="+mn-lt"/>
              <a:ea typeface="Lato Black"/>
              <a:cs typeface="Lato Black"/>
              <a:sym typeface="Lato Black"/>
            </a:endParaRPr>
          </a:p>
        </p:txBody>
      </p:sp>
      <p:sp>
        <p:nvSpPr>
          <p:cNvPr id="187" name="Google Shape;187;p14"/>
          <p:cNvSpPr txBox="1"/>
          <p:nvPr/>
        </p:nvSpPr>
        <p:spPr>
          <a:xfrm>
            <a:off x="3464988" y="1781825"/>
            <a:ext cx="1431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E79235"/>
                </a:solidFill>
                <a:latin typeface="Lato Black"/>
                <a:ea typeface="Lato Black"/>
                <a:cs typeface="Lato Black"/>
                <a:sym typeface="Lato Black"/>
              </a:rPr>
              <a:t>+</a:t>
            </a:r>
            <a:endParaRPr sz="1600">
              <a:solidFill>
                <a:srgbClr val="E79235"/>
              </a:solidFill>
              <a:latin typeface="Lato Black"/>
              <a:ea typeface="Lato Black"/>
              <a:cs typeface="Lato Black"/>
              <a:sym typeface="Lato Black"/>
            </a:endParaRPr>
          </a:p>
        </p:txBody>
      </p:sp>
      <p:sp>
        <p:nvSpPr>
          <p:cNvPr id="188" name="Google Shape;188;p14"/>
          <p:cNvSpPr txBox="1"/>
          <p:nvPr/>
        </p:nvSpPr>
        <p:spPr>
          <a:xfrm>
            <a:off x="3608100" y="1745075"/>
            <a:ext cx="2178899" cy="2275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b="1" dirty="0">
                <a:solidFill>
                  <a:srgbClr val="FFFFFF"/>
                </a:solidFill>
                <a:latin typeface="+mn-lt"/>
                <a:ea typeface="Lato"/>
                <a:cs typeface="Lato"/>
                <a:sym typeface="Lato"/>
              </a:rPr>
              <a:t>(4)   9 HOLE - ON COURSE TRAINING</a:t>
            </a:r>
            <a:endParaRPr sz="800" b="1" dirty="0">
              <a:solidFill>
                <a:srgbClr val="FFFFFF"/>
              </a:solidFill>
              <a:latin typeface="+mn-lt"/>
              <a:ea typeface="Lato"/>
              <a:cs typeface="Lato"/>
              <a:sym typeface="Lato"/>
            </a:endParaRPr>
          </a:p>
        </p:txBody>
      </p:sp>
      <p:sp>
        <p:nvSpPr>
          <p:cNvPr id="189" name="Google Shape;189;p14"/>
          <p:cNvSpPr/>
          <p:nvPr/>
        </p:nvSpPr>
        <p:spPr>
          <a:xfrm>
            <a:off x="5081500" y="1283275"/>
            <a:ext cx="2741100" cy="247500"/>
          </a:xfrm>
          <a:prstGeom prst="roundRect">
            <a:avLst>
              <a:gd name="adj" fmla="val 16667"/>
            </a:avLst>
          </a:prstGeom>
          <a:solidFill>
            <a:srgbClr val="E79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b="1" dirty="0">
                <a:solidFill>
                  <a:srgbClr val="FFFFFF"/>
                </a:solidFill>
                <a:latin typeface="+mn-lt"/>
                <a:ea typeface="Lato Black"/>
                <a:cs typeface="Lato Black"/>
                <a:sym typeface="Lato Black"/>
              </a:rPr>
              <a:t>RECOMMENDED TO SEE MOST IMPROVEMENT</a:t>
            </a:r>
            <a:endParaRPr sz="800" b="1" dirty="0">
              <a:latin typeface="+mn-lt"/>
            </a:endParaRPr>
          </a:p>
        </p:txBody>
      </p:sp>
      <p:sp>
        <p:nvSpPr>
          <p:cNvPr id="190" name="Google Shape;190;p14"/>
          <p:cNvSpPr txBox="1"/>
          <p:nvPr/>
        </p:nvSpPr>
        <p:spPr>
          <a:xfrm>
            <a:off x="3535425" y="8964260"/>
            <a:ext cx="304500" cy="19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E79235"/>
                </a:solidFill>
                <a:latin typeface="Lato Black"/>
                <a:ea typeface="Lato Black"/>
                <a:cs typeface="Lato Black"/>
                <a:sym typeface="Lato Black"/>
              </a:rPr>
              <a:t>+</a:t>
            </a:r>
            <a:endParaRPr sz="1600">
              <a:solidFill>
                <a:srgbClr val="E79235"/>
              </a:solidFill>
              <a:latin typeface="Lato Black"/>
              <a:ea typeface="Lato Black"/>
              <a:cs typeface="Lato Black"/>
              <a:sym typeface="Lato Black"/>
            </a:endParaRPr>
          </a:p>
        </p:txBody>
      </p:sp>
      <p:sp>
        <p:nvSpPr>
          <p:cNvPr id="191" name="Google Shape;191;p14"/>
          <p:cNvSpPr txBox="1"/>
          <p:nvPr/>
        </p:nvSpPr>
        <p:spPr>
          <a:xfrm>
            <a:off x="3722100" y="8964275"/>
            <a:ext cx="2165400" cy="1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2B3843"/>
                </a:solidFill>
                <a:latin typeface="+mn-lt"/>
                <a:ea typeface="Lato"/>
                <a:cs typeface="Lato"/>
                <a:sym typeface="Lato"/>
              </a:rPr>
              <a:t>MOBILE PROGRAM ANNOUNCEMENTS</a:t>
            </a:r>
            <a:endParaRPr sz="800" dirty="0">
              <a:solidFill>
                <a:srgbClr val="2B3843"/>
              </a:solidFill>
              <a:latin typeface="+mn-lt"/>
              <a:ea typeface="Lato"/>
              <a:cs typeface="Lato"/>
              <a:sym typeface="Lato"/>
            </a:endParaRPr>
          </a:p>
        </p:txBody>
      </p:sp>
      <p:pic>
        <p:nvPicPr>
          <p:cNvPr id="192" name="Google Shape;192;p14"/>
          <p:cNvPicPr preferRelativeResize="0"/>
          <p:nvPr/>
        </p:nvPicPr>
        <p:blipFill>
          <a:blip r:embed="rId11">
            <a:alphaModFix/>
          </a:blip>
          <a:stretch>
            <a:fillRect/>
          </a:stretch>
        </p:blipFill>
        <p:spPr>
          <a:xfrm>
            <a:off x="1148000" y="1767158"/>
            <a:ext cx="980855" cy="888900"/>
          </a:xfrm>
          <a:prstGeom prst="rect">
            <a:avLst/>
          </a:prstGeom>
          <a:no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929</Words>
  <Application>Microsoft Office PowerPoint</Application>
  <PresentationFormat>Custom</PresentationFormat>
  <Paragraphs>97</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Lato</vt:lpstr>
      <vt:lpstr>Lato Black</vt:lpstr>
      <vt:lpstr>Times New Roman</vt:lpstr>
      <vt:lpstr>Simple Light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Kimble Trey Birchum</dc:creator>
  <cp:lastModifiedBy>HGG</cp:lastModifiedBy>
  <cp:revision>11</cp:revision>
  <cp:lastPrinted>2019-04-26T18:11:42Z</cp:lastPrinted>
  <dcterms:modified xsi:type="dcterms:W3CDTF">2019-05-22T18:09:48Z</dcterms:modified>
</cp:coreProperties>
</file>