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549" r:id="rId1"/>
  </p:sldMasterIdLst>
  <p:notesMasterIdLst>
    <p:notesMasterId r:id="rId40"/>
  </p:notesMasterIdLst>
  <p:handoutMasterIdLst>
    <p:handoutMasterId r:id="rId41"/>
  </p:handoutMasterIdLst>
  <p:sldIdLst>
    <p:sldId id="298" r:id="rId2"/>
    <p:sldId id="352" r:id="rId3"/>
    <p:sldId id="297" r:id="rId4"/>
    <p:sldId id="366" r:id="rId5"/>
    <p:sldId id="304" r:id="rId6"/>
    <p:sldId id="256" r:id="rId7"/>
    <p:sldId id="257" r:id="rId8"/>
    <p:sldId id="322" r:id="rId9"/>
    <p:sldId id="258" r:id="rId10"/>
    <p:sldId id="347" r:id="rId11"/>
    <p:sldId id="300" r:id="rId12"/>
    <p:sldId id="354" r:id="rId13"/>
    <p:sldId id="260" r:id="rId14"/>
    <p:sldId id="353" r:id="rId15"/>
    <p:sldId id="265" r:id="rId16"/>
    <p:sldId id="261" r:id="rId17"/>
    <p:sldId id="262" r:id="rId18"/>
    <p:sldId id="263" r:id="rId19"/>
    <p:sldId id="264" r:id="rId20"/>
    <p:sldId id="266" r:id="rId21"/>
    <p:sldId id="267" r:id="rId22"/>
    <p:sldId id="270" r:id="rId23"/>
    <p:sldId id="368" r:id="rId24"/>
    <p:sldId id="268" r:id="rId25"/>
    <p:sldId id="269" r:id="rId26"/>
    <p:sldId id="349" r:id="rId27"/>
    <p:sldId id="271" r:id="rId28"/>
    <p:sldId id="272" r:id="rId29"/>
    <p:sldId id="273" r:id="rId30"/>
    <p:sldId id="274" r:id="rId31"/>
    <p:sldId id="275" r:id="rId32"/>
    <p:sldId id="339" r:id="rId33"/>
    <p:sldId id="306" r:id="rId34"/>
    <p:sldId id="282" r:id="rId35"/>
    <p:sldId id="315" r:id="rId36"/>
    <p:sldId id="283" r:id="rId37"/>
    <p:sldId id="350" r:id="rId38"/>
    <p:sldId id="308" r:id="rId39"/>
  </p:sldIdLst>
  <p:sldSz cx="9144000" cy="6858000" type="screen4x3"/>
  <p:notesSz cx="6858000" cy="90773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626"/>
    <p:restoredTop sz="92644"/>
  </p:normalViewPr>
  <p:slideViewPr>
    <p:cSldViewPr>
      <p:cViewPr varScale="1">
        <p:scale>
          <a:sx n="81" d="100"/>
          <a:sy n="81" d="100"/>
        </p:scale>
        <p:origin x="192" y="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810E77-66E3-9446-AA20-8D8B9E5C33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D97DB-501B-F847-A787-19C0236E4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1ACBE5-C7B3-2B46-84A4-72B3813C8DCC}" type="datetimeFigureOut">
              <a:rPr lang="en-US" altLang="en-US"/>
              <a:pPr>
                <a:defRPr/>
              </a:pPr>
              <a:t>11/1/20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B88A6A-4601-554C-A606-FABB70F322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2171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DFB76-21CD-6E4B-AAC2-2F9CA0237B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21713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446E06-77AC-8E4A-9E35-646CBBF2DB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3C8A2D-419D-834C-AED4-3BE7C87734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5A8F9-FE9A-B94F-8968-4D0F988D13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C3F66DF-6CC1-A340-BCCB-926420D0E3CF}" type="datetimeFigureOut">
              <a:rPr lang="en-US" altLang="en-US"/>
              <a:pPr>
                <a:defRPr/>
              </a:pPr>
              <a:t>11/1/20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D9CFBDF-27E3-CA4E-972A-E4CA599140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81038"/>
            <a:ext cx="4537075" cy="3403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1E5512C-C023-EA4C-BC7C-86F0B40D6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11650"/>
            <a:ext cx="5486400" cy="4084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D4571-6CDA-C243-B34A-55BC15A1FC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21713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B7578-C8FC-234F-8758-6B87DC7E4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21713"/>
            <a:ext cx="2971800" cy="4540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A9CC3EC-7D4B-6846-ADB2-1C654B6FC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B5D0E0E7-B7C1-B340-A8A8-1C3BC8074A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82109E77-D673-3846-B28D-D75A2766CC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78773DD0-5765-4149-A7BA-09173A533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5379C88-021F-D64B-BFCC-2BC3E3A6DCA8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1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EFE98A8D-7EF3-FD44-B660-F7DC0A2AC7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08A647F1-6525-9A45-AEF3-D5CA1E822E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CBDCBE11-4C3E-2745-9ADE-1E99994E7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D81A7D8-A946-BC4F-910B-34092FF548FC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15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0BCB5936-855B-994D-AA77-3F00F20212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E844E8DB-E367-414B-BE7A-3AF7B61435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41FB9136-8D06-EF4B-94B7-0AD268CE7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F3CE574B-2A86-E643-84E8-7E8E08F99D3E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16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CE7421C6-FA2D-5147-8BEC-84BB06A2E5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ED70DD70-CE48-B64B-9E36-ACD22B7332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DA3D5BE9-6854-0449-8571-C7D529A38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CA82FCD-354E-AA4F-8F95-7276C0CA2AAC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17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99F7FC37-30A9-D24F-8A82-85925FD4F0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8CB6E5CA-947F-D844-9D2D-1A93C57B40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90FC9463-9605-8A40-8531-736117C91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9DF53CA-EBB0-3D44-AEE1-CBEBF67BDCE7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18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256EF3FA-D81F-9642-88AD-80CB89F76B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FD9EBC35-8EE1-A245-AC87-733AE9A9EB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73593C23-5D92-6B44-A0A0-10606BD67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38789E3-9EF1-2546-976D-09C9C6577CB5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19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1DC44B98-9C7D-BB4D-A64A-91B0DF61D1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D450A119-C5F3-E045-9C3E-34E8F08AF8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6EA91732-9EEB-9249-BB4C-1BC607EDE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49F0B2B-A50A-D043-89C8-F44510193950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20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8E4C598B-4D33-3146-AB4E-41DE6C150D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BE1A9B36-4177-454D-9B92-00E73DC37C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96CDFB6F-7A99-344D-86F1-1535E3CA7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D75A50F-965C-B54D-941C-84535A30FC79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21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572C5C5B-3ECC-3C45-B5C0-9FC27CF0A3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56B5CD10-62AD-7F4A-BBD0-7E283DFA15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90D881A2-D8DA-2F4D-9C1A-5667962E1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D5C3FDC-014F-0840-B612-BCCD19A9BD09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4666353E-5652-9A47-9E25-2F1F2D863B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7085FE4B-A719-3B4C-8353-4145EAF95B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DBE1B480-3EE7-2944-B307-318A30068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3DEFE3D-3C70-C145-8C32-6EDDF3765DCF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24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102A8504-46F5-CC41-BFD1-387843C929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263A77E-B6BF-224B-A74B-EDE81E1212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B1B55F37-4F18-A947-B47B-3036BFF6BE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A22A296-E13F-D44E-93B2-3F5BDF4A2481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25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FF469386-FB55-934F-A4A8-F2D9889B61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D137AD6B-A46B-AC4D-9660-395EC41C08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06C42460-19A1-334C-B286-6F805A61B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0057A75-018F-8A48-A022-2B68B6FC6255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3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5902D9C2-995C-1D46-BAA0-7632E382DF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9831186F-49D0-9E49-A01F-00441A9F03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B7D62324-FCCA-B541-9681-DC17667EB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34A104C-B88F-D14B-BAA7-362F1F272350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27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>
            <a:extLst>
              <a:ext uri="{FF2B5EF4-FFF2-40B4-BE49-F238E27FC236}">
                <a16:creationId xmlns:a16="http://schemas.microsoft.com/office/drawing/2014/main" id="{4FAB12D8-44AB-7045-B17E-0A50D8FD76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8" name="Notes Placeholder 2">
            <a:extLst>
              <a:ext uri="{FF2B5EF4-FFF2-40B4-BE49-F238E27FC236}">
                <a16:creationId xmlns:a16="http://schemas.microsoft.com/office/drawing/2014/main" id="{5E8D5FCA-BB85-D240-ADC2-8AEFFDBD61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928677B7-E4FF-7D4D-9465-1C754AADA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90F8F94-7B13-0646-99E6-3A44762F5CB9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28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>
            <a:extLst>
              <a:ext uri="{FF2B5EF4-FFF2-40B4-BE49-F238E27FC236}">
                <a16:creationId xmlns:a16="http://schemas.microsoft.com/office/drawing/2014/main" id="{8AC22E44-E3CA-304B-934C-D1ED5FD641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>
            <a:extLst>
              <a:ext uri="{FF2B5EF4-FFF2-40B4-BE49-F238E27FC236}">
                <a16:creationId xmlns:a16="http://schemas.microsoft.com/office/drawing/2014/main" id="{2BD67A6F-2D07-1A4E-9B96-7E6AAF8C76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DB996168-4055-2041-B943-460DB1731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A5C954FA-FF9B-F640-8119-C697DD9D5855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29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>
            <a:extLst>
              <a:ext uri="{FF2B5EF4-FFF2-40B4-BE49-F238E27FC236}">
                <a16:creationId xmlns:a16="http://schemas.microsoft.com/office/drawing/2014/main" id="{EF569559-55AD-6A4B-868F-1BC49E3164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4" name="Notes Placeholder 2">
            <a:extLst>
              <a:ext uri="{FF2B5EF4-FFF2-40B4-BE49-F238E27FC236}">
                <a16:creationId xmlns:a16="http://schemas.microsoft.com/office/drawing/2014/main" id="{75BA784A-919D-C54F-A36F-75772722DF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4755" name="Slide Number Placeholder 3">
            <a:extLst>
              <a:ext uri="{FF2B5EF4-FFF2-40B4-BE49-F238E27FC236}">
                <a16:creationId xmlns:a16="http://schemas.microsoft.com/office/drawing/2014/main" id="{B4F7F0B8-5E65-E04D-B05E-125E83DC8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7617B46-2E56-464B-A9A4-54155E49BB33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30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>
            <a:extLst>
              <a:ext uri="{FF2B5EF4-FFF2-40B4-BE49-F238E27FC236}">
                <a16:creationId xmlns:a16="http://schemas.microsoft.com/office/drawing/2014/main" id="{54DAE82F-3141-FD4C-9610-9D93D1891E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2" name="Notes Placeholder 2">
            <a:extLst>
              <a:ext uri="{FF2B5EF4-FFF2-40B4-BE49-F238E27FC236}">
                <a16:creationId xmlns:a16="http://schemas.microsoft.com/office/drawing/2014/main" id="{345804B8-1DBF-E749-BD39-F4FF7B14D2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6803" name="Slide Number Placeholder 3">
            <a:extLst>
              <a:ext uri="{FF2B5EF4-FFF2-40B4-BE49-F238E27FC236}">
                <a16:creationId xmlns:a16="http://schemas.microsoft.com/office/drawing/2014/main" id="{8FB0AAF8-1953-CF45-9D73-E8EF32894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5524435-DA1B-E348-9D5A-23D02A7CB965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31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1EF7A8B0-AFFD-B745-9006-D6ABFD915F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E579ED48-71BE-0D4C-9A1E-858A6BA251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104B9200-9EE4-BE4B-9C40-C8F2AC833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1FBE335-FB39-4841-954A-EA04A8D9A433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32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>
            <a:extLst>
              <a:ext uri="{FF2B5EF4-FFF2-40B4-BE49-F238E27FC236}">
                <a16:creationId xmlns:a16="http://schemas.microsoft.com/office/drawing/2014/main" id="{C7661B5F-665A-E444-8EB1-47D44A86D6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Notes Placeholder 2">
            <a:extLst>
              <a:ext uri="{FF2B5EF4-FFF2-40B4-BE49-F238E27FC236}">
                <a16:creationId xmlns:a16="http://schemas.microsoft.com/office/drawing/2014/main" id="{29D13597-B113-564E-9BCF-D0A1588A0F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7833738B-63DF-0D4A-A7B1-4BE2B32EC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4EF55FB9-3F72-094F-8364-753219149A4C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33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>
            <a:extLst>
              <a:ext uri="{FF2B5EF4-FFF2-40B4-BE49-F238E27FC236}">
                <a16:creationId xmlns:a16="http://schemas.microsoft.com/office/drawing/2014/main" id="{22FEC397-5BD6-2E46-BB12-B2B8B3631D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>
            <a:extLst>
              <a:ext uri="{FF2B5EF4-FFF2-40B4-BE49-F238E27FC236}">
                <a16:creationId xmlns:a16="http://schemas.microsoft.com/office/drawing/2014/main" id="{B74FFD68-8017-3E49-B247-FB74D9DE96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9547362D-BEA1-694F-BF2D-8E5C56D61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EE57AEE-1ACD-974E-975C-F2B2B519A196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34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DD7FBEE8-32AD-1842-A1CB-B1F29A99BC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187E7EB4-0493-A043-99EF-25D1289B0D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599FE6A2-BC22-024B-AF85-24DF89580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A9FAFCB-5E96-A84E-9CAA-C8301E10E38D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35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>
            <a:extLst>
              <a:ext uri="{FF2B5EF4-FFF2-40B4-BE49-F238E27FC236}">
                <a16:creationId xmlns:a16="http://schemas.microsoft.com/office/drawing/2014/main" id="{888AF1F6-1784-8947-AD36-8F519D8D5F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Notes Placeholder 2">
            <a:extLst>
              <a:ext uri="{FF2B5EF4-FFF2-40B4-BE49-F238E27FC236}">
                <a16:creationId xmlns:a16="http://schemas.microsoft.com/office/drawing/2014/main" id="{267D60F9-DAE7-7448-9A8A-E6C7E4B40D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26FF510F-E562-E44A-9EE4-4CF8664F9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C3BAA15-2D79-BC41-8BD0-69CD67A5C561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36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43D03B8B-3D1C-A646-B2A2-71D6BAB37E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D5C245B9-C581-7049-ADA7-94C91A4252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C89A1A3B-91D3-3544-858E-21722279DE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970EF64-2C5C-784D-8A21-BF8D07FB2383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5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>
            <a:extLst>
              <a:ext uri="{FF2B5EF4-FFF2-40B4-BE49-F238E27FC236}">
                <a16:creationId xmlns:a16="http://schemas.microsoft.com/office/drawing/2014/main" id="{0BBFA2E5-9132-8349-8830-44D3947A2C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4" name="Notes Placeholder 2">
            <a:extLst>
              <a:ext uri="{FF2B5EF4-FFF2-40B4-BE49-F238E27FC236}">
                <a16:creationId xmlns:a16="http://schemas.microsoft.com/office/drawing/2014/main" id="{C67A51F8-8320-E94E-BFCC-041C7C2906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0115" name="Slide Number Placeholder 3">
            <a:extLst>
              <a:ext uri="{FF2B5EF4-FFF2-40B4-BE49-F238E27FC236}">
                <a16:creationId xmlns:a16="http://schemas.microsoft.com/office/drawing/2014/main" id="{1381A106-5862-2347-BB10-272F5714D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A5ABE1E-0265-0F42-9B8E-8012DA1AC389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38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30273606-DE1A-BF4F-B6BD-70D668F193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34BB521E-D035-1A47-8B2F-B56DB7ED16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5FF00DAC-7DFD-1147-A61B-69F53C2FE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7D7A203-3F94-A547-9A4A-67925310EC21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6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A3FFB559-406C-7F4A-A7F4-73229D432A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DCA62366-1880-9746-87F9-BE180E740B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3ACEBE06-F75F-714F-8482-A8C7EC70B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27114A0-E554-4D48-8F23-1E4BCF6B9EAC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7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786E34E1-6691-F247-8217-1E456BC071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2BF1957A-E6FE-B743-9C08-C0B77CF7E6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41968937-53B1-0643-8383-96171F43F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90305FF-7312-7C4B-86AC-09BDB2D6A5DF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8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61BBF3E0-DBF2-0A4B-91FE-E615C294A8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F15BD7FA-89EF-F14D-8231-857C1CD364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26D4B22-730A-A746-B777-608E6EC9B9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C9BDB8B-0D94-0D44-ACC2-D7B7A9A885E5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9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BBC886CF-83B9-CE4B-8354-6421D3C828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88BBD40E-8059-6346-8A7D-F70C1D40AF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34E7380E-AEED-364F-BD89-3239AE735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D4C27A2-D0F5-9848-A1F0-72AF25432F3E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11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A7A80AF9-CB0C-3A4C-96D8-CF19AED273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D1F7DE44-63C0-3447-9AFC-49E6D8A398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89CCFAB4-87B9-CD4B-8E08-A2B4D73E9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BAB56BD-7BBC-9B42-8F9A-A7E76164BC3D}" type="slidenum">
              <a:rPr lang="en-US" altLang="en-US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/>
              <a:t>13</a:t>
            </a:fld>
            <a:endParaRPr lang="en-US" altLang="en-US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2A8B8-76A0-E845-8CBF-BD60755E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158B4-ABA7-A54B-8A30-A9082475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A0B43-C816-EA4A-843A-C59BDB8D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0F4D6-AEBE-0841-9159-C412AD21E2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78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97C118-3AE8-474F-B528-979C38D1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459D7E-B8B3-044E-8978-67D673069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F7BA43-8AA2-C840-9416-4AA58555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F271C-9F4D-C44C-886B-236B7FE516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28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1295B-EA48-0644-A23D-555085E6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78163-7F85-7C49-A7F6-56C9D990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B63F0-5FFA-0443-853C-F5BF7211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13D26-4407-194A-A2D5-5BF8D8B8A7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84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3128A5-E7F1-034D-AE8A-94A8B99E2825}"/>
              </a:ext>
            </a:extLst>
          </p:cNvPr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94A7C-CD1E-B641-B713-304234209DD7}"/>
              </a:ext>
            </a:extLst>
          </p:cNvPr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C99FFC-A162-394E-A7FD-4423FEC118A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DABEAE-5F91-B242-970D-45C88C437C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A8E621-4067-874D-8087-BC4E0FDC696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54B30-B017-A646-A4E4-105A870DCB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52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19D9E-52D7-9143-9FC1-1EEB3917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3F4A9-3B3E-004B-844D-84C1637AA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123A6-FB2C-F34E-8EAB-46961DBD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4A2BE-9415-E84C-A82E-5B3F8C42AF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341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C39BA5-4C3F-D146-83C1-EC85B5FED860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48C365-9FB6-164C-A5FD-22FD1F799A1E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2F0A848-B63F-8B43-B18B-BB09F82F18A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DE67816-9F8C-2647-BBB2-E76A7A89D2C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CE43916-FBED-0E4C-86B9-5CDF908301D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97252-6322-BA4A-A4D7-DA7DA6DE52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671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1B9530-51D1-5642-AD40-2E2E3EB9D074}"/>
              </a:ext>
            </a:extLst>
          </p:cNvPr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C919FB3-567B-404F-A60A-4582CAE37B0B}"/>
              </a:ext>
            </a:extLst>
          </p:cNvPr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07DD9DA-744B-F546-B83D-CE742C62FA70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8EB3391-E949-4841-9998-36976996EFC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98FE0B5-FCC5-9443-8ABC-CA6736E4841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B1E0-1F13-6D40-8EFC-1A76C2E538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35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6132C-D6AC-FA4C-AFE6-08AB0E31D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B0DB0-D6CD-5044-BB51-DB7DF7FCF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6DE8F-2A4A-4C40-A20E-A9B39049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AF9E4-F9F5-6343-8F7D-CF65B922F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500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68C53-B9BC-5141-BA09-7CA14B6B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1F1D1-6B48-1E4C-B60D-41AAA7FF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31D03-CEC7-804D-8BE1-6C5FAA34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E8BCF-B94C-244A-81F8-916789DDF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10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3E6A6-8F4D-224E-9B16-9882F859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41D37-7A79-2A4D-AD85-6AEF1083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A1E2D-3D6A-D149-A06B-A1760975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12AF8-AC45-2D44-8739-F694AE8314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922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87DFD-7C4F-E749-BE9C-84F56EECE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FE7C4-AAF4-3147-B74B-9CA999C3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CFDFE-8449-B545-B22E-41ED77AB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308B0-56E7-8742-98F1-0648E30D0F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27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8AC1A3-5557-1A4B-9F16-0833F1B2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C4E849-A2DE-B146-B174-34121105A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5920C1-47BF-6148-85E6-A1C2C9564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3A45D-B1F1-F249-9E65-7B8854773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146B89B-E9CD-6F40-B29C-04AA8798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CAE432-6DDA-C749-A93E-400C0F239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2B683-A245-7945-8BEF-73FA33EC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673C3-BBD0-934D-A4F7-EE8719697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10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DB89F9-1353-2740-8CB7-62B3474A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176CA0-4F01-E54D-83DA-C3D2990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3CA6C4-AD0D-2C4C-9D27-C75E56340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D8094-104D-1C4C-A150-E338F2F63C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79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D866156-646C-C249-B3FE-25599945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846AFF3-C3A9-6D43-A182-00B7ECEFA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B90957-06A9-CB4A-9F4D-AAA3D621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0B3A4-1807-F142-A99B-23981711B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03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91EA34-E157-9941-99B2-F89AD967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AEF00E-86DD-D44F-A050-B2FBE1A7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B04793-5DCD-F449-8A1D-E5E047DA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54D41-402C-B540-9B19-A4B4E9443E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6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44341F-3182-974E-99B3-2814A877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7CD85E-8738-734F-A7E4-8D09AD9C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C16405-E46C-5947-9F82-42F81896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FA545-58E9-104C-B548-AE030EC95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48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C0EA3FFB-0B0B-C24F-8A32-67BD69B86B90}"/>
              </a:ext>
            </a:extLst>
          </p:cNvPr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933240D-4FF1-F44E-97AD-A0E17D01692C}"/>
              </a:ext>
            </a:extLst>
          </p:cNvPr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7825FF0-072B-6241-8FA2-6A1F002F8C28}"/>
              </a:ext>
            </a:extLst>
          </p:cNvPr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CF83FB-9529-E541-B469-2D3264D7B182}"/>
              </a:ext>
            </a:extLst>
          </p:cNvPr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3F434A-0C36-A64E-8840-460F638DFDB0}"/>
              </a:ext>
            </a:extLst>
          </p:cNvPr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5CDE10-88C8-954E-92BA-60AACB997E69}"/>
              </a:ext>
            </a:extLst>
          </p:cNvPr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>
            <a:extLst>
              <a:ext uri="{FF2B5EF4-FFF2-40B4-BE49-F238E27FC236}">
                <a16:creationId xmlns:a16="http://schemas.microsoft.com/office/drawing/2014/main" id="{63573137-1ECF-AA45-BD2E-4A944FFA8C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3" name="Text Placeholder 2">
            <a:extLst>
              <a:ext uri="{FF2B5EF4-FFF2-40B4-BE49-F238E27FC236}">
                <a16:creationId xmlns:a16="http://schemas.microsoft.com/office/drawing/2014/main" id="{5D7753E2-A824-3941-B56B-957CA6922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06BB-0CC5-7240-916F-C2A943DE8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265F5-3322-664D-8379-A52ACDCA9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Adam  Blumenthal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CB42-AE8E-524C-BCAE-C0C51E1FB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0B82A1-E2EE-8241-9818-7789E6EEA5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776" r:id="rId1"/>
    <p:sldLayoutId id="2147485777" r:id="rId2"/>
    <p:sldLayoutId id="2147485778" r:id="rId3"/>
    <p:sldLayoutId id="2147485779" r:id="rId4"/>
    <p:sldLayoutId id="2147485780" r:id="rId5"/>
    <p:sldLayoutId id="2147485781" r:id="rId6"/>
    <p:sldLayoutId id="2147485782" r:id="rId7"/>
    <p:sldLayoutId id="2147485783" r:id="rId8"/>
    <p:sldLayoutId id="2147485784" r:id="rId9"/>
    <p:sldLayoutId id="2147485785" r:id="rId10"/>
    <p:sldLayoutId id="2147485786" r:id="rId11"/>
    <p:sldLayoutId id="2147485790" r:id="rId12"/>
    <p:sldLayoutId id="2147485787" r:id="rId13"/>
    <p:sldLayoutId id="2147485791" r:id="rId14"/>
    <p:sldLayoutId id="2147485792" r:id="rId15"/>
    <p:sldLayoutId id="2147485788" r:id="rId16"/>
    <p:sldLayoutId id="2147485789" r:id="rId17"/>
  </p:sldLayoutIdLs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fontAlgn="base" hangingPunct="1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itchFamily="2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/Users/Adam/Movies/My%20Videos/2011-01-23%20transfer3/Hank%20Gathers.MPG" TargetMode="External"/><Relationship Id="rId1" Type="http://schemas.microsoft.com/office/2007/relationships/media" Target="file:////Users/Adam/Movies/My%20Videos/2011-01-23%20transfer3/Hank%20Gathers.MPG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3E6E149-EA52-E24E-9B72-20B6BB7E7B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66775" y="1447800"/>
            <a:ext cx="6619875" cy="332898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ACLS OVERVIEW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F785C1D-7D3E-7041-B54B-356631E299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66775" y="4776788"/>
            <a:ext cx="6619875" cy="862012"/>
          </a:xfrm>
        </p:spPr>
        <p:txBody>
          <a:bodyPr rtlCol="0">
            <a:normAutofit fontScale="70000" lnSpcReduction="20000"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>
                <a:solidFill>
                  <a:schemeClr val="bg1"/>
                </a:solidFill>
                <a:latin typeface="Tempus Sans ITC" pitchFamily="82" charset="77"/>
                <a:ea typeface="ＭＳ Ｐゴシック" panose="020B0600070205080204" pitchFamily="34" charset="-128"/>
              </a:rPr>
              <a:t>PUTTING IT ALL TOGETHER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>
                <a:solidFill>
                  <a:schemeClr val="bg1"/>
                </a:solidFill>
                <a:latin typeface="Tempus Sans ITC" pitchFamily="82" charset="77"/>
                <a:ea typeface="ＭＳ Ｐゴシック" panose="020B0600070205080204" pitchFamily="34" charset="-128"/>
              </a:rPr>
              <a:t>Adam S. Blumenthal</a:t>
            </a:r>
            <a:r>
              <a:rPr lang="en-US" altLang="en-US">
                <a:ea typeface="ＭＳ Ｐゴシック" panose="020B0600070205080204" pitchFamily="34" charset="-128"/>
              </a:rPr>
              <a:t>     </a:t>
            </a:r>
          </a:p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>
                <a:ea typeface="ＭＳ Ｐゴシック" panose="020B0600070205080204" pitchFamily="34" charset="-128"/>
              </a:rPr>
              <a:t>NOT AN AHA PRESENTATION  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18E66-3087-7442-8EAF-0C1BD044E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5" name="Audio Recording Nov 1, 2020 at 7:58:34 PM" descr="Audio Recording Nov 1, 2020 at 7:58:34 PM">
            <a:hlinkClick r:id="" action="ppaction://media"/>
            <a:extLst>
              <a:ext uri="{FF2B5EF4-FFF2-40B4-BE49-F238E27FC236}">
                <a16:creationId xmlns:a16="http://schemas.microsoft.com/office/drawing/2014/main" id="{78D97CB5-694E-D14D-A247-14EEE3204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6B630CC-0F8F-8C4A-B401-55A45BE8C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ea typeface="ＭＳ Ｐゴシック" panose="020B0600070205080204" pitchFamily="34" charset="-128"/>
              </a:rPr>
              <a:t>Continuous Waveform Capnography/PETCO2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2815A-E239-2C44-838F-5F19D5B626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2667000"/>
            <a:ext cx="8001000" cy="294798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Best indicator of tube placement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Assists in assessment of CPR quality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PETCO2 should be &gt;10 mmHg during CPR  if lower, reassess CPR quality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Will notify of ROSC rapidly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Low PETCO2 after 20 min associated with low likelihood of ROSC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0ACBD8-8F43-E241-8139-2ECB54B29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5" name="Audio Recording Nov 2, 2020 at 11:21:21 AM" descr="Audio Recording Nov 2, 2020 at 11:21:21 AM">
            <a:hlinkClick r:id="" action="ppaction://media"/>
            <a:extLst>
              <a:ext uri="{FF2B5EF4-FFF2-40B4-BE49-F238E27FC236}">
                <a16:creationId xmlns:a16="http://schemas.microsoft.com/office/drawing/2014/main" id="{427969CF-2D71-9B4C-A9F0-B21877C83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4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A0FF7D22-9FFA-7149-BCCD-637EBB879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SECONDARY ASSESSMENT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DA676EC-1DBE-B143-A45A-00F2E4EE87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635250"/>
            <a:ext cx="6711950" cy="2671763"/>
          </a:xfrm>
        </p:spPr>
        <p:txBody>
          <a:bodyPr/>
          <a:lstStyle/>
          <a:p>
            <a:pPr eaLnBrk="1" hangingPunct="1"/>
            <a:r>
              <a:rPr lang="en-US" altLang="en-US" u="sng">
                <a:ea typeface="ＭＳ Ｐゴシック" panose="020B0600070205080204" pitchFamily="34" charset="-128"/>
              </a:rPr>
              <a:t>C</a:t>
            </a:r>
            <a:r>
              <a:rPr lang="en-US" altLang="en-US">
                <a:ea typeface="ＭＳ Ｐゴシック" panose="020B0600070205080204" pitchFamily="34" charset="-128"/>
              </a:rPr>
              <a:t>irculation – resume excellent, high quality CPR for pulseless patients; gain IV access or IO, consider adding volume; attach ECG electrodes, lead II for monitor input</a:t>
            </a:r>
          </a:p>
          <a:p>
            <a:pPr eaLnBrk="1" hangingPunct="1"/>
            <a:r>
              <a:rPr lang="en-US" altLang="en-US" u="sng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rugs and </a:t>
            </a:r>
            <a:r>
              <a:rPr lang="en-US" altLang="en-US" u="sng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ifferential diagnosis – provide appropriate medications; search for treatable causes – THINK!</a:t>
            </a:r>
            <a:endParaRPr lang="en-US" altLang="en-US" u="sng"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FD3DC1-FBC1-0646-A666-B6644AB0B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2, 2020 at 11:22:06 AM" descr="Audio Recording Nov 2, 2020 at 11:22:06 AM">
            <a:hlinkClick r:id="" action="ppaction://media"/>
            <a:extLst>
              <a:ext uri="{FF2B5EF4-FFF2-40B4-BE49-F238E27FC236}">
                <a16:creationId xmlns:a16="http://schemas.microsoft.com/office/drawing/2014/main" id="{18506188-99AD-594A-ABC4-DCB6D058A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529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4">
            <a:extLst>
              <a:ext uri="{FF2B5EF4-FFF2-40B4-BE49-F238E27FC236}">
                <a16:creationId xmlns:a16="http://schemas.microsoft.com/office/drawing/2014/main" id="{7364671C-4F4C-DF43-B4D9-F58B45731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0088" y="-28575"/>
            <a:ext cx="7056437" cy="1400175"/>
          </a:xfrm>
        </p:spPr>
        <p:txBody>
          <a:bodyPr/>
          <a:lstStyle/>
          <a:p>
            <a:pPr algn="ctr" eaLnBrk="1" hangingPunct="1"/>
            <a:r>
              <a:rPr lang="en-US" altLang="en-US">
                <a:ea typeface="ＭＳ Ｐゴシック" panose="020B0600070205080204" pitchFamily="34" charset="-128"/>
              </a:rPr>
              <a:t>Medications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008B58-E272-7543-B296-D546AA43DB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6225" y="2438400"/>
            <a:ext cx="8001000" cy="325278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Oxygen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Epinephrine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Lidocaine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</a:t>
            </a:r>
            <a:r>
              <a:rPr lang="en-US" altLang="en-US" u="sng">
                <a:ea typeface="ＭＳ Ｐゴシック" panose="020B0600070205080204" pitchFamily="34" charset="-128"/>
              </a:rPr>
              <a:t>m</a:t>
            </a:r>
            <a:r>
              <a:rPr lang="en-US" altLang="en-US">
                <a:ea typeface="ＭＳ Ｐゴシック" panose="020B0600070205080204" pitchFamily="34" charset="-128"/>
              </a:rPr>
              <a:t>iodarone  (megacode, mix for tachy)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</a:t>
            </a:r>
            <a:r>
              <a:rPr lang="en-US" altLang="en-US" u="sng">
                <a:ea typeface="ＭＳ Ｐゴシック" panose="020B0600070205080204" pitchFamily="34" charset="-128"/>
              </a:rPr>
              <a:t>t</a:t>
            </a:r>
            <a:r>
              <a:rPr lang="en-US" altLang="en-US">
                <a:ea typeface="ＭＳ Ｐゴシック" panose="020B0600070205080204" pitchFamily="34" charset="-128"/>
              </a:rPr>
              <a:t>ropine (take the foot off the brake)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</a:t>
            </a:r>
            <a:r>
              <a:rPr lang="en-US" altLang="en-US" u="sng">
                <a:ea typeface="ＭＳ Ｐゴシック" panose="020B0600070205080204" pitchFamily="34" charset="-128"/>
              </a:rPr>
              <a:t>d</a:t>
            </a:r>
            <a:r>
              <a:rPr lang="en-US" altLang="en-US">
                <a:ea typeface="ＭＳ Ｐゴシック" panose="020B0600070205080204" pitchFamily="34" charset="-128"/>
              </a:rPr>
              <a:t>enosine (disrupts the AV)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</a:t>
            </a:r>
            <a:r>
              <a:rPr lang="en-US" altLang="en-US" u="sng">
                <a:ea typeface="ＭＳ Ｐゴシック" panose="020B0600070205080204" pitchFamily="34" charset="-128"/>
              </a:rPr>
              <a:t>s</a:t>
            </a:r>
            <a:r>
              <a:rPr lang="en-US" altLang="en-US">
                <a:ea typeface="ＭＳ Ｐゴシック" panose="020B0600070205080204" pitchFamily="34" charset="-128"/>
              </a:rPr>
              <a:t>pirin (saves the myocardium)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C820FE-7C53-5140-9B1E-2AA1E9B8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35:13 AM" descr="Audio Recording Nov 3, 2020 at 7:35:13 AM">
            <a:hlinkClick r:id="" action="ppaction://media"/>
            <a:extLst>
              <a:ext uri="{FF2B5EF4-FFF2-40B4-BE49-F238E27FC236}">
                <a16:creationId xmlns:a16="http://schemas.microsoft.com/office/drawing/2014/main" id="{7DFBA559-FE8A-EF41-B09D-6E3E5615D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4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FC3F6CA6-3D40-5C43-B73C-6A605C793E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TREATABLE CAUSES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D2A6AFF-A5DC-CB49-87E3-F610EC5EE88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905000"/>
            <a:ext cx="4495800" cy="4267200"/>
          </a:xfrm>
        </p:spPr>
        <p:txBody>
          <a:bodyPr/>
          <a:lstStyle/>
          <a:p>
            <a:pPr eaLnBrk="1" hangingPunct="1"/>
            <a:r>
              <a:rPr lang="en-US" altLang="en-US" sz="2600">
                <a:ea typeface="ＭＳ Ｐゴシック" panose="020B0600070205080204" pitchFamily="34" charset="-128"/>
              </a:rPr>
              <a:t>Hypoxia</a:t>
            </a:r>
          </a:p>
          <a:p>
            <a:pPr eaLnBrk="1" hangingPunct="1"/>
            <a:r>
              <a:rPr lang="en-US" altLang="en-US" sz="2600">
                <a:ea typeface="ＭＳ Ｐゴシック" panose="020B0600070205080204" pitchFamily="34" charset="-128"/>
              </a:rPr>
              <a:t>Hypovolemia</a:t>
            </a:r>
          </a:p>
          <a:p>
            <a:pPr eaLnBrk="1" hangingPunct="1"/>
            <a:r>
              <a:rPr lang="en-US" altLang="en-US" sz="2600">
                <a:ea typeface="ＭＳ Ｐゴシック" panose="020B0600070205080204" pitchFamily="34" charset="-128"/>
              </a:rPr>
              <a:t>Hypothermia</a:t>
            </a:r>
          </a:p>
          <a:p>
            <a:pPr eaLnBrk="1" hangingPunct="1"/>
            <a:r>
              <a:rPr lang="en-US" altLang="en-US" sz="2600">
                <a:ea typeface="ＭＳ Ｐゴシック" panose="020B0600070205080204" pitchFamily="34" charset="-128"/>
              </a:rPr>
              <a:t>Hypo/Hyperkalemia</a:t>
            </a:r>
          </a:p>
          <a:p>
            <a:pPr eaLnBrk="1" hangingPunct="1"/>
            <a:r>
              <a:rPr lang="en-US" altLang="en-US" sz="2600">
                <a:ea typeface="ＭＳ Ｐゴシック" panose="020B0600070205080204" pitchFamily="34" charset="-128"/>
              </a:rPr>
              <a:t>Hydrogen Ion</a:t>
            </a:r>
          </a:p>
          <a:p>
            <a:pPr eaLnBrk="1" hangingPunct="1"/>
            <a:r>
              <a:rPr lang="en-US" altLang="en-US" sz="2600" i="1">
                <a:ea typeface="ＭＳ Ｐゴシック" panose="020B0600070205080204" pitchFamily="34" charset="-128"/>
              </a:rPr>
              <a:t>Hypomagnesemia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E030F3F7-6E6D-4C41-995B-A84D76D3A37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105400" y="1752600"/>
            <a:ext cx="3462338" cy="4267200"/>
          </a:xfrm>
        </p:spPr>
        <p:txBody>
          <a:bodyPr/>
          <a:lstStyle/>
          <a:p>
            <a:pPr eaLnBrk="1" hangingPunct="1"/>
            <a:r>
              <a:rPr lang="en-US" altLang="en-US" sz="2600">
                <a:ea typeface="ＭＳ Ｐゴシック" panose="020B0600070205080204" pitchFamily="34" charset="-128"/>
              </a:rPr>
              <a:t>Tablets</a:t>
            </a:r>
          </a:p>
          <a:p>
            <a:pPr eaLnBrk="1" hangingPunct="1"/>
            <a:r>
              <a:rPr lang="en-US" altLang="en-US" sz="2600">
                <a:ea typeface="ＭＳ Ｐゴシック" panose="020B0600070205080204" pitchFamily="34" charset="-128"/>
              </a:rPr>
              <a:t>Tension Pneumothorax</a:t>
            </a:r>
          </a:p>
          <a:p>
            <a:pPr eaLnBrk="1" hangingPunct="1"/>
            <a:r>
              <a:rPr lang="en-US" altLang="en-US" sz="2600">
                <a:ea typeface="ＭＳ Ｐゴシック" panose="020B0600070205080204" pitchFamily="34" charset="-128"/>
              </a:rPr>
              <a:t>Tamponade</a:t>
            </a:r>
          </a:p>
          <a:p>
            <a:pPr eaLnBrk="1" hangingPunct="1"/>
            <a:r>
              <a:rPr lang="en-US" altLang="en-US" sz="2600">
                <a:ea typeface="ＭＳ Ｐゴシック" panose="020B0600070205080204" pitchFamily="34" charset="-128"/>
              </a:rPr>
              <a:t>Thrombosis          (ACS &amp; PE)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1BC7AB-9128-A742-84A7-DE34DC32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35:45 AM" descr="Audio Recording Nov 3, 2020 at 7:35:45 AM">
            <a:hlinkClick r:id="" action="ppaction://media"/>
            <a:extLst>
              <a:ext uri="{FF2B5EF4-FFF2-40B4-BE49-F238E27FC236}">
                <a16:creationId xmlns:a16="http://schemas.microsoft.com/office/drawing/2014/main" id="{DC1B751E-1BE5-D140-A64C-4E0167151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195" grpId="0" build="p" autoUpdateAnimBg="0"/>
      <p:bldP spid="8196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5">
            <a:extLst>
              <a:ext uri="{FF2B5EF4-FFF2-40B4-BE49-F238E27FC236}">
                <a16:creationId xmlns:a16="http://schemas.microsoft.com/office/drawing/2014/main" id="{86456585-8D34-7C47-B0A8-CC66776B7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4" name="Content Placeholder 6">
            <a:extLst>
              <a:ext uri="{FF2B5EF4-FFF2-40B4-BE49-F238E27FC236}">
                <a16:creationId xmlns:a16="http://schemas.microsoft.com/office/drawing/2014/main" id="{44F423DB-6A19-A843-B1C3-83AA1C7531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5" name="Footer Placeholder 4">
            <a:extLst>
              <a:ext uri="{FF2B5EF4-FFF2-40B4-BE49-F238E27FC236}">
                <a16:creationId xmlns:a16="http://schemas.microsoft.com/office/drawing/2014/main" id="{140D686B-39F7-AC45-BF8F-CBF7E265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latin typeface="Verdana" panose="020B0604030504040204" pitchFamily="34" charset="0"/>
                <a:ea typeface="ＭＳ Ｐゴシック" panose="020B0600070205080204" pitchFamily="34" charset="-128"/>
              </a:rPr>
              <a:t>Adam  Blumenthal 2020</a:t>
            </a:r>
          </a:p>
        </p:txBody>
      </p:sp>
      <p:pic>
        <p:nvPicPr>
          <p:cNvPr id="44036" name="Picture 2">
            <a:extLst>
              <a:ext uri="{FF2B5EF4-FFF2-40B4-BE49-F238E27FC236}">
                <a16:creationId xmlns:a16="http://schemas.microsoft.com/office/drawing/2014/main" id="{855A06AF-A65A-864D-A435-E4B438FC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A59C5224-94F7-AA40-914F-B56084D0B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ACLS MANTRA for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i="1">
                <a:ea typeface="ＭＳ Ｐゴシック" panose="020B0600070205080204" pitchFamily="34" charset="-128"/>
              </a:rPr>
              <a:t> a non-arrest Patient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6E9798C-9B90-5B4D-A994-DD36C95D16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3124200"/>
            <a:ext cx="8001000" cy="256698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Call a Rapid Response/Medical Emergency Team, then :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Assess vitals, obtain history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O2, IV, MONITORS (ECG, BP, SPO2): 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Gain peripheral IV access, deliver volume as needed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Attach monitor leads, and assess rhythm, BP, O2 saturation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2B14E0-A6DA-1A4E-AE81-218E61D4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37:12 AM" descr="Audio Recording Nov 3, 2020 at 7:37:12 AM">
            <a:hlinkClick r:id="" action="ppaction://media"/>
            <a:extLst>
              <a:ext uri="{FF2B5EF4-FFF2-40B4-BE49-F238E27FC236}">
                <a16:creationId xmlns:a16="http://schemas.microsoft.com/office/drawing/2014/main" id="{AA77E566-C2F9-324C-A0BC-DF43D045F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8FF31506-AB25-674E-94C0-C99BF0E18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VF/pVT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14E10ED-7B25-4A4E-8EF2-182E3FE264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2792413"/>
            <a:ext cx="8001000" cy="28463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i="1">
                <a:ea typeface="ＭＳ Ｐゴシック" panose="020B0600070205080204" pitchFamily="34" charset="-128"/>
              </a:rPr>
              <a:t>EDISON BEFORE MEDICINE </a:t>
            </a:r>
            <a:r>
              <a:rPr lang="mr-IN" altLang="en-US" i="1">
                <a:ea typeface="ＭＳ Ｐゴシック" panose="020B0600070205080204" pitchFamily="34" charset="-128"/>
              </a:rPr>
              <a:t>–</a:t>
            </a:r>
            <a:r>
              <a:rPr lang="en-US" altLang="en-US" i="1">
                <a:ea typeface="ＭＳ Ｐゴシック" panose="020B0600070205080204" pitchFamily="34" charset="-128"/>
              </a:rPr>
              <a:t>SEE FIB, DEFIB!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>
                <a:ea typeface="ＭＳ Ｐゴシック" panose="020B0600070205080204" pitchFamily="34" charset="-128"/>
              </a:rPr>
              <a:t>Scene Safe?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Call for help, start CPR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AED:  Power up machine, attach pads and follow voice prompts, allow to analyze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If “Shock advised”, clear personnel and deliver defibrillation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2 minutes of compression-first CPR </a:t>
            </a:r>
          </a:p>
        </p:txBody>
      </p:sp>
      <p:pic>
        <p:nvPicPr>
          <p:cNvPr id="47107" name="Picture 4" descr="VT">
            <a:extLst>
              <a:ext uri="{FF2B5EF4-FFF2-40B4-BE49-F238E27FC236}">
                <a16:creationId xmlns:a16="http://schemas.microsoft.com/office/drawing/2014/main" id="{6F50730E-B9A7-164E-8A6B-C55E6C00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3505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vt-2">
            <a:extLst>
              <a:ext uri="{FF2B5EF4-FFF2-40B4-BE49-F238E27FC236}">
                <a16:creationId xmlns:a16="http://schemas.microsoft.com/office/drawing/2014/main" id="{533899FF-0861-964A-A7F9-3B4501F0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AC4E8B-A0DA-8F4F-8A72-3D07B438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38:07 AM" descr="Audio Recording Nov 3, 2020 at 7:38:07 AM">
            <a:hlinkClick r:id="" action="ppaction://media"/>
            <a:extLst>
              <a:ext uri="{FF2B5EF4-FFF2-40B4-BE49-F238E27FC236}">
                <a16:creationId xmlns:a16="http://schemas.microsoft.com/office/drawing/2014/main" id="{BC7C8A80-51FE-E145-B044-326343AE2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1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AE376F3D-1CFD-8149-8319-2854630D2F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423863"/>
            <a:ext cx="7464425" cy="142875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VF/pVT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C34F843-70DF-7E48-A874-C1FBDB51939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3194050"/>
            <a:ext cx="8001000" cy="2209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Manual defibrillator: apply hands-free pads without interrupting CPR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120j – 200j biphasic and clear personnel, compressor last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Deliver defibrillation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Immediate return to compression-first CPR</a:t>
            </a:r>
          </a:p>
        </p:txBody>
      </p:sp>
      <p:pic>
        <p:nvPicPr>
          <p:cNvPr id="49155" name="Picture 4" descr="vt-2">
            <a:extLst>
              <a:ext uri="{FF2B5EF4-FFF2-40B4-BE49-F238E27FC236}">
                <a16:creationId xmlns:a16="http://schemas.microsoft.com/office/drawing/2014/main" id="{281A3959-E9B6-A54A-8EB9-177EC7385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 descr="VT">
            <a:extLst>
              <a:ext uri="{FF2B5EF4-FFF2-40B4-BE49-F238E27FC236}">
                <a16:creationId xmlns:a16="http://schemas.microsoft.com/office/drawing/2014/main" id="{A5E447A1-6392-864B-9A52-2B2B3FE3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3505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07BBC4-229F-8E4F-ADE5-C7366683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38:41 AM" descr="Audio Recording Nov 3, 2020 at 7:38:41 AM">
            <a:hlinkClick r:id="" action="ppaction://media"/>
            <a:extLst>
              <a:ext uri="{FF2B5EF4-FFF2-40B4-BE49-F238E27FC236}">
                <a16:creationId xmlns:a16="http://schemas.microsoft.com/office/drawing/2014/main" id="{D613DADA-BC22-6244-8822-2C4D546A2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7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43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1EA44CA4-E4A3-FE42-83E7-4AA95B3C98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900" y="103188"/>
            <a:ext cx="7540625" cy="135731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VF/pVT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2308841-DE09-E943-AFC4-8A517F193C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2792413"/>
            <a:ext cx="80010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Bag Valve with O2, consider advanced airway with PETCO2;   Start peripheral IV access, consider fluid;  Attach lead wires, monitor to lead II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Administer Epinephrine 1mg (prefilled syringe) (consider preparing antiarrhythmic agent)</a:t>
            </a:r>
          </a:p>
        </p:txBody>
      </p:sp>
      <p:pic>
        <p:nvPicPr>
          <p:cNvPr id="51203" name="Picture 4" descr="VT">
            <a:extLst>
              <a:ext uri="{FF2B5EF4-FFF2-40B4-BE49-F238E27FC236}">
                <a16:creationId xmlns:a16="http://schemas.microsoft.com/office/drawing/2014/main" id="{7284B662-A848-1848-9E82-4DC5D997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3505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 descr="vt-2">
            <a:extLst>
              <a:ext uri="{FF2B5EF4-FFF2-40B4-BE49-F238E27FC236}">
                <a16:creationId xmlns:a16="http://schemas.microsoft.com/office/drawing/2014/main" id="{AE98A0ED-CC9E-3D4B-8604-FAE5CEA99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31834E-E0D0-6A47-8F15-DDD90BFE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39:57 AM" descr="Audio Recording Nov 3, 2020 at 7:39:57 AM">
            <a:hlinkClick r:id="" action="ppaction://media"/>
            <a:extLst>
              <a:ext uri="{FF2B5EF4-FFF2-40B4-BE49-F238E27FC236}">
                <a16:creationId xmlns:a16="http://schemas.microsoft.com/office/drawing/2014/main" id="{80FC3AAF-2FFB-1044-858A-3B145E056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267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36295392-B7B7-B649-98F4-7EBE3E9C4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" y="76200"/>
            <a:ext cx="7056438" cy="140017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VF/pVT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5D893C5-C567-CA49-96FB-8B55D17213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6025" y="2819400"/>
            <a:ext cx="6711950" cy="2952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CPR for 2 minutes, check pulse and rhythm and defibrillate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Resume compression first CPR immediately following defib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Consider Amiodarone 300mg IV or Lidocaine 1-1.5mg/kg	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Circulate for 2 minutes, check pulse and rhythm and defibrillate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1" name="Picture 4" descr="vt-2">
            <a:extLst>
              <a:ext uri="{FF2B5EF4-FFF2-40B4-BE49-F238E27FC236}">
                <a16:creationId xmlns:a16="http://schemas.microsoft.com/office/drawing/2014/main" id="{60C09CDB-EA2D-7341-BF25-AF24EC81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VT">
            <a:extLst>
              <a:ext uri="{FF2B5EF4-FFF2-40B4-BE49-F238E27FC236}">
                <a16:creationId xmlns:a16="http://schemas.microsoft.com/office/drawing/2014/main" id="{3C17D9C2-8925-154A-9A6D-6AD5D012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3505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F37923-ABBB-CC49-BBA2-0AC9B1DFB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40:49 AM" descr="Audio Recording Nov 3, 2020 at 7:40:49 AM">
            <a:hlinkClick r:id="" action="ppaction://media"/>
            <a:extLst>
              <a:ext uri="{FF2B5EF4-FFF2-40B4-BE49-F238E27FC236}">
                <a16:creationId xmlns:a16="http://schemas.microsoft.com/office/drawing/2014/main" id="{9861F60E-301F-6549-A5F7-0549AD288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29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5">
            <a:extLst>
              <a:ext uri="{FF2B5EF4-FFF2-40B4-BE49-F238E27FC236}">
                <a16:creationId xmlns:a16="http://schemas.microsoft.com/office/drawing/2014/main" id="{8A18F717-379D-4441-9DC2-3A112241E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ea typeface="ＭＳ Ｐゴシック" panose="020B0600070205080204" pitchFamily="34" charset="-128"/>
              </a:rPr>
              <a:t>Today’s Course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F7A394-99AE-D144-A343-316AD89F5AB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27088" y="2060575"/>
            <a:ext cx="3298825" cy="41957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Parking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Bathrooms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Phones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7CABBC-50FB-1340-A905-787FD20DFEA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241800" y="2055813"/>
            <a:ext cx="3298825" cy="42005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Expired Providers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Cards/Proof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All Cards Come via EMAIL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www.heart.org/cpr/mycards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Plan for Today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9F2444-C412-C643-B247-3D97B858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6B2A938E-B6FE-9149-80F3-887649706C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452438"/>
            <a:ext cx="7056438" cy="140017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VF/pVT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221311E-3088-6344-BF8E-347AFFC04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3219450"/>
            <a:ext cx="8001000" cy="2590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Resume CPR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Consider repeat dose of Epi (1mg) every 4 minutes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CPR for 2 minutes, check pulse and rhythm and defibrillate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 Resume CPR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Consider Amiodarone 150mg or Lidocaine 0.5-0.75 mg/kg	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Defibrillate and resume CPR</a:t>
            </a:r>
          </a:p>
        </p:txBody>
      </p:sp>
      <p:pic>
        <p:nvPicPr>
          <p:cNvPr id="55299" name="Picture 4" descr="VT">
            <a:extLst>
              <a:ext uri="{FF2B5EF4-FFF2-40B4-BE49-F238E27FC236}">
                <a16:creationId xmlns:a16="http://schemas.microsoft.com/office/drawing/2014/main" id="{2F0DECFC-AF10-634E-B965-27B6604BC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3505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vt-2">
            <a:extLst>
              <a:ext uri="{FF2B5EF4-FFF2-40B4-BE49-F238E27FC236}">
                <a16:creationId xmlns:a16="http://schemas.microsoft.com/office/drawing/2014/main" id="{E7F2DD81-DE63-2F4B-B390-13D9134B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02544-4E67-7141-A34A-B90E006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41:37 AM" descr="Audio Recording Nov 3, 2020 at 7:41:37 AM">
            <a:hlinkClick r:id="" action="ppaction://media"/>
            <a:extLst>
              <a:ext uri="{FF2B5EF4-FFF2-40B4-BE49-F238E27FC236}">
                <a16:creationId xmlns:a16="http://schemas.microsoft.com/office/drawing/2014/main" id="{3677253D-3632-3A4F-AB44-CA7E224CC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6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3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BD8BDE30-238C-4447-B155-8FF1D98FF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452438"/>
            <a:ext cx="7056438" cy="140017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VF/pVT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8429C8B-B319-8542-BDA0-13C6DA38F5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77888" y="3219450"/>
            <a:ext cx="6711950" cy="2671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If patient fails to convert, consider treatable causes (H’s &amp; T’s)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If patient does convert:					assess rhythm and pulse </a:t>
            </a:r>
            <a:r>
              <a:rPr lang="en-US" altLang="en-US" sz="2400" b="1" i="1">
                <a:ea typeface="ＭＳ Ｐゴシック" panose="020B0600070205080204" pitchFamily="34" charset="-128"/>
              </a:rPr>
              <a:t>after 2 minutes of CPR</a:t>
            </a:r>
            <a:r>
              <a:rPr lang="en-US" altLang="en-US" sz="2400">
                <a:ea typeface="ＭＳ Ｐゴシック" panose="020B0600070205080204" pitchFamily="34" charset="-128"/>
              </a:rPr>
              <a:t>	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Follow ROSC Guidelines</a:t>
            </a:r>
          </a:p>
        </p:txBody>
      </p:sp>
      <p:pic>
        <p:nvPicPr>
          <p:cNvPr id="57347" name="Picture 4" descr="vt-2">
            <a:extLst>
              <a:ext uri="{FF2B5EF4-FFF2-40B4-BE49-F238E27FC236}">
                <a16:creationId xmlns:a16="http://schemas.microsoft.com/office/drawing/2014/main" id="{4BF5BEC9-8230-A848-91D3-8E230C07B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VT">
            <a:extLst>
              <a:ext uri="{FF2B5EF4-FFF2-40B4-BE49-F238E27FC236}">
                <a16:creationId xmlns:a16="http://schemas.microsoft.com/office/drawing/2014/main" id="{63EC2D19-7A4F-B444-99AB-62C103AE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3505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2F046C-E72B-144E-A7CB-A54BB8664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42:20 AM" descr="Audio Recording Nov 3, 2020 at 7:42:20 AM">
            <a:hlinkClick r:id="" action="ppaction://media"/>
            <a:extLst>
              <a:ext uri="{FF2B5EF4-FFF2-40B4-BE49-F238E27FC236}">
                <a16:creationId xmlns:a16="http://schemas.microsoft.com/office/drawing/2014/main" id="{8ED3237E-1FED-ED47-802D-255E3A01B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36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1C3DEB6B-55D9-744B-86BC-C76BA9F80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PULSELESS ELECTRICAL ACTIVITY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5320931-A315-EF4A-AC29-A9E1195CAD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2471738"/>
            <a:ext cx="80010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b="1" i="1" u="sng">
                <a:ea typeface="ＭＳ Ｐゴシック" panose="020B0600070205080204" pitchFamily="34" charset="-128"/>
              </a:rPr>
              <a:t>PEA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Assess C, A, B, Start CPR, O2, Intubate, IV, Monitor (if not attached)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i="1" u="sng">
                <a:ea typeface="ＭＳ Ｐゴシック" panose="020B0600070205080204" pitchFamily="34" charset="-128"/>
              </a:rPr>
              <a:t>P</a:t>
            </a:r>
            <a:r>
              <a:rPr lang="en-US" altLang="en-US" sz="2600" i="1">
                <a:ea typeface="ＭＳ Ｐゴシック" panose="020B0600070205080204" pitchFamily="34" charset="-128"/>
              </a:rPr>
              <a:t>our </a:t>
            </a:r>
            <a:r>
              <a:rPr lang="en-US" altLang="en-US" sz="2600">
                <a:ea typeface="ＭＳ Ｐゴシック" panose="020B0600070205080204" pitchFamily="34" charset="-128"/>
              </a:rPr>
              <a:t>fluids - consider hypovolemia (check lung sounds, JVD, peripheral edema first)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i="1" u="sng">
                <a:ea typeface="ＭＳ Ｐゴシック" panose="020B0600070205080204" pitchFamily="34" charset="-128"/>
              </a:rPr>
              <a:t>E</a:t>
            </a:r>
            <a:r>
              <a:rPr lang="en-US" altLang="en-US" sz="2600" i="1">
                <a:ea typeface="ＭＳ Ｐゴシック" panose="020B0600070205080204" pitchFamily="34" charset="-128"/>
              </a:rPr>
              <a:t>pi </a:t>
            </a:r>
            <a:r>
              <a:rPr lang="en-US" altLang="en-US" sz="2600">
                <a:ea typeface="ＭＳ Ｐゴシック" panose="020B0600070205080204" pitchFamily="34" charset="-128"/>
              </a:rPr>
              <a:t>1mg every 4 minutes </a:t>
            </a:r>
            <a:endParaRPr lang="en-US" altLang="en-US" sz="2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600" b="1" i="1" u="sng">
                <a:ea typeface="ＭＳ Ｐゴシック" panose="020B0600070205080204" pitchFamily="34" charset="-128"/>
              </a:rPr>
              <a:t>A</a:t>
            </a:r>
            <a:r>
              <a:rPr lang="en-US" altLang="en-US" sz="2600" i="1">
                <a:ea typeface="ＭＳ Ｐゴシック" panose="020B0600070205080204" pitchFamily="34" charset="-128"/>
              </a:rPr>
              <a:t>ssess </a:t>
            </a:r>
            <a:r>
              <a:rPr lang="en-US" altLang="en-US" sz="2600">
                <a:ea typeface="ＭＳ Ｐゴシック" panose="020B0600070205080204" pitchFamily="34" charset="-128"/>
              </a:rPr>
              <a:t>for treatable cause (H’s &amp; T’s)</a:t>
            </a:r>
          </a:p>
        </p:txBody>
      </p:sp>
      <p:pic>
        <p:nvPicPr>
          <p:cNvPr id="59395" name="Picture 5" descr="sb">
            <a:extLst>
              <a:ext uri="{FF2B5EF4-FFF2-40B4-BE49-F238E27FC236}">
                <a16:creationId xmlns:a16="http://schemas.microsoft.com/office/drawing/2014/main" id="{D5010AAA-D958-9B43-9444-CCDD6CE3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768350"/>
            <a:ext cx="5657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EED431-6D78-4041-9025-B682C0BE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43:39 AM" descr="Audio Recording Nov 3, 2020 at 7:43:39 AM">
            <a:hlinkClick r:id="" action="ppaction://media"/>
            <a:extLst>
              <a:ext uri="{FF2B5EF4-FFF2-40B4-BE49-F238E27FC236}">
                <a16:creationId xmlns:a16="http://schemas.microsoft.com/office/drawing/2014/main" id="{1E9ABF85-5B40-FA4F-8F6A-D9DEC62E1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43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6C2445E4-1D3B-4049-951C-399EF58CF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EA3100AF-F13B-3A4D-9AD5-5951D3A5D7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b="2570"/>
          <a:stretch>
            <a:fillRect/>
          </a:stretch>
        </p:blipFill>
        <p:spPr>
          <a:xfrm>
            <a:off x="484188" y="452438"/>
            <a:ext cx="8001000" cy="5334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BC04C-D707-EF49-BDF0-BB0B27BF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6233335" y="3263371"/>
            <a:ext cx="3859795" cy="228660"/>
          </a:xfrm>
        </p:spPr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3" name="Audio Recording Nov 3, 2020 at 7:46:00 AM" descr="Audio Recording Nov 3, 2020 at 7:46:00 AM">
            <a:hlinkClick r:id="" action="ppaction://media"/>
            <a:extLst>
              <a:ext uri="{FF2B5EF4-FFF2-40B4-BE49-F238E27FC236}">
                <a16:creationId xmlns:a16="http://schemas.microsoft.com/office/drawing/2014/main" id="{E34F6A97-DBC6-FA47-AA76-2D10C2C34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0E096F66-12E5-8E48-A76F-C0A47BE33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ASYSTOLE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E39568F-A22F-AA4D-8253-755E3735FC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6738" y="2438400"/>
            <a:ext cx="80010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b="1" i="1" dirty="0">
                <a:ea typeface="ＭＳ Ｐゴシック" panose="020B0600070205080204" pitchFamily="34" charset="-128"/>
              </a:rPr>
              <a:t>The Most Stable of all Rhythms</a:t>
            </a:r>
            <a:r>
              <a:rPr lang="en-US" altLang="en-US" sz="2600" i="1" u="sng" dirty="0">
                <a:ea typeface="ＭＳ Ｐゴシック" panose="020B0600070205080204" pitchFamily="34" charset="-128"/>
              </a:rPr>
              <a:t>     </a:t>
            </a:r>
            <a:endParaRPr lang="en-US" altLang="en-US" sz="26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Assess responsiveness &amp; pulse, begin CPR, No Defib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 </a:t>
            </a:r>
            <a:r>
              <a:rPr lang="en-US" altLang="en-US" sz="2600" b="1" u="sng" dirty="0">
                <a:ea typeface="ＭＳ Ｐゴシック" panose="020B0600070205080204" pitchFamily="34" charset="-128"/>
              </a:rPr>
              <a:t>O2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, Consider advanced airway, IV, check 2 monitor leads and gain knob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Administer </a:t>
            </a:r>
            <a:r>
              <a:rPr lang="en-US" altLang="en-US" sz="2600" b="1" u="sng" dirty="0">
                <a:ea typeface="ＭＳ Ｐゴシック" panose="020B0600070205080204" pitchFamily="34" charset="-128"/>
              </a:rPr>
              <a:t>E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pi 1mg every 4min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Ask </a:t>
            </a:r>
            <a:r>
              <a:rPr lang="en-US" altLang="en-US" sz="2600" b="1" i="1" dirty="0">
                <a:ea typeface="ＭＳ Ｐゴシック" panose="020B0600070205080204" pitchFamily="34" charset="-128"/>
              </a:rPr>
              <a:t>why: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 treatable causes (H’s &amp; T’s)</a:t>
            </a:r>
          </a:p>
          <a:p>
            <a:pPr marL="0" indent="0" eaLnBrk="1" hangingPunct="1">
              <a:lnSpc>
                <a:spcPct val="90000"/>
              </a:lnSpc>
              <a:buFont typeface="Wingdings 3" pitchFamily="2" charset="2"/>
              <a:buNone/>
              <a:defRPr/>
            </a:pPr>
            <a:endParaRPr lang="en-US" altLang="en-US" sz="2600" dirty="0">
              <a:ea typeface="ＭＳ Ｐゴシック" panose="020B0600070205080204" pitchFamily="34" charset="-128"/>
            </a:endParaRPr>
          </a:p>
        </p:txBody>
      </p:sp>
      <p:pic>
        <p:nvPicPr>
          <p:cNvPr id="62467" name="Picture 5">
            <a:extLst>
              <a:ext uri="{FF2B5EF4-FFF2-40B4-BE49-F238E27FC236}">
                <a16:creationId xmlns:a16="http://schemas.microsoft.com/office/drawing/2014/main" id="{B56B311C-8C2E-984E-B197-857B7BD9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1450"/>
            <a:ext cx="36480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C5479E-46F8-144D-BB9D-C8EFCC05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46:49 AM" descr="Audio Recording Nov 3, 2020 at 7:46:49 AM">
            <a:hlinkClick r:id="" action="ppaction://media"/>
            <a:extLst>
              <a:ext uri="{FF2B5EF4-FFF2-40B4-BE49-F238E27FC236}">
                <a16:creationId xmlns:a16="http://schemas.microsoft.com/office/drawing/2014/main" id="{E464D348-F57E-1D45-9846-424D85646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87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004CBBC2-C1A8-274F-8B58-CFE12DFE9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ASYSTOLE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5AFC891-1B25-FE48-8541-EEFE669EF6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1175" y="3581400"/>
            <a:ext cx="8001000" cy="258603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Asystole caused by Hypothermia, Drug Overdose, and Lightning </a:t>
            </a:r>
            <a:r>
              <a:rPr lang="en-US" altLang="en-US" i="1">
                <a:ea typeface="ＭＳ Ｐゴシック" panose="020B0600070205080204" pitchFamily="34" charset="-128"/>
              </a:rPr>
              <a:t>may</a:t>
            </a:r>
            <a:r>
              <a:rPr lang="en-US" altLang="en-US">
                <a:ea typeface="ＭＳ Ｐゴシック" panose="020B0600070205080204" pitchFamily="34" charset="-128"/>
              </a:rPr>
              <a:t> be  responsive to therapy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Consider </a:t>
            </a:r>
            <a:r>
              <a:rPr lang="en-US" altLang="en-US" u="sng">
                <a:ea typeface="ＭＳ Ｐゴシック" panose="020B0600070205080204" pitchFamily="34" charset="-128"/>
              </a:rPr>
              <a:t>T</a:t>
            </a:r>
            <a:r>
              <a:rPr lang="en-US" altLang="en-US">
                <a:ea typeface="ＭＳ Ｐゴシック" panose="020B0600070205080204" pitchFamily="34" charset="-128"/>
              </a:rPr>
              <a:t>ermination of code after 15 minutes with family present at resuscitation (Consider setting)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 SURE to rule out all treatable causes!</a:t>
            </a:r>
          </a:p>
        </p:txBody>
      </p:sp>
      <p:pic>
        <p:nvPicPr>
          <p:cNvPr id="64515" name="Picture 5">
            <a:extLst>
              <a:ext uri="{FF2B5EF4-FFF2-40B4-BE49-F238E27FC236}">
                <a16:creationId xmlns:a16="http://schemas.microsoft.com/office/drawing/2014/main" id="{5F25D4BD-CE5D-0E44-AFF2-81FE8C222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181100"/>
            <a:ext cx="51720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CB3B4A-89FB-6442-8D33-AB8E2152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7:47:52 AM" descr="Audio Recording Nov 3, 2020 at 7:47:52 AM">
            <a:hlinkClick r:id="" action="ppaction://media"/>
            <a:extLst>
              <a:ext uri="{FF2B5EF4-FFF2-40B4-BE49-F238E27FC236}">
                <a16:creationId xmlns:a16="http://schemas.microsoft.com/office/drawing/2014/main" id="{8FBE4907-F0F6-5149-9009-2AAE9FC8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41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AEC83580-94FB-B944-ACE5-C49C6F856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ea typeface="ＭＳ Ｐゴシック" panose="020B0600070205080204" pitchFamily="34" charset="-128"/>
              </a:rPr>
              <a:t>ROSC Guidelines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898BF0DC-9BBB-804C-B922-7CE798BFBC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6225" y="2209800"/>
            <a:ext cx="8001000" cy="4267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Assure Airway and ventilation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O2 saturation  maintained between 92 – 98%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Assess vital signs, 12 lead ECG, labs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1 to 2 liters of fluid if hypotensive (&lt;90)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Consider Targeted Temp Mgt(32-36c) if patient unresponsive after ROSC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Coronary reperfusion if STEMI (90 minutes to balloon inflation)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Advanced Critical Care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23EC86-418F-144A-8A11-B6F6C9D4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8:01:48 AM" descr="Audio Recording Nov 3, 2020 at 8:01:48 AM">
            <a:hlinkClick r:id="" action="ppaction://media"/>
            <a:extLst>
              <a:ext uri="{FF2B5EF4-FFF2-40B4-BE49-F238E27FC236}">
                <a16:creationId xmlns:a16="http://schemas.microsoft.com/office/drawing/2014/main" id="{36FDEE46-10D2-A941-8B29-1D186040D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8C3518C0-0A41-BF4D-9580-C0AE818620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SYMPTOMATIC BRADYCARDIA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E02B224-402C-DE49-B5F8-31B419E90C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Ensure bradycardia is </a:t>
            </a:r>
            <a:r>
              <a:rPr lang="en-US" altLang="en-US" i="1" dirty="0">
                <a:ea typeface="ＭＳ Ｐゴシック" panose="020B0600070205080204" pitchFamily="34" charset="-128"/>
              </a:rPr>
              <a:t>symptomatic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Includes sinus, junctional, first degree, second degree types I &amp; II, and third degree heart blocks, IVR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O2 (sat &lt;94%), IV, Monitors</a:t>
            </a:r>
          </a:p>
        </p:txBody>
      </p:sp>
      <p:pic>
        <p:nvPicPr>
          <p:cNvPr id="67587" name="Picture 4" descr="sb">
            <a:extLst>
              <a:ext uri="{FF2B5EF4-FFF2-40B4-BE49-F238E27FC236}">
                <a16:creationId xmlns:a16="http://schemas.microsoft.com/office/drawing/2014/main" id="{88C9BB62-5097-9844-8274-8D896754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3581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3o-avb">
            <a:extLst>
              <a:ext uri="{FF2B5EF4-FFF2-40B4-BE49-F238E27FC236}">
                <a16:creationId xmlns:a16="http://schemas.microsoft.com/office/drawing/2014/main" id="{40737E39-32B2-0747-9DB3-99B4A13B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0"/>
            <a:ext cx="3048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 descr="idioventricular">
            <a:extLst>
              <a:ext uri="{FF2B5EF4-FFF2-40B4-BE49-F238E27FC236}">
                <a16:creationId xmlns:a16="http://schemas.microsoft.com/office/drawing/2014/main" id="{0A672C9A-6771-DA4D-9DDB-B819EB910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48200"/>
            <a:ext cx="2438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0F92CE-E6D5-124B-837C-7D30F002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8:02:30 AM" descr="Audio Recording Nov 3, 2020 at 8:02:30 AM">
            <a:hlinkClick r:id="" action="ppaction://media"/>
            <a:extLst>
              <a:ext uri="{FF2B5EF4-FFF2-40B4-BE49-F238E27FC236}">
                <a16:creationId xmlns:a16="http://schemas.microsoft.com/office/drawing/2014/main" id="{27583A8D-95AE-AC49-94B9-AB44EFCB4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45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0FC4132D-8B52-B04B-9A7B-7925C43291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SYMPTOMATIC BRADYCARDIA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F331A0F-FD7E-AD42-B39C-55E8A12739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6738" y="2209800"/>
            <a:ext cx="8001000" cy="2209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If the patient is severely compromised, consider starting CPR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Consider Atropine 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works best for: sinus, junctional, first degree block and second degree type I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1.0mg Atropine repeated every 3 to 5 minutes</a:t>
            </a:r>
          </a:p>
        </p:txBody>
      </p:sp>
      <p:pic>
        <p:nvPicPr>
          <p:cNvPr id="69635" name="Picture 4" descr="sb">
            <a:extLst>
              <a:ext uri="{FF2B5EF4-FFF2-40B4-BE49-F238E27FC236}">
                <a16:creationId xmlns:a16="http://schemas.microsoft.com/office/drawing/2014/main" id="{55282E5C-6C73-544D-9590-B46F9997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0"/>
            <a:ext cx="3581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 descr="3o-avb">
            <a:extLst>
              <a:ext uri="{FF2B5EF4-FFF2-40B4-BE49-F238E27FC236}">
                <a16:creationId xmlns:a16="http://schemas.microsoft.com/office/drawing/2014/main" id="{D2F46950-EACE-DC43-B742-8F1EFA28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29250"/>
            <a:ext cx="3048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6" descr="idioventricular">
            <a:extLst>
              <a:ext uri="{FF2B5EF4-FFF2-40B4-BE49-F238E27FC236}">
                <a16:creationId xmlns:a16="http://schemas.microsoft.com/office/drawing/2014/main" id="{9E40948A-670C-F442-9297-6C6690D0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29250"/>
            <a:ext cx="24384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687F57-3D33-434A-8204-239DF238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8:03:27 AM" descr="Audio Recording Nov 3, 2020 at 8:03:27 AM">
            <a:hlinkClick r:id="" action="ppaction://media"/>
            <a:extLst>
              <a:ext uri="{FF2B5EF4-FFF2-40B4-BE49-F238E27FC236}">
                <a16:creationId xmlns:a16="http://schemas.microsoft.com/office/drawing/2014/main" id="{70C3239B-7153-CA48-BEF8-F3BAF4F60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3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48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A93788CE-FE3A-F440-8BEF-EC35E0E606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SYMPTOMATIC BRADYCARDIA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2CBB1D3-6A18-6149-BBC1-C7ED304F47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2362200"/>
            <a:ext cx="80010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b="1">
                <a:ea typeface="ＭＳ Ｐゴシック" panose="020B0600070205080204" pitchFamily="34" charset="-128"/>
              </a:rPr>
              <a:t>Repeat 1.0mg Atropine every 3 to 5 minutes as needed to a maximum of 3mg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>
                <a:ea typeface="ＭＳ Ｐゴシック" panose="020B0600070205080204" pitchFamily="34" charset="-128"/>
              </a:rPr>
              <a:t>Trans Cutaneous Pacemaker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>
                <a:ea typeface="ＭＳ Ｐゴシック" panose="020B0600070205080204" pitchFamily="34" charset="-128"/>
              </a:rPr>
              <a:t>Best for: Second degree type II, Third degree, IVR or atropine refractory</a:t>
            </a:r>
            <a:r>
              <a:rPr lang="en-US" altLang="en-US" b="1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>
                <a:ea typeface="ＭＳ Ｐゴシック" panose="020B0600070205080204" pitchFamily="34" charset="-128"/>
              </a:rPr>
              <a:t>TC Pacing does not fix the underlying cause!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>
                <a:ea typeface="ＭＳ Ｐゴシック" panose="020B0600070205080204" pitchFamily="34" charset="-128"/>
              </a:rPr>
              <a:t>Select Pacemaker function, Apply pads to patient (A/P or anterior/anterior lateral)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B05EE4-AD4B-9547-AAC6-20F6BE9F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8:03:56 AM" descr="Audio Recording Nov 3, 2020 at 8:03:56 AM">
            <a:hlinkClick r:id="" action="ppaction://media"/>
            <a:extLst>
              <a:ext uri="{FF2B5EF4-FFF2-40B4-BE49-F238E27FC236}">
                <a16:creationId xmlns:a16="http://schemas.microsoft.com/office/drawing/2014/main" id="{520AD168-61DC-1D44-9B94-97BBAF003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50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00976A4-8501-E04B-9972-7C39041083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defTabSz="457207" eaLnBrk="1" fontAlgn="auto" hangingPunct="1"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CURRENT INFORMATION</a:t>
            </a:r>
            <a:r>
              <a:rPr lang="en-US" dirty="0">
                <a:solidFill>
                  <a:schemeClr val="tx1"/>
                </a:solidFill>
              </a:rPr>
              <a:t>                                                                                                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75C17DEA-5FFA-0F4B-9532-E782438616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6738" y="2514600"/>
            <a:ext cx="8001000" cy="3276600"/>
          </a:xfrm>
        </p:spPr>
        <p:txBody>
          <a:bodyPr/>
          <a:lstStyle/>
          <a:p>
            <a:pPr lvl="1" eaLnBrk="1" hangingPunct="1">
              <a:buFont typeface="Wingdings" pitchFamily="2" charset="2"/>
              <a:buChar char="l"/>
            </a:pPr>
            <a:r>
              <a:rPr lang="en-US" altLang="en-US" sz="2200">
                <a:ea typeface="ＭＳ Ｐゴシック" panose="020B0600070205080204" pitchFamily="34" charset="-128"/>
              </a:rPr>
              <a:t>EVIDENCE BASED</a:t>
            </a:r>
          </a:p>
          <a:p>
            <a:pPr lvl="1" eaLnBrk="1" hangingPunct="1">
              <a:buFont typeface="Wingdings" pitchFamily="2" charset="2"/>
              <a:buChar char="l"/>
            </a:pPr>
            <a:r>
              <a:rPr lang="en-US" altLang="en-US" sz="2200">
                <a:ea typeface="ＭＳ Ｐゴシック" panose="020B0600070205080204" pitchFamily="34" charset="-128"/>
              </a:rPr>
              <a:t>Class I     definitely recommended                                                                                                                            		</a:t>
            </a:r>
            <a:r>
              <a:rPr lang="en-US" altLang="en-US" sz="2200" i="1">
                <a:ea typeface="ＭＳ Ｐゴシック" panose="020B0600070205080204" pitchFamily="34" charset="-128"/>
              </a:rPr>
              <a:t>STANDARD OF CARE</a:t>
            </a:r>
          </a:p>
          <a:p>
            <a:pPr lvl="1" eaLnBrk="1" hangingPunct="1">
              <a:buFont typeface="Wingdings" pitchFamily="2" charset="2"/>
              <a:buChar char="l"/>
            </a:pPr>
            <a:r>
              <a:rPr lang="en-US" altLang="en-US" sz="2200">
                <a:ea typeface="ＭＳ Ｐゴシック" panose="020B0600070205080204" pitchFamily="34" charset="-128"/>
              </a:rPr>
              <a:t>Class IIa   acceptable and useful  		</a:t>
            </a:r>
          </a:p>
          <a:p>
            <a:pPr lvl="1" eaLnBrk="1" hangingPunct="1">
              <a:buFont typeface="Wingdings" pitchFamily="2" charset="2"/>
              <a:buChar char="l"/>
            </a:pPr>
            <a:r>
              <a:rPr lang="en-US" altLang="en-US" sz="2200">
                <a:ea typeface="ＭＳ Ｐゴシック" panose="020B0600070205080204" pitchFamily="34" charset="-128"/>
              </a:rPr>
              <a:t>Class IIb   acceptable and useful  			        </a:t>
            </a:r>
            <a:r>
              <a:rPr lang="en-US" altLang="en-US" sz="2200" i="1">
                <a:ea typeface="ＭＳ Ｐゴシック" panose="020B0600070205080204" pitchFamily="34" charset="-128"/>
              </a:rPr>
              <a:t>optional or alternative</a:t>
            </a:r>
            <a:endParaRPr lang="en-US" altLang="en-US" sz="2200">
              <a:ea typeface="ＭＳ Ｐゴシック" panose="020B0600070205080204" pitchFamily="34" charset="-128"/>
            </a:endParaRPr>
          </a:p>
          <a:p>
            <a:pPr lvl="1" eaLnBrk="1" hangingPunct="1">
              <a:buFont typeface="Wingdings" pitchFamily="2" charset="2"/>
              <a:buChar char="l"/>
            </a:pPr>
            <a:r>
              <a:rPr lang="en-US" altLang="en-US" sz="2200">
                <a:ea typeface="ＭＳ Ｐゴシック" panose="020B0600070205080204" pitchFamily="34" charset="-128"/>
              </a:rPr>
              <a:t>Class III  </a:t>
            </a:r>
            <a:r>
              <a:rPr lang="en-US" altLang="en-US" sz="2200" i="1">
                <a:ea typeface="ＭＳ Ｐゴシック" panose="020B0600070205080204" pitchFamily="34" charset="-128"/>
              </a:rPr>
              <a:t>May be harmful, No benefit documented</a:t>
            </a:r>
            <a:endParaRPr lang="en-US" altLang="en-US" sz="220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24579" name="Footer Placeholder 4">
            <a:extLst>
              <a:ext uri="{FF2B5EF4-FFF2-40B4-BE49-F238E27FC236}">
                <a16:creationId xmlns:a16="http://schemas.microsoft.com/office/drawing/2014/main" id="{2F923586-A64E-2C4E-ABF1-190396A4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latin typeface="Verdana" panose="020B0604030504040204" pitchFamily="34" charset="0"/>
                <a:ea typeface="ＭＳ Ｐゴシック" panose="020B0600070205080204" pitchFamily="34" charset="-128"/>
              </a:rPr>
              <a:t>Adam  Blumenthal 2020</a:t>
            </a:r>
          </a:p>
        </p:txBody>
      </p:sp>
      <p:pic>
        <p:nvPicPr>
          <p:cNvPr id="24580" name="Picture 4" descr="g02x_a2l[1]">
            <a:extLst>
              <a:ext uri="{FF2B5EF4-FFF2-40B4-BE49-F238E27FC236}">
                <a16:creationId xmlns:a16="http://schemas.microsoft.com/office/drawing/2014/main" id="{BB8452F4-3318-B948-8218-FA724FBBE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38" y="1600200"/>
            <a:ext cx="2430462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B26B998B-3EBA-5343-BD68-C01CAD60AF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SYMPTOMATIC BRADYCARDIA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AEA9A7A-1930-954C-95A4-4B3910CC87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Set pacing rate (60 to 80 ppm)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Consider sedation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Push ‘Start’, increase electrical output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Look for electrical capture –wide QRS complex and a T wave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Assess patient – palpable pulse?  Adequate BP?</a:t>
            </a:r>
          </a:p>
        </p:txBody>
      </p:sp>
      <p:pic>
        <p:nvPicPr>
          <p:cNvPr id="36869" name="Picture 4" descr="v_paced-1">
            <a:extLst>
              <a:ext uri="{FF2B5EF4-FFF2-40B4-BE49-F238E27FC236}">
                <a16:creationId xmlns:a16="http://schemas.microsoft.com/office/drawing/2014/main" id="{BB8A3B3A-4652-FB49-9314-EB873B3F4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2588"/>
            <a:ext cx="88392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6E989F-BEE9-FB45-9017-3BE23258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8:04:53 AM" descr="Audio Recording Nov 3, 2020 at 8:04:53 AM">
            <a:hlinkClick r:id="" action="ppaction://media"/>
            <a:extLst>
              <a:ext uri="{FF2B5EF4-FFF2-40B4-BE49-F238E27FC236}">
                <a16:creationId xmlns:a16="http://schemas.microsoft.com/office/drawing/2014/main" id="{9811ACC8-30F8-5A45-AE5A-D339316DD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5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53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E9640879-B94D-4843-834C-5E4B18DF8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001000" cy="7588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SYMPTOMATIC BRADYCARDIA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66C377F-3BE5-A546-8014-515BE22F49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590800"/>
            <a:ext cx="6711950" cy="3433763"/>
          </a:xfrm>
        </p:spPr>
        <p:txBody>
          <a:bodyPr rtlCol="0">
            <a:normAutofit fontScale="92500"/>
          </a:bodyPr>
          <a:lstStyle/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Capture and poor BP? Consider:  adding volume, using an inotrope or vasopressor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No capture? Increase electrical output and look for treatable causes (H’s &amp; T’s)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No pacer? No capture? Consider:</a:t>
            </a:r>
          </a:p>
          <a:p>
            <a:pPr marL="742962" lvl="1" indent="-285755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Dopamine drip 2 to 20micrograms/kg/min or</a:t>
            </a:r>
          </a:p>
          <a:p>
            <a:pPr marL="742962" lvl="1" indent="-285755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Epinephrine drip 2 to 10micrograms/min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Pass off to definitive care  (Cardiology)</a:t>
            </a:r>
          </a:p>
        </p:txBody>
      </p:sp>
      <p:sp>
        <p:nvSpPr>
          <p:cNvPr id="75779" name="Footer Placeholder 4">
            <a:extLst>
              <a:ext uri="{FF2B5EF4-FFF2-40B4-BE49-F238E27FC236}">
                <a16:creationId xmlns:a16="http://schemas.microsoft.com/office/drawing/2014/main" id="{080D3F2A-0DC7-C943-81F8-5E569807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24600"/>
            <a:ext cx="2895600" cy="77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latin typeface="Verdana" panose="020B0604030504040204" pitchFamily="34" charset="0"/>
                <a:ea typeface="ＭＳ Ｐゴシック" panose="020B0600070205080204" pitchFamily="34" charset="-128"/>
              </a:rPr>
              <a:t>Adam  Blumenthal 2020</a:t>
            </a:r>
          </a:p>
        </p:txBody>
      </p:sp>
      <p:pic>
        <p:nvPicPr>
          <p:cNvPr id="3" name="Audio Recording Nov 3, 2020 at 8:05:33 AM" descr="Audio Recording Nov 3, 2020 at 8:05:33 AM">
            <a:hlinkClick r:id="" action="ppaction://media"/>
            <a:extLst>
              <a:ext uri="{FF2B5EF4-FFF2-40B4-BE49-F238E27FC236}">
                <a16:creationId xmlns:a16="http://schemas.microsoft.com/office/drawing/2014/main" id="{81802586-CFE4-B243-B46A-779E35F24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555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8D5368BC-9938-954D-8944-224D0BA8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28600"/>
            <a:ext cx="61531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6FE0B3-13FC-9149-BFAF-BA1F4A828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8:09:15 AM" descr="Audio Recording Nov 3, 2020 at 8:09:15 AM">
            <a:hlinkClick r:id="" action="ppaction://media"/>
            <a:extLst>
              <a:ext uri="{FF2B5EF4-FFF2-40B4-BE49-F238E27FC236}">
                <a16:creationId xmlns:a16="http://schemas.microsoft.com/office/drawing/2014/main" id="{573A1BED-663B-0A42-89D3-802DFA5CD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>
            <a:extLst>
              <a:ext uri="{FF2B5EF4-FFF2-40B4-BE49-F238E27FC236}">
                <a16:creationId xmlns:a16="http://schemas.microsoft.com/office/drawing/2014/main" id="{53102F56-9B47-E541-A8EB-F9FFCF227E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66775" y="1447800"/>
            <a:ext cx="6619875" cy="332898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Acute Coronary Syndrome</a:t>
            </a:r>
          </a:p>
        </p:txBody>
      </p:sp>
      <p:sp>
        <p:nvSpPr>
          <p:cNvPr id="91141" name="Rectangle 9">
            <a:extLst>
              <a:ext uri="{FF2B5EF4-FFF2-40B4-BE49-F238E27FC236}">
                <a16:creationId xmlns:a16="http://schemas.microsoft.com/office/drawing/2014/main" id="{779A3BAB-C9CA-4C40-B6E5-C42137C90FE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66775" y="4776788"/>
            <a:ext cx="6619875" cy="862012"/>
          </a:xfrm>
        </p:spPr>
        <p:txBody>
          <a:bodyPr rtlCol="0">
            <a:normAutofit/>
          </a:bodyPr>
          <a:lstStyle/>
          <a:p>
            <a:pPr defTabSz="457207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altLang="en-US">
                <a:ea typeface="ＭＳ Ｐゴシック" panose="020B0600070205080204" pitchFamily="34" charset="-128"/>
              </a:rPr>
              <a:t>Includes Angina and MI</a:t>
            </a:r>
          </a:p>
        </p:txBody>
      </p:sp>
      <p:sp>
        <p:nvSpPr>
          <p:cNvPr id="79876" name="Rectangle 5">
            <a:extLst>
              <a:ext uri="{FF2B5EF4-FFF2-40B4-BE49-F238E27FC236}">
                <a16:creationId xmlns:a16="http://schemas.microsoft.com/office/drawing/2014/main" id="{691CBA33-1246-7A4F-88E9-FAF0EC9AE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latin typeface="Verdana" panose="020B0604030504040204" pitchFamily="34" charset="0"/>
                <a:ea typeface="ＭＳ Ｐゴシック" panose="020B0600070205080204" pitchFamily="34" charset="-128"/>
              </a:rPr>
              <a:t>Adam  Blumenthal 2020</a:t>
            </a:r>
          </a:p>
        </p:txBody>
      </p:sp>
      <p:pic>
        <p:nvPicPr>
          <p:cNvPr id="79877" name="Picture 8" descr="~LWF0022">
            <a:extLst>
              <a:ext uri="{FF2B5EF4-FFF2-40B4-BE49-F238E27FC236}">
                <a16:creationId xmlns:a16="http://schemas.microsoft.com/office/drawing/2014/main" id="{9BFDD0B5-79CB-564E-B27F-E5398B50B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257800"/>
            <a:ext cx="702786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Recording Nov 3, 2020 at 8:10:21 AM" descr="Audio Recording Nov 3, 2020 at 8:10:21 AM">
            <a:hlinkClick r:id="" action="ppaction://media"/>
            <a:extLst>
              <a:ext uri="{FF2B5EF4-FFF2-40B4-BE49-F238E27FC236}">
                <a16:creationId xmlns:a16="http://schemas.microsoft.com/office/drawing/2014/main" id="{C751DE71-2447-DD4B-8B6A-C78AFFF3D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CE0B8E44-596B-F443-AA3A-0B5141FEE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ACUTE CORONARY SYNDROME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0A2978F1-9C8D-224A-8CD1-DB73AF86B8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8001000" cy="3505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Assess vitals, Use pain scale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Female, elderly and diabetic patients have atypical signs &amp; symptoms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Start IV, draw labs, ECG and 12 lead, Cardiology consult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u="sng">
                <a:ea typeface="ＭＳ Ｐゴシック" panose="020B0600070205080204" pitchFamily="34" charset="-128"/>
              </a:rPr>
              <a:t>M</a:t>
            </a:r>
            <a:r>
              <a:rPr lang="en-US" altLang="en-US">
                <a:ea typeface="ＭＳ Ｐゴシック" panose="020B0600070205080204" pitchFamily="34" charset="-128"/>
              </a:rPr>
              <a:t>orphine – 2 to 5mg (titrate)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u="sng">
                <a:ea typeface="ＭＳ Ｐゴシック" panose="020B0600070205080204" pitchFamily="34" charset="-128"/>
              </a:rPr>
              <a:t>O</a:t>
            </a:r>
            <a:r>
              <a:rPr lang="en-US" altLang="en-US">
                <a:ea typeface="ＭＳ Ｐゴシック" panose="020B0600070205080204" pitchFamily="34" charset="-128"/>
              </a:rPr>
              <a:t>xygen add only if &lt;90% saturation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u="sng">
                <a:ea typeface="ＭＳ Ｐゴシック" panose="020B0600070205080204" pitchFamily="34" charset="-128"/>
              </a:rPr>
              <a:t>N</a:t>
            </a:r>
            <a:r>
              <a:rPr lang="en-US" altLang="en-US">
                <a:ea typeface="ＭＳ Ｐゴシック" panose="020B0600070205080204" pitchFamily="34" charset="-128"/>
              </a:rPr>
              <a:t>itroglycerin – sublingual and IV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u="sng">
                <a:ea typeface="ＭＳ Ｐゴシック" panose="020B0600070205080204" pitchFamily="34" charset="-128"/>
              </a:rPr>
              <a:t>A</a:t>
            </a:r>
            <a:r>
              <a:rPr lang="en-US" altLang="en-US">
                <a:ea typeface="ＭＳ Ｐゴシック" panose="020B0600070205080204" pitchFamily="34" charset="-128"/>
              </a:rPr>
              <a:t>spirin – 162 to 325mg chewed and swallowed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844200-92BC-0341-9D1E-CD6E8CB0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8:11:17 AM" descr="Audio Recording Nov 3, 2020 at 8:11:17 AM">
            <a:hlinkClick r:id="" action="ppaction://media"/>
            <a:extLst>
              <a:ext uri="{FF2B5EF4-FFF2-40B4-BE49-F238E27FC236}">
                <a16:creationId xmlns:a16="http://schemas.microsoft.com/office/drawing/2014/main" id="{B8BEE0EB-49E3-1942-81AF-FC2D18758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2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713BEB8A-2364-2248-B770-547BE3968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93821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ACUTE CORONARY SYNDROME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049875EB-ADAC-4C4C-B284-A41D131DDB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8913" y="1143000"/>
            <a:ext cx="8497887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Assess vitals, Use pain scale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Female, elderly and diabetic patients have atypical signs &amp; symptoms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Start IV, draw labs, ECG and 12 lead, Cardiology consult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u="sng">
                <a:ea typeface="ＭＳ Ｐゴシック" panose="020B0600070205080204" pitchFamily="34" charset="-128"/>
              </a:rPr>
              <a:t>M</a:t>
            </a:r>
            <a:r>
              <a:rPr lang="en-US" altLang="en-US" sz="2600">
                <a:ea typeface="ＭＳ Ｐゴシック" panose="020B0600070205080204" pitchFamily="34" charset="-128"/>
              </a:rPr>
              <a:t>orphine – 2 to 8mg (titrate)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u="sng">
                <a:ea typeface="ＭＳ Ｐゴシック" panose="020B0600070205080204" pitchFamily="34" charset="-128"/>
              </a:rPr>
              <a:t>O</a:t>
            </a:r>
            <a:r>
              <a:rPr lang="en-US" altLang="en-US" sz="2600">
                <a:ea typeface="ＭＳ Ｐゴシック" panose="020B0600070205080204" pitchFamily="34" charset="-128"/>
              </a:rPr>
              <a:t>xygen (if sat &lt;90%)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u="sng">
                <a:ea typeface="ＭＳ Ｐゴシック" panose="020B0600070205080204" pitchFamily="34" charset="-128"/>
              </a:rPr>
              <a:t>N</a:t>
            </a:r>
            <a:r>
              <a:rPr lang="en-US" altLang="en-US" sz="2600">
                <a:ea typeface="ＭＳ Ｐゴシック" panose="020B0600070205080204" pitchFamily="34" charset="-128"/>
              </a:rPr>
              <a:t>itroglycerin – sublingual and IV (Staxin, Adcirca, Revatio)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b="1" u="sng">
                <a:ea typeface="ＭＳ Ｐゴシック" panose="020B0600070205080204" pitchFamily="34" charset="-128"/>
              </a:rPr>
              <a:t>A</a:t>
            </a:r>
            <a:r>
              <a:rPr lang="en-US" altLang="en-US" sz="2600">
                <a:ea typeface="ＭＳ Ｐゴシック" panose="020B0600070205080204" pitchFamily="34" charset="-128"/>
              </a:rPr>
              <a:t>spirin – 162 to 324mg chewed and swallowed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Beta blockers, consider cath lab (PCI)&lt; 90 min or Fibrinolytics and heparin </a:t>
            </a:r>
          </a:p>
        </p:txBody>
      </p:sp>
      <p:pic>
        <p:nvPicPr>
          <p:cNvPr id="108548" name="Picture 4" descr="little dutch boy">
            <a:extLst>
              <a:ext uri="{FF2B5EF4-FFF2-40B4-BE49-F238E27FC236}">
                <a16:creationId xmlns:a16="http://schemas.microsoft.com/office/drawing/2014/main" id="{404FE6A0-82B3-0F40-B292-7A3801E15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57500"/>
            <a:ext cx="1905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>
            <a:extLst>
              <a:ext uri="{FF2B5EF4-FFF2-40B4-BE49-F238E27FC236}">
                <a16:creationId xmlns:a16="http://schemas.microsoft.com/office/drawing/2014/main" id="{C099CEF1-382D-7149-877A-BF0770019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0"/>
            <a:ext cx="137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ED8D1B-B0E2-7C47-A1A6-A0CAA26C2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8:13:44 AM" descr="Audio Recording Nov 3, 2020 at 8:13:44 AM">
            <a:hlinkClick r:id="" action="ppaction://media"/>
            <a:extLst>
              <a:ext uri="{FF2B5EF4-FFF2-40B4-BE49-F238E27FC236}">
                <a16:creationId xmlns:a16="http://schemas.microsoft.com/office/drawing/2014/main" id="{2B3DCBA5-1472-DB49-8325-F5D9FFAE6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8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9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8547" grpId="0" uiExpand="1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9C3BBC74-8CF9-8F48-A10F-FEE3F1A17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STROKE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9FC5D669-1B5A-354C-92AB-7C4C730C9D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419600"/>
          </a:xfrm>
        </p:spPr>
        <p:txBody>
          <a:bodyPr rtlCol="0">
            <a:normAutofit lnSpcReduction="10000"/>
          </a:bodyPr>
          <a:lstStyle/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O2 (sat &lt;94%), IV, Monitor, Assess blood glucose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Assess Resp, pulse, BP, temp</a:t>
            </a:r>
            <a:endParaRPr lang="en-US" altLang="en-US" sz="2600" b="1" dirty="0">
              <a:ea typeface="ＭＳ Ｐゴシック" panose="020B0600070205080204" pitchFamily="34" charset="-128"/>
            </a:endParaRPr>
          </a:p>
          <a:p>
            <a:pPr marL="742962" lvl="1" indent="-285755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dirty="0">
                <a:ea typeface="ＭＳ Ｐゴシック" panose="020B0600070205080204" pitchFamily="34" charset="-128"/>
              </a:rPr>
              <a:t> Assessment tool: </a:t>
            </a:r>
            <a:r>
              <a:rPr lang="en-US" altLang="en-US" sz="2200" i="1" dirty="0">
                <a:ea typeface="ＭＳ Ｐゴシック" panose="020B0600070205080204" pitchFamily="34" charset="-128"/>
              </a:rPr>
              <a:t>FAST-ED (new)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Transport to Stroke Center</a:t>
            </a:r>
          </a:p>
          <a:p>
            <a:pPr marL="742962" lvl="1" indent="-285755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Diversion acceptable if no CT Scan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 Notify multidisciplinary Stroke Team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Non-contrast head CT scan &lt;20 min, Radiologist to read &lt;45min from arrival, focused exam and history</a:t>
            </a:r>
          </a:p>
          <a:p>
            <a:pPr marL="342906" indent="-342906" defTabSz="457207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TPA or Interventional Neurology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732998-A2E4-0F40-8C73-0CAD3CE6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3, 2020 at 8:16:18 AM" descr="Audio Recording Nov 3, 2020 at 8:16:18 AM">
            <a:hlinkClick r:id="" action="ppaction://media"/>
            <a:extLst>
              <a:ext uri="{FF2B5EF4-FFF2-40B4-BE49-F238E27FC236}">
                <a16:creationId xmlns:a16="http://schemas.microsoft.com/office/drawing/2014/main" id="{72E20C08-F129-D347-A27A-1B0405C56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Footer Placeholder 3">
            <a:extLst>
              <a:ext uri="{FF2B5EF4-FFF2-40B4-BE49-F238E27FC236}">
                <a16:creationId xmlns:a16="http://schemas.microsoft.com/office/drawing/2014/main" id="{4CA52096-F0EC-F749-BAAF-2D49CF0F4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latin typeface="Verdana" panose="020B0604030504040204" pitchFamily="34" charset="0"/>
                <a:ea typeface="ＭＳ Ｐゴシック" panose="020B0600070205080204" pitchFamily="34" charset="-128"/>
              </a:rPr>
              <a:t>Adam  Blumenthal 2020</a:t>
            </a:r>
          </a:p>
        </p:txBody>
      </p:sp>
      <p:pic>
        <p:nvPicPr>
          <p:cNvPr id="88066" name="Picture 4">
            <a:extLst>
              <a:ext uri="{FF2B5EF4-FFF2-40B4-BE49-F238E27FC236}">
                <a16:creationId xmlns:a16="http://schemas.microsoft.com/office/drawing/2014/main" id="{BABB841B-1B82-594D-853B-BE145BB93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08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4">
            <a:extLst>
              <a:ext uri="{FF2B5EF4-FFF2-40B4-BE49-F238E27FC236}">
                <a16:creationId xmlns:a16="http://schemas.microsoft.com/office/drawing/2014/main" id="{4C4FB127-40C8-B84A-BFBE-07C047FCB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8001000" cy="685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              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Questions?</a:t>
            </a:r>
          </a:p>
        </p:txBody>
      </p:sp>
      <p:pic>
        <p:nvPicPr>
          <p:cNvPr id="89090" name="Picture 5">
            <a:extLst>
              <a:ext uri="{FF2B5EF4-FFF2-40B4-BE49-F238E27FC236}">
                <a16:creationId xmlns:a16="http://schemas.microsoft.com/office/drawing/2014/main" id="{21A283AA-D433-864D-B9F0-E0B8466D2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762000"/>
            <a:ext cx="5229225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4CF1DA-72A8-E542-A4A3-F93DCAB57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8">
            <a:extLst>
              <a:ext uri="{FF2B5EF4-FFF2-40B4-BE49-F238E27FC236}">
                <a16:creationId xmlns:a16="http://schemas.microsoft.com/office/drawing/2014/main" id="{B509A9DD-A7C6-3540-A0C0-02EA232D2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5938" y="77788"/>
            <a:ext cx="7056437" cy="1370012"/>
          </a:xfrm>
        </p:spPr>
        <p:txBody>
          <a:bodyPr/>
          <a:lstStyle/>
          <a:p>
            <a:pPr algn="ctr" eaLnBrk="1" hangingPunct="1"/>
            <a:r>
              <a:rPr lang="en-US" altLang="en-US" sz="4000">
                <a:ea typeface="ＭＳ Ｐゴシック" panose="020B0600070205080204" pitchFamily="34" charset="-128"/>
              </a:rPr>
              <a:t>Science Updates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r>
              <a:rPr lang="en-US" altLang="en-US" sz="4000">
                <a:ea typeface="ＭＳ Ｐゴシック" panose="020B0600070205080204" pitchFamily="34" charset="-128"/>
              </a:rPr>
              <a:t>2020</a:t>
            </a:r>
            <a:br>
              <a:rPr lang="en-US" altLang="en-US" sz="4000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6" name="Content Placeholder 5">
            <a:extLst>
              <a:ext uri="{FF2B5EF4-FFF2-40B4-BE49-F238E27FC236}">
                <a16:creationId xmlns:a16="http://schemas.microsoft.com/office/drawing/2014/main" id="{AC7B4997-D4BF-4D42-A65F-57CA0A38F4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0425" y="1371600"/>
            <a:ext cx="6711950" cy="5029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BLS Rate 110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CPR Prompts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Vents via advanced airway 10 min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Lidocaine 1-1.5mg/kg for VF/pVT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Atropine 1mg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Epinephrine 1mg every 4 minutes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ACS First medical contact to balloon inflation 90 minutes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Oxygen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Add if &lt;90% with ACS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Add if &lt;94% with Stroke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Maintain 92 – 98% following ROSC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7F8703-3E16-F34E-942D-72CC14AC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2, 2020 at 10:58:18 AM" descr="Audio Recording Nov 2, 2020 at 10:58:18 AM">
            <a:hlinkClick r:id="" action="ppaction://media"/>
            <a:extLst>
              <a:ext uri="{FF2B5EF4-FFF2-40B4-BE49-F238E27FC236}">
                <a16:creationId xmlns:a16="http://schemas.microsoft.com/office/drawing/2014/main" id="{22215CA0-4016-8A4B-8BF3-FD2BFB47F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05FB178D-B236-B047-8502-B243CA63D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C0000"/>
                </a:solidFill>
                <a:ea typeface="ＭＳ Ｐゴシック" panose="020B0600070205080204" pitchFamily="34" charset="-128"/>
              </a:rPr>
              <a:t>Working with the Algorithms</a:t>
            </a:r>
          </a:p>
        </p:txBody>
      </p:sp>
      <p:sp>
        <p:nvSpPr>
          <p:cNvPr id="27651" name="Footer Placeholder 3">
            <a:extLst>
              <a:ext uri="{FF2B5EF4-FFF2-40B4-BE49-F238E27FC236}">
                <a16:creationId xmlns:a16="http://schemas.microsoft.com/office/drawing/2014/main" id="{3E098AD4-58F3-D243-BFFE-DE5AE1CFD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itchFamily="2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>
                <a:latin typeface="Verdana" panose="020B0604030504040204" pitchFamily="34" charset="0"/>
                <a:ea typeface="ＭＳ Ｐゴシック" panose="020B0600070205080204" pitchFamily="34" charset="-128"/>
              </a:rPr>
              <a:t>Adam  Blumenthal 2020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5FA8C38F-5019-B44D-902A-D570DCFFF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835025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ACLS OVERVIEW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2968C32-4082-DD42-B75E-A66C8BAC63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1500" y="2057400"/>
            <a:ext cx="8001000" cy="385921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Patient Assessment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Is the scene safe?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Level of Consciousness</a:t>
            </a:r>
          </a:p>
          <a:p>
            <a:pPr eaLnBrk="1" hangingPunct="1"/>
            <a:r>
              <a:rPr lang="en-US" altLang="en-US" u="sng">
                <a:ea typeface="ＭＳ Ｐゴシック" panose="020B0600070205080204" pitchFamily="34" charset="-128"/>
              </a:rPr>
              <a:t>A</a:t>
            </a:r>
            <a:r>
              <a:rPr lang="en-US" altLang="en-US">
                <a:ea typeface="ＭＳ Ｐゴシック" panose="020B0600070205080204" pitchFamily="34" charset="-128"/>
              </a:rPr>
              <a:t>ctivate – Rapid Response or Code team or 911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Bring Equipment – BVM and Defibrillator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Circulation – Assess the need for CPR: agonal respirations/no pulse, start compressions 2” to 2.4” depth, 110 compressions/minute (no more than120 minute)</a:t>
            </a:r>
          </a:p>
          <a:p>
            <a:pPr eaLnBrk="1" hangingPunct="1"/>
            <a:r>
              <a:rPr lang="en-US" altLang="en-US" u="sng">
                <a:ea typeface="ＭＳ Ｐゴシック" panose="020B0600070205080204" pitchFamily="34" charset="-128"/>
              </a:rPr>
              <a:t>A</a:t>
            </a:r>
            <a:r>
              <a:rPr lang="en-US" altLang="en-US">
                <a:ea typeface="ＭＳ Ｐゴシック" panose="020B0600070205080204" pitchFamily="34" charset="-128"/>
              </a:rPr>
              <a:t>irway – open, clear as needed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EF1342-9952-BE44-AB7F-D7503347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2, 2020 at 11:16:12 AM" descr="Audio Recording Nov 2, 2020 at 11:16:12 AM">
            <a:hlinkClick r:id="" action="ppaction://media"/>
            <a:extLst>
              <a:ext uri="{FF2B5EF4-FFF2-40B4-BE49-F238E27FC236}">
                <a16:creationId xmlns:a16="http://schemas.microsoft.com/office/drawing/2014/main" id="{20EE5DD8-490B-AC43-A591-E70BECE5B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0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A4A0C730-B25F-3742-870A-591D2813B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37588" cy="72231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PRIMARY PATIENT ASSESSMENT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202DD50-CF91-4142-84DD-32638A73D2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6738" y="1600200"/>
            <a:ext cx="8001000" cy="4267200"/>
          </a:xfrm>
        </p:spPr>
        <p:txBody>
          <a:bodyPr/>
          <a:lstStyle/>
          <a:p>
            <a:pPr eaLnBrk="1" hangingPunct="1"/>
            <a:r>
              <a:rPr lang="en-US" altLang="en-US" sz="2400" u="sng">
                <a:ea typeface="ＭＳ Ｐゴシック" panose="020B0600070205080204" pitchFamily="34" charset="-128"/>
              </a:rPr>
              <a:t>B</a:t>
            </a:r>
            <a:r>
              <a:rPr lang="en-US" altLang="en-US" sz="2400">
                <a:ea typeface="ＭＳ Ｐゴシック" panose="020B0600070205080204" pitchFamily="34" charset="-128"/>
              </a:rPr>
              <a:t>reathing – assess, provide 2 vents, 1 sec per vent, watch for chest rise</a:t>
            </a:r>
            <a:endParaRPr lang="en-US" altLang="en-US" sz="2400" u="sng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u="sng">
                <a:ea typeface="ＭＳ Ｐゴシック" panose="020B0600070205080204" pitchFamily="34" charset="-128"/>
              </a:rPr>
              <a:t>D</a:t>
            </a:r>
            <a:r>
              <a:rPr lang="en-US" altLang="en-US" sz="2400">
                <a:ea typeface="ＭＳ Ｐゴシック" panose="020B0600070205080204" pitchFamily="34" charset="-128"/>
              </a:rPr>
              <a:t>efibrillate once –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Immediate defibrillation for VF/pulselessVT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Apply pads, if VF/pVT - defibrillate: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120j – 200j biphasic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Or AED (turn on and follow prompts) 1 shock only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Return to CPR for 2 minutes without pulse or rhythm check – if the patient is perfusing, they’ll let you know!</a:t>
            </a:r>
            <a:endParaRPr lang="en-US" altLang="en-US" sz="2400" u="sng"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23AAAA-103B-6744-A078-793D91843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2, 2020 at 11:17:23 AM" descr="Audio Recording Nov 2, 2020 at 11:17:23 AM">
            <a:hlinkClick r:id="" action="ppaction://media"/>
            <a:extLst>
              <a:ext uri="{FF2B5EF4-FFF2-40B4-BE49-F238E27FC236}">
                <a16:creationId xmlns:a16="http://schemas.microsoft.com/office/drawing/2014/main" id="{4BC59355-DDEF-E247-A2F6-6541B8607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4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3">
            <a:extLst>
              <a:ext uri="{FF2B5EF4-FFF2-40B4-BE49-F238E27FC236}">
                <a16:creationId xmlns:a16="http://schemas.microsoft.com/office/drawing/2014/main" id="{09DE5C48-14C8-5544-B4E1-55893B092E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Hank Gathers March 1990</a:t>
            </a:r>
          </a:p>
        </p:txBody>
      </p:sp>
      <p:pic>
        <p:nvPicPr>
          <p:cNvPr id="3" name="Hank Gathers.MPG" descr="/Users/Adam/Movies/My Videos/2011-01-23 transfer3/Hank Gathers.MPG">
            <a:hlinkClick r:id="" action="ppaction://media"/>
            <a:extLst>
              <a:ext uri="{FF2B5EF4-FFF2-40B4-BE49-F238E27FC236}">
                <a16:creationId xmlns:a16="http://schemas.microsoft.com/office/drawing/2014/main" id="{D9CF0677-A2BD-DC43-A9DF-D241BF5684E3}"/>
              </a:ext>
            </a:extLst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323A52-F8C3-C54E-ACEC-AFA4616B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ACC43D32-4DC6-5D48-BA93-968C2BE9BA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SECONDARY ASSESSMENT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0C8DA1C-CF82-514B-82ED-4ABDA7317A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342906" indent="-342906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u="sng" dirty="0">
                <a:ea typeface="ＭＳ Ｐゴシック" panose="020B0600070205080204" pitchFamily="34" charset="-128"/>
              </a:rPr>
              <a:t>A</a:t>
            </a:r>
            <a:r>
              <a:rPr lang="en-US" altLang="en-US" sz="2600" dirty="0">
                <a:ea typeface="ＭＳ Ｐゴシック" panose="020B0600070205080204" pitchFamily="34" charset="-128"/>
              </a:rPr>
              <a:t>irway – </a:t>
            </a:r>
            <a:r>
              <a:rPr lang="en-US" altLang="en-US" sz="2600" i="1" dirty="0">
                <a:ea typeface="ＭＳ Ｐゴシック" panose="020B0600070205080204" pitchFamily="34" charset="-128"/>
              </a:rPr>
              <a:t>consider</a:t>
            </a:r>
            <a:r>
              <a:rPr lang="en-US" altLang="en-US" sz="2600" dirty="0">
                <a:ea typeface="ＭＳ Ｐゴシック" panose="020B0600070205080204" pitchFamily="34" charset="-128"/>
              </a:rPr>
              <a:t> advanced airway: ETT, LMA; ensure placement primarily and with secondary method (PETCO2) document regularly; secure </a:t>
            </a:r>
            <a:r>
              <a:rPr lang="en-US" altLang="en-US" sz="2600" dirty="0" err="1">
                <a:ea typeface="ＭＳ Ｐゴシック" panose="020B0600070205080204" pitchFamily="34" charset="-128"/>
              </a:rPr>
              <a:t>ett</a:t>
            </a:r>
            <a:r>
              <a:rPr lang="en-US" altLang="en-US" sz="2600" dirty="0">
                <a:ea typeface="ＭＳ Ｐゴシック" panose="020B0600070205080204" pitchFamily="34" charset="-128"/>
              </a:rPr>
              <a:t> </a:t>
            </a:r>
          </a:p>
          <a:p>
            <a:pPr marL="742962" lvl="1" indent="-285755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dirty="0">
                <a:ea typeface="ＭＳ Ｐゴシック" panose="020B0600070205080204" pitchFamily="34" charset="-128"/>
              </a:rPr>
              <a:t>Intubate at 2 min CPR pause</a:t>
            </a:r>
          </a:p>
          <a:p>
            <a:pPr marL="342906" indent="-342906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u="sng" dirty="0">
                <a:ea typeface="ＭＳ Ｐゴシック" panose="020B0600070205080204" pitchFamily="34" charset="-128"/>
              </a:rPr>
              <a:t>B</a:t>
            </a:r>
            <a:r>
              <a:rPr lang="en-US" altLang="en-US" sz="2600" dirty="0">
                <a:ea typeface="ＭＳ Ｐゴシック" panose="020B0600070205080204" pitchFamily="34" charset="-128"/>
              </a:rPr>
              <a:t>reathing – size and place OPA, provide ventilations with Bag Valve, 100% O2 </a:t>
            </a:r>
          </a:p>
          <a:p>
            <a:pPr marL="742962" lvl="1" indent="-285755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i="1" dirty="0">
                <a:ea typeface="ＭＳ Ｐゴシック" panose="020B0600070205080204" pitchFamily="34" charset="-128"/>
              </a:rPr>
              <a:t>10 vents/min </a:t>
            </a:r>
            <a:r>
              <a:rPr lang="en-US" altLang="en-US" sz="2200" dirty="0">
                <a:ea typeface="ＭＳ Ｐゴシック" panose="020B0600070205080204" pitchFamily="34" charset="-128"/>
              </a:rPr>
              <a:t>with advanced airway (1 q 6 seconds)</a:t>
            </a:r>
          </a:p>
          <a:p>
            <a:pPr marL="742962" lvl="1" indent="-285755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200" dirty="0">
                <a:ea typeface="ＭＳ Ｐゴシック" panose="020B0600070205080204" pitchFamily="34" charset="-128"/>
              </a:rPr>
              <a:t>10 – 12 with BVM (about 5 vents/min during CPR)</a:t>
            </a:r>
          </a:p>
          <a:p>
            <a:pPr marL="342906" indent="-342906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Smoothly over 1 second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695E12-1DDA-DB40-B8A2-0DEA501FC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Adam  Blumenthal 2020</a:t>
            </a:r>
          </a:p>
        </p:txBody>
      </p:sp>
      <p:pic>
        <p:nvPicPr>
          <p:cNvPr id="4" name="Audio Recording Nov 2, 2020 at 11:20:11 AM" descr="Audio Recording Nov 2, 2020 at 11:20:11 AM">
            <a:hlinkClick r:id="" action="ppaction://media"/>
            <a:extLst>
              <a:ext uri="{FF2B5EF4-FFF2-40B4-BE49-F238E27FC236}">
                <a16:creationId xmlns:a16="http://schemas.microsoft.com/office/drawing/2014/main" id="{F16F2367-7DE6-484F-8298-7BD6108D4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0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23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LS R 2020  with Naration   -  Compatibility Mode" id="{AB64931D-0B4F-B543-BBE2-7989E2C9F622}" vid="{F4BB9713-CCC7-894A-A7C5-A488D5F244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2272</TotalTime>
  <Words>1651</Words>
  <Application>Microsoft Macintosh PowerPoint</Application>
  <PresentationFormat>On-screen Show (4:3)</PresentationFormat>
  <Paragraphs>271</Paragraphs>
  <Slides>38</Slides>
  <Notes>30</Notes>
  <HiddenSlides>6</HiddenSlides>
  <MMClips>32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Century Gothic</vt:lpstr>
      <vt:lpstr>Tempus Sans ITC</vt:lpstr>
      <vt:lpstr>Verdana</vt:lpstr>
      <vt:lpstr>Wingdings</vt:lpstr>
      <vt:lpstr>Wingdings 3</vt:lpstr>
      <vt:lpstr>Ion</vt:lpstr>
      <vt:lpstr>ACLS OVERVIEW</vt:lpstr>
      <vt:lpstr>Today’s Course</vt:lpstr>
      <vt:lpstr>CURRENT INFORMATION                                                                                                </vt:lpstr>
      <vt:lpstr>Science Updates 2020 </vt:lpstr>
      <vt:lpstr>Working with the Algorithms</vt:lpstr>
      <vt:lpstr>ACLS OVERVIEW</vt:lpstr>
      <vt:lpstr>PRIMARY PATIENT ASSESSMENT</vt:lpstr>
      <vt:lpstr>Hank Gathers March 1990</vt:lpstr>
      <vt:lpstr>SECONDARY ASSESSMENT</vt:lpstr>
      <vt:lpstr>Continuous Waveform Capnography/PETCO2</vt:lpstr>
      <vt:lpstr>SECONDARY ASSESSMENT</vt:lpstr>
      <vt:lpstr>Medications</vt:lpstr>
      <vt:lpstr>TREATABLE CAUSES</vt:lpstr>
      <vt:lpstr>PowerPoint Presentation</vt:lpstr>
      <vt:lpstr>ACLS MANTRA for  a non-arrest Patient</vt:lpstr>
      <vt:lpstr>VF/pVT</vt:lpstr>
      <vt:lpstr>VF/pVT</vt:lpstr>
      <vt:lpstr>VF/pVT</vt:lpstr>
      <vt:lpstr>VF/pVT</vt:lpstr>
      <vt:lpstr>VF/pVT</vt:lpstr>
      <vt:lpstr>VF/pVT</vt:lpstr>
      <vt:lpstr>PULSELESS ELECTRICAL ACTIVITY</vt:lpstr>
      <vt:lpstr>PowerPoint Presentation</vt:lpstr>
      <vt:lpstr>ASYSTOLE</vt:lpstr>
      <vt:lpstr>ASYSTOLE</vt:lpstr>
      <vt:lpstr>ROSC Guidelines</vt:lpstr>
      <vt:lpstr>SYMPTOMATIC BRADYCARDIA</vt:lpstr>
      <vt:lpstr>SYMPTOMATIC BRADYCARDIA</vt:lpstr>
      <vt:lpstr>SYMPTOMATIC BRADYCARDIA</vt:lpstr>
      <vt:lpstr>SYMPTOMATIC BRADYCARDIA</vt:lpstr>
      <vt:lpstr> SYMPTOMATIC BRADYCARDIA</vt:lpstr>
      <vt:lpstr>PowerPoint Presentation</vt:lpstr>
      <vt:lpstr>Acute Coronary Syndrome</vt:lpstr>
      <vt:lpstr>ACUTE CORONARY SYNDROME</vt:lpstr>
      <vt:lpstr>ACUTE CORONARY SYNDROME</vt:lpstr>
      <vt:lpstr>STROKE</vt:lpstr>
      <vt:lpstr>PowerPoint Presentation</vt:lpstr>
      <vt:lpstr>              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ACLS OVERVIEW</dc:title>
  <dc:creator>ctcatbch@aol.com</dc:creator>
  <cp:lastModifiedBy>ctcatbch@aol.com</cp:lastModifiedBy>
  <cp:revision>22</cp:revision>
  <cp:lastPrinted>2015-06-09T14:03:11Z</cp:lastPrinted>
  <dcterms:created xsi:type="dcterms:W3CDTF">2020-11-01T23:23:54Z</dcterms:created>
  <dcterms:modified xsi:type="dcterms:W3CDTF">2020-11-03T13:16:25Z</dcterms:modified>
</cp:coreProperties>
</file>