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7" r:id="rId10"/>
    <p:sldId id="264" r:id="rId11"/>
    <p:sldId id="268" r:id="rId12"/>
    <p:sldId id="269" r:id="rId13"/>
    <p:sldId id="270" r:id="rId14"/>
    <p:sldId id="271" r:id="rId15"/>
    <p:sldId id="272" r:id="rId16"/>
    <p:sldId id="273" r:id="rId17"/>
    <p:sldId id="265" r:id="rId18"/>
    <p:sldId id="281" r:id="rId19"/>
    <p:sldId id="274" r:id="rId20"/>
    <p:sldId id="275" r:id="rId21"/>
    <p:sldId id="266" r:id="rId22"/>
    <p:sldId id="277" r:id="rId23"/>
    <p:sldId id="278" r:id="rId24"/>
    <p:sldId id="276" r:id="rId25"/>
    <p:sldId id="279" r:id="rId26"/>
    <p:sldId id="280" r:id="rId27"/>
    <p:sldId id="282" r:id="rId28"/>
    <p:sldId id="283" r:id="rId29"/>
    <p:sldId id="284"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C088D598-ADF4-4EB7-AFBA-35249A1183DA}">
          <p14:sldIdLst>
            <p14:sldId id="256"/>
            <p14:sldId id="257"/>
            <p14:sldId id="258"/>
            <p14:sldId id="259"/>
            <p14:sldId id="260"/>
            <p14:sldId id="261"/>
            <p14:sldId id="262"/>
            <p14:sldId id="263"/>
            <p14:sldId id="267"/>
            <p14:sldId id="264"/>
            <p14:sldId id="268"/>
            <p14:sldId id="269"/>
            <p14:sldId id="270"/>
            <p14:sldId id="271"/>
            <p14:sldId id="272"/>
            <p14:sldId id="273"/>
            <p14:sldId id="265"/>
            <p14:sldId id="281"/>
            <p14:sldId id="274"/>
            <p14:sldId id="275"/>
            <p14:sldId id="266"/>
            <p14:sldId id="277"/>
            <p14:sldId id="278"/>
            <p14:sldId id="276"/>
            <p14:sldId id="279"/>
            <p14:sldId id="280"/>
            <p14:sldId id="282"/>
            <p14:sldId id="283"/>
            <p14:sldId id="284"/>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4" d="100"/>
          <a:sy n="64" d="100"/>
        </p:scale>
        <p:origin x="9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6CF2E8-56B7-4458-A315-02CA464675FA}" type="datetimeFigureOut">
              <a:rPr lang="en-US" smtClean="0"/>
              <a:t>3/10/2025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611513-EBAD-497D-8071-6A42510F5E2D}" type="slidenum">
              <a:rPr lang="en-US" smtClean="0"/>
              <a:t>‹#›</a:t>
            </a:fld>
            <a:endParaRPr lang="en-US"/>
          </a:p>
        </p:txBody>
      </p:sp>
    </p:spTree>
    <p:extLst>
      <p:ext uri="{BB962C8B-B14F-4D97-AF65-F5344CB8AC3E}">
        <p14:creationId xmlns:p14="http://schemas.microsoft.com/office/powerpoint/2010/main" val="329601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611513-EBAD-497D-8071-6A42510F5E2D}" type="slidenum">
              <a:rPr lang="en-US" smtClean="0"/>
              <a:t>8</a:t>
            </a:fld>
            <a:endParaRPr lang="en-US"/>
          </a:p>
        </p:txBody>
      </p:sp>
    </p:spTree>
    <p:extLst>
      <p:ext uri="{BB962C8B-B14F-4D97-AF65-F5344CB8AC3E}">
        <p14:creationId xmlns:p14="http://schemas.microsoft.com/office/powerpoint/2010/main" val="2795063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3252E-027A-2CBB-4423-73AA5F67FA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790C5D-02B4-53A2-AA4D-498CF7E500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DFC76B-0AA7-A4BB-A102-91D0B6516829}"/>
              </a:ext>
            </a:extLst>
          </p:cNvPr>
          <p:cNvSpPr>
            <a:spLocks noGrp="1"/>
          </p:cNvSpPr>
          <p:nvPr>
            <p:ph type="dt" sz="half" idx="10"/>
          </p:nvPr>
        </p:nvSpPr>
        <p:spPr/>
        <p:txBody>
          <a:bodyPr/>
          <a:lstStyle/>
          <a:p>
            <a:fld id="{249B4D3B-47CB-4D38-927F-93CEB3E0920D}" type="datetimeFigureOut">
              <a:rPr lang="en-US" smtClean="0"/>
              <a:t>3/10/2025</a:t>
            </a:fld>
            <a:endParaRPr lang="en-US"/>
          </a:p>
        </p:txBody>
      </p:sp>
      <p:sp>
        <p:nvSpPr>
          <p:cNvPr id="5" name="Footer Placeholder 4">
            <a:extLst>
              <a:ext uri="{FF2B5EF4-FFF2-40B4-BE49-F238E27FC236}">
                <a16:creationId xmlns:a16="http://schemas.microsoft.com/office/drawing/2014/main" id="{F1741366-CEAC-5C10-2129-5062C8DE78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66147A-440C-5ECA-59B6-45540207EF8E}"/>
              </a:ext>
            </a:extLst>
          </p:cNvPr>
          <p:cNvSpPr>
            <a:spLocks noGrp="1"/>
          </p:cNvSpPr>
          <p:nvPr>
            <p:ph type="sldNum" sz="quarter" idx="12"/>
          </p:nvPr>
        </p:nvSpPr>
        <p:spPr/>
        <p:txBody>
          <a:bodyPr/>
          <a:lstStyle/>
          <a:p>
            <a:fld id="{1716E073-EB4A-4EBC-B63E-15723B91125B}" type="slidenum">
              <a:rPr lang="en-US" smtClean="0"/>
              <a:t>‹#›</a:t>
            </a:fld>
            <a:endParaRPr lang="en-US"/>
          </a:p>
        </p:txBody>
      </p:sp>
    </p:spTree>
    <p:extLst>
      <p:ext uri="{BB962C8B-B14F-4D97-AF65-F5344CB8AC3E}">
        <p14:creationId xmlns:p14="http://schemas.microsoft.com/office/powerpoint/2010/main" val="2735910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3CC37-848D-D0E3-43C5-93953FB474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B7B77B-0CC8-3876-B17F-AE1E702C5C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EB5BB-53E1-6A84-32F6-88ABFB13D8A0}"/>
              </a:ext>
            </a:extLst>
          </p:cNvPr>
          <p:cNvSpPr>
            <a:spLocks noGrp="1"/>
          </p:cNvSpPr>
          <p:nvPr>
            <p:ph type="dt" sz="half" idx="10"/>
          </p:nvPr>
        </p:nvSpPr>
        <p:spPr/>
        <p:txBody>
          <a:bodyPr/>
          <a:lstStyle/>
          <a:p>
            <a:fld id="{249B4D3B-47CB-4D38-927F-93CEB3E0920D}" type="datetimeFigureOut">
              <a:rPr lang="en-US" smtClean="0"/>
              <a:t>3/10/2025</a:t>
            </a:fld>
            <a:endParaRPr lang="en-US"/>
          </a:p>
        </p:txBody>
      </p:sp>
      <p:sp>
        <p:nvSpPr>
          <p:cNvPr id="5" name="Footer Placeholder 4">
            <a:extLst>
              <a:ext uri="{FF2B5EF4-FFF2-40B4-BE49-F238E27FC236}">
                <a16:creationId xmlns:a16="http://schemas.microsoft.com/office/drawing/2014/main" id="{51337503-5B07-25E1-16CC-2D5078E56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B6DEAF-EC20-1338-8F9E-BC9FF3A94AE0}"/>
              </a:ext>
            </a:extLst>
          </p:cNvPr>
          <p:cNvSpPr>
            <a:spLocks noGrp="1"/>
          </p:cNvSpPr>
          <p:nvPr>
            <p:ph type="sldNum" sz="quarter" idx="12"/>
          </p:nvPr>
        </p:nvSpPr>
        <p:spPr/>
        <p:txBody>
          <a:bodyPr/>
          <a:lstStyle/>
          <a:p>
            <a:fld id="{1716E073-EB4A-4EBC-B63E-15723B91125B}" type="slidenum">
              <a:rPr lang="en-US" smtClean="0"/>
              <a:t>‹#›</a:t>
            </a:fld>
            <a:endParaRPr lang="en-US"/>
          </a:p>
        </p:txBody>
      </p:sp>
    </p:spTree>
    <p:extLst>
      <p:ext uri="{BB962C8B-B14F-4D97-AF65-F5344CB8AC3E}">
        <p14:creationId xmlns:p14="http://schemas.microsoft.com/office/powerpoint/2010/main" val="3609759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A804F2-18D8-C5BA-2827-CACD3F06D2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D6FE4E-6601-ED2F-9B70-4FF363B211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5C5D6C-9F53-09CE-7E51-9F6E0CC3F855}"/>
              </a:ext>
            </a:extLst>
          </p:cNvPr>
          <p:cNvSpPr>
            <a:spLocks noGrp="1"/>
          </p:cNvSpPr>
          <p:nvPr>
            <p:ph type="dt" sz="half" idx="10"/>
          </p:nvPr>
        </p:nvSpPr>
        <p:spPr/>
        <p:txBody>
          <a:bodyPr/>
          <a:lstStyle/>
          <a:p>
            <a:fld id="{249B4D3B-47CB-4D38-927F-93CEB3E0920D}" type="datetimeFigureOut">
              <a:rPr lang="en-US" smtClean="0"/>
              <a:t>3/10/2025</a:t>
            </a:fld>
            <a:endParaRPr lang="en-US"/>
          </a:p>
        </p:txBody>
      </p:sp>
      <p:sp>
        <p:nvSpPr>
          <p:cNvPr id="5" name="Footer Placeholder 4">
            <a:extLst>
              <a:ext uri="{FF2B5EF4-FFF2-40B4-BE49-F238E27FC236}">
                <a16:creationId xmlns:a16="http://schemas.microsoft.com/office/drawing/2014/main" id="{F04300BC-FAF4-D49B-C3F7-13E1DE025F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0F7BB4-C185-0B6B-4A56-4D55A0B1A73A}"/>
              </a:ext>
            </a:extLst>
          </p:cNvPr>
          <p:cNvSpPr>
            <a:spLocks noGrp="1"/>
          </p:cNvSpPr>
          <p:nvPr>
            <p:ph type="sldNum" sz="quarter" idx="12"/>
          </p:nvPr>
        </p:nvSpPr>
        <p:spPr/>
        <p:txBody>
          <a:bodyPr/>
          <a:lstStyle/>
          <a:p>
            <a:fld id="{1716E073-EB4A-4EBC-B63E-15723B91125B}" type="slidenum">
              <a:rPr lang="en-US" smtClean="0"/>
              <a:t>‹#›</a:t>
            </a:fld>
            <a:endParaRPr lang="en-US"/>
          </a:p>
        </p:txBody>
      </p:sp>
    </p:spTree>
    <p:extLst>
      <p:ext uri="{BB962C8B-B14F-4D97-AF65-F5344CB8AC3E}">
        <p14:creationId xmlns:p14="http://schemas.microsoft.com/office/powerpoint/2010/main" val="742438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C3724-9019-14C9-0298-BEFA66F771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0671F5-1D9D-E7BE-E938-EFFDB15489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B37EC-CCC6-93D9-9588-A65A20EF4F22}"/>
              </a:ext>
            </a:extLst>
          </p:cNvPr>
          <p:cNvSpPr>
            <a:spLocks noGrp="1"/>
          </p:cNvSpPr>
          <p:nvPr>
            <p:ph type="dt" sz="half" idx="10"/>
          </p:nvPr>
        </p:nvSpPr>
        <p:spPr/>
        <p:txBody>
          <a:bodyPr/>
          <a:lstStyle/>
          <a:p>
            <a:fld id="{249B4D3B-47CB-4D38-927F-93CEB3E0920D}" type="datetimeFigureOut">
              <a:rPr lang="en-US" smtClean="0"/>
              <a:t>3/10/2025</a:t>
            </a:fld>
            <a:endParaRPr lang="en-US"/>
          </a:p>
        </p:txBody>
      </p:sp>
      <p:sp>
        <p:nvSpPr>
          <p:cNvPr id="5" name="Footer Placeholder 4">
            <a:extLst>
              <a:ext uri="{FF2B5EF4-FFF2-40B4-BE49-F238E27FC236}">
                <a16:creationId xmlns:a16="http://schemas.microsoft.com/office/drawing/2014/main" id="{DA2B2449-0AE1-64DC-5FFB-31445C10FB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ECE6A1-6A8D-EBD6-8D23-6C8BFCC15E1C}"/>
              </a:ext>
            </a:extLst>
          </p:cNvPr>
          <p:cNvSpPr>
            <a:spLocks noGrp="1"/>
          </p:cNvSpPr>
          <p:nvPr>
            <p:ph type="sldNum" sz="quarter" idx="12"/>
          </p:nvPr>
        </p:nvSpPr>
        <p:spPr/>
        <p:txBody>
          <a:bodyPr/>
          <a:lstStyle/>
          <a:p>
            <a:fld id="{1716E073-EB4A-4EBC-B63E-15723B91125B}" type="slidenum">
              <a:rPr lang="en-US" smtClean="0"/>
              <a:t>‹#›</a:t>
            </a:fld>
            <a:endParaRPr lang="en-US"/>
          </a:p>
        </p:txBody>
      </p:sp>
    </p:spTree>
    <p:extLst>
      <p:ext uri="{BB962C8B-B14F-4D97-AF65-F5344CB8AC3E}">
        <p14:creationId xmlns:p14="http://schemas.microsoft.com/office/powerpoint/2010/main" val="4156330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6942-29A5-61A6-A23F-8E9CD37623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857DA6-2F82-CE7D-572C-54EA6437964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8B8966-B80B-AD8B-20E2-0D3AFE94EDC1}"/>
              </a:ext>
            </a:extLst>
          </p:cNvPr>
          <p:cNvSpPr>
            <a:spLocks noGrp="1"/>
          </p:cNvSpPr>
          <p:nvPr>
            <p:ph type="dt" sz="half" idx="10"/>
          </p:nvPr>
        </p:nvSpPr>
        <p:spPr/>
        <p:txBody>
          <a:bodyPr/>
          <a:lstStyle/>
          <a:p>
            <a:fld id="{249B4D3B-47CB-4D38-927F-93CEB3E0920D}" type="datetimeFigureOut">
              <a:rPr lang="en-US" smtClean="0"/>
              <a:t>3/10/2025</a:t>
            </a:fld>
            <a:endParaRPr lang="en-US"/>
          </a:p>
        </p:txBody>
      </p:sp>
      <p:sp>
        <p:nvSpPr>
          <p:cNvPr id="5" name="Footer Placeholder 4">
            <a:extLst>
              <a:ext uri="{FF2B5EF4-FFF2-40B4-BE49-F238E27FC236}">
                <a16:creationId xmlns:a16="http://schemas.microsoft.com/office/drawing/2014/main" id="{8CAA51FD-0777-BC44-54AC-BAF94369B0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4C060B-791B-59DE-E4B5-65001B2DE6BC}"/>
              </a:ext>
            </a:extLst>
          </p:cNvPr>
          <p:cNvSpPr>
            <a:spLocks noGrp="1"/>
          </p:cNvSpPr>
          <p:nvPr>
            <p:ph type="sldNum" sz="quarter" idx="12"/>
          </p:nvPr>
        </p:nvSpPr>
        <p:spPr/>
        <p:txBody>
          <a:bodyPr/>
          <a:lstStyle/>
          <a:p>
            <a:fld id="{1716E073-EB4A-4EBC-B63E-15723B91125B}" type="slidenum">
              <a:rPr lang="en-US" smtClean="0"/>
              <a:t>‹#›</a:t>
            </a:fld>
            <a:endParaRPr lang="en-US"/>
          </a:p>
        </p:txBody>
      </p:sp>
    </p:spTree>
    <p:extLst>
      <p:ext uri="{BB962C8B-B14F-4D97-AF65-F5344CB8AC3E}">
        <p14:creationId xmlns:p14="http://schemas.microsoft.com/office/powerpoint/2010/main" val="2428851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6A1E4-692A-D3CA-818B-3A5C4630E3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066B15-E6AA-0205-91FE-9A740C0DEA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8A28CD-CED9-BD34-3A1A-9C45BBE4C8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C878E1-8A29-6509-038F-E1B92DE18F29}"/>
              </a:ext>
            </a:extLst>
          </p:cNvPr>
          <p:cNvSpPr>
            <a:spLocks noGrp="1"/>
          </p:cNvSpPr>
          <p:nvPr>
            <p:ph type="dt" sz="half" idx="10"/>
          </p:nvPr>
        </p:nvSpPr>
        <p:spPr/>
        <p:txBody>
          <a:bodyPr/>
          <a:lstStyle/>
          <a:p>
            <a:fld id="{249B4D3B-47CB-4D38-927F-93CEB3E0920D}" type="datetimeFigureOut">
              <a:rPr lang="en-US" smtClean="0"/>
              <a:t>3/10/2025</a:t>
            </a:fld>
            <a:endParaRPr lang="en-US"/>
          </a:p>
        </p:txBody>
      </p:sp>
      <p:sp>
        <p:nvSpPr>
          <p:cNvPr id="6" name="Footer Placeholder 5">
            <a:extLst>
              <a:ext uri="{FF2B5EF4-FFF2-40B4-BE49-F238E27FC236}">
                <a16:creationId xmlns:a16="http://schemas.microsoft.com/office/drawing/2014/main" id="{8F45AD29-BF23-F1F1-5C14-008DDC1732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F6C0EB-65FD-16AC-891F-D21EDB88C02A}"/>
              </a:ext>
            </a:extLst>
          </p:cNvPr>
          <p:cNvSpPr>
            <a:spLocks noGrp="1"/>
          </p:cNvSpPr>
          <p:nvPr>
            <p:ph type="sldNum" sz="quarter" idx="12"/>
          </p:nvPr>
        </p:nvSpPr>
        <p:spPr/>
        <p:txBody>
          <a:bodyPr/>
          <a:lstStyle/>
          <a:p>
            <a:fld id="{1716E073-EB4A-4EBC-B63E-15723B91125B}" type="slidenum">
              <a:rPr lang="en-US" smtClean="0"/>
              <a:t>‹#›</a:t>
            </a:fld>
            <a:endParaRPr lang="en-US"/>
          </a:p>
        </p:txBody>
      </p:sp>
    </p:spTree>
    <p:extLst>
      <p:ext uri="{BB962C8B-B14F-4D97-AF65-F5344CB8AC3E}">
        <p14:creationId xmlns:p14="http://schemas.microsoft.com/office/powerpoint/2010/main" val="2283999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454C5-2CF3-CF43-48E7-29B65A8B8B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22A13C-E664-2D8C-124C-1087EC0604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BB7E03-7E7D-90CF-4DD6-84C6246245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BB11C4-42D9-ADCC-5C80-20CB936034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D1C554-48C6-6D21-3855-FFF6EFA267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F41936-C3DD-B42F-7A03-80FF1AECF2D9}"/>
              </a:ext>
            </a:extLst>
          </p:cNvPr>
          <p:cNvSpPr>
            <a:spLocks noGrp="1"/>
          </p:cNvSpPr>
          <p:nvPr>
            <p:ph type="dt" sz="half" idx="10"/>
          </p:nvPr>
        </p:nvSpPr>
        <p:spPr/>
        <p:txBody>
          <a:bodyPr/>
          <a:lstStyle/>
          <a:p>
            <a:fld id="{249B4D3B-47CB-4D38-927F-93CEB3E0920D}" type="datetimeFigureOut">
              <a:rPr lang="en-US" smtClean="0"/>
              <a:t>3/10/2025</a:t>
            </a:fld>
            <a:endParaRPr lang="en-US"/>
          </a:p>
        </p:txBody>
      </p:sp>
      <p:sp>
        <p:nvSpPr>
          <p:cNvPr id="8" name="Footer Placeholder 7">
            <a:extLst>
              <a:ext uri="{FF2B5EF4-FFF2-40B4-BE49-F238E27FC236}">
                <a16:creationId xmlns:a16="http://schemas.microsoft.com/office/drawing/2014/main" id="{256E3C3D-663B-0820-9E3C-31CDD18261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EF470B-6AD3-00F9-D297-68512C28FE0D}"/>
              </a:ext>
            </a:extLst>
          </p:cNvPr>
          <p:cNvSpPr>
            <a:spLocks noGrp="1"/>
          </p:cNvSpPr>
          <p:nvPr>
            <p:ph type="sldNum" sz="quarter" idx="12"/>
          </p:nvPr>
        </p:nvSpPr>
        <p:spPr/>
        <p:txBody>
          <a:bodyPr/>
          <a:lstStyle/>
          <a:p>
            <a:fld id="{1716E073-EB4A-4EBC-B63E-15723B91125B}" type="slidenum">
              <a:rPr lang="en-US" smtClean="0"/>
              <a:t>‹#›</a:t>
            </a:fld>
            <a:endParaRPr lang="en-US"/>
          </a:p>
        </p:txBody>
      </p:sp>
    </p:spTree>
    <p:extLst>
      <p:ext uri="{BB962C8B-B14F-4D97-AF65-F5344CB8AC3E}">
        <p14:creationId xmlns:p14="http://schemas.microsoft.com/office/powerpoint/2010/main" val="1631684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0F50-91E2-B47E-6EC7-17DEF963C7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9BCEF9-A3B4-E384-72CE-59951F12B80C}"/>
              </a:ext>
            </a:extLst>
          </p:cNvPr>
          <p:cNvSpPr>
            <a:spLocks noGrp="1"/>
          </p:cNvSpPr>
          <p:nvPr>
            <p:ph type="dt" sz="half" idx="10"/>
          </p:nvPr>
        </p:nvSpPr>
        <p:spPr/>
        <p:txBody>
          <a:bodyPr/>
          <a:lstStyle/>
          <a:p>
            <a:fld id="{249B4D3B-47CB-4D38-927F-93CEB3E0920D}" type="datetimeFigureOut">
              <a:rPr lang="en-US" smtClean="0"/>
              <a:t>3/10/2025</a:t>
            </a:fld>
            <a:endParaRPr lang="en-US"/>
          </a:p>
        </p:txBody>
      </p:sp>
      <p:sp>
        <p:nvSpPr>
          <p:cNvPr id="4" name="Footer Placeholder 3">
            <a:extLst>
              <a:ext uri="{FF2B5EF4-FFF2-40B4-BE49-F238E27FC236}">
                <a16:creationId xmlns:a16="http://schemas.microsoft.com/office/drawing/2014/main" id="{F589C487-B368-1984-D0DD-3DBA1B306D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6F60C1-2DCF-E0B0-A0E8-94384FBE84C6}"/>
              </a:ext>
            </a:extLst>
          </p:cNvPr>
          <p:cNvSpPr>
            <a:spLocks noGrp="1"/>
          </p:cNvSpPr>
          <p:nvPr>
            <p:ph type="sldNum" sz="quarter" idx="12"/>
          </p:nvPr>
        </p:nvSpPr>
        <p:spPr/>
        <p:txBody>
          <a:bodyPr/>
          <a:lstStyle/>
          <a:p>
            <a:fld id="{1716E073-EB4A-4EBC-B63E-15723B91125B}" type="slidenum">
              <a:rPr lang="en-US" smtClean="0"/>
              <a:t>‹#›</a:t>
            </a:fld>
            <a:endParaRPr lang="en-US"/>
          </a:p>
        </p:txBody>
      </p:sp>
    </p:spTree>
    <p:extLst>
      <p:ext uri="{BB962C8B-B14F-4D97-AF65-F5344CB8AC3E}">
        <p14:creationId xmlns:p14="http://schemas.microsoft.com/office/powerpoint/2010/main" val="836004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682E56-DE0E-7AA6-63EC-458F0DCF1CA9}"/>
              </a:ext>
            </a:extLst>
          </p:cNvPr>
          <p:cNvSpPr>
            <a:spLocks noGrp="1"/>
          </p:cNvSpPr>
          <p:nvPr>
            <p:ph type="dt" sz="half" idx="10"/>
          </p:nvPr>
        </p:nvSpPr>
        <p:spPr/>
        <p:txBody>
          <a:bodyPr/>
          <a:lstStyle/>
          <a:p>
            <a:fld id="{249B4D3B-47CB-4D38-927F-93CEB3E0920D}" type="datetimeFigureOut">
              <a:rPr lang="en-US" smtClean="0"/>
              <a:t>3/10/2025</a:t>
            </a:fld>
            <a:endParaRPr lang="en-US"/>
          </a:p>
        </p:txBody>
      </p:sp>
      <p:sp>
        <p:nvSpPr>
          <p:cNvPr id="3" name="Footer Placeholder 2">
            <a:extLst>
              <a:ext uri="{FF2B5EF4-FFF2-40B4-BE49-F238E27FC236}">
                <a16:creationId xmlns:a16="http://schemas.microsoft.com/office/drawing/2014/main" id="{05682780-E73D-CC56-03B5-3861DE5D46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977340-2E1E-6CA3-7056-D9332EA28270}"/>
              </a:ext>
            </a:extLst>
          </p:cNvPr>
          <p:cNvSpPr>
            <a:spLocks noGrp="1"/>
          </p:cNvSpPr>
          <p:nvPr>
            <p:ph type="sldNum" sz="quarter" idx="12"/>
          </p:nvPr>
        </p:nvSpPr>
        <p:spPr/>
        <p:txBody>
          <a:bodyPr/>
          <a:lstStyle/>
          <a:p>
            <a:fld id="{1716E073-EB4A-4EBC-B63E-15723B91125B}" type="slidenum">
              <a:rPr lang="en-US" smtClean="0"/>
              <a:t>‹#›</a:t>
            </a:fld>
            <a:endParaRPr lang="en-US"/>
          </a:p>
        </p:txBody>
      </p:sp>
    </p:spTree>
    <p:extLst>
      <p:ext uri="{BB962C8B-B14F-4D97-AF65-F5344CB8AC3E}">
        <p14:creationId xmlns:p14="http://schemas.microsoft.com/office/powerpoint/2010/main" val="184769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A1C4E-D851-DC67-D86A-EAC86757F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B95427-7CF0-98AD-49E4-5375D2E116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DBDEE0-CE3E-24FB-1FD9-F4955ECE46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FF8021-92C4-31F8-2B2F-9AAEDF9E959F}"/>
              </a:ext>
            </a:extLst>
          </p:cNvPr>
          <p:cNvSpPr>
            <a:spLocks noGrp="1"/>
          </p:cNvSpPr>
          <p:nvPr>
            <p:ph type="dt" sz="half" idx="10"/>
          </p:nvPr>
        </p:nvSpPr>
        <p:spPr/>
        <p:txBody>
          <a:bodyPr/>
          <a:lstStyle/>
          <a:p>
            <a:fld id="{249B4D3B-47CB-4D38-927F-93CEB3E0920D}" type="datetimeFigureOut">
              <a:rPr lang="en-US" smtClean="0"/>
              <a:t>3/10/2025</a:t>
            </a:fld>
            <a:endParaRPr lang="en-US"/>
          </a:p>
        </p:txBody>
      </p:sp>
      <p:sp>
        <p:nvSpPr>
          <p:cNvPr id="6" name="Footer Placeholder 5">
            <a:extLst>
              <a:ext uri="{FF2B5EF4-FFF2-40B4-BE49-F238E27FC236}">
                <a16:creationId xmlns:a16="http://schemas.microsoft.com/office/drawing/2014/main" id="{19B7F0D1-5177-DF64-362C-A070B5EAC8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652627-2D54-5291-2779-F089F60B7FBC}"/>
              </a:ext>
            </a:extLst>
          </p:cNvPr>
          <p:cNvSpPr>
            <a:spLocks noGrp="1"/>
          </p:cNvSpPr>
          <p:nvPr>
            <p:ph type="sldNum" sz="quarter" idx="12"/>
          </p:nvPr>
        </p:nvSpPr>
        <p:spPr/>
        <p:txBody>
          <a:bodyPr/>
          <a:lstStyle/>
          <a:p>
            <a:fld id="{1716E073-EB4A-4EBC-B63E-15723B91125B}" type="slidenum">
              <a:rPr lang="en-US" smtClean="0"/>
              <a:t>‹#›</a:t>
            </a:fld>
            <a:endParaRPr lang="en-US"/>
          </a:p>
        </p:txBody>
      </p:sp>
    </p:spTree>
    <p:extLst>
      <p:ext uri="{BB962C8B-B14F-4D97-AF65-F5344CB8AC3E}">
        <p14:creationId xmlns:p14="http://schemas.microsoft.com/office/powerpoint/2010/main" val="84453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F395E-06DB-F95F-D10F-F3DC8E915F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ADE7E1-EFD6-10E7-0A43-203C5BA1BD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E645D5-3BC1-B26E-E9E8-E2142B0595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447C5A-AF8C-C590-7B3D-17DA143F37A3}"/>
              </a:ext>
            </a:extLst>
          </p:cNvPr>
          <p:cNvSpPr>
            <a:spLocks noGrp="1"/>
          </p:cNvSpPr>
          <p:nvPr>
            <p:ph type="dt" sz="half" idx="10"/>
          </p:nvPr>
        </p:nvSpPr>
        <p:spPr/>
        <p:txBody>
          <a:bodyPr/>
          <a:lstStyle/>
          <a:p>
            <a:fld id="{249B4D3B-47CB-4D38-927F-93CEB3E0920D}" type="datetimeFigureOut">
              <a:rPr lang="en-US" smtClean="0"/>
              <a:t>3/10/2025</a:t>
            </a:fld>
            <a:endParaRPr lang="en-US"/>
          </a:p>
        </p:txBody>
      </p:sp>
      <p:sp>
        <p:nvSpPr>
          <p:cNvPr id="6" name="Footer Placeholder 5">
            <a:extLst>
              <a:ext uri="{FF2B5EF4-FFF2-40B4-BE49-F238E27FC236}">
                <a16:creationId xmlns:a16="http://schemas.microsoft.com/office/drawing/2014/main" id="{8D6D2225-4AEF-A27A-02F4-9309257878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AB4D78-8BBF-F593-02C9-8DC3DE5422F5}"/>
              </a:ext>
            </a:extLst>
          </p:cNvPr>
          <p:cNvSpPr>
            <a:spLocks noGrp="1"/>
          </p:cNvSpPr>
          <p:nvPr>
            <p:ph type="sldNum" sz="quarter" idx="12"/>
          </p:nvPr>
        </p:nvSpPr>
        <p:spPr/>
        <p:txBody>
          <a:bodyPr/>
          <a:lstStyle/>
          <a:p>
            <a:fld id="{1716E073-EB4A-4EBC-B63E-15723B91125B}" type="slidenum">
              <a:rPr lang="en-US" smtClean="0"/>
              <a:t>‹#›</a:t>
            </a:fld>
            <a:endParaRPr lang="en-US"/>
          </a:p>
        </p:txBody>
      </p:sp>
    </p:spTree>
    <p:extLst>
      <p:ext uri="{BB962C8B-B14F-4D97-AF65-F5344CB8AC3E}">
        <p14:creationId xmlns:p14="http://schemas.microsoft.com/office/powerpoint/2010/main" val="1190179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91AC21-F79E-13DC-C948-499ECA8E73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8E067A-3455-1F19-9C57-03588E964A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73D271-9C92-B034-94CE-287B21853E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49B4D3B-47CB-4D38-927F-93CEB3E0920D}" type="datetimeFigureOut">
              <a:rPr lang="en-US" smtClean="0"/>
              <a:t>3/10/2025</a:t>
            </a:fld>
            <a:endParaRPr lang="en-US"/>
          </a:p>
        </p:txBody>
      </p:sp>
      <p:sp>
        <p:nvSpPr>
          <p:cNvPr id="5" name="Footer Placeholder 4">
            <a:extLst>
              <a:ext uri="{FF2B5EF4-FFF2-40B4-BE49-F238E27FC236}">
                <a16:creationId xmlns:a16="http://schemas.microsoft.com/office/drawing/2014/main" id="{94C43E58-24D2-D41F-0746-0C6E457A86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745455C-001C-B2D1-F262-4BEE67FDC2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716E073-EB4A-4EBC-B63E-15723B91125B}" type="slidenum">
              <a:rPr lang="en-US" smtClean="0"/>
              <a:t>‹#›</a:t>
            </a:fld>
            <a:endParaRPr lang="en-US"/>
          </a:p>
        </p:txBody>
      </p:sp>
    </p:spTree>
    <p:extLst>
      <p:ext uri="{BB962C8B-B14F-4D97-AF65-F5344CB8AC3E}">
        <p14:creationId xmlns:p14="http://schemas.microsoft.com/office/powerpoint/2010/main" val="4189619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uipmsxNxVo&amp;authuser=0" TargetMode="External"/><Relationship Id="rId2" Type="http://schemas.openxmlformats.org/officeDocument/2006/relationships/hyperlink" Target="https://youtu.be/-uipmsxNxVo?si=Mjpqkc6EidEk6ZU8" TargetMode="External"/><Relationship Id="rId1" Type="http://schemas.openxmlformats.org/officeDocument/2006/relationships/slideLayout" Target="../slideLayouts/slideLayout2.xml"/><Relationship Id="rId4" Type="http://schemas.openxmlformats.org/officeDocument/2006/relationships/hyperlink" Target="https://youtu.be/-uipmsxNxVo?si=fg8UoW4d1jBV9BpY"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vetdisabilityaid.com/what-is-va-disability-pyramidi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_bGKnmwO5I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0uMgw4kWqJw"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ED7E-99AC-BE39-F60B-29A13AF0A68E}"/>
              </a:ext>
            </a:extLst>
          </p:cNvPr>
          <p:cNvSpPr>
            <a:spLocks noGrp="1"/>
          </p:cNvSpPr>
          <p:nvPr>
            <p:ph type="ctrTitle"/>
          </p:nvPr>
        </p:nvSpPr>
        <p:spPr>
          <a:xfrm>
            <a:off x="1524000" y="574091"/>
            <a:ext cx="9144000" cy="1026109"/>
          </a:xfrm>
        </p:spPr>
        <p:txBody>
          <a:bodyPr/>
          <a:lstStyle/>
          <a:p>
            <a:r>
              <a:rPr lang="en-US" dirty="0"/>
              <a:t>VA Waterfall Retention</a:t>
            </a:r>
          </a:p>
        </p:txBody>
      </p:sp>
      <p:sp>
        <p:nvSpPr>
          <p:cNvPr id="3" name="Subtitle 2">
            <a:extLst>
              <a:ext uri="{FF2B5EF4-FFF2-40B4-BE49-F238E27FC236}">
                <a16:creationId xmlns:a16="http://schemas.microsoft.com/office/drawing/2014/main" id="{8796A6F3-D900-F799-B892-B70FD62B2F1B}"/>
              </a:ext>
            </a:extLst>
          </p:cNvPr>
          <p:cNvSpPr>
            <a:spLocks noGrp="1"/>
          </p:cNvSpPr>
          <p:nvPr>
            <p:ph type="subTitle" idx="1"/>
          </p:nvPr>
        </p:nvSpPr>
        <p:spPr>
          <a:xfrm>
            <a:off x="1524000" y="1941095"/>
            <a:ext cx="9144000" cy="4342813"/>
          </a:xfrm>
        </p:spPr>
        <p:txBody>
          <a:bodyPr/>
          <a:lstStyle/>
          <a:p>
            <a:pPr algn="just"/>
            <a:r>
              <a:rPr lang="en-US" dirty="0"/>
              <a:t>APPENDIX F. VA HOME RETENTION WATERFALL When a borrower experiences repayment difficulty but indicates a desire to retain the home securing a Department of Veterans Affairs (VA)-guaranteed loan, servicers are to proceed through the numbered steps of this waterfall. Servicers determine and offer the most appropriate home retention option by contacting the borrower, reviewing the borrower’s answers to a series of questions and, if necessary, by reviewing the loan and other details. </a:t>
            </a:r>
          </a:p>
        </p:txBody>
      </p:sp>
    </p:spTree>
    <p:extLst>
      <p:ext uri="{BB962C8B-B14F-4D97-AF65-F5344CB8AC3E}">
        <p14:creationId xmlns:p14="http://schemas.microsoft.com/office/powerpoint/2010/main" val="3555494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00750-567B-AD97-E38B-A2B5EAD877CE}"/>
              </a:ext>
            </a:extLst>
          </p:cNvPr>
          <p:cNvSpPr>
            <a:spLocks noGrp="1"/>
          </p:cNvSpPr>
          <p:nvPr>
            <p:ph type="title"/>
          </p:nvPr>
        </p:nvSpPr>
        <p:spPr/>
        <p:txBody>
          <a:bodyPr/>
          <a:lstStyle/>
          <a:p>
            <a:r>
              <a:rPr lang="en-US" dirty="0"/>
              <a:t>VIDEO OF VA CHANGES 2025</a:t>
            </a:r>
          </a:p>
        </p:txBody>
      </p:sp>
      <p:sp>
        <p:nvSpPr>
          <p:cNvPr id="3" name="Content Placeholder 2">
            <a:extLst>
              <a:ext uri="{FF2B5EF4-FFF2-40B4-BE49-F238E27FC236}">
                <a16:creationId xmlns:a16="http://schemas.microsoft.com/office/drawing/2014/main" id="{155A01AE-FD98-EE06-969B-49ED5EEB792D}"/>
              </a:ext>
            </a:extLst>
          </p:cNvPr>
          <p:cNvSpPr>
            <a:spLocks noGrp="1"/>
          </p:cNvSpPr>
          <p:nvPr>
            <p:ph idx="1"/>
          </p:nvPr>
        </p:nvSpPr>
        <p:spPr/>
        <p:txBody>
          <a:bodyPr/>
          <a:lstStyle/>
          <a:p>
            <a:r>
              <a:rPr lang="en-US" dirty="0">
                <a:hlinkClick r:id="rId2"/>
              </a:rPr>
              <a:t>https://youtu.be/-uipmsxNxVo?si=Mjpqkc6EidEk6ZU8</a:t>
            </a:r>
            <a:endParaRPr lang="en-US" dirty="0"/>
          </a:p>
          <a:p>
            <a:endParaRPr lang="en-US" dirty="0"/>
          </a:p>
          <a:p>
            <a:r>
              <a:rPr lang="en-US" dirty="0">
                <a:hlinkClick r:id="rId3"/>
              </a:rPr>
              <a:t>https://www.youtube.com/watch?v=-uipmsxNxVo&amp;authuser=0</a:t>
            </a:r>
            <a:endParaRPr lang="en-US" dirty="0"/>
          </a:p>
          <a:p>
            <a:endParaRPr lang="en-US" dirty="0"/>
          </a:p>
          <a:p>
            <a:r>
              <a:rPr lang="en-US" dirty="0">
                <a:hlinkClick r:id="rId4"/>
              </a:rPr>
              <a:t>https://youtu.be/-uipmsxNxVo?si=fg8UoW4d1jBV9BpY</a:t>
            </a:r>
            <a:endParaRPr lang="en-US" dirty="0"/>
          </a:p>
          <a:p>
            <a:endParaRPr lang="en-US" dirty="0"/>
          </a:p>
          <a:p>
            <a:endParaRPr lang="en-US" dirty="0"/>
          </a:p>
          <a:p>
            <a:endParaRPr lang="en-US" dirty="0"/>
          </a:p>
        </p:txBody>
      </p:sp>
      <p:graphicFrame>
        <p:nvGraphicFramePr>
          <p:cNvPr id="4" name="Table 3">
            <a:extLst>
              <a:ext uri="{FF2B5EF4-FFF2-40B4-BE49-F238E27FC236}">
                <a16:creationId xmlns:a16="http://schemas.microsoft.com/office/drawing/2014/main" id="{EA8FF7B7-AF2B-EE86-B6E2-2FFDADBC9F5B}"/>
              </a:ext>
            </a:extLst>
          </p:cNvPr>
          <p:cNvGraphicFramePr>
            <a:graphicFrameLocks noGrp="1"/>
          </p:cNvGraphicFramePr>
          <p:nvPr>
            <p:extLst>
              <p:ext uri="{D42A27DB-BD31-4B8C-83A1-F6EECF244321}">
                <p14:modId xmlns:p14="http://schemas.microsoft.com/office/powerpoint/2010/main" val="820431606"/>
              </p:ext>
            </p:extLst>
          </p:nvPr>
        </p:nvGraphicFramePr>
        <p:xfrm>
          <a:off x="1101090" y="4668646"/>
          <a:ext cx="9989820" cy="365760"/>
        </p:xfrm>
        <a:graphic>
          <a:graphicData uri="http://schemas.openxmlformats.org/drawingml/2006/table">
            <a:tbl>
              <a:tblPr/>
              <a:tblGrid>
                <a:gridCol w="4994910">
                  <a:extLst>
                    <a:ext uri="{9D8B030D-6E8A-4147-A177-3AD203B41FA5}">
                      <a16:colId xmlns:a16="http://schemas.microsoft.com/office/drawing/2014/main" val="1288010370"/>
                    </a:ext>
                  </a:extLst>
                </a:gridCol>
                <a:gridCol w="4994910">
                  <a:extLst>
                    <a:ext uri="{9D8B030D-6E8A-4147-A177-3AD203B41FA5}">
                      <a16:colId xmlns:a16="http://schemas.microsoft.com/office/drawing/2014/main" val="203487678"/>
                    </a:ext>
                  </a:extLst>
                </a:gridCol>
              </a:tblGrid>
              <a:tr h="0">
                <a:tc>
                  <a:txBody>
                    <a:bodyPr/>
                    <a:lstStyle/>
                    <a:p>
                      <a:r>
                        <a:rPr lang="en-US" dirty="0">
                          <a:solidFill>
                            <a:srgbClr val="2E2E2E"/>
                          </a:solidFill>
                          <a:effectLst/>
                          <a:latin typeface="Arial" panose="020B0604020202020204" pitchFamily="34" charset="0"/>
                        </a:rPr>
                        <a:t>Final Action </a:t>
                      </a:r>
                    </a:p>
                  </a:txBody>
                  <a:tcPr anchor="ctr">
                    <a:lnL>
                      <a:noFill/>
                    </a:lnL>
                    <a:lnR>
                      <a:noFill/>
                    </a:lnR>
                    <a:lnT>
                      <a:noFill/>
                    </a:lnT>
                    <a:lnB>
                      <a:noFill/>
                    </a:lnB>
                    <a:solidFill>
                      <a:srgbClr val="EFEFEF"/>
                    </a:solidFill>
                  </a:tcPr>
                </a:tc>
                <a:tc>
                  <a:txBody>
                    <a:bodyPr/>
                    <a:lstStyle/>
                    <a:p>
                      <a:r>
                        <a:rPr lang="en-US" dirty="0">
                          <a:solidFill>
                            <a:srgbClr val="2E2E2E"/>
                          </a:solidFill>
                          <a:effectLst/>
                          <a:latin typeface="Arial" panose="020B0604020202020204" pitchFamily="34" charset="0"/>
                        </a:rPr>
                        <a:t>08/00/2025</a:t>
                      </a:r>
                    </a:p>
                  </a:txBody>
                  <a:tcPr anchor="ctr">
                    <a:lnL>
                      <a:noFill/>
                    </a:lnL>
                    <a:lnR>
                      <a:noFill/>
                    </a:lnR>
                    <a:lnT>
                      <a:noFill/>
                    </a:lnT>
                    <a:lnB>
                      <a:noFill/>
                    </a:lnB>
                    <a:solidFill>
                      <a:srgbClr val="EFEFEF"/>
                    </a:solidFill>
                  </a:tcPr>
                </a:tc>
                <a:extLst>
                  <a:ext uri="{0D108BD9-81ED-4DB2-BD59-A6C34878D82A}">
                    <a16:rowId xmlns:a16="http://schemas.microsoft.com/office/drawing/2014/main" val="29212278"/>
                  </a:ext>
                </a:extLst>
              </a:tr>
            </a:tbl>
          </a:graphicData>
        </a:graphic>
      </p:graphicFrame>
    </p:spTree>
    <p:extLst>
      <p:ext uri="{BB962C8B-B14F-4D97-AF65-F5344CB8AC3E}">
        <p14:creationId xmlns:p14="http://schemas.microsoft.com/office/powerpoint/2010/main" val="2382077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AACDF-956D-DB68-EA5F-D308C70BED87}"/>
              </a:ext>
            </a:extLst>
          </p:cNvPr>
          <p:cNvSpPr>
            <a:spLocks noGrp="1"/>
          </p:cNvSpPr>
          <p:nvPr>
            <p:ph type="title"/>
          </p:nvPr>
        </p:nvSpPr>
        <p:spPr/>
        <p:txBody>
          <a:bodyPr>
            <a:normAutofit fontScale="90000"/>
          </a:bodyPr>
          <a:lstStyle/>
          <a:p>
            <a:r>
              <a:rPr lang="en-US" b="0" i="0" dirty="0">
                <a:effectLst/>
                <a:latin typeface="Roboto" panose="02000000000000000000" pitchFamily="2" charset="0"/>
              </a:rPr>
              <a:t>2025 VA Disability Ratings for Mental Health</a:t>
            </a:r>
            <a:br>
              <a:rPr lang="en-US" b="0" i="0" dirty="0">
                <a:solidFill>
                  <a:srgbClr val="15437A"/>
                </a:solidFill>
                <a:effectLst/>
                <a:latin typeface="Roboto" panose="02000000000000000000" pitchFamily="2" charset="0"/>
              </a:rPr>
            </a:br>
            <a:endParaRPr lang="en-US" dirty="0"/>
          </a:p>
        </p:txBody>
      </p:sp>
      <p:sp>
        <p:nvSpPr>
          <p:cNvPr id="3" name="Content Placeholder 2">
            <a:extLst>
              <a:ext uri="{FF2B5EF4-FFF2-40B4-BE49-F238E27FC236}">
                <a16:creationId xmlns:a16="http://schemas.microsoft.com/office/drawing/2014/main" id="{82B50CAA-7295-B76B-20F6-C1C1E1A46446}"/>
              </a:ext>
            </a:extLst>
          </p:cNvPr>
          <p:cNvSpPr>
            <a:spLocks noGrp="1"/>
          </p:cNvSpPr>
          <p:nvPr>
            <p:ph idx="1"/>
          </p:nvPr>
        </p:nvSpPr>
        <p:spPr/>
        <p:txBody>
          <a:bodyPr/>
          <a:lstStyle/>
          <a:p>
            <a:r>
              <a:rPr lang="en-US" b="0" i="0" dirty="0">
                <a:solidFill>
                  <a:srgbClr val="000000"/>
                </a:solidFill>
                <a:effectLst/>
                <a:latin typeface="Roboto" panose="02000000000000000000" pitchFamily="2" charset="0"/>
              </a:rPr>
              <a:t>The new rating system represents a significant departure from previous evaluation methods. Veterans and their healthcare providers now have clearer guidelines for documenting and assessing the impact of mental health conditions on daily life. This change aims to provide more accurate and fair disability ratings that better reflect the real-world challenges veterans face.</a:t>
            </a:r>
            <a:endParaRPr lang="en-US" dirty="0"/>
          </a:p>
        </p:txBody>
      </p:sp>
    </p:spTree>
    <p:extLst>
      <p:ext uri="{BB962C8B-B14F-4D97-AF65-F5344CB8AC3E}">
        <p14:creationId xmlns:p14="http://schemas.microsoft.com/office/powerpoint/2010/main" val="3511567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84ABE-1BE6-6A1E-60E6-6B5E12DBAB99}"/>
              </a:ext>
            </a:extLst>
          </p:cNvPr>
          <p:cNvSpPr>
            <a:spLocks noGrp="1"/>
          </p:cNvSpPr>
          <p:nvPr>
            <p:ph type="title"/>
          </p:nvPr>
        </p:nvSpPr>
        <p:spPr/>
        <p:txBody>
          <a:bodyPr/>
          <a:lstStyle/>
          <a:p>
            <a:pPr algn="ctr"/>
            <a:r>
              <a:rPr lang="en-US" b="0" i="0" dirty="0">
                <a:effectLst/>
                <a:latin typeface="Roboto" panose="02000000000000000000" pitchFamily="2" charset="0"/>
              </a:rPr>
              <a:t>Understanding the Five Domains</a:t>
            </a:r>
            <a:br>
              <a:rPr lang="en-US" b="0" i="0" dirty="0">
                <a:solidFill>
                  <a:srgbClr val="15437A"/>
                </a:solidFill>
                <a:effectLst/>
                <a:latin typeface="Roboto" panose="02000000000000000000" pitchFamily="2" charset="0"/>
              </a:rPr>
            </a:br>
            <a:endParaRPr lang="en-US" dirty="0"/>
          </a:p>
        </p:txBody>
      </p:sp>
      <p:pic>
        <p:nvPicPr>
          <p:cNvPr id="4098" name="Picture 2" descr="The 5 domains of the va mental health rating system">
            <a:extLst>
              <a:ext uri="{FF2B5EF4-FFF2-40B4-BE49-F238E27FC236}">
                <a16:creationId xmlns:a16="http://schemas.microsoft.com/office/drawing/2014/main" id="{4DA61819-AF05-B874-E07D-3F92E7D360A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171074"/>
            <a:ext cx="11389895" cy="5534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929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1901E-A565-9DF3-212D-AFF9B9A40289}"/>
              </a:ext>
            </a:extLst>
          </p:cNvPr>
          <p:cNvSpPr>
            <a:spLocks noGrp="1"/>
          </p:cNvSpPr>
          <p:nvPr>
            <p:ph type="title"/>
          </p:nvPr>
        </p:nvSpPr>
        <p:spPr/>
        <p:txBody>
          <a:bodyPr/>
          <a:lstStyle/>
          <a:p>
            <a:pPr algn="ctr"/>
            <a:r>
              <a:rPr lang="en-US" dirty="0">
                <a:latin typeface="Roboto" panose="02000000000000000000" pitchFamily="2" charset="0"/>
              </a:rPr>
              <a:t>T</a:t>
            </a:r>
            <a:r>
              <a:rPr lang="en-US" b="0" i="0" dirty="0">
                <a:effectLst/>
                <a:latin typeface="Roboto" panose="02000000000000000000" pitchFamily="2" charset="0"/>
              </a:rPr>
              <a:t>he Five Domains</a:t>
            </a:r>
            <a:br>
              <a:rPr lang="en-US" b="0" i="0" dirty="0">
                <a:solidFill>
                  <a:srgbClr val="15437A"/>
                </a:solidFill>
                <a:effectLst/>
                <a:latin typeface="Roboto" panose="02000000000000000000" pitchFamily="2" charset="0"/>
              </a:rPr>
            </a:br>
            <a:endParaRPr lang="en-US" dirty="0"/>
          </a:p>
        </p:txBody>
      </p:sp>
      <p:sp>
        <p:nvSpPr>
          <p:cNvPr id="3" name="Content Placeholder 2">
            <a:extLst>
              <a:ext uri="{FF2B5EF4-FFF2-40B4-BE49-F238E27FC236}">
                <a16:creationId xmlns:a16="http://schemas.microsoft.com/office/drawing/2014/main" id="{9ED179EF-0010-4D70-CE12-848D8DC569EA}"/>
              </a:ext>
            </a:extLst>
          </p:cNvPr>
          <p:cNvSpPr>
            <a:spLocks noGrp="1"/>
          </p:cNvSpPr>
          <p:nvPr>
            <p:ph idx="1"/>
          </p:nvPr>
        </p:nvSpPr>
        <p:spPr/>
        <p:txBody>
          <a:bodyPr>
            <a:normAutofit fontScale="92500" lnSpcReduction="20000"/>
          </a:bodyPr>
          <a:lstStyle/>
          <a:p>
            <a:pPr algn="l">
              <a:buFont typeface="+mj-lt"/>
              <a:buAutoNum type="arabicPeriod"/>
            </a:pPr>
            <a:r>
              <a:rPr lang="en-US" sz="4800" b="0" i="0" dirty="0">
                <a:solidFill>
                  <a:srgbClr val="000000"/>
                </a:solidFill>
                <a:effectLst/>
                <a:latin typeface="roboto" panose="02000000000000000000" pitchFamily="2" charset="0"/>
              </a:rPr>
              <a:t>Cognition (understanding and                       communicating)</a:t>
            </a:r>
          </a:p>
          <a:p>
            <a:pPr algn="l">
              <a:buFont typeface="+mj-lt"/>
              <a:buAutoNum type="arabicPeriod"/>
            </a:pPr>
            <a:r>
              <a:rPr lang="en-US" sz="4800" b="0" i="0" dirty="0">
                <a:solidFill>
                  <a:srgbClr val="000000"/>
                </a:solidFill>
                <a:effectLst/>
                <a:latin typeface="roboto" panose="02000000000000000000" pitchFamily="2" charset="0"/>
              </a:rPr>
              <a:t>Interpersonal interactions and relationships</a:t>
            </a:r>
          </a:p>
          <a:p>
            <a:pPr algn="l">
              <a:buFont typeface="+mj-lt"/>
              <a:buAutoNum type="arabicPeriod"/>
            </a:pPr>
            <a:r>
              <a:rPr lang="en-US" sz="4800" b="0" i="0" dirty="0">
                <a:solidFill>
                  <a:srgbClr val="000000"/>
                </a:solidFill>
                <a:effectLst/>
                <a:latin typeface="roboto" panose="02000000000000000000" pitchFamily="2" charset="0"/>
              </a:rPr>
              <a:t>Task completion and life activities</a:t>
            </a:r>
          </a:p>
          <a:p>
            <a:pPr algn="l">
              <a:buFont typeface="+mj-lt"/>
              <a:buAutoNum type="arabicPeriod"/>
            </a:pPr>
            <a:r>
              <a:rPr lang="en-US" sz="4800" b="0" i="0" dirty="0">
                <a:solidFill>
                  <a:srgbClr val="000000"/>
                </a:solidFill>
                <a:effectLst/>
                <a:latin typeface="roboto" panose="02000000000000000000" pitchFamily="2" charset="0"/>
              </a:rPr>
              <a:t>Navigating environments</a:t>
            </a:r>
          </a:p>
          <a:p>
            <a:pPr algn="l">
              <a:buFont typeface="+mj-lt"/>
              <a:buAutoNum type="arabicPeriod"/>
            </a:pPr>
            <a:r>
              <a:rPr lang="en-US" sz="4800" b="0" i="0" dirty="0">
                <a:solidFill>
                  <a:srgbClr val="000000"/>
                </a:solidFill>
                <a:effectLst/>
                <a:latin typeface="roboto" panose="02000000000000000000" pitchFamily="2" charset="0"/>
              </a:rPr>
              <a:t>Self-care</a:t>
            </a:r>
          </a:p>
          <a:p>
            <a:endParaRPr lang="en-US" dirty="0"/>
          </a:p>
        </p:txBody>
      </p:sp>
    </p:spTree>
    <p:extLst>
      <p:ext uri="{BB962C8B-B14F-4D97-AF65-F5344CB8AC3E}">
        <p14:creationId xmlns:p14="http://schemas.microsoft.com/office/powerpoint/2010/main" val="4039515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7AF13-4466-8213-53D4-35CD7BA7B9A2}"/>
              </a:ext>
            </a:extLst>
          </p:cNvPr>
          <p:cNvSpPr>
            <a:spLocks noGrp="1"/>
          </p:cNvSpPr>
          <p:nvPr>
            <p:ph type="title"/>
          </p:nvPr>
        </p:nvSpPr>
        <p:spPr/>
        <p:txBody>
          <a:bodyPr/>
          <a:lstStyle/>
          <a:p>
            <a:r>
              <a:rPr lang="en-US" b="1" i="0" dirty="0">
                <a:solidFill>
                  <a:srgbClr val="000000"/>
                </a:solidFill>
                <a:effectLst/>
                <a:latin typeface="Roboto" panose="02000000000000000000" pitchFamily="2" charset="0"/>
              </a:rPr>
              <a:t>Evaluating Multiple Mental Health Conditions</a:t>
            </a:r>
            <a:endParaRPr lang="en-US" dirty="0"/>
          </a:p>
        </p:txBody>
      </p:sp>
      <p:sp>
        <p:nvSpPr>
          <p:cNvPr id="3" name="Content Placeholder 2">
            <a:extLst>
              <a:ext uri="{FF2B5EF4-FFF2-40B4-BE49-F238E27FC236}">
                <a16:creationId xmlns:a16="http://schemas.microsoft.com/office/drawing/2014/main" id="{3F610E16-C8F7-36CF-D2BE-81FDE76F0E8F}"/>
              </a:ext>
            </a:extLst>
          </p:cNvPr>
          <p:cNvSpPr>
            <a:spLocks noGrp="1"/>
          </p:cNvSpPr>
          <p:nvPr>
            <p:ph idx="1"/>
          </p:nvPr>
        </p:nvSpPr>
        <p:spPr/>
        <p:txBody>
          <a:bodyPr/>
          <a:lstStyle/>
          <a:p>
            <a:r>
              <a:rPr lang="en-US" b="0" i="0" dirty="0">
                <a:solidFill>
                  <a:srgbClr val="000000"/>
                </a:solidFill>
                <a:effectLst/>
                <a:latin typeface="Roboto" panose="02000000000000000000" pitchFamily="2" charset="0"/>
              </a:rPr>
              <a:t>Mental health conditions often overlap and interact with each other in complex ways. Understanding this, the VA will assign only one rating for co-existing mental health conditions. This </a:t>
            </a:r>
            <a:r>
              <a:rPr lang="en-US" b="0" i="0" dirty="0">
                <a:effectLst/>
                <a:latin typeface="Roboto" panose="02000000000000000000" pitchFamily="2" charset="0"/>
              </a:rPr>
              <a:t>prevents "</a:t>
            </a:r>
            <a:r>
              <a:rPr lang="en-US" b="0" i="0" u="none" strike="noStrike" dirty="0">
                <a:effectLst/>
                <a:latin typeface="Roboto" panose="02000000000000000000" pitchFamily="2" charset="0"/>
                <a:hlinkClick r:id="rId2">
                  <a:extLst>
                    <a:ext uri="{A12FA001-AC4F-418D-AE19-62706E023703}">
                      <ahyp:hlinkClr xmlns:ahyp="http://schemas.microsoft.com/office/drawing/2018/hyperlinkcolor" val="tx"/>
                    </a:ext>
                  </a:extLst>
                </a:hlinkClick>
              </a:rPr>
              <a:t>pyramiding</a:t>
            </a:r>
            <a:r>
              <a:rPr lang="en-US" b="0" i="0" dirty="0">
                <a:solidFill>
                  <a:srgbClr val="000000"/>
                </a:solidFill>
                <a:effectLst/>
                <a:latin typeface="Roboto" panose="02000000000000000000" pitchFamily="2" charset="0"/>
              </a:rPr>
              <a:t>" - getting multiple ratings for the same symptoms under different diagnoses - while ensuring that the total impact of all conditions is fairly evaluated.</a:t>
            </a:r>
            <a:endParaRPr lang="en-US" dirty="0"/>
          </a:p>
        </p:txBody>
      </p:sp>
    </p:spTree>
    <p:extLst>
      <p:ext uri="{BB962C8B-B14F-4D97-AF65-F5344CB8AC3E}">
        <p14:creationId xmlns:p14="http://schemas.microsoft.com/office/powerpoint/2010/main" val="2218172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0684C-B442-D53B-C66A-4BA4DB138C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8A9FE8D-A775-88D9-AAEB-44E3247CABE6}"/>
              </a:ext>
            </a:extLst>
          </p:cNvPr>
          <p:cNvSpPr>
            <a:spLocks noGrp="1"/>
          </p:cNvSpPr>
          <p:nvPr>
            <p:ph idx="1"/>
          </p:nvPr>
        </p:nvSpPr>
        <p:spPr>
          <a:xfrm>
            <a:off x="838200" y="1825625"/>
            <a:ext cx="9688237" cy="4351338"/>
          </a:xfrm>
        </p:spPr>
        <p:txBody>
          <a:bodyPr/>
          <a:lstStyle/>
          <a:p>
            <a:endParaRPr lang="en-US" dirty="0"/>
          </a:p>
        </p:txBody>
      </p:sp>
      <p:pic>
        <p:nvPicPr>
          <p:cNvPr id="5122" name="Picture 2">
            <a:extLst>
              <a:ext uri="{FF2B5EF4-FFF2-40B4-BE49-F238E27FC236}">
                <a16:creationId xmlns:a16="http://schemas.microsoft.com/office/drawing/2014/main" id="{2553B430-5D72-E5D5-D4D8-61A3DC57B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6464"/>
            <a:ext cx="11987463" cy="7005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510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5D46C-0E33-A149-3DA4-96454FC0A4F5}"/>
              </a:ext>
            </a:extLst>
          </p:cNvPr>
          <p:cNvSpPr>
            <a:spLocks noGrp="1"/>
          </p:cNvSpPr>
          <p:nvPr>
            <p:ph type="title"/>
          </p:nvPr>
        </p:nvSpPr>
        <p:spPr>
          <a:xfrm>
            <a:off x="838200" y="624137"/>
            <a:ext cx="10515600" cy="1325563"/>
          </a:xfrm>
        </p:spPr>
        <p:txBody>
          <a:bodyPr/>
          <a:lstStyle/>
          <a:p>
            <a:pPr algn="ctr"/>
            <a:r>
              <a:rPr lang="en-US" dirty="0"/>
              <a:t>2025 VA MENTAL HEALTHCARE RATINGS</a:t>
            </a:r>
          </a:p>
        </p:txBody>
      </p:sp>
      <p:sp>
        <p:nvSpPr>
          <p:cNvPr id="3" name="Content Placeholder 2">
            <a:extLst>
              <a:ext uri="{FF2B5EF4-FFF2-40B4-BE49-F238E27FC236}">
                <a16:creationId xmlns:a16="http://schemas.microsoft.com/office/drawing/2014/main" id="{FD61CF33-8D77-F0BF-59F3-8015E07751B4}"/>
              </a:ext>
            </a:extLst>
          </p:cNvPr>
          <p:cNvSpPr>
            <a:spLocks noGrp="1"/>
          </p:cNvSpPr>
          <p:nvPr>
            <p:ph idx="1"/>
          </p:nvPr>
        </p:nvSpPr>
        <p:spPr/>
        <p:txBody>
          <a:bodyPr/>
          <a:lstStyle/>
          <a:p>
            <a:pPr algn="l">
              <a:buFont typeface="Arial" panose="020B0604020202020204" pitchFamily="34" charset="0"/>
              <a:buChar char="•"/>
            </a:pPr>
            <a:r>
              <a:rPr lang="en-US" b="1" i="0" dirty="0">
                <a:solidFill>
                  <a:srgbClr val="000000"/>
                </a:solidFill>
                <a:effectLst/>
                <a:latin typeface="roboto" panose="02000000000000000000" pitchFamily="2" charset="0"/>
              </a:rPr>
              <a:t>100%</a:t>
            </a:r>
            <a:r>
              <a:rPr lang="en-US" b="0" i="0" dirty="0">
                <a:solidFill>
                  <a:srgbClr val="000000"/>
                </a:solidFill>
                <a:effectLst/>
                <a:latin typeface="roboto" panose="02000000000000000000" pitchFamily="2" charset="0"/>
              </a:rPr>
              <a:t>: Level 4 impairment in one or more domains, OR Level 3 in two or more domains</a:t>
            </a:r>
          </a:p>
          <a:p>
            <a:pPr algn="l">
              <a:buFont typeface="Arial" panose="020B0604020202020204" pitchFamily="34" charset="0"/>
              <a:buChar char="•"/>
            </a:pPr>
            <a:r>
              <a:rPr lang="en-US" b="1" i="0" dirty="0">
                <a:solidFill>
                  <a:srgbClr val="000000"/>
                </a:solidFill>
                <a:effectLst/>
                <a:latin typeface="roboto" panose="02000000000000000000" pitchFamily="2" charset="0"/>
              </a:rPr>
              <a:t>70%</a:t>
            </a:r>
            <a:r>
              <a:rPr lang="en-US" b="0" i="0" dirty="0">
                <a:solidFill>
                  <a:srgbClr val="000000"/>
                </a:solidFill>
                <a:effectLst/>
                <a:latin typeface="roboto" panose="02000000000000000000" pitchFamily="2" charset="0"/>
              </a:rPr>
              <a:t>: Level 3 impairment in one domain, OR Level 2 in two or more domains</a:t>
            </a:r>
          </a:p>
          <a:p>
            <a:pPr algn="l">
              <a:buFont typeface="Arial" panose="020B0604020202020204" pitchFamily="34" charset="0"/>
              <a:buChar char="•"/>
            </a:pPr>
            <a:r>
              <a:rPr lang="en-US" b="1" i="0" dirty="0">
                <a:solidFill>
                  <a:srgbClr val="000000"/>
                </a:solidFill>
                <a:effectLst/>
                <a:latin typeface="roboto" panose="02000000000000000000" pitchFamily="2" charset="0"/>
              </a:rPr>
              <a:t>50%</a:t>
            </a:r>
            <a:r>
              <a:rPr lang="en-US" b="0" i="0" dirty="0">
                <a:solidFill>
                  <a:srgbClr val="000000"/>
                </a:solidFill>
                <a:effectLst/>
                <a:latin typeface="roboto" panose="02000000000000000000" pitchFamily="2" charset="0"/>
              </a:rPr>
              <a:t>: Level 2 impairment in one domain</a:t>
            </a:r>
          </a:p>
          <a:p>
            <a:pPr algn="l">
              <a:buFont typeface="Arial" panose="020B0604020202020204" pitchFamily="34" charset="0"/>
              <a:buChar char="•"/>
            </a:pPr>
            <a:r>
              <a:rPr lang="en-US" b="1" i="0" dirty="0">
                <a:solidFill>
                  <a:srgbClr val="000000"/>
                </a:solidFill>
                <a:effectLst/>
                <a:latin typeface="roboto" panose="02000000000000000000" pitchFamily="2" charset="0"/>
              </a:rPr>
              <a:t>30%</a:t>
            </a:r>
            <a:r>
              <a:rPr lang="en-US" b="0" i="0" dirty="0">
                <a:solidFill>
                  <a:srgbClr val="000000"/>
                </a:solidFill>
                <a:effectLst/>
                <a:latin typeface="roboto" panose="02000000000000000000" pitchFamily="2" charset="0"/>
              </a:rPr>
              <a:t>: Level 1 impairment in two or more domains</a:t>
            </a:r>
          </a:p>
          <a:p>
            <a:pPr algn="l">
              <a:buFont typeface="Arial" panose="020B0604020202020204" pitchFamily="34" charset="0"/>
              <a:buChar char="•"/>
            </a:pPr>
            <a:r>
              <a:rPr lang="en-US" b="1" i="0" dirty="0">
                <a:solidFill>
                  <a:srgbClr val="000000"/>
                </a:solidFill>
                <a:effectLst/>
                <a:latin typeface="roboto" panose="02000000000000000000" pitchFamily="2" charset="0"/>
              </a:rPr>
              <a:t>10%</a:t>
            </a:r>
            <a:r>
              <a:rPr lang="en-US" b="0" i="0" dirty="0">
                <a:solidFill>
                  <a:srgbClr val="000000"/>
                </a:solidFill>
                <a:effectLst/>
                <a:latin typeface="roboto" panose="02000000000000000000" pitchFamily="2" charset="0"/>
              </a:rPr>
              <a:t>: Minimum rating for any service-connected mental health condition</a:t>
            </a:r>
          </a:p>
          <a:p>
            <a:endParaRPr lang="en-US" dirty="0"/>
          </a:p>
        </p:txBody>
      </p:sp>
      <p:sp>
        <p:nvSpPr>
          <p:cNvPr id="7" name="Rectangle 4">
            <a:extLst>
              <a:ext uri="{FF2B5EF4-FFF2-40B4-BE49-F238E27FC236}">
                <a16:creationId xmlns:a16="http://schemas.microsoft.com/office/drawing/2014/main" id="{CE5D3B50-D00A-EFC6-06C2-82738F3F21D4}"/>
              </a:ext>
            </a:extLst>
          </p:cNvPr>
          <p:cNvSpPr>
            <a:spLocks noChangeArrowheads="1"/>
          </p:cNvSpPr>
          <p:nvPr/>
        </p:nvSpPr>
        <p:spPr bwMode="auto">
          <a:xfrm>
            <a:off x="304800" y="436562"/>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id="{3062B38E-A3AB-A324-C7BD-5867C23D9C86}"/>
              </a:ext>
            </a:extLst>
          </p:cNvPr>
          <p:cNvSpPr>
            <a:spLocks noChangeArrowheads="1"/>
          </p:cNvSpPr>
          <p:nvPr/>
        </p:nvSpPr>
        <p:spPr bwMode="auto">
          <a:xfrm>
            <a:off x="304800" y="436562"/>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CE5D3B50-D00A-EFC6-06C2-82738F3F21D4}"/>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sp>
        <p:nvSpPr>
          <p:cNvPr id="11" name="Rectangle 5">
            <a:extLst>
              <a:ext uri="{FF2B5EF4-FFF2-40B4-BE49-F238E27FC236}">
                <a16:creationId xmlns:a16="http://schemas.microsoft.com/office/drawing/2014/main" id="{3062B38E-A3AB-A324-C7BD-5867C23D9C86}"/>
              </a:ext>
            </a:extLst>
          </p:cNvPr>
          <p:cNvSpPr>
            <a:spLocks noChangeArrowheads="1"/>
          </p:cNvSpPr>
          <p:nvPr/>
        </p:nvSpPr>
        <p:spPr bwMode="auto">
          <a:xfrm>
            <a:off x="0" y="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898262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71E44-47AA-3FA8-1486-676990BC0059}"/>
              </a:ext>
            </a:extLst>
          </p:cNvPr>
          <p:cNvSpPr>
            <a:spLocks noGrp="1"/>
          </p:cNvSpPr>
          <p:nvPr>
            <p:ph type="title"/>
          </p:nvPr>
        </p:nvSpPr>
        <p:spPr/>
        <p:txBody>
          <a:bodyPr/>
          <a:lstStyle/>
          <a:p>
            <a:pPr algn="ctr"/>
            <a:r>
              <a:rPr lang="en-US" dirty="0"/>
              <a:t>RECAP MENTAL CHANGES</a:t>
            </a:r>
          </a:p>
        </p:txBody>
      </p:sp>
      <p:graphicFrame>
        <p:nvGraphicFramePr>
          <p:cNvPr id="4" name="Content Placeholder 3">
            <a:extLst>
              <a:ext uri="{FF2B5EF4-FFF2-40B4-BE49-F238E27FC236}">
                <a16:creationId xmlns:a16="http://schemas.microsoft.com/office/drawing/2014/main" id="{0765F3FB-BD2B-35A3-8ECB-ACA74B6BFD14}"/>
              </a:ext>
            </a:extLst>
          </p:cNvPr>
          <p:cNvGraphicFramePr>
            <a:graphicFrameLocks noGrp="1"/>
          </p:cNvGraphicFramePr>
          <p:nvPr>
            <p:ph idx="1"/>
            <p:extLst>
              <p:ext uri="{D42A27DB-BD31-4B8C-83A1-F6EECF244321}">
                <p14:modId xmlns:p14="http://schemas.microsoft.com/office/powerpoint/2010/main" val="3707614110"/>
              </p:ext>
            </p:extLst>
          </p:nvPr>
        </p:nvGraphicFramePr>
        <p:xfrm>
          <a:off x="529389" y="1822290"/>
          <a:ext cx="11181348" cy="43261742"/>
        </p:xfrm>
        <a:graphic>
          <a:graphicData uri="http://schemas.openxmlformats.org/drawingml/2006/table">
            <a:tbl>
              <a:tblPr/>
              <a:tblGrid>
                <a:gridCol w="3727116">
                  <a:extLst>
                    <a:ext uri="{9D8B030D-6E8A-4147-A177-3AD203B41FA5}">
                      <a16:colId xmlns:a16="http://schemas.microsoft.com/office/drawing/2014/main" val="4016607663"/>
                    </a:ext>
                  </a:extLst>
                </a:gridCol>
                <a:gridCol w="3727116">
                  <a:extLst>
                    <a:ext uri="{9D8B030D-6E8A-4147-A177-3AD203B41FA5}">
                      <a16:colId xmlns:a16="http://schemas.microsoft.com/office/drawing/2014/main" val="4033060154"/>
                    </a:ext>
                  </a:extLst>
                </a:gridCol>
                <a:gridCol w="3727116">
                  <a:extLst>
                    <a:ext uri="{9D8B030D-6E8A-4147-A177-3AD203B41FA5}">
                      <a16:colId xmlns:a16="http://schemas.microsoft.com/office/drawing/2014/main" val="3082358054"/>
                    </a:ext>
                  </a:extLst>
                </a:gridCol>
              </a:tblGrid>
              <a:tr h="0">
                <a:tc>
                  <a:txBody>
                    <a:bodyPr/>
                    <a:lstStyle/>
                    <a:p>
                      <a:r>
                        <a:rPr lang="en-US" sz="1800">
                          <a:effectLst/>
                        </a:rPr>
                        <a:t>Domain</a:t>
                      </a:r>
                    </a:p>
                  </a:txBody>
                  <a:tcPr marL="6243" marR="6243" marT="3121" marB="3121" anchor="ctr">
                    <a:lnL>
                      <a:noFill/>
                    </a:lnL>
                    <a:lnR>
                      <a:noFill/>
                    </a:lnR>
                    <a:lnT>
                      <a:noFill/>
                    </a:lnT>
                    <a:lnB>
                      <a:noFill/>
                    </a:lnB>
                    <a:noFill/>
                  </a:tcPr>
                </a:tc>
                <a:tc>
                  <a:txBody>
                    <a:bodyPr/>
                    <a:lstStyle/>
                    <a:p>
                      <a:r>
                        <a:rPr lang="en-US" sz="1800">
                          <a:effectLst/>
                        </a:rPr>
                        <a:t>Level of impairment</a:t>
                      </a:r>
                    </a:p>
                  </a:txBody>
                  <a:tcPr marL="6243" marR="6243" marT="3121" marB="3121" anchor="ctr">
                    <a:lnL>
                      <a:noFill/>
                    </a:lnL>
                    <a:lnR>
                      <a:noFill/>
                    </a:lnR>
                    <a:lnT>
                      <a:noFill/>
                    </a:lnT>
                    <a:lnB>
                      <a:noFill/>
                    </a:lnB>
                    <a:noFill/>
                  </a:tcPr>
                </a:tc>
                <a:tc>
                  <a:txBody>
                    <a:bodyPr/>
                    <a:lstStyle/>
                    <a:p>
                      <a:r>
                        <a:rPr lang="en-US" sz="1800">
                          <a:effectLst/>
                        </a:rPr>
                        <a:t>Criteria</a:t>
                      </a:r>
                    </a:p>
                  </a:txBody>
                  <a:tcPr marL="6243" marR="6243" marT="3121" marB="3121" anchor="ctr">
                    <a:lnL>
                      <a:noFill/>
                    </a:lnL>
                    <a:lnR>
                      <a:noFill/>
                    </a:lnR>
                    <a:lnT>
                      <a:noFill/>
                    </a:lnT>
                    <a:lnB>
                      <a:noFill/>
                    </a:lnB>
                    <a:noFill/>
                  </a:tcPr>
                </a:tc>
                <a:extLst>
                  <a:ext uri="{0D108BD9-81ED-4DB2-BD59-A6C34878D82A}">
                    <a16:rowId xmlns:a16="http://schemas.microsoft.com/office/drawing/2014/main" val="3552877314"/>
                  </a:ext>
                </a:extLst>
              </a:tr>
              <a:tr h="230989">
                <a:tc>
                  <a:txBody>
                    <a:bodyPr/>
                    <a:lstStyle/>
                    <a:p>
                      <a:r>
                        <a:rPr lang="en-US" sz="1800" b="1">
                          <a:effectLst/>
                        </a:rPr>
                        <a:t>1. Cognition: May include, but is not limited to, memory, concentration, attention, goal setting, speed of processing information, planning, organizing, prioritizing, problem solving, judgment, making decisions, or flexibility in adapting when appropriate.</a:t>
                      </a:r>
                      <a:endParaRPr lang="en-US" sz="1800">
                        <a:effectLst/>
                      </a:endParaRPr>
                    </a:p>
                  </a:txBody>
                  <a:tcPr marL="6243" marR="6243" marT="3121" marB="3121" anchor="ctr">
                    <a:lnL>
                      <a:noFill/>
                    </a:lnL>
                    <a:lnR>
                      <a:noFill/>
                    </a:lnR>
                    <a:lnT>
                      <a:noFill/>
                    </a:lnT>
                    <a:lnB>
                      <a:noFill/>
                    </a:lnB>
                    <a:solidFill>
                      <a:srgbClr val="F0F0F0"/>
                    </a:solidFill>
                  </a:tcPr>
                </a:tc>
                <a:tc>
                  <a:txBody>
                    <a:bodyPr/>
                    <a:lstStyle/>
                    <a:p>
                      <a:r>
                        <a:rPr lang="en-US" sz="1800" dirty="0">
                          <a:effectLst/>
                        </a:rPr>
                        <a:t> </a:t>
                      </a:r>
                    </a:p>
                  </a:txBody>
                  <a:tcPr marL="6243" marR="6243" marT="3121" marB="3121" anchor="ctr">
                    <a:lnL>
                      <a:noFill/>
                    </a:lnL>
                    <a:lnR>
                      <a:noFill/>
                    </a:lnR>
                    <a:lnT>
                      <a:noFill/>
                    </a:lnT>
                    <a:lnB>
                      <a:noFill/>
                    </a:lnB>
                    <a:solidFill>
                      <a:srgbClr val="F0F0F0"/>
                    </a:solidFill>
                  </a:tcPr>
                </a:tc>
                <a:tc>
                  <a:txBody>
                    <a:bodyPr/>
                    <a:lstStyle/>
                    <a:p>
                      <a:r>
                        <a:rPr lang="en-US" sz="1800">
                          <a:effectLst/>
                        </a:rPr>
                        <a:t> </a:t>
                      </a:r>
                    </a:p>
                  </a:txBody>
                  <a:tcPr marL="6243" marR="6243" marT="3121" marB="3121" anchor="ctr">
                    <a:lnL>
                      <a:noFill/>
                    </a:lnL>
                    <a:lnR>
                      <a:noFill/>
                    </a:lnR>
                    <a:lnT>
                      <a:noFill/>
                    </a:lnT>
                    <a:lnB>
                      <a:noFill/>
                    </a:lnB>
                    <a:solidFill>
                      <a:srgbClr val="F0F0F0"/>
                    </a:solidFill>
                  </a:tcPr>
                </a:tc>
                <a:extLst>
                  <a:ext uri="{0D108BD9-81ED-4DB2-BD59-A6C34878D82A}">
                    <a16:rowId xmlns:a16="http://schemas.microsoft.com/office/drawing/2014/main" val="2896689238"/>
                  </a:ext>
                </a:extLst>
              </a:tr>
              <a:tr h="43701">
                <a:tc>
                  <a:txBody>
                    <a:bodyPr/>
                    <a:lstStyle/>
                    <a:p>
                      <a:r>
                        <a:rPr lang="en-US" sz="1800">
                          <a:effectLst/>
                        </a:rPr>
                        <a:t> </a:t>
                      </a:r>
                    </a:p>
                  </a:txBody>
                  <a:tcPr marL="6243" marR="6243" marT="3121" marB="3121" anchor="ctr">
                    <a:lnL>
                      <a:noFill/>
                    </a:lnL>
                    <a:lnR>
                      <a:noFill/>
                    </a:lnR>
                    <a:lnT>
                      <a:noFill/>
                    </a:lnT>
                    <a:lnB>
                      <a:noFill/>
                    </a:lnB>
                    <a:noFill/>
                  </a:tcPr>
                </a:tc>
                <a:tc>
                  <a:txBody>
                    <a:bodyPr/>
                    <a:lstStyle/>
                    <a:p>
                      <a:r>
                        <a:rPr lang="en-US" sz="1800">
                          <a:effectLst/>
                        </a:rPr>
                        <a:t>0 = None</a:t>
                      </a:r>
                    </a:p>
                  </a:txBody>
                  <a:tcPr marL="6243" marR="6243" marT="3121" marB="3121" anchor="ctr">
                    <a:lnL>
                      <a:noFill/>
                    </a:lnL>
                    <a:lnR>
                      <a:noFill/>
                    </a:lnR>
                    <a:lnT>
                      <a:noFill/>
                    </a:lnT>
                    <a:lnB>
                      <a:noFill/>
                    </a:lnB>
                    <a:noFill/>
                  </a:tcPr>
                </a:tc>
                <a:tc>
                  <a:txBody>
                    <a:bodyPr/>
                    <a:lstStyle/>
                    <a:p>
                      <a:r>
                        <a:rPr lang="en-US" sz="1800" dirty="0">
                          <a:effectLst/>
                        </a:rPr>
                        <a:t>No difficulties: Cognitive functioning intact.</a:t>
                      </a:r>
                    </a:p>
                  </a:txBody>
                  <a:tcPr marL="6243" marR="6243" marT="3121" marB="3121" anchor="ctr">
                    <a:lnL>
                      <a:noFill/>
                    </a:lnL>
                    <a:lnR>
                      <a:noFill/>
                    </a:lnR>
                    <a:lnT>
                      <a:noFill/>
                    </a:lnT>
                    <a:lnB>
                      <a:noFill/>
                    </a:lnB>
                    <a:noFill/>
                  </a:tcPr>
                </a:tc>
                <a:extLst>
                  <a:ext uri="{0D108BD9-81ED-4DB2-BD59-A6C34878D82A}">
                    <a16:rowId xmlns:a16="http://schemas.microsoft.com/office/drawing/2014/main" val="300532219"/>
                  </a:ext>
                </a:extLst>
              </a:tr>
              <a:tr h="99887">
                <a:tc>
                  <a:txBody>
                    <a:bodyPr/>
                    <a:lstStyle/>
                    <a:p>
                      <a:r>
                        <a:rPr lang="en-US" sz="1800" dirty="0">
                          <a:effectLst/>
                        </a:rPr>
                        <a:t> </a:t>
                      </a:r>
                    </a:p>
                  </a:txBody>
                  <a:tcPr marL="6243" marR="6243" marT="3121" marB="3121" anchor="ctr">
                    <a:lnL>
                      <a:noFill/>
                    </a:lnL>
                    <a:lnR>
                      <a:noFill/>
                    </a:lnR>
                    <a:lnT>
                      <a:noFill/>
                    </a:lnT>
                    <a:lnB>
                      <a:noFill/>
                    </a:lnB>
                    <a:solidFill>
                      <a:srgbClr val="F0F0F0"/>
                    </a:solidFill>
                  </a:tcPr>
                </a:tc>
                <a:tc>
                  <a:txBody>
                    <a:bodyPr/>
                    <a:lstStyle/>
                    <a:p>
                      <a:r>
                        <a:rPr lang="en-US" sz="1800">
                          <a:effectLst/>
                        </a:rPr>
                        <a:t>1 = Mild impairment at any frequency; or moderate impairment that occurs less than 25% of the time</a:t>
                      </a:r>
                    </a:p>
                  </a:txBody>
                  <a:tcPr marL="6243" marR="6243" marT="3121" marB="3121" anchor="ctr">
                    <a:lnL>
                      <a:noFill/>
                    </a:lnL>
                    <a:lnR>
                      <a:noFill/>
                    </a:lnR>
                    <a:lnT>
                      <a:noFill/>
                    </a:lnT>
                    <a:lnB>
                      <a:noFill/>
                    </a:lnB>
                    <a:solidFill>
                      <a:srgbClr val="F0F0F0"/>
                    </a:solidFill>
                  </a:tcPr>
                </a:tc>
                <a:tc>
                  <a:txBody>
                    <a:bodyPr/>
                    <a:lstStyle/>
                    <a:p>
                      <a:r>
                        <a:rPr lang="en-US" sz="1800">
                          <a:effectLst/>
                        </a:rPr>
                        <a:t>Mild: Slight difficulties in one or more aspects of cognitive functioning that do not interfere with tasks, activities, or relationships.</a:t>
                      </a:r>
                    </a:p>
                  </a:txBody>
                  <a:tcPr marL="6243" marR="6243" marT="3121" marB="3121" anchor="ctr">
                    <a:lnL>
                      <a:noFill/>
                    </a:lnL>
                    <a:lnR>
                      <a:noFill/>
                    </a:lnR>
                    <a:lnT>
                      <a:noFill/>
                    </a:lnT>
                    <a:lnB>
                      <a:noFill/>
                    </a:lnB>
                    <a:solidFill>
                      <a:srgbClr val="F0F0F0"/>
                    </a:solidFill>
                  </a:tcPr>
                </a:tc>
                <a:extLst>
                  <a:ext uri="{0D108BD9-81ED-4DB2-BD59-A6C34878D82A}">
                    <a16:rowId xmlns:a16="http://schemas.microsoft.com/office/drawing/2014/main" val="509294734"/>
                  </a:ext>
                </a:extLst>
              </a:tr>
              <a:tr h="118616">
                <a:tc>
                  <a:txBody>
                    <a:bodyPr/>
                    <a:lstStyle/>
                    <a:p>
                      <a:r>
                        <a:rPr lang="en-US" sz="1800">
                          <a:effectLst/>
                        </a:rPr>
                        <a:t> </a:t>
                      </a:r>
                    </a:p>
                  </a:txBody>
                  <a:tcPr marL="6243" marR="6243" marT="3121" marB="3121" anchor="ctr">
                    <a:lnL>
                      <a:noFill/>
                    </a:lnL>
                    <a:lnR>
                      <a:noFill/>
                    </a:lnR>
                    <a:lnT>
                      <a:noFill/>
                    </a:lnT>
                    <a:lnB>
                      <a:noFill/>
                    </a:lnB>
                    <a:noFill/>
                  </a:tcPr>
                </a:tc>
                <a:tc>
                  <a:txBody>
                    <a:bodyPr/>
                    <a:lstStyle/>
                    <a:p>
                      <a:r>
                        <a:rPr lang="en-US" sz="1800">
                          <a:effectLst/>
                        </a:rPr>
                        <a:t>2 = Moderate impairment that occurs 25% or more of the time; or severe impairment that occurs less than 25% of the time</a:t>
                      </a:r>
                    </a:p>
                  </a:txBody>
                  <a:tcPr marL="6243" marR="6243" marT="3121" marB="3121" anchor="ctr">
                    <a:lnL>
                      <a:noFill/>
                    </a:lnL>
                    <a:lnR>
                      <a:noFill/>
                    </a:lnR>
                    <a:lnT>
                      <a:noFill/>
                    </a:lnT>
                    <a:lnB>
                      <a:noFill/>
                    </a:lnB>
                    <a:noFill/>
                  </a:tcPr>
                </a:tc>
                <a:tc>
                  <a:txBody>
                    <a:bodyPr/>
                    <a:lstStyle/>
                    <a:p>
                      <a:r>
                        <a:rPr lang="en-US" sz="1800">
                          <a:effectLst/>
                        </a:rPr>
                        <a:t>Moderate: Clinically significant difficulties in one or more aspects of cognitive functioning that interfere with tasks, activities, or relationships.</a:t>
                      </a:r>
                    </a:p>
                  </a:txBody>
                  <a:tcPr marL="6243" marR="6243" marT="3121" marB="3121" anchor="ctr">
                    <a:lnL>
                      <a:noFill/>
                    </a:lnL>
                    <a:lnR>
                      <a:noFill/>
                    </a:lnR>
                    <a:lnT>
                      <a:noFill/>
                    </a:lnT>
                    <a:lnB>
                      <a:noFill/>
                    </a:lnB>
                    <a:noFill/>
                  </a:tcPr>
                </a:tc>
                <a:extLst>
                  <a:ext uri="{0D108BD9-81ED-4DB2-BD59-A6C34878D82A}">
                    <a16:rowId xmlns:a16="http://schemas.microsoft.com/office/drawing/2014/main" val="4090669009"/>
                  </a:ext>
                </a:extLst>
              </a:tr>
              <a:tr h="99887">
                <a:tc>
                  <a:txBody>
                    <a:bodyPr/>
                    <a:lstStyle/>
                    <a:p>
                      <a:r>
                        <a:rPr lang="en-US" sz="1800">
                          <a:effectLst/>
                        </a:rPr>
                        <a:t> </a:t>
                      </a:r>
                    </a:p>
                  </a:txBody>
                  <a:tcPr marL="6243" marR="6243" marT="3121" marB="3121" anchor="ctr">
                    <a:lnL>
                      <a:noFill/>
                    </a:lnL>
                    <a:lnR>
                      <a:noFill/>
                    </a:lnR>
                    <a:lnT>
                      <a:noFill/>
                    </a:lnT>
                    <a:lnB>
                      <a:noFill/>
                    </a:lnB>
                    <a:solidFill>
                      <a:srgbClr val="F0F0F0"/>
                    </a:solidFill>
                  </a:tcPr>
                </a:tc>
                <a:tc>
                  <a:txBody>
                    <a:bodyPr/>
                    <a:lstStyle/>
                    <a:p>
                      <a:r>
                        <a:rPr lang="en-US" sz="1800">
                          <a:effectLst/>
                        </a:rPr>
                        <a:t>3 = Severe impairment that occurs 25% or more of the time; or total impairment that occurs less than 25% of the time</a:t>
                      </a:r>
                    </a:p>
                  </a:txBody>
                  <a:tcPr marL="6243" marR="6243" marT="3121" marB="3121" anchor="ctr">
                    <a:lnL>
                      <a:noFill/>
                    </a:lnL>
                    <a:lnR>
                      <a:noFill/>
                    </a:lnR>
                    <a:lnT>
                      <a:noFill/>
                    </a:lnT>
                    <a:lnB>
                      <a:noFill/>
                    </a:lnB>
                    <a:solidFill>
                      <a:srgbClr val="F0F0F0"/>
                    </a:solidFill>
                  </a:tcPr>
                </a:tc>
                <a:tc>
                  <a:txBody>
                    <a:bodyPr/>
                    <a:lstStyle/>
                    <a:p>
                      <a:r>
                        <a:rPr lang="en-US" sz="1800">
                          <a:effectLst/>
                        </a:rPr>
                        <a:t>Severe: Serious difficulties in one or more aspects of cognitive functioning that interfere with tasks, activities, or relationships.</a:t>
                      </a:r>
                    </a:p>
                  </a:txBody>
                  <a:tcPr marL="6243" marR="6243" marT="3121" marB="3121" anchor="ctr">
                    <a:lnL>
                      <a:noFill/>
                    </a:lnL>
                    <a:lnR>
                      <a:noFill/>
                    </a:lnR>
                    <a:lnT>
                      <a:noFill/>
                    </a:lnT>
                    <a:lnB>
                      <a:noFill/>
                    </a:lnB>
                    <a:solidFill>
                      <a:srgbClr val="F0F0F0"/>
                    </a:solidFill>
                  </a:tcPr>
                </a:tc>
                <a:extLst>
                  <a:ext uri="{0D108BD9-81ED-4DB2-BD59-A6C34878D82A}">
                    <a16:rowId xmlns:a16="http://schemas.microsoft.com/office/drawing/2014/main" val="3206385538"/>
                  </a:ext>
                </a:extLst>
              </a:tr>
              <a:tr h="230989">
                <a:tc>
                  <a:txBody>
                    <a:bodyPr/>
                    <a:lstStyle/>
                    <a:p>
                      <a:r>
                        <a:rPr lang="en-US" sz="1800">
                          <a:effectLst/>
                        </a:rPr>
                        <a:t> </a:t>
                      </a:r>
                    </a:p>
                  </a:txBody>
                  <a:tcPr marL="6243" marR="6243" marT="3121" marB="3121" anchor="ctr">
                    <a:lnL>
                      <a:noFill/>
                    </a:lnL>
                    <a:lnR>
                      <a:noFill/>
                    </a:lnR>
                    <a:lnT>
                      <a:noFill/>
                    </a:lnT>
                    <a:lnB>
                      <a:noFill/>
                    </a:lnB>
                    <a:noFill/>
                  </a:tcPr>
                </a:tc>
                <a:tc>
                  <a:txBody>
                    <a:bodyPr/>
                    <a:lstStyle/>
                    <a:p>
                      <a:r>
                        <a:rPr lang="en-US" sz="1800">
                          <a:effectLst/>
                        </a:rPr>
                        <a:t>4 = Total impairment that occurs 25% or more of the time</a:t>
                      </a:r>
                    </a:p>
                  </a:txBody>
                  <a:tcPr marL="6243" marR="6243" marT="3121" marB="3121" anchor="ctr">
                    <a:lnL>
                      <a:noFill/>
                    </a:lnL>
                    <a:lnR>
                      <a:noFill/>
                    </a:lnR>
                    <a:lnT>
                      <a:noFill/>
                    </a:lnT>
                    <a:lnB>
                      <a:noFill/>
                    </a:lnB>
                    <a:noFill/>
                  </a:tcPr>
                </a:tc>
                <a:tc>
                  <a:txBody>
                    <a:bodyPr/>
                    <a:lstStyle/>
                    <a:p>
                      <a:r>
                        <a:rPr lang="en-US" sz="1800">
                          <a:effectLst/>
                        </a:rPr>
                        <a:t>Total: Profound difficulties in one or more aspects of cognitive functioning that cannot be managed or remediated; incapable of even the most basic tasks within one or more aspects of cognitive functioning; difficulties that completely interfere with tasks, activities, or relationships.</a:t>
                      </a:r>
                    </a:p>
                  </a:txBody>
                  <a:tcPr marL="6243" marR="6243" marT="3121" marB="3121" anchor="ctr">
                    <a:lnL>
                      <a:noFill/>
                    </a:lnL>
                    <a:lnR>
                      <a:noFill/>
                    </a:lnR>
                    <a:lnT>
                      <a:noFill/>
                    </a:lnT>
                    <a:lnB>
                      <a:noFill/>
                    </a:lnB>
                    <a:noFill/>
                  </a:tcPr>
                </a:tc>
                <a:extLst>
                  <a:ext uri="{0D108BD9-81ED-4DB2-BD59-A6C34878D82A}">
                    <a16:rowId xmlns:a16="http://schemas.microsoft.com/office/drawing/2014/main" val="2482774666"/>
                  </a:ext>
                </a:extLst>
              </a:tr>
              <a:tr h="137345">
                <a:tc>
                  <a:txBody>
                    <a:bodyPr/>
                    <a:lstStyle/>
                    <a:p>
                      <a:r>
                        <a:rPr lang="en-US" sz="1800" b="1">
                          <a:effectLst/>
                        </a:rPr>
                        <a:t>2. Interpersonal interactions and relationships: Includes both informal (social, associational, etc.) and formal (coworkers, supervisors, etc.).</a:t>
                      </a:r>
                      <a:endParaRPr lang="en-US" sz="1800">
                        <a:effectLst/>
                      </a:endParaRPr>
                    </a:p>
                  </a:txBody>
                  <a:tcPr marL="6243" marR="6243" marT="3121" marB="3121" anchor="ctr">
                    <a:lnL>
                      <a:noFill/>
                    </a:lnL>
                    <a:lnR>
                      <a:noFill/>
                    </a:lnR>
                    <a:lnT>
                      <a:noFill/>
                    </a:lnT>
                    <a:lnB>
                      <a:noFill/>
                    </a:lnB>
                    <a:solidFill>
                      <a:srgbClr val="F0F0F0"/>
                    </a:solidFill>
                  </a:tcPr>
                </a:tc>
                <a:tc>
                  <a:txBody>
                    <a:bodyPr/>
                    <a:lstStyle/>
                    <a:p>
                      <a:r>
                        <a:rPr lang="en-US" sz="1800">
                          <a:effectLst/>
                        </a:rPr>
                        <a:t> </a:t>
                      </a:r>
                    </a:p>
                  </a:txBody>
                  <a:tcPr marL="6243" marR="6243" marT="3121" marB="3121" anchor="ctr">
                    <a:lnL>
                      <a:noFill/>
                    </a:lnL>
                    <a:lnR>
                      <a:noFill/>
                    </a:lnR>
                    <a:lnT>
                      <a:noFill/>
                    </a:lnT>
                    <a:lnB>
                      <a:noFill/>
                    </a:lnB>
                    <a:solidFill>
                      <a:srgbClr val="F0F0F0"/>
                    </a:solidFill>
                  </a:tcPr>
                </a:tc>
                <a:tc>
                  <a:txBody>
                    <a:bodyPr/>
                    <a:lstStyle/>
                    <a:p>
                      <a:r>
                        <a:rPr lang="en-US" sz="1800">
                          <a:effectLst/>
                        </a:rPr>
                        <a:t> </a:t>
                      </a:r>
                    </a:p>
                  </a:txBody>
                  <a:tcPr marL="6243" marR="6243" marT="3121" marB="3121" anchor="ctr">
                    <a:lnL>
                      <a:noFill/>
                    </a:lnL>
                    <a:lnR>
                      <a:noFill/>
                    </a:lnR>
                    <a:lnT>
                      <a:noFill/>
                    </a:lnT>
                    <a:lnB>
                      <a:noFill/>
                    </a:lnB>
                    <a:solidFill>
                      <a:srgbClr val="F0F0F0"/>
                    </a:solidFill>
                  </a:tcPr>
                </a:tc>
                <a:extLst>
                  <a:ext uri="{0D108BD9-81ED-4DB2-BD59-A6C34878D82A}">
                    <a16:rowId xmlns:a16="http://schemas.microsoft.com/office/drawing/2014/main" val="1358487426"/>
                  </a:ext>
                </a:extLst>
              </a:tr>
              <a:tr h="99887">
                <a:tc>
                  <a:txBody>
                    <a:bodyPr/>
                    <a:lstStyle/>
                    <a:p>
                      <a:r>
                        <a:rPr lang="en-US" sz="1800">
                          <a:effectLst/>
                        </a:rPr>
                        <a:t> </a:t>
                      </a:r>
                    </a:p>
                  </a:txBody>
                  <a:tcPr marL="6243" marR="6243" marT="3121" marB="3121" anchor="ctr">
                    <a:lnL>
                      <a:noFill/>
                    </a:lnL>
                    <a:lnR>
                      <a:noFill/>
                    </a:lnR>
                    <a:lnT>
                      <a:noFill/>
                    </a:lnT>
                    <a:lnB>
                      <a:noFill/>
                    </a:lnB>
                    <a:noFill/>
                  </a:tcPr>
                </a:tc>
                <a:tc>
                  <a:txBody>
                    <a:bodyPr/>
                    <a:lstStyle/>
                    <a:p>
                      <a:r>
                        <a:rPr lang="en-US" sz="1800">
                          <a:effectLst/>
                        </a:rPr>
                        <a:t>0 = None.</a:t>
                      </a:r>
                    </a:p>
                  </a:txBody>
                  <a:tcPr marL="6243" marR="6243" marT="3121" marB="3121" anchor="ctr">
                    <a:lnL>
                      <a:noFill/>
                    </a:lnL>
                    <a:lnR>
                      <a:noFill/>
                    </a:lnR>
                    <a:lnT>
                      <a:noFill/>
                    </a:lnT>
                    <a:lnB>
                      <a:noFill/>
                    </a:lnB>
                    <a:noFill/>
                  </a:tcPr>
                </a:tc>
                <a:tc>
                  <a:txBody>
                    <a:bodyPr/>
                    <a:lstStyle/>
                    <a:p>
                      <a:r>
                        <a:rPr lang="en-US" sz="1800">
                          <a:effectLst/>
                        </a:rPr>
                        <a:t>No difficulties: Individual able to have relationships and interact with others at work, school, and other contexts.</a:t>
                      </a:r>
                    </a:p>
                  </a:txBody>
                  <a:tcPr marL="6243" marR="6243" marT="3121" marB="3121" anchor="ctr">
                    <a:lnL>
                      <a:noFill/>
                    </a:lnL>
                    <a:lnR>
                      <a:noFill/>
                    </a:lnR>
                    <a:lnT>
                      <a:noFill/>
                    </a:lnT>
                    <a:lnB>
                      <a:noFill/>
                    </a:lnB>
                    <a:noFill/>
                  </a:tcPr>
                </a:tc>
                <a:extLst>
                  <a:ext uri="{0D108BD9-81ED-4DB2-BD59-A6C34878D82A}">
                    <a16:rowId xmlns:a16="http://schemas.microsoft.com/office/drawing/2014/main" val="3075867048"/>
                  </a:ext>
                </a:extLst>
              </a:tr>
              <a:tr h="118616">
                <a:tc>
                  <a:txBody>
                    <a:bodyPr/>
                    <a:lstStyle/>
                    <a:p>
                      <a:r>
                        <a:rPr lang="en-US" sz="1800">
                          <a:effectLst/>
                        </a:rPr>
                        <a:t> </a:t>
                      </a:r>
                    </a:p>
                  </a:txBody>
                  <a:tcPr marL="6243" marR="6243" marT="3121" marB="3121" anchor="ctr">
                    <a:lnL>
                      <a:noFill/>
                    </a:lnL>
                    <a:lnR>
                      <a:noFill/>
                    </a:lnR>
                    <a:lnT>
                      <a:noFill/>
                    </a:lnT>
                    <a:lnB>
                      <a:noFill/>
                    </a:lnB>
                    <a:solidFill>
                      <a:srgbClr val="F0F0F0"/>
                    </a:solidFill>
                  </a:tcPr>
                </a:tc>
                <a:tc>
                  <a:txBody>
                    <a:bodyPr/>
                    <a:lstStyle/>
                    <a:p>
                      <a:r>
                        <a:rPr lang="en-US" sz="1800">
                          <a:effectLst/>
                        </a:rPr>
                        <a:t>1 = Mild impairment at any frequency; or moderate impairment that occurs less than 25% of the time</a:t>
                      </a:r>
                    </a:p>
                  </a:txBody>
                  <a:tcPr marL="6243" marR="6243" marT="3121" marB="3121" anchor="ctr">
                    <a:lnL>
                      <a:noFill/>
                    </a:lnL>
                    <a:lnR>
                      <a:noFill/>
                    </a:lnR>
                    <a:lnT>
                      <a:noFill/>
                    </a:lnT>
                    <a:lnB>
                      <a:noFill/>
                    </a:lnB>
                    <a:solidFill>
                      <a:srgbClr val="F0F0F0"/>
                    </a:solidFill>
                  </a:tcPr>
                </a:tc>
                <a:tc>
                  <a:txBody>
                    <a:bodyPr/>
                    <a:lstStyle/>
                    <a:p>
                      <a:r>
                        <a:rPr lang="en-US" sz="1800">
                          <a:effectLst/>
                        </a:rPr>
                        <a:t>Mild: Slight difficulties in one or more aspects of interpersonal functioning that do not interfere with tasks, activities, or relationships.</a:t>
                      </a:r>
                    </a:p>
                  </a:txBody>
                  <a:tcPr marL="6243" marR="6243" marT="3121" marB="3121" anchor="ctr">
                    <a:lnL>
                      <a:noFill/>
                    </a:lnL>
                    <a:lnR>
                      <a:noFill/>
                    </a:lnR>
                    <a:lnT>
                      <a:noFill/>
                    </a:lnT>
                    <a:lnB>
                      <a:noFill/>
                    </a:lnB>
                    <a:solidFill>
                      <a:srgbClr val="F0F0F0"/>
                    </a:solidFill>
                  </a:tcPr>
                </a:tc>
                <a:extLst>
                  <a:ext uri="{0D108BD9-81ED-4DB2-BD59-A6C34878D82A}">
                    <a16:rowId xmlns:a16="http://schemas.microsoft.com/office/drawing/2014/main" val="784871107"/>
                  </a:ext>
                </a:extLst>
              </a:tr>
              <a:tr h="118616">
                <a:tc>
                  <a:txBody>
                    <a:bodyPr/>
                    <a:lstStyle/>
                    <a:p>
                      <a:r>
                        <a:rPr lang="en-US" sz="1800">
                          <a:effectLst/>
                        </a:rPr>
                        <a:t> </a:t>
                      </a:r>
                    </a:p>
                  </a:txBody>
                  <a:tcPr marL="6243" marR="6243" marT="3121" marB="3121" anchor="ctr">
                    <a:lnL>
                      <a:noFill/>
                    </a:lnL>
                    <a:lnR>
                      <a:noFill/>
                    </a:lnR>
                    <a:lnT>
                      <a:noFill/>
                    </a:lnT>
                    <a:lnB>
                      <a:noFill/>
                    </a:lnB>
                    <a:noFill/>
                  </a:tcPr>
                </a:tc>
                <a:tc>
                  <a:txBody>
                    <a:bodyPr/>
                    <a:lstStyle/>
                    <a:p>
                      <a:r>
                        <a:rPr lang="en-US" sz="1800">
                          <a:effectLst/>
                        </a:rPr>
                        <a:t>2 = Moderate impairment that occurs 25% or more of the time; or severe impairment that occurs less than 25% of the time</a:t>
                      </a:r>
                    </a:p>
                  </a:txBody>
                  <a:tcPr marL="6243" marR="6243" marT="3121" marB="3121" anchor="ctr">
                    <a:lnL>
                      <a:noFill/>
                    </a:lnL>
                    <a:lnR>
                      <a:noFill/>
                    </a:lnR>
                    <a:lnT>
                      <a:noFill/>
                    </a:lnT>
                    <a:lnB>
                      <a:noFill/>
                    </a:lnB>
                    <a:noFill/>
                  </a:tcPr>
                </a:tc>
                <a:tc>
                  <a:txBody>
                    <a:bodyPr/>
                    <a:lstStyle/>
                    <a:p>
                      <a:r>
                        <a:rPr lang="en-US" sz="1800">
                          <a:effectLst/>
                        </a:rPr>
                        <a:t>Moderate: Clinically significant difficulties in one or more aspects of interpersonal functioning that interfere with tasks, activities, or relationships.</a:t>
                      </a:r>
                    </a:p>
                  </a:txBody>
                  <a:tcPr marL="6243" marR="6243" marT="3121" marB="3121" anchor="ctr">
                    <a:lnL>
                      <a:noFill/>
                    </a:lnL>
                    <a:lnR>
                      <a:noFill/>
                    </a:lnR>
                    <a:lnT>
                      <a:noFill/>
                    </a:lnT>
                    <a:lnB>
                      <a:noFill/>
                    </a:lnB>
                    <a:noFill/>
                  </a:tcPr>
                </a:tc>
                <a:extLst>
                  <a:ext uri="{0D108BD9-81ED-4DB2-BD59-A6C34878D82A}">
                    <a16:rowId xmlns:a16="http://schemas.microsoft.com/office/drawing/2014/main" val="433586186"/>
                  </a:ext>
                </a:extLst>
              </a:tr>
              <a:tr h="156074">
                <a:tc>
                  <a:txBody>
                    <a:bodyPr/>
                    <a:lstStyle/>
                    <a:p>
                      <a:r>
                        <a:rPr lang="en-US" sz="1800">
                          <a:effectLst/>
                        </a:rPr>
                        <a:t> </a:t>
                      </a:r>
                    </a:p>
                  </a:txBody>
                  <a:tcPr marL="6243" marR="6243" marT="3121" marB="3121" anchor="ctr">
                    <a:lnL>
                      <a:noFill/>
                    </a:lnL>
                    <a:lnR>
                      <a:noFill/>
                    </a:lnR>
                    <a:lnT>
                      <a:noFill/>
                    </a:lnT>
                    <a:lnB>
                      <a:noFill/>
                    </a:lnB>
                    <a:solidFill>
                      <a:srgbClr val="F0F0F0"/>
                    </a:solidFill>
                  </a:tcPr>
                </a:tc>
                <a:tc>
                  <a:txBody>
                    <a:bodyPr/>
                    <a:lstStyle/>
                    <a:p>
                      <a:r>
                        <a:rPr lang="en-US" sz="1800">
                          <a:effectLst/>
                        </a:rPr>
                        <a:t>3 = Severe impairment that occurs 25% or more of the time; or total impairment that occurs less than 25% of the time</a:t>
                      </a:r>
                    </a:p>
                  </a:txBody>
                  <a:tcPr marL="6243" marR="6243" marT="3121" marB="3121" anchor="ctr">
                    <a:lnL>
                      <a:noFill/>
                    </a:lnL>
                    <a:lnR>
                      <a:noFill/>
                    </a:lnR>
                    <a:lnT>
                      <a:noFill/>
                    </a:lnT>
                    <a:lnB>
                      <a:noFill/>
                    </a:lnB>
                    <a:solidFill>
                      <a:srgbClr val="F0F0F0"/>
                    </a:solidFill>
                  </a:tcPr>
                </a:tc>
                <a:tc>
                  <a:txBody>
                    <a:bodyPr/>
                    <a:lstStyle/>
                    <a:p>
                      <a:r>
                        <a:rPr lang="en-US" sz="1800">
                          <a:effectLst/>
                        </a:rPr>
                        <a:t>Severe: Serious difficulties in one or more aspects of interpersonal functioning that interfere with tasks, activities, or relationships, even with accommodations or assistance.</a:t>
                      </a:r>
                    </a:p>
                  </a:txBody>
                  <a:tcPr marL="6243" marR="6243" marT="3121" marB="3121" anchor="ctr">
                    <a:lnL>
                      <a:noFill/>
                    </a:lnL>
                    <a:lnR>
                      <a:noFill/>
                    </a:lnR>
                    <a:lnT>
                      <a:noFill/>
                    </a:lnT>
                    <a:lnB>
                      <a:noFill/>
                    </a:lnB>
                    <a:solidFill>
                      <a:srgbClr val="F0F0F0"/>
                    </a:solidFill>
                  </a:tcPr>
                </a:tc>
                <a:extLst>
                  <a:ext uri="{0D108BD9-81ED-4DB2-BD59-A6C34878D82A}">
                    <a16:rowId xmlns:a16="http://schemas.microsoft.com/office/drawing/2014/main" val="889310039"/>
                  </a:ext>
                </a:extLst>
              </a:tr>
              <a:tr h="230989">
                <a:tc>
                  <a:txBody>
                    <a:bodyPr/>
                    <a:lstStyle/>
                    <a:p>
                      <a:r>
                        <a:rPr lang="en-US" sz="1800">
                          <a:effectLst/>
                        </a:rPr>
                        <a:t> </a:t>
                      </a:r>
                    </a:p>
                  </a:txBody>
                  <a:tcPr marL="6243" marR="6243" marT="3121" marB="3121" anchor="ctr">
                    <a:lnL>
                      <a:noFill/>
                    </a:lnL>
                    <a:lnR>
                      <a:noFill/>
                    </a:lnR>
                    <a:lnT>
                      <a:noFill/>
                    </a:lnT>
                    <a:lnB>
                      <a:noFill/>
                    </a:lnB>
                    <a:noFill/>
                  </a:tcPr>
                </a:tc>
                <a:tc>
                  <a:txBody>
                    <a:bodyPr/>
                    <a:lstStyle/>
                    <a:p>
                      <a:r>
                        <a:rPr lang="en-US" sz="1800">
                          <a:effectLst/>
                        </a:rPr>
                        <a:t>4 = Total impairment that occurs 25% or more of the time</a:t>
                      </a:r>
                    </a:p>
                  </a:txBody>
                  <a:tcPr marL="6243" marR="6243" marT="3121" marB="3121" anchor="ctr">
                    <a:lnL>
                      <a:noFill/>
                    </a:lnL>
                    <a:lnR>
                      <a:noFill/>
                    </a:lnR>
                    <a:lnT>
                      <a:noFill/>
                    </a:lnT>
                    <a:lnB>
                      <a:noFill/>
                    </a:lnB>
                    <a:noFill/>
                  </a:tcPr>
                </a:tc>
                <a:tc>
                  <a:txBody>
                    <a:bodyPr/>
                    <a:lstStyle/>
                    <a:p>
                      <a:r>
                        <a:rPr lang="en-US" sz="1800">
                          <a:effectLst/>
                        </a:rPr>
                        <a:t>Total: Profound difficulties in one or more aspects of interpersonal functioning that cannot be managed or remediated; incapable of even the most basic tasks within one or more aspects of relationships; difficulties that completely interfere with tasks, activities, or relationships.</a:t>
                      </a:r>
                    </a:p>
                  </a:txBody>
                  <a:tcPr marL="6243" marR="6243" marT="3121" marB="3121" anchor="ctr">
                    <a:lnL>
                      <a:noFill/>
                    </a:lnL>
                    <a:lnR>
                      <a:noFill/>
                    </a:lnR>
                    <a:lnT>
                      <a:noFill/>
                    </a:lnT>
                    <a:lnB>
                      <a:noFill/>
                    </a:lnB>
                    <a:noFill/>
                  </a:tcPr>
                </a:tc>
                <a:extLst>
                  <a:ext uri="{0D108BD9-81ED-4DB2-BD59-A6C34878D82A}">
                    <a16:rowId xmlns:a16="http://schemas.microsoft.com/office/drawing/2014/main" val="4032420260"/>
                  </a:ext>
                </a:extLst>
              </a:tr>
              <a:tr h="156074">
                <a:tc>
                  <a:txBody>
                    <a:bodyPr/>
                    <a:lstStyle/>
                    <a:p>
                      <a:r>
                        <a:rPr lang="en-US" sz="1800" b="1">
                          <a:effectLst/>
                        </a:rPr>
                        <a:t>3. Task completion and life activities: May include, but are not limited to, the following types of activities: Vocational, educational, domestic, social, or caregiving.</a:t>
                      </a:r>
                      <a:endParaRPr lang="en-US" sz="1800">
                        <a:effectLst/>
                      </a:endParaRPr>
                    </a:p>
                  </a:txBody>
                  <a:tcPr marL="6243" marR="6243" marT="3121" marB="3121" anchor="ctr">
                    <a:lnL>
                      <a:noFill/>
                    </a:lnL>
                    <a:lnR>
                      <a:noFill/>
                    </a:lnR>
                    <a:lnT>
                      <a:noFill/>
                    </a:lnT>
                    <a:lnB>
                      <a:noFill/>
                    </a:lnB>
                    <a:solidFill>
                      <a:srgbClr val="F0F0F0"/>
                    </a:solidFill>
                  </a:tcPr>
                </a:tc>
                <a:tc>
                  <a:txBody>
                    <a:bodyPr/>
                    <a:lstStyle/>
                    <a:p>
                      <a:r>
                        <a:rPr lang="en-US" sz="1800">
                          <a:effectLst/>
                        </a:rPr>
                        <a:t> </a:t>
                      </a:r>
                    </a:p>
                  </a:txBody>
                  <a:tcPr marL="6243" marR="6243" marT="3121" marB="3121" anchor="ctr">
                    <a:lnL>
                      <a:noFill/>
                    </a:lnL>
                    <a:lnR>
                      <a:noFill/>
                    </a:lnR>
                    <a:lnT>
                      <a:noFill/>
                    </a:lnT>
                    <a:lnB>
                      <a:noFill/>
                    </a:lnB>
                    <a:solidFill>
                      <a:srgbClr val="F0F0F0"/>
                    </a:solidFill>
                  </a:tcPr>
                </a:tc>
                <a:tc>
                  <a:txBody>
                    <a:bodyPr/>
                    <a:lstStyle/>
                    <a:p>
                      <a:r>
                        <a:rPr lang="en-US" sz="1800">
                          <a:effectLst/>
                        </a:rPr>
                        <a:t> </a:t>
                      </a:r>
                    </a:p>
                  </a:txBody>
                  <a:tcPr marL="6243" marR="6243" marT="3121" marB="3121" anchor="ctr">
                    <a:lnL>
                      <a:noFill/>
                    </a:lnL>
                    <a:lnR>
                      <a:noFill/>
                    </a:lnR>
                    <a:lnT>
                      <a:noFill/>
                    </a:lnT>
                    <a:lnB>
                      <a:noFill/>
                    </a:lnB>
                    <a:solidFill>
                      <a:srgbClr val="F0F0F0"/>
                    </a:solidFill>
                  </a:tcPr>
                </a:tc>
                <a:extLst>
                  <a:ext uri="{0D108BD9-81ED-4DB2-BD59-A6C34878D82A}">
                    <a16:rowId xmlns:a16="http://schemas.microsoft.com/office/drawing/2014/main" val="2952094207"/>
                  </a:ext>
                </a:extLst>
              </a:tr>
              <a:tr h="118616">
                <a:tc>
                  <a:txBody>
                    <a:bodyPr/>
                    <a:lstStyle/>
                    <a:p>
                      <a:r>
                        <a:rPr lang="en-US" sz="1800">
                          <a:effectLst/>
                        </a:rPr>
                        <a:t> </a:t>
                      </a:r>
                    </a:p>
                  </a:txBody>
                  <a:tcPr marL="6243" marR="6243" marT="3121" marB="3121" anchor="ctr">
                    <a:lnL>
                      <a:noFill/>
                    </a:lnL>
                    <a:lnR>
                      <a:noFill/>
                    </a:lnR>
                    <a:lnT>
                      <a:noFill/>
                    </a:lnT>
                    <a:lnB>
                      <a:noFill/>
                    </a:lnB>
                    <a:noFill/>
                  </a:tcPr>
                </a:tc>
                <a:tc>
                  <a:txBody>
                    <a:bodyPr/>
                    <a:lstStyle/>
                    <a:p>
                      <a:r>
                        <a:rPr lang="en-US" sz="1800">
                          <a:effectLst/>
                        </a:rPr>
                        <a:t>0 = None</a:t>
                      </a:r>
                    </a:p>
                  </a:txBody>
                  <a:tcPr marL="6243" marR="6243" marT="3121" marB="3121" anchor="ctr">
                    <a:lnL>
                      <a:noFill/>
                    </a:lnL>
                    <a:lnR>
                      <a:noFill/>
                    </a:lnR>
                    <a:lnT>
                      <a:noFill/>
                    </a:lnT>
                    <a:lnB>
                      <a:noFill/>
                    </a:lnB>
                    <a:noFill/>
                  </a:tcPr>
                </a:tc>
                <a:tc>
                  <a:txBody>
                    <a:bodyPr/>
                    <a:lstStyle/>
                    <a:p>
                      <a:r>
                        <a:rPr lang="en-US" sz="1800">
                          <a:effectLst/>
                        </a:rPr>
                        <a:t>No difficulties: Individual able to perform tasks and participate in life activities; needs no accommodations or assistance.</a:t>
                      </a:r>
                    </a:p>
                  </a:txBody>
                  <a:tcPr marL="6243" marR="6243" marT="3121" marB="3121" anchor="ctr">
                    <a:lnL>
                      <a:noFill/>
                    </a:lnL>
                    <a:lnR>
                      <a:noFill/>
                    </a:lnR>
                    <a:lnT>
                      <a:noFill/>
                    </a:lnT>
                    <a:lnB>
                      <a:noFill/>
                    </a:lnB>
                    <a:noFill/>
                  </a:tcPr>
                </a:tc>
                <a:extLst>
                  <a:ext uri="{0D108BD9-81ED-4DB2-BD59-A6C34878D82A}">
                    <a16:rowId xmlns:a16="http://schemas.microsoft.com/office/drawing/2014/main" val="449359559"/>
                  </a:ext>
                </a:extLst>
              </a:tr>
              <a:tr h="137345">
                <a:tc>
                  <a:txBody>
                    <a:bodyPr/>
                    <a:lstStyle/>
                    <a:p>
                      <a:r>
                        <a:rPr lang="en-US" sz="1800">
                          <a:effectLst/>
                        </a:rPr>
                        <a:t> </a:t>
                      </a:r>
                    </a:p>
                  </a:txBody>
                  <a:tcPr marL="6243" marR="6243" marT="3121" marB="3121" anchor="ctr">
                    <a:lnL>
                      <a:noFill/>
                    </a:lnL>
                    <a:lnR>
                      <a:noFill/>
                    </a:lnR>
                    <a:lnT>
                      <a:noFill/>
                    </a:lnT>
                    <a:lnB>
                      <a:noFill/>
                    </a:lnB>
                    <a:solidFill>
                      <a:srgbClr val="F0F0F0"/>
                    </a:solidFill>
                  </a:tcPr>
                </a:tc>
                <a:tc>
                  <a:txBody>
                    <a:bodyPr/>
                    <a:lstStyle/>
                    <a:p>
                      <a:r>
                        <a:rPr lang="en-US" sz="1800">
                          <a:effectLst/>
                        </a:rPr>
                        <a:t>1 = Mild impairment at any frequency; or moderate impairment that occurs less than 25% of the time</a:t>
                      </a:r>
                    </a:p>
                  </a:txBody>
                  <a:tcPr marL="6243" marR="6243" marT="3121" marB="3121" anchor="ctr">
                    <a:lnL>
                      <a:noFill/>
                    </a:lnL>
                    <a:lnR>
                      <a:noFill/>
                    </a:lnR>
                    <a:lnT>
                      <a:noFill/>
                    </a:lnT>
                    <a:lnB>
                      <a:noFill/>
                    </a:lnB>
                    <a:solidFill>
                      <a:srgbClr val="F0F0F0"/>
                    </a:solidFill>
                  </a:tcPr>
                </a:tc>
                <a:tc>
                  <a:txBody>
                    <a:bodyPr/>
                    <a:lstStyle/>
                    <a:p>
                      <a:r>
                        <a:rPr lang="en-US" sz="1800">
                          <a:effectLst/>
                        </a:rPr>
                        <a:t>Mild: Slight difficulties in one or more aspects of task completion or life activities that were completed with minor stress or minor accommodations.</a:t>
                      </a:r>
                    </a:p>
                  </a:txBody>
                  <a:tcPr marL="6243" marR="6243" marT="3121" marB="3121" anchor="ctr">
                    <a:lnL>
                      <a:noFill/>
                    </a:lnL>
                    <a:lnR>
                      <a:noFill/>
                    </a:lnR>
                    <a:lnT>
                      <a:noFill/>
                    </a:lnT>
                    <a:lnB>
                      <a:noFill/>
                    </a:lnB>
                    <a:solidFill>
                      <a:srgbClr val="F0F0F0"/>
                    </a:solidFill>
                  </a:tcPr>
                </a:tc>
                <a:extLst>
                  <a:ext uri="{0D108BD9-81ED-4DB2-BD59-A6C34878D82A}">
                    <a16:rowId xmlns:a16="http://schemas.microsoft.com/office/drawing/2014/main" val="3938704642"/>
                  </a:ext>
                </a:extLst>
              </a:tr>
              <a:tr h="156074">
                <a:tc>
                  <a:txBody>
                    <a:bodyPr/>
                    <a:lstStyle/>
                    <a:p>
                      <a:r>
                        <a:rPr lang="en-US" sz="1800">
                          <a:effectLst/>
                        </a:rPr>
                        <a:t> </a:t>
                      </a:r>
                    </a:p>
                  </a:txBody>
                  <a:tcPr marL="6243" marR="6243" marT="3121" marB="3121" anchor="ctr">
                    <a:lnL>
                      <a:noFill/>
                    </a:lnL>
                    <a:lnR>
                      <a:noFill/>
                    </a:lnR>
                    <a:lnT>
                      <a:noFill/>
                    </a:lnT>
                    <a:lnB>
                      <a:noFill/>
                    </a:lnB>
                    <a:noFill/>
                  </a:tcPr>
                </a:tc>
                <a:tc>
                  <a:txBody>
                    <a:bodyPr/>
                    <a:lstStyle/>
                    <a:p>
                      <a:r>
                        <a:rPr lang="en-US" sz="1800">
                          <a:effectLst/>
                        </a:rPr>
                        <a:t>2 = Moderate impairment that occurs 25% or more of the time; or severe impairment that occurs less than 25% of the time</a:t>
                      </a:r>
                    </a:p>
                  </a:txBody>
                  <a:tcPr marL="6243" marR="6243" marT="3121" marB="3121" anchor="ctr">
                    <a:lnL>
                      <a:noFill/>
                    </a:lnL>
                    <a:lnR>
                      <a:noFill/>
                    </a:lnR>
                    <a:lnT>
                      <a:noFill/>
                    </a:lnT>
                    <a:lnB>
                      <a:noFill/>
                    </a:lnB>
                    <a:noFill/>
                  </a:tcPr>
                </a:tc>
                <a:tc>
                  <a:txBody>
                    <a:bodyPr/>
                    <a:lstStyle/>
                    <a:p>
                      <a:r>
                        <a:rPr lang="en-US" sz="1800">
                          <a:effectLst/>
                        </a:rPr>
                        <a:t>Moderate: Clinically significant difficulties in one or more aspects of task completion or life activities that were completed with significant stress or accommodations.</a:t>
                      </a:r>
                    </a:p>
                  </a:txBody>
                  <a:tcPr marL="6243" marR="6243" marT="3121" marB="3121" anchor="ctr">
                    <a:lnL>
                      <a:noFill/>
                    </a:lnL>
                    <a:lnR>
                      <a:noFill/>
                    </a:lnR>
                    <a:lnT>
                      <a:noFill/>
                    </a:lnT>
                    <a:lnB>
                      <a:noFill/>
                    </a:lnB>
                    <a:noFill/>
                  </a:tcPr>
                </a:tc>
                <a:extLst>
                  <a:ext uri="{0D108BD9-81ED-4DB2-BD59-A6C34878D82A}">
                    <a16:rowId xmlns:a16="http://schemas.microsoft.com/office/drawing/2014/main" val="760865165"/>
                  </a:ext>
                </a:extLst>
              </a:tr>
              <a:tr h="137345">
                <a:tc>
                  <a:txBody>
                    <a:bodyPr/>
                    <a:lstStyle/>
                    <a:p>
                      <a:r>
                        <a:rPr lang="en-US" sz="1800">
                          <a:effectLst/>
                        </a:rPr>
                        <a:t> </a:t>
                      </a:r>
                    </a:p>
                  </a:txBody>
                  <a:tcPr marL="6243" marR="6243" marT="3121" marB="3121" anchor="ctr">
                    <a:lnL>
                      <a:noFill/>
                    </a:lnL>
                    <a:lnR>
                      <a:noFill/>
                    </a:lnR>
                    <a:lnT>
                      <a:noFill/>
                    </a:lnT>
                    <a:lnB>
                      <a:noFill/>
                    </a:lnB>
                    <a:solidFill>
                      <a:srgbClr val="F0F0F0"/>
                    </a:solidFill>
                  </a:tcPr>
                </a:tc>
                <a:tc>
                  <a:txBody>
                    <a:bodyPr/>
                    <a:lstStyle/>
                    <a:p>
                      <a:r>
                        <a:rPr lang="en-US" sz="1800">
                          <a:effectLst/>
                        </a:rPr>
                        <a:t>3 = Severe impairment that occurs 25% or more of the time; or total impairment that occurs less than 25% of the time</a:t>
                      </a:r>
                    </a:p>
                  </a:txBody>
                  <a:tcPr marL="6243" marR="6243" marT="3121" marB="3121" anchor="ctr">
                    <a:lnL>
                      <a:noFill/>
                    </a:lnL>
                    <a:lnR>
                      <a:noFill/>
                    </a:lnR>
                    <a:lnT>
                      <a:noFill/>
                    </a:lnT>
                    <a:lnB>
                      <a:noFill/>
                    </a:lnB>
                    <a:solidFill>
                      <a:srgbClr val="F0F0F0"/>
                    </a:solidFill>
                  </a:tcPr>
                </a:tc>
                <a:tc>
                  <a:txBody>
                    <a:bodyPr/>
                    <a:lstStyle/>
                    <a:p>
                      <a:r>
                        <a:rPr lang="en-US" sz="1800">
                          <a:effectLst/>
                        </a:rPr>
                        <a:t>Severe: Serious difficulties in two or more aspects of task completion or life activities that were completed with significant stress and accommodations.</a:t>
                      </a:r>
                    </a:p>
                  </a:txBody>
                  <a:tcPr marL="6243" marR="6243" marT="3121" marB="3121" anchor="ctr">
                    <a:lnL>
                      <a:noFill/>
                    </a:lnL>
                    <a:lnR>
                      <a:noFill/>
                    </a:lnR>
                    <a:lnT>
                      <a:noFill/>
                    </a:lnT>
                    <a:lnB>
                      <a:noFill/>
                    </a:lnB>
                    <a:solidFill>
                      <a:srgbClr val="F0F0F0"/>
                    </a:solidFill>
                  </a:tcPr>
                </a:tc>
                <a:extLst>
                  <a:ext uri="{0D108BD9-81ED-4DB2-BD59-A6C34878D82A}">
                    <a16:rowId xmlns:a16="http://schemas.microsoft.com/office/drawing/2014/main" val="62795568"/>
                  </a:ext>
                </a:extLst>
              </a:tr>
              <a:tr h="268447">
                <a:tc>
                  <a:txBody>
                    <a:bodyPr/>
                    <a:lstStyle/>
                    <a:p>
                      <a:r>
                        <a:rPr lang="en-US" sz="1800">
                          <a:effectLst/>
                        </a:rPr>
                        <a:t> </a:t>
                      </a:r>
                    </a:p>
                  </a:txBody>
                  <a:tcPr marL="6243" marR="6243" marT="3121" marB="3121" anchor="ctr">
                    <a:lnL>
                      <a:noFill/>
                    </a:lnL>
                    <a:lnR>
                      <a:noFill/>
                    </a:lnR>
                    <a:lnT>
                      <a:noFill/>
                    </a:lnT>
                    <a:lnB>
                      <a:noFill/>
                    </a:lnB>
                    <a:noFill/>
                  </a:tcPr>
                </a:tc>
                <a:tc>
                  <a:txBody>
                    <a:bodyPr/>
                    <a:lstStyle/>
                    <a:p>
                      <a:r>
                        <a:rPr lang="en-US" sz="1800">
                          <a:effectLst/>
                        </a:rPr>
                        <a:t>4 = Total impairment that occurs 25% or more of the time</a:t>
                      </a:r>
                    </a:p>
                  </a:txBody>
                  <a:tcPr marL="6243" marR="6243" marT="3121" marB="3121" anchor="ctr">
                    <a:lnL>
                      <a:noFill/>
                    </a:lnL>
                    <a:lnR>
                      <a:noFill/>
                    </a:lnR>
                    <a:lnT>
                      <a:noFill/>
                    </a:lnT>
                    <a:lnB>
                      <a:noFill/>
                    </a:lnB>
                    <a:noFill/>
                  </a:tcPr>
                </a:tc>
                <a:tc>
                  <a:txBody>
                    <a:bodyPr/>
                    <a:lstStyle/>
                    <a:p>
                      <a:r>
                        <a:rPr lang="en-US" sz="1800">
                          <a:effectLst/>
                        </a:rPr>
                        <a:t>Total: Profound difficulties in two or more aspects of task completion or life activities, one of which must be vocational, that were not completed even with considerable accommodations due to overwhelming stress; incapable of even the most basic tasks within one or more aspects of task completion or life activities.</a:t>
                      </a:r>
                    </a:p>
                  </a:txBody>
                  <a:tcPr marL="6243" marR="6243" marT="3121" marB="3121" anchor="ctr">
                    <a:lnL>
                      <a:noFill/>
                    </a:lnL>
                    <a:lnR>
                      <a:noFill/>
                    </a:lnR>
                    <a:lnT>
                      <a:noFill/>
                    </a:lnT>
                    <a:lnB>
                      <a:noFill/>
                    </a:lnB>
                    <a:noFill/>
                  </a:tcPr>
                </a:tc>
                <a:extLst>
                  <a:ext uri="{0D108BD9-81ED-4DB2-BD59-A6C34878D82A}">
                    <a16:rowId xmlns:a16="http://schemas.microsoft.com/office/drawing/2014/main" val="2888706428"/>
                  </a:ext>
                </a:extLst>
              </a:tr>
              <a:tr h="230989">
                <a:tc>
                  <a:txBody>
                    <a:bodyPr/>
                    <a:lstStyle/>
                    <a:p>
                      <a:r>
                        <a:rPr lang="en-US" sz="1800" b="1">
                          <a:effectLst/>
                        </a:rPr>
                        <a:t>4. Navigating environments: May include, but is not limited to, the following: Leaving the home, being in confined or crowded spaces, independently moving in surroundings, navigating new environments, driving, or using public transportation.</a:t>
                      </a:r>
                      <a:endParaRPr lang="en-US" sz="1800">
                        <a:effectLst/>
                      </a:endParaRPr>
                    </a:p>
                  </a:txBody>
                  <a:tcPr marL="6243" marR="6243" marT="3121" marB="3121" anchor="ctr">
                    <a:lnL>
                      <a:noFill/>
                    </a:lnL>
                    <a:lnR>
                      <a:noFill/>
                    </a:lnR>
                    <a:lnT>
                      <a:noFill/>
                    </a:lnT>
                    <a:lnB>
                      <a:noFill/>
                    </a:lnB>
                    <a:solidFill>
                      <a:srgbClr val="F0F0F0"/>
                    </a:solidFill>
                  </a:tcPr>
                </a:tc>
                <a:tc>
                  <a:txBody>
                    <a:bodyPr/>
                    <a:lstStyle/>
                    <a:p>
                      <a:r>
                        <a:rPr lang="en-US" sz="1800">
                          <a:effectLst/>
                        </a:rPr>
                        <a:t> </a:t>
                      </a:r>
                    </a:p>
                  </a:txBody>
                  <a:tcPr marL="6243" marR="6243" marT="3121" marB="3121" anchor="ctr">
                    <a:lnL>
                      <a:noFill/>
                    </a:lnL>
                    <a:lnR>
                      <a:noFill/>
                    </a:lnR>
                    <a:lnT>
                      <a:noFill/>
                    </a:lnT>
                    <a:lnB>
                      <a:noFill/>
                    </a:lnB>
                    <a:solidFill>
                      <a:srgbClr val="F0F0F0"/>
                    </a:solidFill>
                  </a:tcPr>
                </a:tc>
                <a:tc>
                  <a:txBody>
                    <a:bodyPr/>
                    <a:lstStyle/>
                    <a:p>
                      <a:r>
                        <a:rPr lang="en-US" sz="1800">
                          <a:effectLst/>
                        </a:rPr>
                        <a:t> </a:t>
                      </a:r>
                    </a:p>
                  </a:txBody>
                  <a:tcPr marL="6243" marR="6243" marT="3121" marB="3121" anchor="ctr">
                    <a:lnL>
                      <a:noFill/>
                    </a:lnL>
                    <a:lnR>
                      <a:noFill/>
                    </a:lnR>
                    <a:lnT>
                      <a:noFill/>
                    </a:lnT>
                    <a:lnB>
                      <a:noFill/>
                    </a:lnB>
                    <a:solidFill>
                      <a:srgbClr val="F0F0F0"/>
                    </a:solidFill>
                  </a:tcPr>
                </a:tc>
                <a:extLst>
                  <a:ext uri="{0D108BD9-81ED-4DB2-BD59-A6C34878D82A}">
                    <a16:rowId xmlns:a16="http://schemas.microsoft.com/office/drawing/2014/main" val="368687566"/>
                  </a:ext>
                </a:extLst>
              </a:tr>
              <a:tr h="62430">
                <a:tc>
                  <a:txBody>
                    <a:bodyPr/>
                    <a:lstStyle/>
                    <a:p>
                      <a:r>
                        <a:rPr lang="en-US" sz="1800">
                          <a:effectLst/>
                        </a:rPr>
                        <a:t> </a:t>
                      </a:r>
                    </a:p>
                  </a:txBody>
                  <a:tcPr marL="6243" marR="6243" marT="3121" marB="3121" anchor="ctr">
                    <a:lnL>
                      <a:noFill/>
                    </a:lnL>
                    <a:lnR>
                      <a:noFill/>
                    </a:lnR>
                    <a:lnT>
                      <a:noFill/>
                    </a:lnT>
                    <a:lnB>
                      <a:noFill/>
                    </a:lnB>
                    <a:noFill/>
                  </a:tcPr>
                </a:tc>
                <a:tc>
                  <a:txBody>
                    <a:bodyPr/>
                    <a:lstStyle/>
                    <a:p>
                      <a:r>
                        <a:rPr lang="en-US" sz="1800">
                          <a:effectLst/>
                        </a:rPr>
                        <a:t>0 = None.</a:t>
                      </a:r>
                    </a:p>
                  </a:txBody>
                  <a:tcPr marL="6243" marR="6243" marT="3121" marB="3121" anchor="ctr">
                    <a:lnL>
                      <a:noFill/>
                    </a:lnL>
                    <a:lnR>
                      <a:noFill/>
                    </a:lnR>
                    <a:lnT>
                      <a:noFill/>
                    </a:lnT>
                    <a:lnB>
                      <a:noFill/>
                    </a:lnB>
                    <a:noFill/>
                  </a:tcPr>
                </a:tc>
                <a:tc>
                  <a:txBody>
                    <a:bodyPr/>
                    <a:lstStyle/>
                    <a:p>
                      <a:r>
                        <a:rPr lang="en-US" sz="1800">
                          <a:effectLst/>
                        </a:rPr>
                        <a:t>No difficulties: Capability to navigate environments intact.</a:t>
                      </a:r>
                    </a:p>
                  </a:txBody>
                  <a:tcPr marL="6243" marR="6243" marT="3121" marB="3121" anchor="ctr">
                    <a:lnL>
                      <a:noFill/>
                    </a:lnL>
                    <a:lnR>
                      <a:noFill/>
                    </a:lnR>
                    <a:lnT>
                      <a:noFill/>
                    </a:lnT>
                    <a:lnB>
                      <a:noFill/>
                    </a:lnB>
                    <a:noFill/>
                  </a:tcPr>
                </a:tc>
                <a:extLst>
                  <a:ext uri="{0D108BD9-81ED-4DB2-BD59-A6C34878D82A}">
                    <a16:rowId xmlns:a16="http://schemas.microsoft.com/office/drawing/2014/main" val="1055500937"/>
                  </a:ext>
                </a:extLst>
              </a:tr>
              <a:tr h="118616">
                <a:tc>
                  <a:txBody>
                    <a:bodyPr/>
                    <a:lstStyle/>
                    <a:p>
                      <a:r>
                        <a:rPr lang="en-US" sz="1800">
                          <a:effectLst/>
                        </a:rPr>
                        <a:t> </a:t>
                      </a:r>
                    </a:p>
                  </a:txBody>
                  <a:tcPr marL="6243" marR="6243" marT="3121" marB="3121" anchor="ctr">
                    <a:lnL>
                      <a:noFill/>
                    </a:lnL>
                    <a:lnR>
                      <a:noFill/>
                    </a:lnR>
                    <a:lnT>
                      <a:noFill/>
                    </a:lnT>
                    <a:lnB>
                      <a:noFill/>
                    </a:lnB>
                    <a:solidFill>
                      <a:srgbClr val="F0F0F0"/>
                    </a:solidFill>
                  </a:tcPr>
                </a:tc>
                <a:tc>
                  <a:txBody>
                    <a:bodyPr/>
                    <a:lstStyle/>
                    <a:p>
                      <a:r>
                        <a:rPr lang="en-US" sz="1800">
                          <a:effectLst/>
                        </a:rPr>
                        <a:t>1 = Mild impairment at any frequency; or moderate impairment that occurs less than 25% of the time</a:t>
                      </a:r>
                    </a:p>
                  </a:txBody>
                  <a:tcPr marL="6243" marR="6243" marT="3121" marB="3121" anchor="ctr">
                    <a:lnL>
                      <a:noFill/>
                    </a:lnL>
                    <a:lnR>
                      <a:noFill/>
                    </a:lnR>
                    <a:lnT>
                      <a:noFill/>
                    </a:lnT>
                    <a:lnB>
                      <a:noFill/>
                    </a:lnB>
                    <a:solidFill>
                      <a:srgbClr val="F0F0F0"/>
                    </a:solidFill>
                  </a:tcPr>
                </a:tc>
                <a:tc>
                  <a:txBody>
                    <a:bodyPr/>
                    <a:lstStyle/>
                    <a:p>
                      <a:r>
                        <a:rPr lang="en-US" sz="1800">
                          <a:effectLst/>
                        </a:rPr>
                        <a:t>Mild: Slight difficulties in one or more aspects of navigating environments that do not interfere with tasks, activities, or relationships.</a:t>
                      </a:r>
                    </a:p>
                  </a:txBody>
                  <a:tcPr marL="6243" marR="6243" marT="3121" marB="3121" anchor="ctr">
                    <a:lnL>
                      <a:noFill/>
                    </a:lnL>
                    <a:lnR>
                      <a:noFill/>
                    </a:lnR>
                    <a:lnT>
                      <a:noFill/>
                    </a:lnT>
                    <a:lnB>
                      <a:noFill/>
                    </a:lnB>
                    <a:solidFill>
                      <a:srgbClr val="F0F0F0"/>
                    </a:solidFill>
                  </a:tcPr>
                </a:tc>
                <a:extLst>
                  <a:ext uri="{0D108BD9-81ED-4DB2-BD59-A6C34878D82A}">
                    <a16:rowId xmlns:a16="http://schemas.microsoft.com/office/drawing/2014/main" val="1609790685"/>
                  </a:ext>
                </a:extLst>
              </a:tr>
              <a:tr h="118616">
                <a:tc>
                  <a:txBody>
                    <a:bodyPr/>
                    <a:lstStyle/>
                    <a:p>
                      <a:r>
                        <a:rPr lang="en-US" sz="1800">
                          <a:effectLst/>
                        </a:rPr>
                        <a:t> </a:t>
                      </a:r>
                    </a:p>
                  </a:txBody>
                  <a:tcPr marL="6243" marR="6243" marT="3121" marB="3121" anchor="ctr">
                    <a:lnL>
                      <a:noFill/>
                    </a:lnL>
                    <a:lnR>
                      <a:noFill/>
                    </a:lnR>
                    <a:lnT>
                      <a:noFill/>
                    </a:lnT>
                    <a:lnB>
                      <a:noFill/>
                    </a:lnB>
                    <a:noFill/>
                  </a:tcPr>
                </a:tc>
                <a:tc>
                  <a:txBody>
                    <a:bodyPr/>
                    <a:lstStyle/>
                    <a:p>
                      <a:r>
                        <a:rPr lang="en-US" sz="1800">
                          <a:effectLst/>
                        </a:rPr>
                        <a:t>2 = Moderate impairment that occurs 25% or more of the time; or severe impairment that occurs less than 25% of the time</a:t>
                      </a:r>
                    </a:p>
                  </a:txBody>
                  <a:tcPr marL="6243" marR="6243" marT="3121" marB="3121" anchor="ctr">
                    <a:lnL>
                      <a:noFill/>
                    </a:lnL>
                    <a:lnR>
                      <a:noFill/>
                    </a:lnR>
                    <a:lnT>
                      <a:noFill/>
                    </a:lnT>
                    <a:lnB>
                      <a:noFill/>
                    </a:lnB>
                    <a:noFill/>
                  </a:tcPr>
                </a:tc>
                <a:tc>
                  <a:txBody>
                    <a:bodyPr/>
                    <a:lstStyle/>
                    <a:p>
                      <a:r>
                        <a:rPr lang="en-US" sz="1800">
                          <a:effectLst/>
                        </a:rPr>
                        <a:t>Moderate: Clinically significant difficulties in one or more aspects of navigating environments that interfere with tasks, activities, or relationships.</a:t>
                      </a:r>
                    </a:p>
                  </a:txBody>
                  <a:tcPr marL="6243" marR="6243" marT="3121" marB="3121" anchor="ctr">
                    <a:lnL>
                      <a:noFill/>
                    </a:lnL>
                    <a:lnR>
                      <a:noFill/>
                    </a:lnR>
                    <a:lnT>
                      <a:noFill/>
                    </a:lnT>
                    <a:lnB>
                      <a:noFill/>
                    </a:lnB>
                    <a:noFill/>
                  </a:tcPr>
                </a:tc>
                <a:extLst>
                  <a:ext uri="{0D108BD9-81ED-4DB2-BD59-A6C34878D82A}">
                    <a16:rowId xmlns:a16="http://schemas.microsoft.com/office/drawing/2014/main" val="2220348682"/>
                  </a:ext>
                </a:extLst>
              </a:tr>
              <a:tr h="156074">
                <a:tc>
                  <a:txBody>
                    <a:bodyPr/>
                    <a:lstStyle/>
                    <a:p>
                      <a:r>
                        <a:rPr lang="en-US" sz="1800">
                          <a:effectLst/>
                        </a:rPr>
                        <a:t> </a:t>
                      </a:r>
                    </a:p>
                  </a:txBody>
                  <a:tcPr marL="6243" marR="6243" marT="3121" marB="3121" anchor="ctr">
                    <a:lnL>
                      <a:noFill/>
                    </a:lnL>
                    <a:lnR>
                      <a:noFill/>
                    </a:lnR>
                    <a:lnT>
                      <a:noFill/>
                    </a:lnT>
                    <a:lnB>
                      <a:noFill/>
                    </a:lnB>
                    <a:solidFill>
                      <a:srgbClr val="F0F0F0"/>
                    </a:solidFill>
                  </a:tcPr>
                </a:tc>
                <a:tc>
                  <a:txBody>
                    <a:bodyPr/>
                    <a:lstStyle/>
                    <a:p>
                      <a:r>
                        <a:rPr lang="en-US" sz="1800">
                          <a:effectLst/>
                        </a:rPr>
                        <a:t>3 = Severe impairment that occurs 25% or more of the time; or total impairment that occurs less than 25% of the time</a:t>
                      </a:r>
                    </a:p>
                  </a:txBody>
                  <a:tcPr marL="6243" marR="6243" marT="3121" marB="3121" anchor="ctr">
                    <a:lnL>
                      <a:noFill/>
                    </a:lnL>
                    <a:lnR>
                      <a:noFill/>
                    </a:lnR>
                    <a:lnT>
                      <a:noFill/>
                    </a:lnT>
                    <a:lnB>
                      <a:noFill/>
                    </a:lnB>
                    <a:solidFill>
                      <a:srgbClr val="F0F0F0"/>
                    </a:solidFill>
                  </a:tcPr>
                </a:tc>
                <a:tc>
                  <a:txBody>
                    <a:bodyPr/>
                    <a:lstStyle/>
                    <a:p>
                      <a:r>
                        <a:rPr lang="en-US" sz="1800">
                          <a:effectLst/>
                        </a:rPr>
                        <a:t>Severe: Serious difficulties in one or more areas of navigating environments that interfere with tasks, activities, or relationships, even with accommodations or assistance.</a:t>
                      </a:r>
                    </a:p>
                  </a:txBody>
                  <a:tcPr marL="6243" marR="6243" marT="3121" marB="3121" anchor="ctr">
                    <a:lnL>
                      <a:noFill/>
                    </a:lnL>
                    <a:lnR>
                      <a:noFill/>
                    </a:lnR>
                    <a:lnT>
                      <a:noFill/>
                    </a:lnT>
                    <a:lnB>
                      <a:noFill/>
                    </a:lnB>
                    <a:solidFill>
                      <a:srgbClr val="F0F0F0"/>
                    </a:solidFill>
                  </a:tcPr>
                </a:tc>
                <a:extLst>
                  <a:ext uri="{0D108BD9-81ED-4DB2-BD59-A6C34878D82A}">
                    <a16:rowId xmlns:a16="http://schemas.microsoft.com/office/drawing/2014/main" val="169447882"/>
                  </a:ext>
                </a:extLst>
              </a:tr>
              <a:tr h="230989">
                <a:tc>
                  <a:txBody>
                    <a:bodyPr/>
                    <a:lstStyle/>
                    <a:p>
                      <a:r>
                        <a:rPr lang="en-US" sz="1800">
                          <a:effectLst/>
                        </a:rPr>
                        <a:t> </a:t>
                      </a:r>
                    </a:p>
                  </a:txBody>
                  <a:tcPr marL="6243" marR="6243" marT="3121" marB="3121" anchor="ctr">
                    <a:lnL>
                      <a:noFill/>
                    </a:lnL>
                    <a:lnR>
                      <a:noFill/>
                    </a:lnR>
                    <a:lnT>
                      <a:noFill/>
                    </a:lnT>
                    <a:lnB>
                      <a:noFill/>
                    </a:lnB>
                    <a:noFill/>
                  </a:tcPr>
                </a:tc>
                <a:tc>
                  <a:txBody>
                    <a:bodyPr/>
                    <a:lstStyle/>
                    <a:p>
                      <a:r>
                        <a:rPr lang="en-US" sz="1800" dirty="0">
                          <a:effectLst/>
                        </a:rPr>
                        <a:t>4 = Total impairment that occurs 25% or more of the time</a:t>
                      </a:r>
                    </a:p>
                  </a:txBody>
                  <a:tcPr marL="6243" marR="6243" marT="3121" marB="3121" anchor="ctr">
                    <a:lnL>
                      <a:noFill/>
                    </a:lnL>
                    <a:lnR>
                      <a:noFill/>
                    </a:lnR>
                    <a:lnT>
                      <a:noFill/>
                    </a:lnT>
                    <a:lnB>
                      <a:noFill/>
                    </a:lnB>
                    <a:noFill/>
                  </a:tcPr>
                </a:tc>
                <a:tc>
                  <a:txBody>
                    <a:bodyPr/>
                    <a:lstStyle/>
                    <a:p>
                      <a:r>
                        <a:rPr lang="en-US" sz="1800">
                          <a:effectLst/>
                        </a:rPr>
                        <a:t>Total: Profound difficulties in one or more aspects of navigating environments that cannot be managed or remediated; incapable of even the most basic tasks within one or more aspects of environmental navigation; difficulties that completely interfere with tasks, activities, or relationships.</a:t>
                      </a:r>
                    </a:p>
                  </a:txBody>
                  <a:tcPr marL="6243" marR="6243" marT="3121" marB="3121" anchor="ctr">
                    <a:lnL>
                      <a:noFill/>
                    </a:lnL>
                    <a:lnR>
                      <a:noFill/>
                    </a:lnR>
                    <a:lnT>
                      <a:noFill/>
                    </a:lnT>
                    <a:lnB>
                      <a:noFill/>
                    </a:lnB>
                    <a:noFill/>
                  </a:tcPr>
                </a:tc>
                <a:extLst>
                  <a:ext uri="{0D108BD9-81ED-4DB2-BD59-A6C34878D82A}">
                    <a16:rowId xmlns:a16="http://schemas.microsoft.com/office/drawing/2014/main" val="2630922872"/>
                  </a:ext>
                </a:extLst>
              </a:tr>
              <a:tr h="118616">
                <a:tc>
                  <a:txBody>
                    <a:bodyPr/>
                    <a:lstStyle/>
                    <a:p>
                      <a:r>
                        <a:rPr lang="en-US" sz="1800" b="1">
                          <a:effectLst/>
                        </a:rPr>
                        <a:t>5. Self-care: May include, but is not limited to, the following types of activities: Hygiene, dressing appropriately, or taking nourishment.</a:t>
                      </a:r>
                      <a:endParaRPr lang="en-US" sz="1800">
                        <a:effectLst/>
                      </a:endParaRPr>
                    </a:p>
                  </a:txBody>
                  <a:tcPr marL="6243" marR="6243" marT="3121" marB="3121" anchor="ctr">
                    <a:lnL>
                      <a:noFill/>
                    </a:lnL>
                    <a:lnR>
                      <a:noFill/>
                    </a:lnR>
                    <a:lnT>
                      <a:noFill/>
                    </a:lnT>
                    <a:lnB>
                      <a:noFill/>
                    </a:lnB>
                    <a:solidFill>
                      <a:srgbClr val="F0F0F0"/>
                    </a:solidFill>
                  </a:tcPr>
                </a:tc>
                <a:tc>
                  <a:txBody>
                    <a:bodyPr/>
                    <a:lstStyle/>
                    <a:p>
                      <a:r>
                        <a:rPr lang="en-US" sz="1800">
                          <a:effectLst/>
                        </a:rPr>
                        <a:t> </a:t>
                      </a:r>
                    </a:p>
                  </a:txBody>
                  <a:tcPr marL="6243" marR="6243" marT="3121" marB="3121" anchor="ctr">
                    <a:lnL>
                      <a:noFill/>
                    </a:lnL>
                    <a:lnR>
                      <a:noFill/>
                    </a:lnR>
                    <a:lnT>
                      <a:noFill/>
                    </a:lnT>
                    <a:lnB>
                      <a:noFill/>
                    </a:lnB>
                    <a:solidFill>
                      <a:srgbClr val="F0F0F0"/>
                    </a:solidFill>
                  </a:tcPr>
                </a:tc>
                <a:tc>
                  <a:txBody>
                    <a:bodyPr/>
                    <a:lstStyle/>
                    <a:p>
                      <a:r>
                        <a:rPr lang="en-US" sz="1800">
                          <a:effectLst/>
                        </a:rPr>
                        <a:t> </a:t>
                      </a:r>
                    </a:p>
                  </a:txBody>
                  <a:tcPr marL="6243" marR="6243" marT="3121" marB="3121" anchor="ctr">
                    <a:lnL>
                      <a:noFill/>
                    </a:lnL>
                    <a:lnR>
                      <a:noFill/>
                    </a:lnR>
                    <a:lnT>
                      <a:noFill/>
                    </a:lnT>
                    <a:lnB>
                      <a:noFill/>
                    </a:lnB>
                    <a:solidFill>
                      <a:srgbClr val="F0F0F0"/>
                    </a:solidFill>
                  </a:tcPr>
                </a:tc>
                <a:extLst>
                  <a:ext uri="{0D108BD9-81ED-4DB2-BD59-A6C34878D82A}">
                    <a16:rowId xmlns:a16="http://schemas.microsoft.com/office/drawing/2014/main" val="811280249"/>
                  </a:ext>
                </a:extLst>
              </a:tr>
              <a:tr h="43701">
                <a:tc>
                  <a:txBody>
                    <a:bodyPr/>
                    <a:lstStyle/>
                    <a:p>
                      <a:r>
                        <a:rPr lang="en-US" sz="1800">
                          <a:effectLst/>
                        </a:rPr>
                        <a:t> </a:t>
                      </a:r>
                    </a:p>
                  </a:txBody>
                  <a:tcPr marL="6243" marR="6243" marT="3121" marB="3121" anchor="ctr">
                    <a:lnL>
                      <a:noFill/>
                    </a:lnL>
                    <a:lnR>
                      <a:noFill/>
                    </a:lnR>
                    <a:lnT>
                      <a:noFill/>
                    </a:lnT>
                    <a:lnB>
                      <a:noFill/>
                    </a:lnB>
                    <a:noFill/>
                  </a:tcPr>
                </a:tc>
                <a:tc>
                  <a:txBody>
                    <a:bodyPr/>
                    <a:lstStyle/>
                    <a:p>
                      <a:r>
                        <a:rPr lang="en-US" sz="1800">
                          <a:effectLst/>
                        </a:rPr>
                        <a:t>0 = None</a:t>
                      </a:r>
                    </a:p>
                  </a:txBody>
                  <a:tcPr marL="6243" marR="6243" marT="3121" marB="3121" anchor="ctr">
                    <a:lnL>
                      <a:noFill/>
                    </a:lnL>
                    <a:lnR>
                      <a:noFill/>
                    </a:lnR>
                    <a:lnT>
                      <a:noFill/>
                    </a:lnT>
                    <a:lnB>
                      <a:noFill/>
                    </a:lnB>
                    <a:noFill/>
                  </a:tcPr>
                </a:tc>
                <a:tc>
                  <a:txBody>
                    <a:bodyPr/>
                    <a:lstStyle/>
                    <a:p>
                      <a:r>
                        <a:rPr lang="en-US" sz="1800">
                          <a:effectLst/>
                        </a:rPr>
                        <a:t>No difficulties: Self-care capabilities intact.</a:t>
                      </a:r>
                    </a:p>
                  </a:txBody>
                  <a:tcPr marL="6243" marR="6243" marT="3121" marB="3121" anchor="ctr">
                    <a:lnL>
                      <a:noFill/>
                    </a:lnL>
                    <a:lnR>
                      <a:noFill/>
                    </a:lnR>
                    <a:lnT>
                      <a:noFill/>
                    </a:lnT>
                    <a:lnB>
                      <a:noFill/>
                    </a:lnB>
                    <a:noFill/>
                  </a:tcPr>
                </a:tc>
                <a:extLst>
                  <a:ext uri="{0D108BD9-81ED-4DB2-BD59-A6C34878D82A}">
                    <a16:rowId xmlns:a16="http://schemas.microsoft.com/office/drawing/2014/main" val="821369980"/>
                  </a:ext>
                </a:extLst>
              </a:tr>
              <a:tr h="99887">
                <a:tc>
                  <a:txBody>
                    <a:bodyPr/>
                    <a:lstStyle/>
                    <a:p>
                      <a:r>
                        <a:rPr lang="en-US" sz="1800">
                          <a:effectLst/>
                        </a:rPr>
                        <a:t> </a:t>
                      </a:r>
                    </a:p>
                  </a:txBody>
                  <a:tcPr marL="6243" marR="6243" marT="3121" marB="3121" anchor="ctr">
                    <a:lnL>
                      <a:noFill/>
                    </a:lnL>
                    <a:lnR>
                      <a:noFill/>
                    </a:lnR>
                    <a:lnT>
                      <a:noFill/>
                    </a:lnT>
                    <a:lnB>
                      <a:noFill/>
                    </a:lnB>
                    <a:solidFill>
                      <a:srgbClr val="F0F0F0"/>
                    </a:solidFill>
                  </a:tcPr>
                </a:tc>
                <a:tc>
                  <a:txBody>
                    <a:bodyPr/>
                    <a:lstStyle/>
                    <a:p>
                      <a:r>
                        <a:rPr lang="en-US" sz="1800">
                          <a:effectLst/>
                        </a:rPr>
                        <a:t>1 = Mild impairment at any frequency; or moderate impairment that occurs less than 25% of the time</a:t>
                      </a:r>
                    </a:p>
                  </a:txBody>
                  <a:tcPr marL="6243" marR="6243" marT="3121" marB="3121" anchor="ctr">
                    <a:lnL>
                      <a:noFill/>
                    </a:lnL>
                    <a:lnR>
                      <a:noFill/>
                    </a:lnR>
                    <a:lnT>
                      <a:noFill/>
                    </a:lnT>
                    <a:lnB>
                      <a:noFill/>
                    </a:lnB>
                    <a:solidFill>
                      <a:srgbClr val="F0F0F0"/>
                    </a:solidFill>
                  </a:tcPr>
                </a:tc>
                <a:tc>
                  <a:txBody>
                    <a:bodyPr/>
                    <a:lstStyle/>
                    <a:p>
                      <a:r>
                        <a:rPr lang="en-US" sz="1800">
                          <a:effectLst/>
                        </a:rPr>
                        <a:t>Mild: Slight difficulties in one or more aspects of self-care that do not interfere with tasks, activities, or relationships.</a:t>
                      </a:r>
                    </a:p>
                  </a:txBody>
                  <a:tcPr marL="6243" marR="6243" marT="3121" marB="3121" anchor="ctr">
                    <a:lnL>
                      <a:noFill/>
                    </a:lnL>
                    <a:lnR>
                      <a:noFill/>
                    </a:lnR>
                    <a:lnT>
                      <a:noFill/>
                    </a:lnT>
                    <a:lnB>
                      <a:noFill/>
                    </a:lnB>
                    <a:solidFill>
                      <a:srgbClr val="F0F0F0"/>
                    </a:solidFill>
                  </a:tcPr>
                </a:tc>
                <a:extLst>
                  <a:ext uri="{0D108BD9-81ED-4DB2-BD59-A6C34878D82A}">
                    <a16:rowId xmlns:a16="http://schemas.microsoft.com/office/drawing/2014/main" val="1931357964"/>
                  </a:ext>
                </a:extLst>
              </a:tr>
              <a:tr h="156074">
                <a:tc>
                  <a:txBody>
                    <a:bodyPr/>
                    <a:lstStyle/>
                    <a:p>
                      <a:r>
                        <a:rPr lang="en-US" sz="1800">
                          <a:effectLst/>
                        </a:rPr>
                        <a:t> </a:t>
                      </a:r>
                    </a:p>
                  </a:txBody>
                  <a:tcPr marL="6243" marR="6243" marT="3121" marB="3121" anchor="ctr">
                    <a:lnL>
                      <a:noFill/>
                    </a:lnL>
                    <a:lnR>
                      <a:noFill/>
                    </a:lnR>
                    <a:lnT>
                      <a:noFill/>
                    </a:lnT>
                    <a:lnB>
                      <a:noFill/>
                    </a:lnB>
                    <a:noFill/>
                  </a:tcPr>
                </a:tc>
                <a:tc>
                  <a:txBody>
                    <a:bodyPr/>
                    <a:lstStyle/>
                    <a:p>
                      <a:r>
                        <a:rPr lang="en-US" sz="1800">
                          <a:effectLst/>
                        </a:rPr>
                        <a:t>2 = Moderate impairment that occurs 25% or more of the time; or severe impairment that occurs less than 25% of the time</a:t>
                      </a:r>
                    </a:p>
                  </a:txBody>
                  <a:tcPr marL="6243" marR="6243" marT="3121" marB="3121" anchor="ctr">
                    <a:lnL>
                      <a:noFill/>
                    </a:lnL>
                    <a:lnR>
                      <a:noFill/>
                    </a:lnR>
                    <a:lnT>
                      <a:noFill/>
                    </a:lnT>
                    <a:lnB>
                      <a:noFill/>
                    </a:lnB>
                    <a:noFill/>
                  </a:tcPr>
                </a:tc>
                <a:tc>
                  <a:txBody>
                    <a:bodyPr/>
                    <a:lstStyle/>
                    <a:p>
                      <a:r>
                        <a:rPr lang="en-US" sz="1800">
                          <a:effectLst/>
                        </a:rPr>
                        <a:t>Moderate: Clinically significant difficulties in one or more aspects of self-care that interfere with tasks, activities, or relationships without accommodations or assistance.</a:t>
                      </a:r>
                    </a:p>
                  </a:txBody>
                  <a:tcPr marL="6243" marR="6243" marT="3121" marB="3121" anchor="ctr">
                    <a:lnL>
                      <a:noFill/>
                    </a:lnL>
                    <a:lnR>
                      <a:noFill/>
                    </a:lnR>
                    <a:lnT>
                      <a:noFill/>
                    </a:lnT>
                    <a:lnB>
                      <a:noFill/>
                    </a:lnB>
                    <a:noFill/>
                  </a:tcPr>
                </a:tc>
                <a:extLst>
                  <a:ext uri="{0D108BD9-81ED-4DB2-BD59-A6C34878D82A}">
                    <a16:rowId xmlns:a16="http://schemas.microsoft.com/office/drawing/2014/main" val="496112122"/>
                  </a:ext>
                </a:extLst>
              </a:tr>
              <a:tr h="137345">
                <a:tc>
                  <a:txBody>
                    <a:bodyPr/>
                    <a:lstStyle/>
                    <a:p>
                      <a:r>
                        <a:rPr lang="en-US" sz="1800">
                          <a:effectLst/>
                        </a:rPr>
                        <a:t> </a:t>
                      </a:r>
                    </a:p>
                  </a:txBody>
                  <a:tcPr marL="6243" marR="6243" marT="3121" marB="3121" anchor="ctr">
                    <a:lnL>
                      <a:noFill/>
                    </a:lnL>
                    <a:lnR>
                      <a:noFill/>
                    </a:lnR>
                    <a:lnT>
                      <a:noFill/>
                    </a:lnT>
                    <a:lnB>
                      <a:noFill/>
                    </a:lnB>
                    <a:solidFill>
                      <a:srgbClr val="F0F0F0"/>
                    </a:solidFill>
                  </a:tcPr>
                </a:tc>
                <a:tc>
                  <a:txBody>
                    <a:bodyPr/>
                    <a:lstStyle/>
                    <a:p>
                      <a:r>
                        <a:rPr lang="en-US" sz="1800">
                          <a:effectLst/>
                        </a:rPr>
                        <a:t>3 = Severe impairment that occurs 25% or more of the time; or total impairment that occurs less than 25% of the time</a:t>
                      </a:r>
                    </a:p>
                  </a:txBody>
                  <a:tcPr marL="6243" marR="6243" marT="3121" marB="3121" anchor="ctr">
                    <a:lnL>
                      <a:noFill/>
                    </a:lnL>
                    <a:lnR>
                      <a:noFill/>
                    </a:lnR>
                    <a:lnT>
                      <a:noFill/>
                    </a:lnT>
                    <a:lnB>
                      <a:noFill/>
                    </a:lnB>
                    <a:solidFill>
                      <a:srgbClr val="F0F0F0"/>
                    </a:solidFill>
                  </a:tcPr>
                </a:tc>
                <a:tc>
                  <a:txBody>
                    <a:bodyPr/>
                    <a:lstStyle/>
                    <a:p>
                      <a:r>
                        <a:rPr lang="en-US" sz="1800" dirty="0">
                          <a:effectLst/>
                        </a:rPr>
                        <a:t>Severe: Serious difficulties in one or more aspects of self-care that interfere with tasks, activities, or relationships, even with accommodations or assistance.</a:t>
                      </a:r>
                    </a:p>
                  </a:txBody>
                  <a:tcPr marL="6243" marR="6243" marT="3121" marB="3121" anchor="ctr">
                    <a:lnL>
                      <a:noFill/>
                    </a:lnL>
                    <a:lnR>
                      <a:noFill/>
                    </a:lnR>
                    <a:lnT>
                      <a:noFill/>
                    </a:lnT>
                    <a:lnB>
                      <a:noFill/>
                    </a:lnB>
                    <a:solidFill>
                      <a:srgbClr val="F0F0F0"/>
                    </a:solidFill>
                  </a:tcPr>
                </a:tc>
                <a:extLst>
                  <a:ext uri="{0D108BD9-81ED-4DB2-BD59-A6C34878D82A}">
                    <a16:rowId xmlns:a16="http://schemas.microsoft.com/office/drawing/2014/main" val="1109157047"/>
                  </a:ext>
                </a:extLst>
              </a:tr>
              <a:tr h="193532">
                <a:tc>
                  <a:txBody>
                    <a:bodyPr/>
                    <a:lstStyle/>
                    <a:p>
                      <a:r>
                        <a:rPr lang="en-US" sz="1800">
                          <a:effectLst/>
                        </a:rPr>
                        <a:t> </a:t>
                      </a:r>
                    </a:p>
                  </a:txBody>
                  <a:tcPr marL="6243" marR="6243" marT="3121" marB="3121" anchor="ctr">
                    <a:lnL>
                      <a:noFill/>
                    </a:lnL>
                    <a:lnR>
                      <a:noFill/>
                    </a:lnR>
                    <a:lnT>
                      <a:noFill/>
                    </a:lnT>
                    <a:lnB>
                      <a:noFill/>
                    </a:lnB>
                    <a:noFill/>
                  </a:tcPr>
                </a:tc>
                <a:tc>
                  <a:txBody>
                    <a:bodyPr/>
                    <a:lstStyle/>
                    <a:p>
                      <a:r>
                        <a:rPr lang="en-US" sz="1800">
                          <a:effectLst/>
                        </a:rPr>
                        <a:t>4 = Total impairment that occurs 25% or more of the time</a:t>
                      </a:r>
                    </a:p>
                  </a:txBody>
                  <a:tcPr marL="6243" marR="6243" marT="3121" marB="3121" anchor="ctr">
                    <a:lnL>
                      <a:noFill/>
                    </a:lnL>
                    <a:lnR>
                      <a:noFill/>
                    </a:lnR>
                    <a:lnT>
                      <a:noFill/>
                    </a:lnT>
                    <a:lnB>
                      <a:noFill/>
                    </a:lnB>
                    <a:noFill/>
                  </a:tcPr>
                </a:tc>
                <a:tc>
                  <a:txBody>
                    <a:bodyPr/>
                    <a:lstStyle/>
                    <a:p>
                      <a:r>
                        <a:rPr lang="en-US" sz="1800" dirty="0">
                          <a:effectLst/>
                        </a:rPr>
                        <a:t>Total: Profound difficulties in one or more aspects of self-care that cannot be managed or remediated; difficulties that completely interfere with tasks, activities, or relationships, even with accommodations or assistance.</a:t>
                      </a:r>
                    </a:p>
                  </a:txBody>
                  <a:tcPr marL="6243" marR="6243" marT="3121" marB="3121" anchor="ctr">
                    <a:lnL>
                      <a:noFill/>
                    </a:lnL>
                    <a:lnR>
                      <a:noFill/>
                    </a:lnR>
                    <a:lnT>
                      <a:noFill/>
                    </a:lnT>
                    <a:lnB>
                      <a:noFill/>
                    </a:lnB>
                    <a:noFill/>
                  </a:tcPr>
                </a:tc>
                <a:extLst>
                  <a:ext uri="{0D108BD9-81ED-4DB2-BD59-A6C34878D82A}">
                    <a16:rowId xmlns:a16="http://schemas.microsoft.com/office/drawing/2014/main" val="432373209"/>
                  </a:ext>
                </a:extLst>
              </a:tr>
            </a:tbl>
          </a:graphicData>
        </a:graphic>
      </p:graphicFrame>
      <p:sp>
        <p:nvSpPr>
          <p:cNvPr id="5" name="Rectangle 1">
            <a:extLst>
              <a:ext uri="{FF2B5EF4-FFF2-40B4-BE49-F238E27FC236}">
                <a16:creationId xmlns:a16="http://schemas.microsoft.com/office/drawing/2014/main" id="{B28B1334-45DB-584A-2921-3EF2DDC08F8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09436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3E407-1C28-51EB-20F4-AF5E9DB6C359}"/>
              </a:ext>
            </a:extLst>
          </p:cNvPr>
          <p:cNvSpPr>
            <a:spLocks noGrp="1"/>
          </p:cNvSpPr>
          <p:nvPr>
            <p:ph type="title"/>
          </p:nvPr>
        </p:nvSpPr>
        <p:spPr/>
        <p:txBody>
          <a:bodyPr/>
          <a:lstStyle/>
          <a:p>
            <a:r>
              <a:rPr lang="en-US" dirty="0"/>
              <a:t>Sleep Apnea Video</a:t>
            </a:r>
          </a:p>
        </p:txBody>
      </p:sp>
      <p:sp>
        <p:nvSpPr>
          <p:cNvPr id="3" name="Content Placeholder 2">
            <a:extLst>
              <a:ext uri="{FF2B5EF4-FFF2-40B4-BE49-F238E27FC236}">
                <a16:creationId xmlns:a16="http://schemas.microsoft.com/office/drawing/2014/main" id="{78C71333-C52C-848E-472A-20ACC3395D5F}"/>
              </a:ext>
            </a:extLst>
          </p:cNvPr>
          <p:cNvSpPr>
            <a:spLocks noGrp="1"/>
          </p:cNvSpPr>
          <p:nvPr>
            <p:ph idx="1"/>
          </p:nvPr>
        </p:nvSpPr>
        <p:spPr/>
        <p:txBody>
          <a:bodyPr/>
          <a:lstStyle/>
          <a:p>
            <a:r>
              <a:rPr lang="en-US" dirty="0">
                <a:hlinkClick r:id="rId2"/>
              </a:rPr>
              <a:t>Sleep Apnea VA Ratings Changes Coming Soon (Get Your VA Claim in Now!)</a:t>
            </a:r>
            <a:endParaRPr lang="en-US" dirty="0"/>
          </a:p>
        </p:txBody>
      </p:sp>
    </p:spTree>
    <p:extLst>
      <p:ext uri="{BB962C8B-B14F-4D97-AF65-F5344CB8AC3E}">
        <p14:creationId xmlns:p14="http://schemas.microsoft.com/office/powerpoint/2010/main" val="2764109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8311F-A9A7-A792-BB40-58ADD5B5AEFD}"/>
              </a:ext>
            </a:extLst>
          </p:cNvPr>
          <p:cNvSpPr>
            <a:spLocks noGrp="1"/>
          </p:cNvSpPr>
          <p:nvPr>
            <p:ph type="title"/>
          </p:nvPr>
        </p:nvSpPr>
        <p:spPr/>
        <p:txBody>
          <a:bodyPr>
            <a:normAutofit fontScale="90000"/>
          </a:bodyPr>
          <a:lstStyle/>
          <a:p>
            <a:pPr algn="ctr"/>
            <a:br>
              <a:rPr lang="en-US" b="1" i="0" dirty="0">
                <a:solidFill>
                  <a:srgbClr val="252C2F"/>
                </a:solidFill>
                <a:effectLst/>
                <a:latin typeface="Montserrat" panose="00000500000000000000" pitchFamily="2" charset="0"/>
              </a:rPr>
            </a:br>
            <a:r>
              <a:rPr lang="en-US" sz="4000" b="1" dirty="0">
                <a:solidFill>
                  <a:srgbClr val="252C2F"/>
                </a:solidFill>
                <a:latin typeface="Montserrat" panose="00000500000000000000" pitchFamily="2" charset="0"/>
              </a:rPr>
              <a:t>What is Sleep Apnea</a:t>
            </a:r>
            <a:br>
              <a:rPr lang="en-US" b="1" i="0" dirty="0">
                <a:solidFill>
                  <a:srgbClr val="252C2F"/>
                </a:solidFill>
                <a:effectLst/>
                <a:latin typeface="Montserrat" panose="00000500000000000000" pitchFamily="2" charset="0"/>
              </a:rPr>
            </a:br>
            <a:endParaRPr lang="en-US" dirty="0"/>
          </a:p>
        </p:txBody>
      </p:sp>
      <p:sp>
        <p:nvSpPr>
          <p:cNvPr id="3" name="Content Placeholder 2">
            <a:extLst>
              <a:ext uri="{FF2B5EF4-FFF2-40B4-BE49-F238E27FC236}">
                <a16:creationId xmlns:a16="http://schemas.microsoft.com/office/drawing/2014/main" id="{F51095CD-664A-CCC3-7580-74AD4011DF00}"/>
              </a:ext>
            </a:extLst>
          </p:cNvPr>
          <p:cNvSpPr>
            <a:spLocks noGrp="1"/>
          </p:cNvSpPr>
          <p:nvPr>
            <p:ph idx="1"/>
          </p:nvPr>
        </p:nvSpPr>
        <p:spPr/>
        <p:txBody>
          <a:bodyPr/>
          <a:lstStyle/>
          <a:p>
            <a:pPr algn="l"/>
            <a:r>
              <a:rPr lang="en-US" b="0" i="0" dirty="0">
                <a:solidFill>
                  <a:srgbClr val="000000"/>
                </a:solidFill>
                <a:effectLst/>
                <a:latin typeface="Roboto" panose="02000000000000000000" pitchFamily="2" charset="0"/>
              </a:rPr>
              <a:t>Sleep apnea is a serious sleep disorder in which breathing repeatedly stops and starts during sleep. It is a prevalent condition among veterans, often linked to PTSD, traumatic brain injuries, and exposure to hazardous environments during service. The three main types are Obstructive Sleep Apnea (OSA), Central Sleep Apnea (CSA), and Complex Sleep Apnea. </a:t>
            </a:r>
          </a:p>
          <a:p>
            <a:pPr algn="l"/>
            <a:r>
              <a:rPr lang="en-US" b="0" i="0" dirty="0">
                <a:solidFill>
                  <a:srgbClr val="000000"/>
                </a:solidFill>
                <a:effectLst/>
                <a:latin typeface="Roboto" panose="02000000000000000000" pitchFamily="2" charset="0"/>
              </a:rPr>
              <a:t>Common sleep apnea symptoms include loud snoring, choking or gasping for air, excessive daytime sleepiness, and difficulty concentrating. If untreated, sleep apnea can lead to high blood pressure, heart disease, and other severe health complications.</a:t>
            </a:r>
          </a:p>
          <a:p>
            <a:endParaRPr lang="en-US" dirty="0"/>
          </a:p>
        </p:txBody>
      </p:sp>
    </p:spTree>
    <p:extLst>
      <p:ext uri="{BB962C8B-B14F-4D97-AF65-F5344CB8AC3E}">
        <p14:creationId xmlns:p14="http://schemas.microsoft.com/office/powerpoint/2010/main" val="3547751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54575A-30A9-3817-10CB-B3A96F62EB7F}"/>
              </a:ext>
            </a:extLst>
          </p:cNvPr>
          <p:cNvSpPr>
            <a:spLocks noGrp="1"/>
          </p:cNvSpPr>
          <p:nvPr>
            <p:ph type="title"/>
          </p:nvPr>
        </p:nvSpPr>
        <p:spPr/>
        <p:txBody>
          <a:bodyPr/>
          <a:lstStyle/>
          <a:p>
            <a:pPr algn="ctr"/>
            <a:r>
              <a:rPr lang="en-US" dirty="0"/>
              <a:t>Determine What Caused The Default</a:t>
            </a:r>
          </a:p>
        </p:txBody>
      </p:sp>
      <p:sp>
        <p:nvSpPr>
          <p:cNvPr id="3" name="Content Placeholder 2">
            <a:extLst>
              <a:ext uri="{FF2B5EF4-FFF2-40B4-BE49-F238E27FC236}">
                <a16:creationId xmlns:a16="http://schemas.microsoft.com/office/drawing/2014/main" id="{54A8B736-FACE-359F-84DA-68A54E26853F}"/>
              </a:ext>
            </a:extLst>
          </p:cNvPr>
          <p:cNvSpPr>
            <a:spLocks noGrp="1"/>
          </p:cNvSpPr>
          <p:nvPr>
            <p:ph idx="1"/>
          </p:nvPr>
        </p:nvSpPr>
        <p:spPr>
          <a:xfrm>
            <a:off x="838200" y="1825625"/>
            <a:ext cx="10515600" cy="4351338"/>
          </a:xfrm>
        </p:spPr>
        <p:txBody>
          <a:bodyPr>
            <a:normAutofit fontScale="92500" lnSpcReduction="10000"/>
          </a:bodyPr>
          <a:lstStyle/>
          <a:p>
            <a:r>
              <a:rPr lang="en-US" dirty="0"/>
              <a:t>Step 1. The servicer determines whether the borrower was affected by a Presidentially declared disaster. For borrowers affected by such a disaster, the servicer may offer the borrower either a VA Disaster Modification or a Disaster Extend Modification, depending on whether the respective criteria are met. If the loan meets the criteria for both, the servicer will choose the option that provides a better outcome for the borrower. If the borrower cannot afford either option, the servicer proceeds to Step 2. If the borrower can afford such an option but does not agree to the modification, the servicer offers alternatives to foreclosure or proceeds to foreclosure, as appropriate. A servicer may contact VA for further evaluation of a loan, on a case-by-case basis. For borrowers not affected by such a disaster, the servicer proceeds to Step 2</a:t>
            </a:r>
          </a:p>
        </p:txBody>
      </p:sp>
    </p:spTree>
    <p:extLst>
      <p:ext uri="{BB962C8B-B14F-4D97-AF65-F5344CB8AC3E}">
        <p14:creationId xmlns:p14="http://schemas.microsoft.com/office/powerpoint/2010/main" val="2652173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5E732-164D-76EB-3C11-226B19B03780}"/>
              </a:ext>
            </a:extLst>
          </p:cNvPr>
          <p:cNvSpPr>
            <a:spLocks noGrp="1"/>
          </p:cNvSpPr>
          <p:nvPr>
            <p:ph type="title"/>
          </p:nvPr>
        </p:nvSpPr>
        <p:spPr/>
        <p:txBody>
          <a:bodyPr>
            <a:normAutofit/>
          </a:bodyPr>
          <a:lstStyle/>
          <a:p>
            <a:r>
              <a:rPr lang="en-US" sz="3600" b="1" i="0" dirty="0">
                <a:solidFill>
                  <a:srgbClr val="252C2F"/>
                </a:solidFill>
                <a:effectLst/>
                <a:latin typeface="Montserrat" panose="00000500000000000000" pitchFamily="2" charset="0"/>
              </a:rPr>
              <a:t>2025 VA Rating Changes for Sleep Apnea</a:t>
            </a:r>
            <a:endParaRPr lang="en-US" sz="3600" dirty="0"/>
          </a:p>
        </p:txBody>
      </p:sp>
      <p:sp>
        <p:nvSpPr>
          <p:cNvPr id="3" name="Content Placeholder 2">
            <a:extLst>
              <a:ext uri="{FF2B5EF4-FFF2-40B4-BE49-F238E27FC236}">
                <a16:creationId xmlns:a16="http://schemas.microsoft.com/office/drawing/2014/main" id="{D3FE10C3-788D-1C3D-BFCB-D7C78A7E32F5}"/>
              </a:ext>
            </a:extLst>
          </p:cNvPr>
          <p:cNvSpPr>
            <a:spLocks noGrp="1"/>
          </p:cNvSpPr>
          <p:nvPr>
            <p:ph idx="1"/>
          </p:nvPr>
        </p:nvSpPr>
        <p:spPr/>
        <p:txBody>
          <a:bodyPr/>
          <a:lstStyle/>
          <a:p>
            <a:r>
              <a:rPr lang="en-US" b="0" i="0" dirty="0">
                <a:solidFill>
                  <a:srgbClr val="252C2F"/>
                </a:solidFill>
                <a:effectLst/>
                <a:latin typeface="Montserrat" panose="00000500000000000000" pitchFamily="2" charset="0"/>
              </a:rPr>
              <a:t>The VA ratings for sleep apnea in 2025, and they could have a significant impact on veterans. The proposed new ratings would be 0%, 10%, 50%, and 100%. The biggest change? The removal of the “automatic” 50% VA rating for sleep apnea if a veteran requires the use of a CPAP or other breathing device. Additionally, the 30% rating for sleep apnea would also be eliminated.</a:t>
            </a:r>
            <a:endParaRPr lang="en-US" dirty="0"/>
          </a:p>
        </p:txBody>
      </p:sp>
    </p:spTree>
    <p:extLst>
      <p:ext uri="{BB962C8B-B14F-4D97-AF65-F5344CB8AC3E}">
        <p14:creationId xmlns:p14="http://schemas.microsoft.com/office/powerpoint/2010/main" val="2145302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DC9FC-07D2-7677-D911-5552AFAC55A5}"/>
              </a:ext>
            </a:extLst>
          </p:cNvPr>
          <p:cNvSpPr>
            <a:spLocks noGrp="1"/>
          </p:cNvSpPr>
          <p:nvPr>
            <p:ph type="title"/>
          </p:nvPr>
        </p:nvSpPr>
        <p:spPr/>
        <p:txBody>
          <a:bodyPr>
            <a:normAutofit fontScale="90000"/>
          </a:bodyPr>
          <a:lstStyle/>
          <a:p>
            <a:pPr algn="ctr"/>
            <a:br>
              <a:rPr lang="en-US" b="1" i="0" dirty="0">
                <a:solidFill>
                  <a:srgbClr val="252C2F"/>
                </a:solidFill>
                <a:effectLst/>
                <a:latin typeface="Montserrat" panose="00000500000000000000" pitchFamily="2" charset="0"/>
              </a:rPr>
            </a:br>
            <a:r>
              <a:rPr lang="en-US" b="1" i="0" dirty="0">
                <a:solidFill>
                  <a:srgbClr val="252C2F"/>
                </a:solidFill>
                <a:effectLst/>
                <a:latin typeface="Montserrat" panose="00000500000000000000" pitchFamily="2" charset="0"/>
              </a:rPr>
              <a:t>VA Rating Criteria for Sleep Apnea: BAD NEWS</a:t>
            </a:r>
            <a:br>
              <a:rPr lang="en-US" b="1" i="0" dirty="0">
                <a:solidFill>
                  <a:srgbClr val="252C2F"/>
                </a:solidFill>
                <a:effectLst/>
                <a:latin typeface="Montserrat" panose="00000500000000000000" pitchFamily="2" charset="0"/>
              </a:rPr>
            </a:br>
            <a:endParaRPr lang="en-US" dirty="0"/>
          </a:p>
        </p:txBody>
      </p:sp>
      <p:sp>
        <p:nvSpPr>
          <p:cNvPr id="3" name="Content Placeholder 2">
            <a:extLst>
              <a:ext uri="{FF2B5EF4-FFF2-40B4-BE49-F238E27FC236}">
                <a16:creationId xmlns:a16="http://schemas.microsoft.com/office/drawing/2014/main" id="{1C1E6DD5-18E5-D732-ED51-1F103794B8F3}"/>
              </a:ext>
            </a:extLst>
          </p:cNvPr>
          <p:cNvSpPr>
            <a:spLocks noGrp="1"/>
          </p:cNvSpPr>
          <p:nvPr>
            <p:ph idx="1"/>
          </p:nvPr>
        </p:nvSpPr>
        <p:spPr>
          <a:xfrm>
            <a:off x="838200" y="1825624"/>
            <a:ext cx="10515600" cy="4831849"/>
          </a:xfrm>
        </p:spPr>
        <p:txBody>
          <a:bodyPr>
            <a:normAutofit fontScale="92500" lnSpcReduction="10000"/>
          </a:bodyPr>
          <a:lstStyle/>
          <a:p>
            <a:pPr algn="l"/>
            <a:r>
              <a:rPr lang="en-US" b="1" i="0" dirty="0">
                <a:solidFill>
                  <a:srgbClr val="252C2F"/>
                </a:solidFill>
                <a:effectLst/>
                <a:latin typeface="Montserrat" panose="00000500000000000000" pitchFamily="2" charset="0"/>
              </a:rPr>
              <a:t>Why This Change is Bad for Veterans:</a:t>
            </a:r>
          </a:p>
          <a:p>
            <a:pPr algn="l">
              <a:buFont typeface="Arial" panose="020B0604020202020204" pitchFamily="34" charset="0"/>
              <a:buChar char="•"/>
            </a:pPr>
            <a:r>
              <a:rPr lang="en-US" b="1" i="0" dirty="0">
                <a:solidFill>
                  <a:srgbClr val="252C2F"/>
                </a:solidFill>
                <a:effectLst/>
                <a:latin typeface="Montserrat" panose="00000500000000000000" pitchFamily="2" charset="0"/>
              </a:rPr>
              <a:t>Stricter Qualifying and Rating Criteria:</a:t>
            </a:r>
            <a:r>
              <a:rPr lang="en-US" b="0" i="0" dirty="0">
                <a:solidFill>
                  <a:srgbClr val="252C2F"/>
                </a:solidFill>
                <a:effectLst/>
                <a:latin typeface="Montserrat" panose="00000500000000000000" pitchFamily="2" charset="0"/>
              </a:rPr>
              <a:t> Veterans with a CPAP or other breathing device will likely get a 10% rating under the new criteria versus a 50% rating under the old criteria. This is a major shift from the previous criteria, which awarded the 50% rating for sleep apnea with a CPAP regardless of whether the veteran receives any relief.</a:t>
            </a:r>
          </a:p>
          <a:p>
            <a:pPr algn="l">
              <a:buFont typeface="Arial" panose="020B0604020202020204" pitchFamily="34" charset="0"/>
              <a:buChar char="•"/>
            </a:pPr>
            <a:r>
              <a:rPr lang="en-US" b="1" i="0" dirty="0">
                <a:solidFill>
                  <a:srgbClr val="252C2F"/>
                </a:solidFill>
                <a:effectLst/>
                <a:latin typeface="Montserrat" panose="00000500000000000000" pitchFamily="2" charset="0"/>
              </a:rPr>
              <a:t>Impact on Overall Compensation:</a:t>
            </a:r>
            <a:r>
              <a:rPr lang="en-US" b="0" i="0" dirty="0">
                <a:solidFill>
                  <a:srgbClr val="252C2F"/>
                </a:solidFill>
                <a:effectLst/>
                <a:latin typeface="Montserrat" panose="00000500000000000000" pitchFamily="2" charset="0"/>
              </a:rPr>
              <a:t> With the stricter criteria, many veterans who get their sleep apnea service connected will probably receive a 10% rating for sleep apnea in the future.</a:t>
            </a:r>
          </a:p>
          <a:p>
            <a:pPr algn="l">
              <a:buFont typeface="Arial" panose="020B0604020202020204" pitchFamily="34" charset="0"/>
              <a:buChar char="•"/>
            </a:pPr>
            <a:r>
              <a:rPr lang="en-US" b="1" i="0" dirty="0">
                <a:solidFill>
                  <a:srgbClr val="252C2F"/>
                </a:solidFill>
                <a:effectLst/>
                <a:latin typeface="Montserrat" panose="00000500000000000000" pitchFamily="2" charset="0"/>
              </a:rPr>
              <a:t>Discouragement from Seeking Diagnosis:</a:t>
            </a:r>
            <a:r>
              <a:rPr lang="en-US" b="0" i="0" dirty="0">
                <a:solidFill>
                  <a:srgbClr val="252C2F"/>
                </a:solidFill>
                <a:effectLst/>
                <a:latin typeface="Montserrat" panose="00000500000000000000" pitchFamily="2" charset="0"/>
              </a:rPr>
              <a:t> The tougher criteria may discourage veterans</a:t>
            </a:r>
          </a:p>
          <a:p>
            <a:endParaRPr lang="en-US" dirty="0"/>
          </a:p>
        </p:txBody>
      </p:sp>
    </p:spTree>
    <p:extLst>
      <p:ext uri="{BB962C8B-B14F-4D97-AF65-F5344CB8AC3E}">
        <p14:creationId xmlns:p14="http://schemas.microsoft.com/office/powerpoint/2010/main" val="4055360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C7F30-A320-1496-5E57-71D2C0D9D5E3}"/>
              </a:ext>
            </a:extLst>
          </p:cNvPr>
          <p:cNvSpPr>
            <a:spLocks noGrp="1"/>
          </p:cNvSpPr>
          <p:nvPr>
            <p:ph type="title"/>
          </p:nvPr>
        </p:nvSpPr>
        <p:spPr/>
        <p:txBody>
          <a:bodyPr/>
          <a:lstStyle/>
          <a:p>
            <a:pPr algn="ctr"/>
            <a:r>
              <a:rPr lang="en-US" b="0" i="0" dirty="0">
                <a:solidFill>
                  <a:srgbClr val="000000"/>
                </a:solidFill>
                <a:effectLst/>
                <a:latin typeface="Roboto" panose="02000000000000000000" pitchFamily="2" charset="0"/>
              </a:rPr>
              <a:t>New Sleep Apnea Ratings in 2025</a:t>
            </a:r>
            <a:br>
              <a:rPr lang="en-US" b="0" i="0" dirty="0">
                <a:solidFill>
                  <a:srgbClr val="000000"/>
                </a:solidFill>
                <a:effectLst/>
                <a:latin typeface="Roboto" panose="02000000000000000000" pitchFamily="2" charset="0"/>
              </a:rPr>
            </a:br>
            <a:endParaRPr lang="en-US" dirty="0"/>
          </a:p>
        </p:txBody>
      </p:sp>
      <p:sp>
        <p:nvSpPr>
          <p:cNvPr id="3" name="Content Placeholder 2">
            <a:extLst>
              <a:ext uri="{FF2B5EF4-FFF2-40B4-BE49-F238E27FC236}">
                <a16:creationId xmlns:a16="http://schemas.microsoft.com/office/drawing/2014/main" id="{A39A13B2-0830-0854-18A6-216CBB8C3990}"/>
              </a:ext>
            </a:extLst>
          </p:cNvPr>
          <p:cNvSpPr>
            <a:spLocks noGrp="1"/>
          </p:cNvSpPr>
          <p:nvPr>
            <p:ph idx="1"/>
          </p:nvPr>
        </p:nvSpPr>
        <p:spPr/>
        <p:txBody>
          <a:bodyPr>
            <a:normAutofit fontScale="92500" lnSpcReduction="10000"/>
          </a:bodyPr>
          <a:lstStyle/>
          <a:p>
            <a:pPr algn="l" fontAlgn="base">
              <a:buFont typeface="Arial" panose="020B0604020202020204" pitchFamily="34" charset="0"/>
              <a:buChar char="•"/>
            </a:pPr>
            <a:r>
              <a:rPr lang="en-US" b="1" i="0" dirty="0">
                <a:solidFill>
                  <a:srgbClr val="000000"/>
                </a:solidFill>
                <a:effectLst/>
                <a:latin typeface="Roboto" panose="02000000000000000000" pitchFamily="2" charset="0"/>
              </a:rPr>
              <a:t>0% Rating:</a:t>
            </a:r>
            <a:r>
              <a:rPr lang="en-US" b="0" i="0" dirty="0">
                <a:solidFill>
                  <a:srgbClr val="000000"/>
                </a:solidFill>
                <a:effectLst/>
                <a:latin typeface="Roboto" panose="02000000000000000000" pitchFamily="2" charset="0"/>
              </a:rPr>
              <a:t> The veteran is asymptomatic with or without treatment.</a:t>
            </a:r>
          </a:p>
          <a:p>
            <a:pPr algn="l" fontAlgn="base">
              <a:buFont typeface="Arial" panose="020B0604020202020204" pitchFamily="34" charset="0"/>
              <a:buChar char="•"/>
            </a:pPr>
            <a:r>
              <a:rPr lang="en-US" b="1" i="0" dirty="0">
                <a:solidFill>
                  <a:srgbClr val="000000"/>
                </a:solidFill>
                <a:effectLst/>
                <a:latin typeface="Roboto" panose="02000000000000000000" pitchFamily="2" charset="0"/>
              </a:rPr>
              <a:t>10% or 30% Rating: </a:t>
            </a:r>
            <a:r>
              <a:rPr lang="en-US" b="0" i="0" dirty="0">
                <a:solidFill>
                  <a:srgbClr val="000000"/>
                </a:solidFill>
                <a:effectLst/>
                <a:latin typeface="Roboto" panose="02000000000000000000" pitchFamily="2" charset="0"/>
              </a:rPr>
              <a:t>The veteran has sleep apnea but experiences incomplete relief from symptoms despite treatment, as determined by a sleep study.</a:t>
            </a:r>
          </a:p>
          <a:p>
            <a:pPr algn="l" fontAlgn="base">
              <a:buFont typeface="Arial" panose="020B0604020202020204" pitchFamily="34" charset="0"/>
              <a:buChar char="•"/>
            </a:pPr>
            <a:r>
              <a:rPr lang="en-US" b="1" i="0" dirty="0">
                <a:solidFill>
                  <a:srgbClr val="000000"/>
                </a:solidFill>
                <a:effectLst/>
                <a:latin typeface="Roboto" panose="02000000000000000000" pitchFamily="2" charset="0"/>
              </a:rPr>
              <a:t>50% Rating: </a:t>
            </a:r>
            <a:r>
              <a:rPr lang="en-US" b="0" i="0" dirty="0">
                <a:solidFill>
                  <a:srgbClr val="000000"/>
                </a:solidFill>
                <a:effectLst/>
                <a:latin typeface="Roboto" panose="02000000000000000000" pitchFamily="2" charset="0"/>
              </a:rPr>
              <a:t>The veteran has ineffective treatment or is unable to use prescribed treatment due to comorbid conditions such as PTSD, claustrophobia, or other physical disabilities, and without end-organ damage.</a:t>
            </a:r>
          </a:p>
          <a:p>
            <a:pPr algn="l" fontAlgn="base">
              <a:buFont typeface="Arial" panose="020B0604020202020204" pitchFamily="34" charset="0"/>
              <a:buChar char="•"/>
            </a:pPr>
            <a:r>
              <a:rPr lang="en-US" b="1" i="0" dirty="0">
                <a:solidFill>
                  <a:srgbClr val="000000"/>
                </a:solidFill>
                <a:effectLst/>
                <a:latin typeface="Roboto" panose="02000000000000000000" pitchFamily="2" charset="0"/>
              </a:rPr>
              <a:t>100% Rating: </a:t>
            </a:r>
            <a:r>
              <a:rPr lang="en-US" b="0" i="0" dirty="0">
                <a:solidFill>
                  <a:srgbClr val="000000"/>
                </a:solidFill>
                <a:effectLst/>
                <a:latin typeface="Roboto" panose="02000000000000000000" pitchFamily="2" charset="0"/>
              </a:rPr>
              <a:t>The veteran has ineffective or unusable treatment due to comorbid conditions and suffers from end-organ damage (significant damage to organs like the heart or lungs caused by sleep apnea).</a:t>
            </a:r>
          </a:p>
          <a:p>
            <a:endParaRPr lang="en-US" dirty="0"/>
          </a:p>
        </p:txBody>
      </p:sp>
    </p:spTree>
    <p:extLst>
      <p:ext uri="{BB962C8B-B14F-4D97-AF65-F5344CB8AC3E}">
        <p14:creationId xmlns:p14="http://schemas.microsoft.com/office/powerpoint/2010/main" val="2222148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2C3F4-10F0-D6CC-9933-CFABDBC8D4C2}"/>
              </a:ext>
            </a:extLst>
          </p:cNvPr>
          <p:cNvSpPr>
            <a:spLocks noGrp="1"/>
          </p:cNvSpPr>
          <p:nvPr>
            <p:ph type="title"/>
          </p:nvPr>
        </p:nvSpPr>
        <p:spPr/>
        <p:txBody>
          <a:bodyPr>
            <a:normAutofit fontScale="90000"/>
          </a:bodyPr>
          <a:lstStyle/>
          <a:p>
            <a:pPr algn="ctr"/>
            <a:r>
              <a:rPr lang="en-US" b="0" i="0" dirty="0">
                <a:solidFill>
                  <a:srgbClr val="000000"/>
                </a:solidFill>
                <a:effectLst/>
                <a:latin typeface="Roboto" panose="02000000000000000000" pitchFamily="2" charset="0"/>
              </a:rPr>
              <a:t>Current VA Sleep Apnea Disability Ratings</a:t>
            </a:r>
            <a:br>
              <a:rPr lang="en-US" b="0" i="0" dirty="0">
                <a:solidFill>
                  <a:srgbClr val="000000"/>
                </a:solidFill>
                <a:effectLst/>
                <a:latin typeface="Roboto" panose="02000000000000000000" pitchFamily="2" charset="0"/>
              </a:rPr>
            </a:br>
            <a:endParaRPr lang="en-US" dirty="0"/>
          </a:p>
        </p:txBody>
      </p:sp>
      <p:sp>
        <p:nvSpPr>
          <p:cNvPr id="3" name="Content Placeholder 2">
            <a:extLst>
              <a:ext uri="{FF2B5EF4-FFF2-40B4-BE49-F238E27FC236}">
                <a16:creationId xmlns:a16="http://schemas.microsoft.com/office/drawing/2014/main" id="{E5382A75-4921-08E4-5611-6B735D6205A5}"/>
              </a:ext>
            </a:extLst>
          </p:cNvPr>
          <p:cNvSpPr>
            <a:spLocks noGrp="1"/>
          </p:cNvSpPr>
          <p:nvPr>
            <p:ph idx="1"/>
          </p:nvPr>
        </p:nvSpPr>
        <p:spPr/>
        <p:txBody>
          <a:bodyPr/>
          <a:lstStyle/>
          <a:p>
            <a:pPr algn="l" fontAlgn="base">
              <a:buFont typeface="Arial" panose="020B0604020202020204" pitchFamily="34" charset="0"/>
              <a:buChar char="•"/>
            </a:pPr>
            <a:r>
              <a:rPr lang="en-US" b="1" i="0" dirty="0">
                <a:solidFill>
                  <a:srgbClr val="000000"/>
                </a:solidFill>
                <a:effectLst/>
                <a:latin typeface="Roboto" panose="02000000000000000000" pitchFamily="2" charset="0"/>
              </a:rPr>
              <a:t>0% Rating</a:t>
            </a:r>
            <a:r>
              <a:rPr lang="en-US" b="0" i="0" dirty="0">
                <a:solidFill>
                  <a:srgbClr val="000000"/>
                </a:solidFill>
                <a:effectLst/>
                <a:latin typeface="Roboto" panose="02000000000000000000" pitchFamily="2" charset="0"/>
              </a:rPr>
              <a:t>: A veteran has a diagnosed condition but does not experience significant symptoms or require treatment.</a:t>
            </a:r>
          </a:p>
          <a:p>
            <a:pPr algn="l" fontAlgn="base">
              <a:buFont typeface="Arial" panose="020B0604020202020204" pitchFamily="34" charset="0"/>
              <a:buChar char="•"/>
            </a:pPr>
            <a:r>
              <a:rPr lang="en-US" b="1" i="0" dirty="0">
                <a:solidFill>
                  <a:srgbClr val="000000"/>
                </a:solidFill>
                <a:effectLst/>
                <a:latin typeface="Roboto" panose="02000000000000000000" pitchFamily="2" charset="0"/>
              </a:rPr>
              <a:t>30% Rating:</a:t>
            </a:r>
            <a:r>
              <a:rPr lang="en-US" b="0" i="0" dirty="0">
                <a:solidFill>
                  <a:srgbClr val="000000"/>
                </a:solidFill>
                <a:effectLst/>
                <a:latin typeface="Roboto" panose="02000000000000000000" pitchFamily="2" charset="0"/>
              </a:rPr>
              <a:t> The veteran has persistent daytime hypersomnolence (excessive sleepiness during the day).</a:t>
            </a:r>
          </a:p>
          <a:p>
            <a:pPr algn="l" fontAlgn="base">
              <a:buFont typeface="Arial" panose="020B0604020202020204" pitchFamily="34" charset="0"/>
              <a:buChar char="•"/>
            </a:pPr>
            <a:r>
              <a:rPr lang="en-US" b="1" i="0" dirty="0">
                <a:solidFill>
                  <a:srgbClr val="000000"/>
                </a:solidFill>
                <a:effectLst/>
                <a:latin typeface="Roboto" panose="02000000000000000000" pitchFamily="2" charset="0"/>
              </a:rPr>
              <a:t>50% Rating: </a:t>
            </a:r>
            <a:r>
              <a:rPr lang="en-US" b="0" i="0" dirty="0">
                <a:solidFill>
                  <a:srgbClr val="000000"/>
                </a:solidFill>
                <a:effectLst/>
                <a:latin typeface="Roboto" panose="02000000000000000000" pitchFamily="2" charset="0"/>
              </a:rPr>
              <a:t>The veteran requires a CPAP (Continuous Positive Airway Pressure) machine or another breathing assistance device.</a:t>
            </a:r>
          </a:p>
          <a:p>
            <a:pPr algn="l" fontAlgn="base">
              <a:buFont typeface="Arial" panose="020B0604020202020204" pitchFamily="34" charset="0"/>
              <a:buChar char="•"/>
            </a:pPr>
            <a:r>
              <a:rPr lang="en-US" b="1" i="0" dirty="0">
                <a:solidFill>
                  <a:srgbClr val="000000"/>
                </a:solidFill>
                <a:effectLst/>
                <a:latin typeface="Roboto" panose="02000000000000000000" pitchFamily="2" charset="0"/>
              </a:rPr>
              <a:t>100% Rating: </a:t>
            </a:r>
            <a:r>
              <a:rPr lang="en-US" b="0" i="0" dirty="0">
                <a:solidFill>
                  <a:srgbClr val="000000"/>
                </a:solidFill>
                <a:effectLst/>
                <a:latin typeface="Roboto" panose="02000000000000000000" pitchFamily="2" charset="0"/>
              </a:rPr>
              <a:t>The veteran has chronic respiratory failure, requires around-the-clock oxygen, or has undergone a tracheostomy.</a:t>
            </a:r>
          </a:p>
          <a:p>
            <a:endParaRPr lang="en-US" dirty="0"/>
          </a:p>
        </p:txBody>
      </p:sp>
    </p:spTree>
    <p:extLst>
      <p:ext uri="{BB962C8B-B14F-4D97-AF65-F5344CB8AC3E}">
        <p14:creationId xmlns:p14="http://schemas.microsoft.com/office/powerpoint/2010/main" val="3969054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6ADB9-19EC-84FD-D21C-EF11C40451BA}"/>
              </a:ext>
            </a:extLst>
          </p:cNvPr>
          <p:cNvSpPr>
            <a:spLocks noGrp="1"/>
          </p:cNvSpPr>
          <p:nvPr>
            <p:ph type="title"/>
          </p:nvPr>
        </p:nvSpPr>
        <p:spPr/>
        <p:txBody>
          <a:bodyPr>
            <a:normAutofit fontScale="90000"/>
          </a:bodyPr>
          <a:lstStyle/>
          <a:p>
            <a:br>
              <a:rPr lang="en-US" b="0" i="0" dirty="0">
                <a:solidFill>
                  <a:srgbClr val="000000"/>
                </a:solidFill>
                <a:effectLst/>
                <a:latin typeface="Roboto" panose="02000000000000000000" pitchFamily="2" charset="0"/>
              </a:rPr>
            </a:br>
            <a:r>
              <a:rPr lang="en-US" b="0" i="0" dirty="0">
                <a:solidFill>
                  <a:srgbClr val="000000"/>
                </a:solidFill>
                <a:effectLst/>
                <a:latin typeface="Roboto" panose="02000000000000000000" pitchFamily="2" charset="0"/>
              </a:rPr>
              <a:t>Why Is the VA Changing Sleep Apnea Ratings?</a:t>
            </a:r>
            <a:br>
              <a:rPr lang="en-US" b="0" i="0" dirty="0">
                <a:solidFill>
                  <a:srgbClr val="000000"/>
                </a:solidFill>
                <a:effectLst/>
                <a:latin typeface="Roboto" panose="02000000000000000000" pitchFamily="2" charset="0"/>
              </a:rPr>
            </a:br>
            <a:endParaRPr lang="en-US" dirty="0"/>
          </a:p>
        </p:txBody>
      </p:sp>
      <p:sp>
        <p:nvSpPr>
          <p:cNvPr id="3" name="Content Placeholder 2">
            <a:extLst>
              <a:ext uri="{FF2B5EF4-FFF2-40B4-BE49-F238E27FC236}">
                <a16:creationId xmlns:a16="http://schemas.microsoft.com/office/drawing/2014/main" id="{6B2A06CF-E22F-C47C-D0C4-EF6B534D97EB}"/>
              </a:ext>
            </a:extLst>
          </p:cNvPr>
          <p:cNvSpPr>
            <a:spLocks noGrp="1"/>
          </p:cNvSpPr>
          <p:nvPr>
            <p:ph idx="1"/>
          </p:nvPr>
        </p:nvSpPr>
        <p:spPr>
          <a:xfrm>
            <a:off x="352926" y="1690688"/>
            <a:ext cx="11502190" cy="4934701"/>
          </a:xfrm>
        </p:spPr>
        <p:txBody>
          <a:bodyPr>
            <a:normAutofit fontScale="77500" lnSpcReduction="20000"/>
          </a:bodyPr>
          <a:lstStyle/>
          <a:p>
            <a:pPr algn="l"/>
            <a:r>
              <a:rPr lang="en-US" b="0" i="0" dirty="0">
                <a:solidFill>
                  <a:srgbClr val="000000"/>
                </a:solidFill>
                <a:effectLst/>
                <a:latin typeface="Roboto" panose="02000000000000000000" pitchFamily="2" charset="0"/>
              </a:rPr>
              <a:t>Advancements in medical research and treatment have significantly improved the management of sleep apnea. The VA argues that the current rating system that requires a CPAP machine to receive a 50% disability rating, does not accurately reflect the functional impairment caused by sleep apnea. Many veterans receive a CPAP machine and experience significant improvement in their symptoms. The new changes aim to align disability ratings with the actual impact the condition has on a veteran’s daily life. While these changes could reduce benefits for some veterans, the VA believes they will better reflect the true level of disability caused by sleep apnea. </a:t>
            </a:r>
          </a:p>
          <a:p>
            <a:pPr algn="l"/>
            <a:r>
              <a:rPr lang="en-US" b="0" i="0" dirty="0">
                <a:solidFill>
                  <a:srgbClr val="000000"/>
                </a:solidFill>
                <a:effectLst/>
                <a:latin typeface="Roboto" panose="02000000000000000000" pitchFamily="2" charset="0"/>
              </a:rPr>
              <a:t>The previous VA rating system sometimes led to disparities, where veterans with well-managed symptoms received the same ratings as those with more severe, treatment-resistant sleep apnea. The new system aims to create a fairer assessment by considering how well the treatment works for each veteran and whether other health conditions make their sleep apnea worse or prevent effective treatment.</a:t>
            </a:r>
          </a:p>
          <a:p>
            <a:pPr algn="l"/>
            <a:r>
              <a:rPr lang="en-US" b="0" i="0" dirty="0">
                <a:solidFill>
                  <a:srgbClr val="000000"/>
                </a:solidFill>
                <a:effectLst/>
                <a:latin typeface="Roboto" panose="02000000000000000000" pitchFamily="2" charset="0"/>
              </a:rPr>
              <a:t>However, many veteran advocacy groups argue that these changes unfairly penalize veterans who rely on CPAP therapy, as it fails to acknowledge the long-term health challenges they still face despite using the device. </a:t>
            </a:r>
          </a:p>
          <a:p>
            <a:endParaRPr lang="en-US" dirty="0"/>
          </a:p>
        </p:txBody>
      </p:sp>
    </p:spTree>
    <p:extLst>
      <p:ext uri="{BB962C8B-B14F-4D97-AF65-F5344CB8AC3E}">
        <p14:creationId xmlns:p14="http://schemas.microsoft.com/office/powerpoint/2010/main" val="2709865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729AD-EF59-D31C-D3EB-DCF62B234F3F}"/>
              </a:ext>
            </a:extLst>
          </p:cNvPr>
          <p:cNvSpPr>
            <a:spLocks noGrp="1"/>
          </p:cNvSpPr>
          <p:nvPr>
            <p:ph type="title"/>
          </p:nvPr>
        </p:nvSpPr>
        <p:spPr>
          <a:xfrm>
            <a:off x="838200" y="365125"/>
            <a:ext cx="10515600" cy="565317"/>
          </a:xfrm>
        </p:spPr>
        <p:txBody>
          <a:bodyPr>
            <a:normAutofit fontScale="90000"/>
          </a:bodyPr>
          <a:lstStyle/>
          <a:p>
            <a:r>
              <a:rPr lang="en-US" dirty="0"/>
              <a:t>Comorbid Conditions That Impact Sleep Apnea</a:t>
            </a:r>
          </a:p>
        </p:txBody>
      </p:sp>
      <p:sp>
        <p:nvSpPr>
          <p:cNvPr id="3" name="Content Placeholder 2">
            <a:extLst>
              <a:ext uri="{FF2B5EF4-FFF2-40B4-BE49-F238E27FC236}">
                <a16:creationId xmlns:a16="http://schemas.microsoft.com/office/drawing/2014/main" id="{CE145F32-A448-6116-1F5C-1B336F24E34F}"/>
              </a:ext>
            </a:extLst>
          </p:cNvPr>
          <p:cNvSpPr>
            <a:spLocks noGrp="1"/>
          </p:cNvSpPr>
          <p:nvPr>
            <p:ph idx="1"/>
          </p:nvPr>
        </p:nvSpPr>
        <p:spPr>
          <a:xfrm>
            <a:off x="505325" y="1135147"/>
            <a:ext cx="11438021" cy="5722854"/>
          </a:xfrm>
        </p:spPr>
        <p:txBody>
          <a:bodyPr>
            <a:noAutofit/>
          </a:bodyPr>
          <a:lstStyle/>
          <a:p>
            <a:pPr algn="l" fontAlgn="base">
              <a:buFont typeface="Arial" panose="020B0604020202020204" pitchFamily="34" charset="0"/>
              <a:buChar char="•"/>
            </a:pPr>
            <a:r>
              <a:rPr lang="en-US" sz="1800" b="1" i="0" dirty="0">
                <a:solidFill>
                  <a:srgbClr val="000000"/>
                </a:solidFill>
                <a:effectLst/>
                <a:latin typeface="Roboto" panose="02000000000000000000" pitchFamily="2" charset="0"/>
              </a:rPr>
              <a:t>Post-Traumatic Stress Disorder (PTSD):</a:t>
            </a:r>
            <a:r>
              <a:rPr lang="en-US" sz="1800" b="0" i="0" dirty="0">
                <a:solidFill>
                  <a:srgbClr val="000000"/>
                </a:solidFill>
                <a:effectLst/>
                <a:latin typeface="Roboto" panose="02000000000000000000" pitchFamily="2" charset="0"/>
              </a:rPr>
              <a:t> Veterans with PTSD may struggle with CPAP use due to anxiety, claustrophobia, or other mental health concerns. If PTSD prevents effective CPAP use, it may contribute to a higher rating.</a:t>
            </a:r>
          </a:p>
          <a:p>
            <a:pPr algn="l" fontAlgn="base">
              <a:buFont typeface="Arial" panose="020B0604020202020204" pitchFamily="34" charset="0"/>
              <a:buChar char="•"/>
            </a:pPr>
            <a:r>
              <a:rPr lang="en-US" sz="1800" b="1" i="0" dirty="0">
                <a:solidFill>
                  <a:srgbClr val="000000"/>
                </a:solidFill>
                <a:effectLst/>
                <a:latin typeface="Roboto" panose="02000000000000000000" pitchFamily="2" charset="0"/>
              </a:rPr>
              <a:t>Chronic Obstructive Pulmonary Disease (COPD):</a:t>
            </a:r>
            <a:r>
              <a:rPr lang="en-US" sz="1800" b="0" i="0" dirty="0">
                <a:solidFill>
                  <a:srgbClr val="000000"/>
                </a:solidFill>
                <a:effectLst/>
                <a:latin typeface="Roboto" panose="02000000000000000000" pitchFamily="2" charset="0"/>
              </a:rPr>
              <a:t> Veterans with COPD and sleep apnea may experience respiratory problems which makes CPAP or other treatments less effective.</a:t>
            </a:r>
          </a:p>
          <a:p>
            <a:pPr algn="l" fontAlgn="base">
              <a:buFont typeface="Arial" panose="020B0604020202020204" pitchFamily="34" charset="0"/>
              <a:buChar char="•"/>
            </a:pPr>
            <a:r>
              <a:rPr lang="en-US" sz="1800" b="1" i="0" dirty="0">
                <a:solidFill>
                  <a:srgbClr val="000000"/>
                </a:solidFill>
                <a:effectLst/>
                <a:latin typeface="Roboto" panose="02000000000000000000" pitchFamily="2" charset="0"/>
              </a:rPr>
              <a:t>Obesity and Metabolic Disorders:</a:t>
            </a:r>
            <a:r>
              <a:rPr lang="en-US" sz="1800" b="0" i="0" dirty="0">
                <a:solidFill>
                  <a:srgbClr val="000000"/>
                </a:solidFill>
                <a:effectLst/>
                <a:latin typeface="Roboto" panose="02000000000000000000" pitchFamily="2" charset="0"/>
              </a:rPr>
              <a:t> Conditions like obesity, diabetes, and metabolic syndrome increase the severity of sleep apnea and may reduce treatment effectiveness.</a:t>
            </a:r>
          </a:p>
          <a:p>
            <a:pPr algn="l" fontAlgn="base">
              <a:buFont typeface="Arial" panose="020B0604020202020204" pitchFamily="34" charset="0"/>
              <a:buChar char="•"/>
            </a:pPr>
            <a:r>
              <a:rPr lang="en-US" sz="1800" b="1" i="0" dirty="0">
                <a:solidFill>
                  <a:srgbClr val="000000"/>
                </a:solidFill>
                <a:effectLst/>
                <a:latin typeface="Roboto" panose="02000000000000000000" pitchFamily="2" charset="0"/>
              </a:rPr>
              <a:t>Cardiovascular Disease:</a:t>
            </a:r>
            <a:r>
              <a:rPr lang="en-US" sz="1800" b="0" i="0" dirty="0">
                <a:solidFill>
                  <a:srgbClr val="000000"/>
                </a:solidFill>
                <a:effectLst/>
                <a:latin typeface="Roboto" panose="02000000000000000000" pitchFamily="2" charset="0"/>
              </a:rPr>
              <a:t> Untreated sleep apnea can contribute to or worsen cardiovascular conditions (e.g. hypertension, arrhythmia, heart failure, or stroke), leading to end-organ damage, which is a criterion for a 100% rating.</a:t>
            </a:r>
          </a:p>
          <a:p>
            <a:pPr algn="l" fontAlgn="base">
              <a:buFont typeface="Arial" panose="020B0604020202020204" pitchFamily="34" charset="0"/>
              <a:buChar char="•"/>
            </a:pPr>
            <a:r>
              <a:rPr lang="en-US" sz="1800" b="1" i="0" dirty="0">
                <a:solidFill>
                  <a:srgbClr val="000000"/>
                </a:solidFill>
                <a:effectLst/>
                <a:latin typeface="Roboto" panose="02000000000000000000" pitchFamily="2" charset="0"/>
              </a:rPr>
              <a:t>Neuromuscular Disorders:</a:t>
            </a:r>
            <a:r>
              <a:rPr lang="en-US" sz="1800" b="0" i="0" dirty="0">
                <a:solidFill>
                  <a:srgbClr val="000000"/>
                </a:solidFill>
                <a:effectLst/>
                <a:latin typeface="Roboto" panose="02000000000000000000" pitchFamily="2" charset="0"/>
              </a:rPr>
              <a:t> Conditions such as ALS, multiple sclerosis (MS), or myasthenia gravis can impair breathing and prevent the use of standard sleep apnea treatments.</a:t>
            </a:r>
          </a:p>
          <a:p>
            <a:pPr algn="l" fontAlgn="base">
              <a:buFont typeface="Arial" panose="020B0604020202020204" pitchFamily="34" charset="0"/>
              <a:buChar char="•"/>
            </a:pPr>
            <a:r>
              <a:rPr lang="en-US" sz="1800" b="1" i="0" dirty="0">
                <a:solidFill>
                  <a:srgbClr val="000000"/>
                </a:solidFill>
                <a:effectLst/>
                <a:latin typeface="Roboto" panose="02000000000000000000" pitchFamily="2" charset="0"/>
              </a:rPr>
              <a:t>Chronic Pain Conditions:</a:t>
            </a:r>
            <a:r>
              <a:rPr lang="en-US" sz="1800" b="0" i="0" dirty="0">
                <a:solidFill>
                  <a:srgbClr val="000000"/>
                </a:solidFill>
                <a:effectLst/>
                <a:latin typeface="Roboto" panose="02000000000000000000" pitchFamily="2" charset="0"/>
              </a:rPr>
              <a:t> Veterans with conditions like fibromyalgia or severe arthritis may struggle to sleep in positions that allow CPAP use, reducing treatment effectiveness and justifying a higher disability rating.</a:t>
            </a:r>
          </a:p>
          <a:p>
            <a:pPr algn="l" fontAlgn="base">
              <a:buFont typeface="Arial" panose="020B0604020202020204" pitchFamily="34" charset="0"/>
              <a:buChar char="•"/>
            </a:pPr>
            <a:r>
              <a:rPr lang="en-US" sz="1800" b="1" i="0" dirty="0">
                <a:solidFill>
                  <a:srgbClr val="000000"/>
                </a:solidFill>
                <a:effectLst/>
                <a:latin typeface="Roboto" panose="02000000000000000000" pitchFamily="2" charset="0"/>
              </a:rPr>
              <a:t>Gastroesophageal Reflux Disease (GERD):</a:t>
            </a:r>
            <a:r>
              <a:rPr lang="en-US" sz="1800" b="0" i="0" dirty="0">
                <a:solidFill>
                  <a:srgbClr val="000000"/>
                </a:solidFill>
                <a:effectLst/>
                <a:latin typeface="Roboto" panose="02000000000000000000" pitchFamily="2" charset="0"/>
              </a:rPr>
              <a:t> GERD can be worsened by sleep apnea and may interfere with comfortable breathing during sleep, making it harder for veterans to tolerate CPAP therapy.</a:t>
            </a:r>
          </a:p>
          <a:p>
            <a:pPr algn="l" fontAlgn="base">
              <a:buFont typeface="Arial" panose="020B0604020202020204" pitchFamily="34" charset="0"/>
              <a:buChar char="•"/>
            </a:pPr>
            <a:r>
              <a:rPr lang="en-US" sz="1800" b="1" i="0" dirty="0">
                <a:solidFill>
                  <a:srgbClr val="000000"/>
                </a:solidFill>
                <a:effectLst/>
                <a:latin typeface="Roboto" panose="02000000000000000000" pitchFamily="2" charset="0"/>
              </a:rPr>
              <a:t>Asthma:</a:t>
            </a:r>
            <a:r>
              <a:rPr lang="en-US" sz="1800" b="0" i="0" dirty="0">
                <a:solidFill>
                  <a:srgbClr val="000000"/>
                </a:solidFill>
                <a:effectLst/>
                <a:latin typeface="Roboto" panose="02000000000000000000" pitchFamily="2" charset="0"/>
              </a:rPr>
              <a:t> Asthma may lead to airway inflammation and obstruction, which can worsen sleep apnea symptoms and reduce CPAP effectiveness.</a:t>
            </a:r>
          </a:p>
          <a:p>
            <a:endParaRPr lang="en-US" sz="1800" dirty="0"/>
          </a:p>
        </p:txBody>
      </p:sp>
    </p:spTree>
    <p:extLst>
      <p:ext uri="{BB962C8B-B14F-4D97-AF65-F5344CB8AC3E}">
        <p14:creationId xmlns:p14="http://schemas.microsoft.com/office/powerpoint/2010/main" val="2015954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7E776-FCED-4BA5-984C-7A2CAF9281EC}"/>
              </a:ext>
            </a:extLst>
          </p:cNvPr>
          <p:cNvSpPr>
            <a:spLocks noGrp="1"/>
          </p:cNvSpPr>
          <p:nvPr>
            <p:ph type="title"/>
          </p:nvPr>
        </p:nvSpPr>
        <p:spPr/>
        <p:txBody>
          <a:bodyPr>
            <a:normAutofit fontScale="90000"/>
          </a:bodyPr>
          <a:lstStyle/>
          <a:p>
            <a:r>
              <a:rPr lang="en-US" b="1" i="0" dirty="0">
                <a:solidFill>
                  <a:srgbClr val="252C2F"/>
                </a:solidFill>
                <a:effectLst/>
                <a:latin typeface="Montserrat" panose="00000500000000000000" pitchFamily="2" charset="0"/>
              </a:rPr>
              <a:t>2025 VA Rating Changes for Tinnitus</a:t>
            </a:r>
            <a:br>
              <a:rPr lang="en-US" b="1" i="0" dirty="0">
                <a:solidFill>
                  <a:srgbClr val="252C2F"/>
                </a:solidFill>
                <a:effectLst/>
                <a:latin typeface="Montserrat" panose="00000500000000000000" pitchFamily="2" charset="0"/>
              </a:rPr>
            </a:br>
            <a:endParaRPr lang="en-US" dirty="0"/>
          </a:p>
        </p:txBody>
      </p:sp>
      <p:sp>
        <p:nvSpPr>
          <p:cNvPr id="3" name="Content Placeholder 2">
            <a:extLst>
              <a:ext uri="{FF2B5EF4-FFF2-40B4-BE49-F238E27FC236}">
                <a16:creationId xmlns:a16="http://schemas.microsoft.com/office/drawing/2014/main" id="{2FC51D13-6559-3192-8787-9A126E35C47E}"/>
              </a:ext>
            </a:extLst>
          </p:cNvPr>
          <p:cNvSpPr>
            <a:spLocks noGrp="1"/>
          </p:cNvSpPr>
          <p:nvPr>
            <p:ph idx="1"/>
          </p:nvPr>
        </p:nvSpPr>
        <p:spPr/>
        <p:txBody>
          <a:bodyPr/>
          <a:lstStyle/>
          <a:p>
            <a:r>
              <a:rPr lang="en-US" b="0" i="0" dirty="0">
                <a:effectLst/>
                <a:latin typeface="Roboto" panose="02000000000000000000" pitchFamily="2" charset="0"/>
              </a:rPr>
              <a:t>Tinnitus is a condition that causes </a:t>
            </a:r>
            <a:r>
              <a:rPr lang="en-US" b="1" i="0" dirty="0">
                <a:effectLst/>
                <a:latin typeface="Roboto" panose="02000000000000000000" pitchFamily="2" charset="0"/>
              </a:rPr>
              <a:t>ringing, buzzing, whistling, or other sounds in the ears without an external source</a:t>
            </a:r>
            <a:r>
              <a:rPr lang="en-US" b="0" i="0" dirty="0">
                <a:effectLst/>
                <a:latin typeface="Roboto" panose="02000000000000000000" pitchFamily="2" charset="0"/>
              </a:rPr>
              <a:t>. It is currently the number-one disability among Veterans and affects nearly 15% of American adults. The VA rates tinnitus under Diagnostic Code 6260 and assigns a flat 10 percent disability rating for both ears.</a:t>
            </a:r>
            <a:endParaRPr lang="en-US" dirty="0"/>
          </a:p>
        </p:txBody>
      </p:sp>
    </p:spTree>
    <p:extLst>
      <p:ext uri="{BB962C8B-B14F-4D97-AF65-F5344CB8AC3E}">
        <p14:creationId xmlns:p14="http://schemas.microsoft.com/office/powerpoint/2010/main" val="166434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CCF13-B67A-BD04-AE08-0BB0A2EF6AB6}"/>
              </a:ext>
            </a:extLst>
          </p:cNvPr>
          <p:cNvSpPr>
            <a:spLocks noGrp="1"/>
          </p:cNvSpPr>
          <p:nvPr>
            <p:ph type="title"/>
          </p:nvPr>
        </p:nvSpPr>
        <p:spPr/>
        <p:txBody>
          <a:bodyPr/>
          <a:lstStyle/>
          <a:p>
            <a:r>
              <a:rPr lang="en-US" dirty="0"/>
              <a:t>Tinnitus Video</a:t>
            </a:r>
          </a:p>
        </p:txBody>
      </p:sp>
      <p:sp>
        <p:nvSpPr>
          <p:cNvPr id="3" name="Content Placeholder 2">
            <a:extLst>
              <a:ext uri="{FF2B5EF4-FFF2-40B4-BE49-F238E27FC236}">
                <a16:creationId xmlns:a16="http://schemas.microsoft.com/office/drawing/2014/main" id="{2B1761F2-ACF3-2117-4668-1E181FF4CACC}"/>
              </a:ext>
            </a:extLst>
          </p:cNvPr>
          <p:cNvSpPr>
            <a:spLocks noGrp="1"/>
          </p:cNvSpPr>
          <p:nvPr>
            <p:ph idx="1"/>
          </p:nvPr>
        </p:nvSpPr>
        <p:spPr/>
        <p:txBody>
          <a:bodyPr/>
          <a:lstStyle/>
          <a:p>
            <a:r>
              <a:rPr lang="en-US" dirty="0">
                <a:hlinkClick r:id="rId2"/>
              </a:rPr>
              <a:t>🚨 VA Tinnitus Changes in 2025 – Claim Your 10% Rating NOW Before It's Too Late!</a:t>
            </a:r>
            <a:endParaRPr lang="en-US" dirty="0"/>
          </a:p>
        </p:txBody>
      </p:sp>
    </p:spTree>
    <p:extLst>
      <p:ext uri="{BB962C8B-B14F-4D97-AF65-F5344CB8AC3E}">
        <p14:creationId xmlns:p14="http://schemas.microsoft.com/office/powerpoint/2010/main" val="1812168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F6DFD-A5C2-3E3D-8290-D9CAF1F217A7}"/>
              </a:ext>
            </a:extLst>
          </p:cNvPr>
          <p:cNvSpPr>
            <a:spLocks noGrp="1"/>
          </p:cNvSpPr>
          <p:nvPr>
            <p:ph type="title"/>
          </p:nvPr>
        </p:nvSpPr>
        <p:spPr/>
        <p:txBody>
          <a:bodyPr/>
          <a:lstStyle/>
          <a:p>
            <a:pPr algn="ctr"/>
            <a:r>
              <a:rPr lang="en-US" dirty="0"/>
              <a:t>2025 Changes to Tinnitus</a:t>
            </a:r>
          </a:p>
        </p:txBody>
      </p:sp>
      <p:sp>
        <p:nvSpPr>
          <p:cNvPr id="3" name="Content Placeholder 2">
            <a:extLst>
              <a:ext uri="{FF2B5EF4-FFF2-40B4-BE49-F238E27FC236}">
                <a16:creationId xmlns:a16="http://schemas.microsoft.com/office/drawing/2014/main" id="{C0911F52-0CCD-8445-7EB1-CE73289C36BB}"/>
              </a:ext>
            </a:extLst>
          </p:cNvPr>
          <p:cNvSpPr>
            <a:spLocks noGrp="1"/>
          </p:cNvSpPr>
          <p:nvPr>
            <p:ph idx="1"/>
          </p:nvPr>
        </p:nvSpPr>
        <p:spPr>
          <a:xfrm>
            <a:off x="838200" y="1469036"/>
            <a:ext cx="10515600" cy="5023839"/>
          </a:xfrm>
        </p:spPr>
        <p:txBody>
          <a:bodyPr>
            <a:normAutofit fontScale="85000" lnSpcReduction="20000"/>
          </a:bodyPr>
          <a:lstStyle/>
          <a:p>
            <a:pPr algn="l">
              <a:buFont typeface="Arial" panose="020B0604020202020204" pitchFamily="34" charset="0"/>
              <a:buChar char="•"/>
            </a:pPr>
            <a:r>
              <a:rPr lang="en-US" b="1" i="0" dirty="0">
                <a:solidFill>
                  <a:srgbClr val="252C2F"/>
                </a:solidFill>
                <a:effectLst/>
                <a:latin typeface="Montserrat" panose="00000500000000000000" pitchFamily="2" charset="0"/>
              </a:rPr>
              <a:t>No More Separate VA Rating for Tinnitus</a:t>
            </a:r>
            <a:r>
              <a:rPr lang="en-US" b="0" i="0" dirty="0">
                <a:solidFill>
                  <a:srgbClr val="252C2F"/>
                </a:solidFill>
                <a:effectLst/>
                <a:latin typeface="Montserrat" panose="00000500000000000000" pitchFamily="2" charset="0"/>
              </a:rPr>
              <a:t>: The new rating criteria eliminates the separate standalone 10% rating for tinnitus. In the future, tinnitus will only be evaluated as a part of another underlying condition. For example, a 0% service-connected rating for hearing loss with tinnitus with result in a veteran also getting a 10% overall rating. However, if a veteran has a service-connected rating of 10% or higher for hearing loss, there will be no additional award of tinnitus.</a:t>
            </a:r>
          </a:p>
          <a:p>
            <a:pPr algn="l">
              <a:buFont typeface="Arial" panose="020B0604020202020204" pitchFamily="34" charset="0"/>
              <a:buChar char="•"/>
            </a:pPr>
            <a:r>
              <a:rPr lang="en-US" b="1" i="0" dirty="0">
                <a:solidFill>
                  <a:srgbClr val="252C2F"/>
                </a:solidFill>
                <a:effectLst/>
                <a:latin typeface="Montserrat" panose="00000500000000000000" pitchFamily="2" charset="0"/>
              </a:rPr>
              <a:t>Increased Burden of Proof</a:t>
            </a:r>
            <a:r>
              <a:rPr lang="en-US" b="0" i="0" dirty="0">
                <a:solidFill>
                  <a:srgbClr val="252C2F"/>
                </a:solidFill>
                <a:effectLst/>
                <a:latin typeface="Montserrat" panose="00000500000000000000" pitchFamily="2" charset="0"/>
              </a:rPr>
              <a:t>: Veterans will now need to provide more extensive evidence to show that their tinnitus is part of another underlying condition that can be service connected and rated for VA disability benefits.</a:t>
            </a:r>
          </a:p>
          <a:p>
            <a:pPr algn="l">
              <a:buFont typeface="Arial" panose="020B0604020202020204" pitchFamily="34" charset="0"/>
              <a:buChar char="•"/>
            </a:pPr>
            <a:r>
              <a:rPr lang="en-US" b="1" i="0" dirty="0">
                <a:solidFill>
                  <a:srgbClr val="252C2F"/>
                </a:solidFill>
                <a:effectLst/>
                <a:latin typeface="Montserrat" panose="00000500000000000000" pitchFamily="2" charset="0"/>
              </a:rPr>
              <a:t>Loss of VA Disability Benefits</a:t>
            </a:r>
            <a:r>
              <a:rPr lang="en-US" b="0" i="0" dirty="0">
                <a:solidFill>
                  <a:srgbClr val="252C2F"/>
                </a:solidFill>
                <a:effectLst/>
                <a:latin typeface="Montserrat" panose="00000500000000000000" pitchFamily="2" charset="0"/>
              </a:rPr>
              <a:t>: For many veterans, tinnitus has been a cornerstone of their disability claims. These new changes result in the loss of this critical “gateway” claim that many veterans receive a 10% VA rating for now. In the future, veterans will not be able to get a 10% rating for tinnitus on its own.</a:t>
            </a:r>
          </a:p>
          <a:p>
            <a:endParaRPr lang="en-US" dirty="0"/>
          </a:p>
        </p:txBody>
      </p:sp>
    </p:spTree>
    <p:extLst>
      <p:ext uri="{BB962C8B-B14F-4D97-AF65-F5344CB8AC3E}">
        <p14:creationId xmlns:p14="http://schemas.microsoft.com/office/powerpoint/2010/main" val="3911459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53DEC-48E6-5EDC-2B69-3EEB612BF318}"/>
              </a:ext>
            </a:extLst>
          </p:cNvPr>
          <p:cNvSpPr>
            <a:spLocks noGrp="1"/>
          </p:cNvSpPr>
          <p:nvPr>
            <p:ph type="title"/>
          </p:nvPr>
        </p:nvSpPr>
        <p:spPr/>
        <p:txBody>
          <a:bodyPr/>
          <a:lstStyle/>
          <a:p>
            <a:pPr algn="ctr"/>
            <a:r>
              <a:rPr lang="en-US" dirty="0"/>
              <a:t>Tinnitus Associated With Hearing Loss</a:t>
            </a:r>
          </a:p>
        </p:txBody>
      </p:sp>
      <p:sp>
        <p:nvSpPr>
          <p:cNvPr id="3" name="Content Placeholder 2">
            <a:extLst>
              <a:ext uri="{FF2B5EF4-FFF2-40B4-BE49-F238E27FC236}">
                <a16:creationId xmlns:a16="http://schemas.microsoft.com/office/drawing/2014/main" id="{0D8FEEEB-CB9E-66F4-DDFC-EA4E9EC99AD8}"/>
              </a:ext>
            </a:extLst>
          </p:cNvPr>
          <p:cNvSpPr>
            <a:spLocks noGrp="1"/>
          </p:cNvSpPr>
          <p:nvPr>
            <p:ph idx="1"/>
          </p:nvPr>
        </p:nvSpPr>
        <p:spPr/>
        <p:txBody>
          <a:bodyPr>
            <a:normAutofit fontScale="92500" lnSpcReduction="10000"/>
          </a:bodyPr>
          <a:lstStyle/>
          <a:p>
            <a:pPr algn="l">
              <a:buFont typeface="Arial" panose="020B0604020202020204" pitchFamily="34" charset="0"/>
              <a:buChar char="•"/>
            </a:pPr>
            <a:r>
              <a:rPr lang="en-US" b="1" i="0" dirty="0">
                <a:solidFill>
                  <a:srgbClr val="252C2F"/>
                </a:solidFill>
                <a:effectLst/>
                <a:latin typeface="Montserrat" panose="00000500000000000000" pitchFamily="2" charset="0"/>
              </a:rPr>
              <a:t>10% Rating for Tinnitus with Non-Compensable Hearing Loss:</a:t>
            </a:r>
            <a:r>
              <a:rPr lang="en-US" b="0" i="0" dirty="0">
                <a:solidFill>
                  <a:srgbClr val="252C2F"/>
                </a:solidFill>
                <a:effectLst/>
                <a:latin typeface="Montserrat" panose="00000500000000000000" pitchFamily="2" charset="0"/>
              </a:rPr>
              <a:t> If a veteran has hearing loss rated at 0% (recognized as service-connected but not severe enough to warrant compensation) and tinnitus is diagnosed as linked to this hearing loss, a 10% VA disability rating can be awarded for tinnitus. This is the only scenario under DC 6100 where tinnitus can still receive a separate 10% rating.</a:t>
            </a:r>
          </a:p>
          <a:p>
            <a:pPr algn="l">
              <a:buFont typeface="Arial" panose="020B0604020202020204" pitchFamily="34" charset="0"/>
              <a:buChar char="•"/>
            </a:pPr>
            <a:r>
              <a:rPr lang="en-US" b="1" i="0" dirty="0">
                <a:solidFill>
                  <a:srgbClr val="252C2F"/>
                </a:solidFill>
                <a:effectLst/>
                <a:latin typeface="Montserrat" panose="00000500000000000000" pitchFamily="2" charset="0"/>
              </a:rPr>
              <a:t>Otherwise Evaluated Under Hearing Loss Tables:</a:t>
            </a:r>
            <a:r>
              <a:rPr lang="en-US" b="0" i="0" dirty="0">
                <a:solidFill>
                  <a:srgbClr val="252C2F"/>
                </a:solidFill>
                <a:effectLst/>
                <a:latin typeface="Montserrat" panose="00000500000000000000" pitchFamily="2" charset="0"/>
              </a:rPr>
              <a:t> If the hearing loss itself is compensable (i.e., rated at 10% or higher), no additional 10% rating will be granted for tinnitus. Instead, the veteran’s overall rating will be determined based on the severity of the hearing loss alone, using the standard hearing loss tables.</a:t>
            </a:r>
          </a:p>
          <a:p>
            <a:endParaRPr lang="en-US" dirty="0"/>
          </a:p>
        </p:txBody>
      </p:sp>
    </p:spTree>
    <p:extLst>
      <p:ext uri="{BB962C8B-B14F-4D97-AF65-F5344CB8AC3E}">
        <p14:creationId xmlns:p14="http://schemas.microsoft.com/office/powerpoint/2010/main" val="672890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9338-8E59-A945-4EBC-B2D795DE8EA7}"/>
              </a:ext>
            </a:extLst>
          </p:cNvPr>
          <p:cNvSpPr>
            <a:spLocks noGrp="1"/>
          </p:cNvSpPr>
          <p:nvPr>
            <p:ph type="title"/>
          </p:nvPr>
        </p:nvSpPr>
        <p:spPr/>
        <p:txBody>
          <a:bodyPr/>
          <a:lstStyle/>
          <a:p>
            <a:pPr algn="ctr"/>
            <a:r>
              <a:rPr lang="en-US" dirty="0"/>
              <a:t> Repayment Plan</a:t>
            </a:r>
          </a:p>
        </p:txBody>
      </p:sp>
      <p:sp>
        <p:nvSpPr>
          <p:cNvPr id="3" name="Content Placeholder 2">
            <a:extLst>
              <a:ext uri="{FF2B5EF4-FFF2-40B4-BE49-F238E27FC236}">
                <a16:creationId xmlns:a16="http://schemas.microsoft.com/office/drawing/2014/main" id="{8DA1DA59-D508-4B6C-BFA1-1B6C0098AD93}"/>
              </a:ext>
            </a:extLst>
          </p:cNvPr>
          <p:cNvSpPr>
            <a:spLocks noGrp="1"/>
          </p:cNvSpPr>
          <p:nvPr>
            <p:ph idx="1"/>
          </p:nvPr>
        </p:nvSpPr>
        <p:spPr/>
        <p:txBody>
          <a:bodyPr>
            <a:noAutofit/>
          </a:bodyPr>
          <a:lstStyle/>
          <a:p>
            <a:r>
              <a:rPr lang="en-US" sz="2600" dirty="0">
                <a:latin typeface="Arial" panose="020B0604020202020204" pitchFamily="34" charset="0"/>
                <a:cs typeface="Arial" panose="020B0604020202020204" pitchFamily="34" charset="0"/>
              </a:rPr>
              <a:t>Step 2. The servicer asks if the borrower can afford to repay the missed payments in a lump sum and/or can afford to enter into a repayment plan with scheduled partial monthly mortgage payments. If the borrower can afford to repay the missed payments in a lump sum during the forbearance timeframe and/or could afford a repayment plan with scheduled partial monthly mortgage payment, the servicer offers the borrower a Special Forbearance to allow time to gather and submit the funds to reinstate. If the borrower cannot afford such payments, the servicer proceeds to Step 3. If the borrower reaches the end of the Special Forbearance timeframe and has not reinstated the loan, the servicer proceeds to Step 3. A servicer may contact VA for further evaluation of a loan, on a case-by-case basis</a:t>
            </a:r>
          </a:p>
        </p:txBody>
      </p:sp>
    </p:spTree>
    <p:extLst>
      <p:ext uri="{BB962C8B-B14F-4D97-AF65-F5344CB8AC3E}">
        <p14:creationId xmlns:p14="http://schemas.microsoft.com/office/powerpoint/2010/main" val="1864471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1070A-6C51-FC94-B18E-ABF254A2D8D2}"/>
              </a:ext>
            </a:extLst>
          </p:cNvPr>
          <p:cNvSpPr>
            <a:spLocks noGrp="1"/>
          </p:cNvSpPr>
          <p:nvPr>
            <p:ph type="title"/>
          </p:nvPr>
        </p:nvSpPr>
        <p:spPr/>
        <p:txBody>
          <a:bodyPr/>
          <a:lstStyle/>
          <a:p>
            <a:pPr algn="ctr"/>
            <a:r>
              <a:rPr lang="en-US" dirty="0"/>
              <a:t>Tinnitus Associated With </a:t>
            </a:r>
            <a:r>
              <a:rPr lang="en-US"/>
              <a:t>Hearing Loss 2</a:t>
            </a:r>
            <a:endParaRPr lang="en-US" dirty="0"/>
          </a:p>
        </p:txBody>
      </p:sp>
      <p:sp>
        <p:nvSpPr>
          <p:cNvPr id="3" name="Content Placeholder 2">
            <a:extLst>
              <a:ext uri="{FF2B5EF4-FFF2-40B4-BE49-F238E27FC236}">
                <a16:creationId xmlns:a16="http://schemas.microsoft.com/office/drawing/2014/main" id="{0E583B40-C14E-5FA8-276A-8A30A7DB6E53}"/>
              </a:ext>
            </a:extLst>
          </p:cNvPr>
          <p:cNvSpPr>
            <a:spLocks noGrp="1"/>
          </p:cNvSpPr>
          <p:nvPr>
            <p:ph idx="1"/>
          </p:nvPr>
        </p:nvSpPr>
        <p:spPr/>
        <p:txBody>
          <a:bodyPr>
            <a:normAutofit lnSpcReduction="10000"/>
          </a:bodyPr>
          <a:lstStyle/>
          <a:p>
            <a:pPr algn="l">
              <a:buFont typeface="Arial" panose="020B0604020202020204" pitchFamily="34" charset="0"/>
              <a:buChar char="•"/>
            </a:pPr>
            <a:r>
              <a:rPr lang="en-US" b="1" i="0" dirty="0">
                <a:solidFill>
                  <a:srgbClr val="252C2F"/>
                </a:solidFill>
                <a:effectLst/>
                <a:latin typeface="Montserrat" panose="00000500000000000000" pitchFamily="2" charset="0"/>
              </a:rPr>
              <a:t>Note #1:</a:t>
            </a:r>
            <a:r>
              <a:rPr lang="en-US" b="0" i="0" dirty="0">
                <a:solidFill>
                  <a:srgbClr val="252C2F"/>
                </a:solidFill>
                <a:effectLst/>
                <a:latin typeface="Montserrat" panose="00000500000000000000" pitchFamily="2" charset="0"/>
              </a:rPr>
              <a:t> Tinnitus diagnosed in association with other service-connected conditions, such as Meniere’s disease, traumatic brain injury (TBI), or certain vascular and neurocognitive disorders, will not receive a separate 10% rating under DC 6100. Instead, tinnitus will be evaluated as part of these underlying conditions, without a distinct tinnitus rating.</a:t>
            </a:r>
          </a:p>
          <a:p>
            <a:pPr algn="l">
              <a:buFont typeface="Arial" panose="020B0604020202020204" pitchFamily="34" charset="0"/>
              <a:buChar char="•"/>
            </a:pPr>
            <a:r>
              <a:rPr lang="en-US" b="1" i="0" dirty="0">
                <a:solidFill>
                  <a:srgbClr val="252C2F"/>
                </a:solidFill>
                <a:effectLst/>
                <a:latin typeface="Montserrat" panose="00000500000000000000" pitchFamily="2" charset="0"/>
              </a:rPr>
              <a:t>Note #2:</a:t>
            </a:r>
            <a:r>
              <a:rPr lang="en-US" b="0" i="0" dirty="0">
                <a:solidFill>
                  <a:srgbClr val="252C2F"/>
                </a:solidFill>
                <a:effectLst/>
                <a:latin typeface="Montserrat" panose="00000500000000000000" pitchFamily="2" charset="0"/>
              </a:rPr>
              <a:t> Tinnitus will only be compensated if it is part of an underlying service-connected condition. This means the VA will no longer provide a standalone rating for tinnitus; it must be tied directly to another recognized condition.</a:t>
            </a:r>
          </a:p>
          <a:p>
            <a:endParaRPr lang="en-US" dirty="0"/>
          </a:p>
        </p:txBody>
      </p:sp>
    </p:spTree>
    <p:extLst>
      <p:ext uri="{BB962C8B-B14F-4D97-AF65-F5344CB8AC3E}">
        <p14:creationId xmlns:p14="http://schemas.microsoft.com/office/powerpoint/2010/main" val="1151004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641692-FCD0-5948-280C-8B119E9B1801}"/>
              </a:ext>
            </a:extLst>
          </p:cNvPr>
          <p:cNvSpPr>
            <a:spLocks noGrp="1"/>
          </p:cNvSpPr>
          <p:nvPr>
            <p:ph idx="1"/>
          </p:nvPr>
        </p:nvSpPr>
        <p:spPr/>
        <p:txBody>
          <a:bodyPr>
            <a:normAutofit lnSpcReduction="10000"/>
          </a:bodyPr>
          <a:lstStyle/>
          <a:p>
            <a:r>
              <a:rPr lang="en-US" dirty="0"/>
              <a:t>Step 3. The servicer asks if the borrower can afford the current monthly mortgage payment, plus additional amounts, until the loan is current. If the borrower can afford the current monthly mortgage payment, plus additional amounts until the loan is current, the servicer discusses a Repayment Plan with the borrower. If the borrower can afford the servicer’s terms, then the servicer offers the borrower a Repayment Plan. If not, the servicer proceeds to Step 4. If the borrower can afford such terms but does not agree to the Repayment Plan, the servicer offers alternatives to foreclosure or proceeds to foreclosure, as appropriate. A servicer may contact VA for further evaluation of a loan, on a case-by-case basis</a:t>
            </a:r>
          </a:p>
        </p:txBody>
      </p:sp>
    </p:spTree>
    <p:extLst>
      <p:ext uri="{BB962C8B-B14F-4D97-AF65-F5344CB8AC3E}">
        <p14:creationId xmlns:p14="http://schemas.microsoft.com/office/powerpoint/2010/main" val="2265523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EE529-0B42-A791-9E17-B62A3BBA9591}"/>
              </a:ext>
            </a:extLst>
          </p:cNvPr>
          <p:cNvSpPr>
            <a:spLocks noGrp="1"/>
          </p:cNvSpPr>
          <p:nvPr>
            <p:ph type="title"/>
          </p:nvPr>
        </p:nvSpPr>
        <p:spPr/>
        <p:txBody>
          <a:bodyPr/>
          <a:lstStyle/>
          <a:p>
            <a:pPr algn="ctr"/>
            <a:r>
              <a:rPr lang="en-US" dirty="0"/>
              <a:t>Home Modification</a:t>
            </a:r>
          </a:p>
        </p:txBody>
      </p:sp>
      <p:sp>
        <p:nvSpPr>
          <p:cNvPr id="3" name="Content Placeholder 2">
            <a:extLst>
              <a:ext uri="{FF2B5EF4-FFF2-40B4-BE49-F238E27FC236}">
                <a16:creationId xmlns:a16="http://schemas.microsoft.com/office/drawing/2014/main" id="{299AECDC-B192-24D1-BAE1-8F598607203C}"/>
              </a:ext>
            </a:extLst>
          </p:cNvPr>
          <p:cNvSpPr>
            <a:spLocks noGrp="1"/>
          </p:cNvSpPr>
          <p:nvPr>
            <p:ph idx="1"/>
          </p:nvPr>
        </p:nvSpPr>
        <p:spPr/>
        <p:txBody>
          <a:bodyPr>
            <a:normAutofit lnSpcReduction="10000"/>
          </a:bodyPr>
          <a:lstStyle/>
          <a:p>
            <a:r>
              <a:rPr lang="en-US" dirty="0"/>
              <a:t>Step 4. The servicer asks if the borrower can afford the current monthly mortgage payment. If the borrower can, the servicer discusses the Traditional VA Modification with the borrower to see if new terms can bring the loan current, without increasing the monthly payment. If the borrower can afford the servicer’s terms, then the servicer offers the borrower the Traditional VA Modification. If not, the servicer proceeds to Step 5. If the borrower can afford such terms but does not agree to the Traditional VA Modification, the servicer offers alternatives to foreclosure or proceeds to foreclosure, as appropriate. A servicer may contact VA for further evaluation of a loan, on a case-by-case basis</a:t>
            </a:r>
          </a:p>
        </p:txBody>
      </p:sp>
    </p:spTree>
    <p:extLst>
      <p:ext uri="{BB962C8B-B14F-4D97-AF65-F5344CB8AC3E}">
        <p14:creationId xmlns:p14="http://schemas.microsoft.com/office/powerpoint/2010/main" val="3062885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102D1D-61B2-7054-3795-01399AE6CA78}"/>
              </a:ext>
            </a:extLst>
          </p:cNvPr>
          <p:cNvSpPr>
            <a:spLocks noGrp="1"/>
          </p:cNvSpPr>
          <p:nvPr>
            <p:ph idx="1"/>
          </p:nvPr>
        </p:nvSpPr>
        <p:spPr>
          <a:xfrm>
            <a:off x="838200" y="2021305"/>
            <a:ext cx="10515600" cy="4155658"/>
          </a:xfrm>
        </p:spPr>
        <p:txBody>
          <a:bodyPr/>
          <a:lstStyle/>
          <a:p>
            <a:r>
              <a:rPr lang="en-US" dirty="0"/>
              <a:t>Step 5. The servicer reviews the loan to determine if the terms could be modified under a 30- year modification to decrease the current monthly principal and interest payment by at least 10%. If so, the servicer offers the borrower the 30-year modification. If not, the servicer proceeds to Step 6. If the borrower does not agree to the 30-year modification, the servicer cannot proceed to the Veterans Affairs Servicing Purchase (VASP) review (i.e., the servicer cannot proceed beyond Step 5). The servicer offers alternatives to foreclosure or proceeds to foreclosure, as appropriate</a:t>
            </a:r>
          </a:p>
        </p:txBody>
      </p:sp>
    </p:spTree>
    <p:extLst>
      <p:ext uri="{BB962C8B-B14F-4D97-AF65-F5344CB8AC3E}">
        <p14:creationId xmlns:p14="http://schemas.microsoft.com/office/powerpoint/2010/main" val="2314721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BBE11-9057-8929-F530-3C238DFEB8BD}"/>
              </a:ext>
            </a:extLst>
          </p:cNvPr>
          <p:cNvSpPr>
            <a:spLocks noGrp="1"/>
          </p:cNvSpPr>
          <p:nvPr>
            <p:ph type="title"/>
          </p:nvPr>
        </p:nvSpPr>
        <p:spPr/>
        <p:txBody>
          <a:bodyPr/>
          <a:lstStyle/>
          <a:p>
            <a:pPr algn="ctr"/>
            <a:r>
              <a:rPr lang="en-US" dirty="0"/>
              <a:t>Loan Review</a:t>
            </a:r>
          </a:p>
        </p:txBody>
      </p:sp>
      <p:sp>
        <p:nvSpPr>
          <p:cNvPr id="3" name="Content Placeholder 2">
            <a:extLst>
              <a:ext uri="{FF2B5EF4-FFF2-40B4-BE49-F238E27FC236}">
                <a16:creationId xmlns:a16="http://schemas.microsoft.com/office/drawing/2014/main" id="{28F28BA9-99D7-6E30-39C6-8391A22E08F8}"/>
              </a:ext>
            </a:extLst>
          </p:cNvPr>
          <p:cNvSpPr>
            <a:spLocks noGrp="1"/>
          </p:cNvSpPr>
          <p:nvPr>
            <p:ph idx="1"/>
          </p:nvPr>
        </p:nvSpPr>
        <p:spPr/>
        <p:txBody>
          <a:bodyPr/>
          <a:lstStyle/>
          <a:p>
            <a:r>
              <a:rPr lang="en-US" dirty="0"/>
              <a:t>If the borrower/s agree to the terms of the new loan, 30 or 40 year modification, regardless of any reflected decrease in principal or interest. If the borrower does not agree to the 40-year modification, the servicer cannot proceed to VASP review (i.e., the servicer cannot proceed beyond Step 7). The servicer offers appropriate alternatives to foreclosure or proceeds to foreclosure, as appropriate. </a:t>
            </a:r>
          </a:p>
        </p:txBody>
      </p:sp>
    </p:spTree>
    <p:extLst>
      <p:ext uri="{BB962C8B-B14F-4D97-AF65-F5344CB8AC3E}">
        <p14:creationId xmlns:p14="http://schemas.microsoft.com/office/powerpoint/2010/main" val="3141950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404A3-79B0-004D-934A-5318C89B5854}"/>
              </a:ext>
            </a:extLst>
          </p:cNvPr>
          <p:cNvSpPr>
            <a:spLocks noGrp="1"/>
          </p:cNvSpPr>
          <p:nvPr>
            <p:ph type="title"/>
          </p:nvPr>
        </p:nvSpPr>
        <p:spPr/>
        <p:txBody>
          <a:bodyPr/>
          <a:lstStyle/>
          <a:p>
            <a:pPr algn="ctr"/>
            <a:r>
              <a:rPr lang="en-US" dirty="0"/>
              <a:t>New Loan</a:t>
            </a:r>
          </a:p>
        </p:txBody>
      </p:sp>
      <p:sp>
        <p:nvSpPr>
          <p:cNvPr id="3" name="Content Placeholder 2">
            <a:extLst>
              <a:ext uri="{FF2B5EF4-FFF2-40B4-BE49-F238E27FC236}">
                <a16:creationId xmlns:a16="http://schemas.microsoft.com/office/drawing/2014/main" id="{D186F004-3D05-1C57-5E7E-98BDB11D2603}"/>
              </a:ext>
            </a:extLst>
          </p:cNvPr>
          <p:cNvSpPr>
            <a:spLocks noGrp="1"/>
          </p:cNvSpPr>
          <p:nvPr>
            <p:ph idx="1"/>
          </p:nvPr>
        </p:nvSpPr>
        <p:spPr/>
        <p:txBody>
          <a:bodyPr/>
          <a:lstStyle/>
          <a:p>
            <a:r>
              <a:rPr lang="en-US" dirty="0"/>
              <a:t>The servicer determines whether a Trial Payment Plan (TPP) is necessary. If the TPP is not necessary and the borrower can afford the new payment calculated for the VASP, the servicer offers the borrower the VASP. If the TPP is necessary and the borrower can afford the new payment calculated under the VASP, the servicer offers the VASP, subject to the successful completion of the TPP. If the borrower cannot afford the VASP or does not agree to the VASP, the servicer offers alternatives to foreclosure, as appropriate</a:t>
            </a:r>
          </a:p>
        </p:txBody>
      </p:sp>
    </p:spTree>
    <p:extLst>
      <p:ext uri="{BB962C8B-B14F-4D97-AF65-F5344CB8AC3E}">
        <p14:creationId xmlns:p14="http://schemas.microsoft.com/office/powerpoint/2010/main" val="3107718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B86E8-5917-AB84-29C7-7C82622FD2EC}"/>
              </a:ext>
            </a:extLst>
          </p:cNvPr>
          <p:cNvSpPr>
            <a:spLocks noGrp="1"/>
          </p:cNvSpPr>
          <p:nvPr>
            <p:ph type="title"/>
          </p:nvPr>
        </p:nvSpPr>
        <p:spPr/>
        <p:txBody>
          <a:bodyPr/>
          <a:lstStyle/>
          <a:p>
            <a:pPr algn="ctr"/>
            <a:r>
              <a:rPr lang="en-US" dirty="0"/>
              <a:t>The Veteran Administration Disability Rate Changes for 2025</a:t>
            </a:r>
          </a:p>
        </p:txBody>
      </p:sp>
      <p:sp>
        <p:nvSpPr>
          <p:cNvPr id="3" name="Content Placeholder 2">
            <a:extLst>
              <a:ext uri="{FF2B5EF4-FFF2-40B4-BE49-F238E27FC236}">
                <a16:creationId xmlns:a16="http://schemas.microsoft.com/office/drawing/2014/main" id="{DF67B5BE-98EB-8076-1C1C-8D62C6D06315}"/>
              </a:ext>
            </a:extLst>
          </p:cNvPr>
          <p:cNvSpPr>
            <a:spLocks noGrp="1"/>
          </p:cNvSpPr>
          <p:nvPr>
            <p:ph idx="1"/>
          </p:nvPr>
        </p:nvSpPr>
        <p:spPr>
          <a:xfrm>
            <a:off x="838200" y="1912047"/>
            <a:ext cx="10515600" cy="1103869"/>
          </a:xfrm>
        </p:spPr>
        <p:txBody>
          <a:bodyPr/>
          <a:lstStyle/>
          <a:p>
            <a:pPr algn="ctr"/>
            <a:r>
              <a:rPr lang="en-US" dirty="0">
                <a:latin typeface="Aptos Black" panose="020F0502020204030204" pitchFamily="34" charset="0"/>
              </a:rPr>
              <a:t>Understanding the Updates and Their Impact on Veterans</a:t>
            </a:r>
          </a:p>
          <a:p>
            <a:endParaRPr lang="en-US" dirty="0">
              <a:latin typeface="Aptos Black" panose="020F0502020204030204" pitchFamily="34" charset="0"/>
            </a:endParaRPr>
          </a:p>
        </p:txBody>
      </p:sp>
      <p:pic>
        <p:nvPicPr>
          <p:cNvPr id="3074" name="Picture 2">
            <a:extLst>
              <a:ext uri="{FF2B5EF4-FFF2-40B4-BE49-F238E27FC236}">
                <a16:creationId xmlns:a16="http://schemas.microsoft.com/office/drawing/2014/main" id="{7125B048-A3B7-4D2F-0E93-BDF0B08AE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2" y="2277978"/>
            <a:ext cx="10734675" cy="435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346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24148</TotalTime>
  <Words>4128</Words>
  <Application>Microsoft Office PowerPoint</Application>
  <PresentationFormat>Widescreen</PresentationFormat>
  <Paragraphs>187</Paragraphs>
  <Slides>30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Aptos</vt:lpstr>
      <vt:lpstr>Aptos Black</vt:lpstr>
      <vt:lpstr>Aptos Display</vt:lpstr>
      <vt:lpstr>Arial</vt:lpstr>
      <vt:lpstr>Montserrat</vt:lpstr>
      <vt:lpstr>Roboto</vt:lpstr>
      <vt:lpstr>Roboto</vt:lpstr>
      <vt:lpstr>Office Theme</vt:lpstr>
      <vt:lpstr>VA Waterfall Retention</vt:lpstr>
      <vt:lpstr>Determine What Caused The Default</vt:lpstr>
      <vt:lpstr> Repayment Plan</vt:lpstr>
      <vt:lpstr>PowerPoint Presentation</vt:lpstr>
      <vt:lpstr>Home Modification</vt:lpstr>
      <vt:lpstr>PowerPoint Presentation</vt:lpstr>
      <vt:lpstr>Loan Review</vt:lpstr>
      <vt:lpstr>New Loan</vt:lpstr>
      <vt:lpstr>The Veteran Administration Disability Rate Changes for 2025</vt:lpstr>
      <vt:lpstr>VIDEO OF VA CHANGES 2025</vt:lpstr>
      <vt:lpstr>2025 VA Disability Ratings for Mental Health </vt:lpstr>
      <vt:lpstr>Understanding the Five Domains </vt:lpstr>
      <vt:lpstr>The Five Domains </vt:lpstr>
      <vt:lpstr>Evaluating Multiple Mental Health Conditions</vt:lpstr>
      <vt:lpstr>PowerPoint Presentation</vt:lpstr>
      <vt:lpstr>2025 VA MENTAL HEALTHCARE RATINGS</vt:lpstr>
      <vt:lpstr>RECAP MENTAL CHANGES</vt:lpstr>
      <vt:lpstr>Sleep Apnea Video</vt:lpstr>
      <vt:lpstr> What is Sleep Apnea </vt:lpstr>
      <vt:lpstr>2025 VA Rating Changes for Sleep Apnea</vt:lpstr>
      <vt:lpstr> VA Rating Criteria for Sleep Apnea: BAD NEWS </vt:lpstr>
      <vt:lpstr>New Sleep Apnea Ratings in 2025 </vt:lpstr>
      <vt:lpstr>Current VA Sleep Apnea Disability Ratings </vt:lpstr>
      <vt:lpstr> Why Is the VA Changing Sleep Apnea Ratings? </vt:lpstr>
      <vt:lpstr>Comorbid Conditions That Impact Sleep Apnea</vt:lpstr>
      <vt:lpstr>2025 VA Rating Changes for Tinnitus </vt:lpstr>
      <vt:lpstr>Tinnitus Video</vt:lpstr>
      <vt:lpstr>2025 Changes to Tinnitus</vt:lpstr>
      <vt:lpstr>Tinnitus Associated With Hearing Loss</vt:lpstr>
      <vt:lpstr>Tinnitus Associated With Hearing Loss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ERIK BROWN</dc:creator>
  <cp:lastModifiedBy>ERIK BROWN</cp:lastModifiedBy>
  <cp:revision>2</cp:revision>
  <dcterms:created xsi:type="dcterms:W3CDTF">2025-02-21T23:06:43Z</dcterms:created>
  <dcterms:modified xsi:type="dcterms:W3CDTF">2025-03-13T13:16:18Z</dcterms:modified>
</cp:coreProperties>
</file>