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256" r:id="rId3"/>
    <p:sldId id="298" r:id="rId4"/>
    <p:sldId id="267" r:id="rId5"/>
    <p:sldId id="287" r:id="rId6"/>
    <p:sldId id="268" r:id="rId7"/>
    <p:sldId id="274" r:id="rId8"/>
    <p:sldId id="275" r:id="rId9"/>
    <p:sldId id="308" r:id="rId10"/>
    <p:sldId id="324" r:id="rId11"/>
    <p:sldId id="309" r:id="rId12"/>
    <p:sldId id="277" r:id="rId13"/>
    <p:sldId id="279" r:id="rId14"/>
    <p:sldId id="280" r:id="rId15"/>
    <p:sldId id="282" r:id="rId16"/>
    <p:sldId id="257" r:id="rId17"/>
    <p:sldId id="258" r:id="rId18"/>
    <p:sldId id="259" r:id="rId19"/>
    <p:sldId id="270" r:id="rId20"/>
    <p:sldId id="271" r:id="rId21"/>
    <p:sldId id="272" r:id="rId22"/>
    <p:sldId id="273" r:id="rId23"/>
    <p:sldId id="283" r:id="rId24"/>
    <p:sldId id="285" r:id="rId25"/>
    <p:sldId id="315" r:id="rId26"/>
    <p:sldId id="316" r:id="rId27"/>
    <p:sldId id="317" r:id="rId28"/>
    <p:sldId id="318" r:id="rId29"/>
    <p:sldId id="284" r:id="rId30"/>
    <p:sldId id="261" r:id="rId31"/>
    <p:sldId id="310" r:id="rId32"/>
    <p:sldId id="290" r:id="rId33"/>
    <p:sldId id="262" r:id="rId34"/>
    <p:sldId id="288" r:id="rId35"/>
    <p:sldId id="291" r:id="rId36"/>
    <p:sldId id="263" r:id="rId37"/>
    <p:sldId id="264" r:id="rId38"/>
    <p:sldId id="299" r:id="rId39"/>
    <p:sldId id="294" r:id="rId40"/>
    <p:sldId id="295" r:id="rId41"/>
    <p:sldId id="293" r:id="rId42"/>
    <p:sldId id="311" r:id="rId43"/>
    <p:sldId id="296" r:id="rId44"/>
    <p:sldId id="297" r:id="rId45"/>
    <p:sldId id="319" r:id="rId46"/>
    <p:sldId id="312" r:id="rId47"/>
    <p:sldId id="265" r:id="rId48"/>
    <p:sldId id="292" r:id="rId49"/>
    <p:sldId id="320" r:id="rId50"/>
    <p:sldId id="266" r:id="rId51"/>
    <p:sldId id="269" r:id="rId52"/>
    <p:sldId id="286" r:id="rId53"/>
    <p:sldId id="276" r:id="rId54"/>
    <p:sldId id="289" r:id="rId55"/>
    <p:sldId id="300" r:id="rId56"/>
    <p:sldId id="301" r:id="rId57"/>
    <p:sldId id="302" r:id="rId58"/>
    <p:sldId id="303" r:id="rId59"/>
    <p:sldId id="304" r:id="rId60"/>
    <p:sldId id="305" r:id="rId61"/>
    <p:sldId id="321" r:id="rId62"/>
    <p:sldId id="306" r:id="rId63"/>
    <p:sldId id="313" r:id="rId64"/>
    <p:sldId id="314" r:id="rId65"/>
    <p:sldId id="322" r:id="rId66"/>
    <p:sldId id="323" r:id="rId6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910413D-D0B3-4343-882F-DC3358A15DD6}" type="datetimeFigureOut">
              <a:rPr lang="en-US"/>
              <a:pPr>
                <a:defRPr/>
              </a:pPr>
              <a:t>1/15/2022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CB12397-069E-43A3-B356-64BF43CBFFBD}" type="slidenum">
              <a:rPr lang="en-US" altLang="en-US"/>
              <a:pPr/>
              <a:t>‹#›</a:t>
            </a:fld>
            <a:endParaRPr lang="en-US" altLang="en-US" dirty="0"/>
          </a:p>
        </p:txBody>
      </p:sp>
    </p:spTree>
    <p:extLst>
      <p:ext uri="{BB962C8B-B14F-4D97-AF65-F5344CB8AC3E}">
        <p14:creationId xmlns:p14="http://schemas.microsoft.com/office/powerpoint/2010/main" val="151295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24A296-4D03-4815-8912-71405E3F1A1D}" type="datetimeFigureOut">
              <a:rPr lang="en-US"/>
              <a:pPr>
                <a:defRPr/>
              </a:pPr>
              <a:t>1/15/2022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93A2FDA-D95D-4E0D-9F1E-67B0E7D59368}" type="slidenum">
              <a:rPr lang="en-US" altLang="en-US"/>
              <a:pPr/>
              <a:t>‹#›</a:t>
            </a:fld>
            <a:endParaRPr lang="en-US" altLang="en-US" dirty="0"/>
          </a:p>
        </p:txBody>
      </p:sp>
    </p:spTree>
    <p:extLst>
      <p:ext uri="{BB962C8B-B14F-4D97-AF65-F5344CB8AC3E}">
        <p14:creationId xmlns:p14="http://schemas.microsoft.com/office/powerpoint/2010/main" val="161857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96759C-C0E5-4FDC-9047-81EE7069E8B8}" type="datetimeFigureOut">
              <a:rPr lang="en-US"/>
              <a:pPr>
                <a:defRPr/>
              </a:pPr>
              <a:t>1/15/2022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91BB6D4-DEDB-4F78-BA7C-0E7370C91A62}" type="slidenum">
              <a:rPr lang="en-US" altLang="en-US"/>
              <a:pPr/>
              <a:t>‹#›</a:t>
            </a:fld>
            <a:endParaRPr lang="en-US" altLang="en-US" dirty="0"/>
          </a:p>
        </p:txBody>
      </p:sp>
    </p:spTree>
    <p:extLst>
      <p:ext uri="{BB962C8B-B14F-4D97-AF65-F5344CB8AC3E}">
        <p14:creationId xmlns:p14="http://schemas.microsoft.com/office/powerpoint/2010/main" val="294617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69C0AC-2021-465A-A000-6391E49637C9}" type="datetimeFigureOut">
              <a:rPr lang="en-US"/>
              <a:pPr>
                <a:defRPr/>
              </a:pPr>
              <a:t>1/15/2022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F49E5D2-E30A-449D-B7C1-95B97FEA7581}" type="slidenum">
              <a:rPr lang="en-US" altLang="en-US"/>
              <a:pPr/>
              <a:t>‹#›</a:t>
            </a:fld>
            <a:endParaRPr lang="en-US" altLang="en-US" dirty="0"/>
          </a:p>
        </p:txBody>
      </p:sp>
    </p:spTree>
    <p:extLst>
      <p:ext uri="{BB962C8B-B14F-4D97-AF65-F5344CB8AC3E}">
        <p14:creationId xmlns:p14="http://schemas.microsoft.com/office/powerpoint/2010/main" val="28948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65EED1FC-1F29-4B4E-9D82-66047F63139C}" type="datetimeFigureOut">
              <a:rPr lang="en-US"/>
              <a:pPr>
                <a:defRPr/>
              </a:pPr>
              <a:t>1/15/2022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6B77155-699C-4E6A-866C-0F4D3E524633}" type="slidenum">
              <a:rPr lang="en-US" altLang="en-US"/>
              <a:pPr/>
              <a:t>‹#›</a:t>
            </a:fld>
            <a:endParaRPr lang="en-US" altLang="en-US" dirty="0"/>
          </a:p>
        </p:txBody>
      </p:sp>
    </p:spTree>
    <p:extLst>
      <p:ext uri="{BB962C8B-B14F-4D97-AF65-F5344CB8AC3E}">
        <p14:creationId xmlns:p14="http://schemas.microsoft.com/office/powerpoint/2010/main" val="102175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FCF1FFB-1EB0-45DE-AF5E-3BE32B8D682B}" type="datetimeFigureOut">
              <a:rPr lang="en-US"/>
              <a:pPr>
                <a:defRPr/>
              </a:pPr>
              <a:t>1/15/2022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0392DD1-1642-4A95-9C6F-E8CD1788A3BB}" type="slidenum">
              <a:rPr lang="en-US" altLang="en-US"/>
              <a:pPr/>
              <a:t>‹#›</a:t>
            </a:fld>
            <a:endParaRPr lang="en-US" altLang="en-US" dirty="0"/>
          </a:p>
        </p:txBody>
      </p:sp>
    </p:spTree>
    <p:extLst>
      <p:ext uri="{BB962C8B-B14F-4D97-AF65-F5344CB8AC3E}">
        <p14:creationId xmlns:p14="http://schemas.microsoft.com/office/powerpoint/2010/main" val="189361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0AA918E-149C-4616-896B-5CA823AF8EEA}" type="datetimeFigureOut">
              <a:rPr lang="en-US"/>
              <a:pPr>
                <a:defRPr/>
              </a:pPr>
              <a:t>1/15/2022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750CAA30-B327-4266-96E1-EAD282CBB628}" type="slidenum">
              <a:rPr lang="en-US" altLang="en-US"/>
              <a:pPr/>
              <a:t>‹#›</a:t>
            </a:fld>
            <a:endParaRPr lang="en-US" altLang="en-US" dirty="0"/>
          </a:p>
        </p:txBody>
      </p:sp>
    </p:spTree>
    <p:extLst>
      <p:ext uri="{BB962C8B-B14F-4D97-AF65-F5344CB8AC3E}">
        <p14:creationId xmlns:p14="http://schemas.microsoft.com/office/powerpoint/2010/main" val="157817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9CB7EB-C74B-4F0A-8108-252357B53D8A}" type="datetimeFigureOut">
              <a:rPr lang="en-US"/>
              <a:pPr>
                <a:defRPr/>
              </a:pPr>
              <a:t>1/15/2022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5DBFD21-282C-4335-87FC-AADD9DEC7636}" type="slidenum">
              <a:rPr lang="en-US" altLang="en-US"/>
              <a:pPr/>
              <a:t>‹#›</a:t>
            </a:fld>
            <a:endParaRPr lang="en-US" altLang="en-US" dirty="0"/>
          </a:p>
        </p:txBody>
      </p:sp>
    </p:spTree>
    <p:extLst>
      <p:ext uri="{BB962C8B-B14F-4D97-AF65-F5344CB8AC3E}">
        <p14:creationId xmlns:p14="http://schemas.microsoft.com/office/powerpoint/2010/main" val="318679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E64248-0C47-4A4B-8593-D3696975C44E}" type="datetimeFigureOut">
              <a:rPr lang="en-US"/>
              <a:pPr>
                <a:defRPr/>
              </a:pPr>
              <a:t>1/15/2022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DAB45A83-854B-4158-9026-A5ED32EA5115}" type="slidenum">
              <a:rPr lang="en-US" altLang="en-US"/>
              <a:pPr/>
              <a:t>‹#›</a:t>
            </a:fld>
            <a:endParaRPr lang="en-US" altLang="en-US" dirty="0"/>
          </a:p>
        </p:txBody>
      </p:sp>
    </p:spTree>
    <p:extLst>
      <p:ext uri="{BB962C8B-B14F-4D97-AF65-F5344CB8AC3E}">
        <p14:creationId xmlns:p14="http://schemas.microsoft.com/office/powerpoint/2010/main" val="264761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1FD48A2-14C8-41EB-B5D0-03E569376D87}" type="datetimeFigureOut">
              <a:rPr lang="en-US"/>
              <a:pPr>
                <a:defRPr/>
              </a:pPr>
              <a:t>1/15/2022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95F2EA4-1CA4-4903-B5DF-92BABEA45E93}" type="slidenum">
              <a:rPr lang="en-US" altLang="en-US"/>
              <a:pPr/>
              <a:t>‹#›</a:t>
            </a:fld>
            <a:endParaRPr lang="en-US" altLang="en-US" dirty="0"/>
          </a:p>
        </p:txBody>
      </p:sp>
    </p:spTree>
    <p:extLst>
      <p:ext uri="{BB962C8B-B14F-4D97-AF65-F5344CB8AC3E}">
        <p14:creationId xmlns:p14="http://schemas.microsoft.com/office/powerpoint/2010/main" val="176116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5F66BFD-6F96-426A-B2AD-33490C897727}" type="datetimeFigureOut">
              <a:rPr lang="en-US"/>
              <a:pPr>
                <a:defRPr/>
              </a:pPr>
              <a:t>1/15/2022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C1A0011-6C86-4C80-9F84-6B9C070804FC}" type="slidenum">
              <a:rPr lang="en-US" altLang="en-US"/>
              <a:pPr/>
              <a:t>‹#›</a:t>
            </a:fld>
            <a:endParaRPr lang="en-US" altLang="en-US" dirty="0"/>
          </a:p>
        </p:txBody>
      </p:sp>
    </p:spTree>
    <p:extLst>
      <p:ext uri="{BB962C8B-B14F-4D97-AF65-F5344CB8AC3E}">
        <p14:creationId xmlns:p14="http://schemas.microsoft.com/office/powerpoint/2010/main" val="174763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C4B8F3D-2E3E-47ED-9051-5467041E2D59}" type="datetimeFigureOut">
              <a:rPr lang="en-US"/>
              <a:pPr>
                <a:defRPr/>
              </a:pPr>
              <a:t>1/15/2022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D56DA1B-667F-4FA5-BC90-D23A08B3B32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racehomebiblestudy.or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403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294188"/>
            <a:ext cx="11087100" cy="2308324"/>
          </a:xfrm>
          <a:prstGeom prst="rect">
            <a:avLst/>
          </a:prstGeom>
        </p:spPr>
        <p:txBody>
          <a:bodyPr>
            <a:spAutoFit/>
          </a:bodyPr>
          <a:lstStyle/>
          <a:p>
            <a:pPr fontAlgn="auto">
              <a:spcBef>
                <a:spcPts val="0"/>
              </a:spcBef>
              <a:spcAft>
                <a:spcPts val="0"/>
              </a:spcAft>
              <a:defRPr/>
            </a:pPr>
            <a:r>
              <a:rPr lang="en-US" kern="1400" dirty="0">
                <a:latin typeface="Times New Roman" panose="02020603050405020304" pitchFamily="18" charset="0"/>
                <a:cs typeface="+mn-cs"/>
              </a:rPr>
              <a:t>Pastor Timothy D. Roberson </a:t>
            </a:r>
          </a:p>
          <a:p>
            <a:pPr fontAlgn="auto">
              <a:spcBef>
                <a:spcPts val="0"/>
              </a:spcBef>
              <a:spcAft>
                <a:spcPts val="0"/>
              </a:spcAft>
              <a:defRPr/>
            </a:pPr>
            <a:r>
              <a:rPr lang="en-US" kern="1400" dirty="0">
                <a:latin typeface="Times New Roman" panose="02020603050405020304" pitchFamily="18" charset="0"/>
                <a:cs typeface="+mn-cs"/>
              </a:rPr>
              <a:t>By The Grace Of God Home Bible Study And Phone Ministry</a:t>
            </a:r>
          </a:p>
          <a:p>
            <a:pPr fontAlgn="auto">
              <a:spcBef>
                <a:spcPts val="0"/>
              </a:spcBef>
              <a:spcAft>
                <a:spcPts val="0"/>
              </a:spcAft>
              <a:defRPr/>
            </a:pPr>
            <a:r>
              <a:rPr lang="en-US" kern="1400" dirty="0">
                <a:latin typeface="Times New Roman" panose="02020603050405020304" pitchFamily="18" charset="0"/>
                <a:cs typeface="+mn-cs"/>
              </a:rPr>
              <a:t>3515 Arista Blvd # 811 Texarkana, TX 75503</a:t>
            </a:r>
          </a:p>
          <a:p>
            <a:pPr fontAlgn="auto">
              <a:spcBef>
                <a:spcPts val="0"/>
              </a:spcBef>
              <a:spcAft>
                <a:spcPts val="0"/>
              </a:spcAft>
              <a:defRPr/>
            </a:pPr>
            <a:r>
              <a:rPr lang="en-US" kern="1400" dirty="0">
                <a:latin typeface="Times New Roman" panose="02020603050405020304" pitchFamily="18" charset="0"/>
                <a:cs typeface="+mn-cs"/>
              </a:rPr>
              <a:t>Monday Night Phone Ministry (667)770-1530 access Code 585817# 6:30pm Central/7:30pm Eastern</a:t>
            </a:r>
          </a:p>
          <a:p>
            <a:pPr fontAlgn="auto">
              <a:spcBef>
                <a:spcPts val="0"/>
              </a:spcBef>
              <a:spcAft>
                <a:spcPts val="0"/>
              </a:spcAft>
              <a:defRPr/>
            </a:pPr>
            <a:r>
              <a:rPr lang="en-US" kern="1400" dirty="0">
                <a:latin typeface="Times New Roman" panose="02020603050405020304" pitchFamily="18" charset="0"/>
                <a:cs typeface="+mn-cs"/>
              </a:rPr>
              <a:t>Playback Number (667)770-1529 Access Code 585817# *Available Until Following Monday</a:t>
            </a:r>
          </a:p>
          <a:p>
            <a:pPr fontAlgn="auto">
              <a:spcBef>
                <a:spcPts val="0"/>
              </a:spcBef>
              <a:spcAft>
                <a:spcPts val="0"/>
              </a:spcAft>
              <a:defRPr/>
            </a:pPr>
            <a:r>
              <a:rPr lang="en-US" kern="1400" dirty="0">
                <a:latin typeface="Times New Roman" panose="02020603050405020304" pitchFamily="18" charset="0"/>
                <a:cs typeface="+mn-cs"/>
              </a:rPr>
              <a:t>It’s Free (Please Tune In)</a:t>
            </a:r>
            <a:r>
              <a:rPr lang="en-US" kern="1400" dirty="0">
                <a:latin typeface="Times New Roman" panose="02020603050405020304" pitchFamily="18" charset="0"/>
                <a:cs typeface="+mn-cs"/>
                <a:hlinkClick r:id="rId3"/>
              </a:rPr>
              <a:t> </a:t>
            </a:r>
          </a:p>
          <a:p>
            <a:pPr fontAlgn="auto">
              <a:spcBef>
                <a:spcPts val="0"/>
              </a:spcBef>
              <a:spcAft>
                <a:spcPts val="0"/>
              </a:spcAft>
              <a:defRPr/>
            </a:pPr>
            <a:r>
              <a:rPr lang="en-US" kern="1400" dirty="0">
                <a:latin typeface="Times New Roman" panose="02020603050405020304" pitchFamily="18" charset="0"/>
                <a:cs typeface="+mn-cs"/>
                <a:hlinkClick r:id="rId3"/>
              </a:rPr>
              <a:t>www.gracehomebiblestudy.org</a:t>
            </a:r>
            <a:endParaRPr lang="en-US" kern="1400" dirty="0">
              <a:latin typeface="Times New Roman" panose="02020603050405020304" pitchFamily="18" charset="0"/>
              <a:cs typeface="+mn-cs"/>
            </a:endParaRPr>
          </a:p>
          <a:p>
            <a:pPr fontAlgn="auto">
              <a:spcBef>
                <a:spcPts val="0"/>
              </a:spcBef>
              <a:spcAft>
                <a:spcPts val="0"/>
              </a:spcAft>
              <a:defRPr/>
            </a:pPr>
            <a:endParaRPr lang="en-US" kern="1400" dirty="0">
              <a:latin typeface="Times New Roman" panose="02020603050405020304" pitchFamily="18" charset="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82232"/>
          </a:xfrm>
        </p:spPr>
        <p:txBody>
          <a:bodyPr/>
          <a:lstStyle/>
          <a:p>
            <a:r>
              <a:rPr lang="en-US" altLang="en-US" dirty="0">
                <a:latin typeface="Times New Roman" panose="02020603050405020304" pitchFamily="18" charset="0"/>
                <a:cs typeface="Times New Roman" panose="02020603050405020304" pitchFamily="18" charset="0"/>
              </a:rPr>
              <a:t>                  My Personal Testimony</a:t>
            </a:r>
            <a:endParaRPr lang="en-US" dirty="0"/>
          </a:p>
        </p:txBody>
      </p:sp>
      <p:sp>
        <p:nvSpPr>
          <p:cNvPr id="3" name="Content Placeholder 2"/>
          <p:cNvSpPr>
            <a:spLocks noGrp="1"/>
          </p:cNvSpPr>
          <p:nvPr>
            <p:ph idx="1"/>
          </p:nvPr>
        </p:nvSpPr>
        <p:spPr>
          <a:xfrm>
            <a:off x="0" y="1825624"/>
            <a:ext cx="12099851" cy="5032376"/>
          </a:xfrm>
        </p:spPr>
        <p:txBody>
          <a:bodyPr/>
          <a:lstStyle/>
          <a:p>
            <a:r>
              <a:rPr lang="en-US" altLang="en-US" sz="3200" dirty="0">
                <a:latin typeface="Times New Roman" panose="02020603050405020304" pitchFamily="18" charset="0"/>
                <a:cs typeface="Times New Roman" panose="02020603050405020304" pitchFamily="18" charset="0"/>
              </a:rPr>
              <a:t>I put men on pedestals and praised the creature instead of the Creator. I was exalting myself. I was locked into a performance based system. Sad but true, I was relying on man for my spiritual growth and development and many today are still relying on men for their spiritual development and growth.</a:t>
            </a:r>
            <a:endParaRPr lang="en-US" sz="3200" dirty="0"/>
          </a:p>
        </p:txBody>
      </p:sp>
    </p:spTree>
    <p:extLst>
      <p:ext uri="{BB962C8B-B14F-4D97-AF65-F5344CB8AC3E}">
        <p14:creationId xmlns:p14="http://schemas.microsoft.com/office/powerpoint/2010/main" val="344204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12192000" cy="1143000"/>
          </a:xfrm>
        </p:spPr>
        <p:txBody>
          <a:bodyPr/>
          <a:lstStyle/>
          <a:p>
            <a:r>
              <a:rPr lang="en-US" altLang="en-US" dirty="0">
                <a:latin typeface="Times New Roman" panose="02020603050405020304" pitchFamily="18" charset="0"/>
                <a:cs typeface="Times New Roman" panose="02020603050405020304" pitchFamily="18" charset="0"/>
              </a:rPr>
              <a:t>                   My Personal Testimony</a:t>
            </a:r>
            <a:endParaRPr lang="en-US" altLang="en-US" dirty="0"/>
          </a:p>
        </p:txBody>
      </p:sp>
      <p:sp>
        <p:nvSpPr>
          <p:cNvPr id="22530" name="Content Placeholder 2"/>
          <p:cNvSpPr>
            <a:spLocks noGrp="1"/>
          </p:cNvSpPr>
          <p:nvPr>
            <p:ph idx="1"/>
          </p:nvPr>
        </p:nvSpPr>
        <p:spPr>
          <a:xfrm>
            <a:off x="0" y="1143000"/>
            <a:ext cx="12192000" cy="5715000"/>
          </a:xfrm>
        </p:spPr>
        <p:txBody>
          <a:bodyPr/>
          <a:lstStyle/>
          <a:p>
            <a:r>
              <a:rPr lang="en-US" altLang="en-US" sz="3200" dirty="0">
                <a:latin typeface="Times New Roman" panose="02020603050405020304" pitchFamily="18" charset="0"/>
                <a:cs typeface="Times New Roman" panose="02020603050405020304" pitchFamily="18" charset="0"/>
              </a:rPr>
              <a:t>I thank God He brought me out by pointing me to His word rightly divided. I begin to rely on God and not man. I begin to study for myself, not relying on the man behind the pulpit. If someone would have asked me how to be saved, they probably would have left confused. Sad but true, all those years, I was sitting under those who were not apt to teach. I sat under snatch and grab preachers, who took verses out of context and didn’t understand how to rightly divide the Word of Truth as 2</a:t>
            </a:r>
            <a:r>
              <a:rPr lang="en-US" altLang="en-US" sz="3200" baseline="30000" dirty="0">
                <a:latin typeface="Times New Roman" panose="02020603050405020304" pitchFamily="18" charset="0"/>
                <a:cs typeface="Times New Roman" panose="02020603050405020304" pitchFamily="18" charset="0"/>
              </a:rPr>
              <a:t>nd</a:t>
            </a:r>
            <a:r>
              <a:rPr lang="en-US" altLang="en-US" sz="3200" dirty="0">
                <a:latin typeface="Times New Roman" panose="02020603050405020304" pitchFamily="18" charset="0"/>
                <a:cs typeface="Times New Roman" panose="02020603050405020304" pitchFamily="18" charset="0"/>
              </a:rPr>
              <a:t> Timothy 2:15 tells us to do. </a:t>
            </a:r>
            <a:endParaRPr lang="en-US" alt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0"/>
            <a:ext cx="12192000" cy="965200"/>
          </a:xfrm>
        </p:spPr>
        <p:txBody>
          <a:bodyPr/>
          <a:lstStyle/>
          <a:p>
            <a:r>
              <a:rPr lang="en-US" altLang="en-US" dirty="0"/>
              <a:t>           </a:t>
            </a:r>
            <a:r>
              <a:rPr lang="en-US" altLang="en-US" sz="4000" dirty="0">
                <a:latin typeface="Times New Roman" panose="02020603050405020304" pitchFamily="18" charset="0"/>
                <a:cs typeface="Times New Roman" panose="02020603050405020304" pitchFamily="18" charset="0"/>
              </a:rPr>
              <a:t>Paul had the marks of a slave</a:t>
            </a:r>
          </a:p>
        </p:txBody>
      </p:sp>
      <p:sp>
        <p:nvSpPr>
          <p:cNvPr id="3" name="Content Placeholder 2"/>
          <p:cNvSpPr>
            <a:spLocks noGrp="1"/>
          </p:cNvSpPr>
          <p:nvPr>
            <p:ph idx="1"/>
          </p:nvPr>
        </p:nvSpPr>
        <p:spPr>
          <a:xfrm>
            <a:off x="0" y="1139825"/>
            <a:ext cx="12192000" cy="5718175"/>
          </a:xfrm>
        </p:spPr>
        <p:txBody>
          <a:bodyPr rtlCol="0">
            <a:normAutofit/>
          </a:bodyPr>
          <a:lstStyle/>
          <a:p>
            <a:pPr fontAlgn="auto">
              <a:spcAft>
                <a:spcPts val="0"/>
              </a:spcAft>
              <a:defRPr/>
            </a:pPr>
            <a:r>
              <a:rPr lang="en-US" sz="3200" dirty="0">
                <a:latin typeface="Times New Roman" panose="02020603050405020304" pitchFamily="18" charset="0"/>
                <a:cs typeface="Times New Roman" panose="02020603050405020304" pitchFamily="18" charset="0"/>
              </a:rPr>
              <a:t>Galatians 6:17 - From henceforth let no man trouble me: for I bear in my body the marks of the Lord Jesus. </a:t>
            </a:r>
          </a:p>
          <a:p>
            <a:pPr fontAlgn="auto">
              <a:spcAft>
                <a:spcPts val="0"/>
              </a:spcAft>
              <a:defRPr/>
            </a:pPr>
            <a:r>
              <a:rPr lang="en-US" sz="3200" dirty="0">
                <a:latin typeface="Times New Roman" panose="02020603050405020304" pitchFamily="18" charset="0"/>
                <a:cs typeface="Times New Roman" panose="02020603050405020304" pitchFamily="18" charset="0"/>
              </a:rPr>
              <a:t>He could prove who he was from the scars he carried on his body from having been beaten with a rod 195 times 2nd Corinthians 11:24. (39 stripes on five occasions) </a:t>
            </a:r>
          </a:p>
          <a:p>
            <a:pPr fontAlgn="auto">
              <a:spcAft>
                <a:spcPts val="0"/>
              </a:spcAft>
              <a:defRPr/>
            </a:pPr>
            <a:endParaRPr lang="en-US" sz="3200" dirty="0">
              <a:latin typeface="Times New Roman" panose="02020603050405020304" pitchFamily="18" charset="0"/>
              <a:cs typeface="Times New Roman" panose="02020603050405020304" pitchFamily="18" charset="0"/>
            </a:endParaRPr>
          </a:p>
          <a:p>
            <a:pPr fontAlgn="auto">
              <a:spcAft>
                <a:spcPts val="0"/>
              </a:spcAft>
              <a:defRPr/>
            </a:pPr>
            <a:r>
              <a:rPr lang="en-US" sz="3200" dirty="0">
                <a:latin typeface="Times New Roman" panose="02020603050405020304" pitchFamily="18" charset="0"/>
                <a:cs typeface="Times New Roman" panose="02020603050405020304" pitchFamily="18" charset="0"/>
              </a:rPr>
              <a:t>2nd Corinthians 4:5 - For we preach not ourselves, but Christ Jesus the Lord; and ourselves your servants for Jesus' sake. I can’t emphasize enough the fact that a servant of Jesus Christ does not exalt himself. </a:t>
            </a:r>
          </a:p>
          <a:p>
            <a:pPr fontAlgn="auto">
              <a:spcAft>
                <a:spcPts val="0"/>
              </a:spcAft>
              <a:defRPr/>
            </a:pPr>
            <a:endParaRPr lang="en-US" sz="3200" dirty="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endParaRPr lang="en-US" sz="3200" dirty="0">
              <a:latin typeface="Times New Roman" panose="02020603050405020304" pitchFamily="18" charset="0"/>
              <a:cs typeface="Times New Roman" panose="02020603050405020304" pitchFamily="18" charset="0"/>
            </a:endParaRPr>
          </a:p>
          <a:p>
            <a:pPr fontAlgn="auto">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0"/>
            <a:ext cx="12192000" cy="990600"/>
          </a:xfrm>
        </p:spPr>
        <p:txBody>
          <a:bodyPr/>
          <a:lstStyle/>
          <a:p>
            <a:r>
              <a:rPr lang="en-US" altLang="en-US" sz="6000" dirty="0">
                <a:latin typeface="Times New Roman" panose="02020603050405020304" pitchFamily="18" charset="0"/>
                <a:cs typeface="Times New Roman" panose="02020603050405020304" pitchFamily="18" charset="0"/>
              </a:rPr>
              <a:t>             Christ Is The Issue</a:t>
            </a:r>
          </a:p>
        </p:txBody>
      </p:sp>
      <p:sp>
        <p:nvSpPr>
          <p:cNvPr id="3" name="Content Placeholder 2"/>
          <p:cNvSpPr>
            <a:spLocks noGrp="1"/>
          </p:cNvSpPr>
          <p:nvPr>
            <p:ph idx="1"/>
          </p:nvPr>
        </p:nvSpPr>
        <p:spPr>
          <a:xfrm>
            <a:off x="0" y="1825625"/>
            <a:ext cx="12192000" cy="5032375"/>
          </a:xfrm>
        </p:spPr>
        <p:txBody>
          <a:bodyPr rtlCol="0">
            <a:normAutofit/>
          </a:bodyPr>
          <a:lstStyle/>
          <a:p>
            <a:pPr fontAlgn="auto">
              <a:spcAft>
                <a:spcPts val="0"/>
              </a:spcAft>
              <a:defRPr/>
            </a:pPr>
            <a:r>
              <a:rPr lang="en-US" sz="3200" dirty="0">
                <a:latin typeface="Times New Roman" panose="02020603050405020304" pitchFamily="18" charset="0"/>
                <a:cs typeface="Times New Roman" panose="02020603050405020304" pitchFamily="18" charset="0"/>
              </a:rPr>
              <a:t>If we are going to serve the Lord in preaching, teaching or witnessing so that we can call attention to ourselves, let us do ourselves and God a favor -stay at home. We must make Christ the issue. If we can’t get in the pulpit or stand in front of others and preach God’s Word rightly divided instead of our word, go fishing. My point to us is to get our motivation as a servant from the example God gave us in our apostle, Paul. </a:t>
            </a:r>
          </a:p>
          <a:p>
            <a:pPr fontAlgn="auto">
              <a:spcAft>
                <a:spcPts val="0"/>
              </a:spcAft>
              <a:defRPr/>
            </a:pPr>
            <a:endParaRPr lang="en-US" dirty="0"/>
          </a:p>
          <a:p>
            <a:pPr fontAlgn="auto">
              <a:spcAft>
                <a:spcPts val="0"/>
              </a:spcAft>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Christ Is The Issue</a:t>
            </a:r>
            <a:endParaRPr lang="en-US" altLang="en-US" sz="4000" dirty="0"/>
          </a:p>
        </p:txBody>
      </p:sp>
      <p:sp>
        <p:nvSpPr>
          <p:cNvPr id="25602"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The ministry is not designed to give us a “front row on cheerleader alley.” If our heart is not right in that regard, we will “sell out” because when the persecution comes, we will quit. We may start out with the right attitude, but we will need to watch ourselves all the time. Remember what Paul said about his service: “I magnify my office(Romans 11:13).”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3600"/>
          </a:xfrm>
        </p:spPr>
        <p:txBody>
          <a:bodyPr rtlCol="0">
            <a:normAutofit/>
          </a:bodyPr>
          <a:lstStyle/>
          <a:p>
            <a:pPr fontAlgn="auto">
              <a:spcAft>
                <a:spcPts val="0"/>
              </a:spcAft>
              <a:defRPr/>
            </a:pPr>
            <a:r>
              <a:rPr lang="en-US" dirty="0">
                <a:latin typeface="Times New Roman" panose="02020603050405020304" pitchFamily="18" charset="0"/>
                <a:cs typeface="Times New Roman" panose="02020603050405020304" pitchFamily="18" charset="0"/>
              </a:rPr>
              <a:t>                Servant To Please Christ</a:t>
            </a:r>
          </a:p>
        </p:txBody>
      </p:sp>
      <p:sp>
        <p:nvSpPr>
          <p:cNvPr id="3" name="Content Placeholder 2"/>
          <p:cNvSpPr>
            <a:spLocks noGrp="1"/>
          </p:cNvSpPr>
          <p:nvPr>
            <p:ph idx="1"/>
          </p:nvPr>
        </p:nvSpPr>
        <p:spPr>
          <a:xfrm>
            <a:off x="0" y="1012825"/>
            <a:ext cx="12192000" cy="5845175"/>
          </a:xfrm>
        </p:spPr>
        <p:txBody>
          <a:bodyPr rtlCol="0">
            <a:normAutofit/>
          </a:bodyPr>
          <a:lstStyle/>
          <a:p>
            <a:pPr algn="just" fontAlgn="auto">
              <a:spcAft>
                <a:spcPts val="0"/>
              </a:spcAft>
              <a:defRPr/>
            </a:pPr>
            <a:r>
              <a:rPr lang="en-US" sz="3200" kern="1400" dirty="0">
                <a:latin typeface="Times New Roman" panose="02020603050405020304" pitchFamily="18" charset="0"/>
              </a:rPr>
              <a:t>There is the key to our whole ministry. Romans 1:1- </a:t>
            </a:r>
            <a:r>
              <a:rPr lang="en-US" sz="3200" kern="1400" dirty="0">
                <a:solidFill>
                  <a:prstClr val="black"/>
                </a:solidFill>
                <a:latin typeface="Times New Roman" panose="02020603050405020304" pitchFamily="18" charset="0"/>
              </a:rPr>
              <a:t>Paul, a servant of Jesus Christ, called to be an apostle, separated unto the gospel of God, </a:t>
            </a:r>
          </a:p>
          <a:p>
            <a:pPr marL="0" indent="0" algn="just" fontAlgn="auto">
              <a:spcAft>
                <a:spcPts val="0"/>
              </a:spcAft>
              <a:buFont typeface="Arial" panose="020B0604020202020204" pitchFamily="34" charset="0"/>
              <a:buNone/>
              <a:defRPr/>
            </a:pPr>
            <a:endParaRPr lang="en-US" sz="3200" kern="1400" dirty="0">
              <a:latin typeface="Times New Roman" panose="02020603050405020304" pitchFamily="18" charset="0"/>
            </a:endParaRPr>
          </a:p>
          <a:p>
            <a:pPr algn="just" fontAlgn="auto">
              <a:spcAft>
                <a:spcPts val="0"/>
              </a:spcAft>
              <a:defRPr/>
            </a:pPr>
            <a:r>
              <a:rPr lang="en-US" sz="3200" kern="1400" dirty="0">
                <a:latin typeface="Times New Roman" panose="02020603050405020304" pitchFamily="18" charset="0"/>
              </a:rPr>
              <a:t>The apostle Paul goes out with the authority of the person that sent him. (Jesus Christ). 2</a:t>
            </a:r>
            <a:r>
              <a:rPr lang="en-US" sz="3200" kern="1400" baseline="30000" dirty="0">
                <a:latin typeface="Times New Roman" panose="02020603050405020304" pitchFamily="18" charset="0"/>
              </a:rPr>
              <a:t>nd</a:t>
            </a:r>
            <a:r>
              <a:rPr lang="en-US" sz="3200" kern="1400" dirty="0">
                <a:latin typeface="Times New Roman" panose="02020603050405020304" pitchFamily="18" charset="0"/>
              </a:rPr>
              <a:t> Corinthians 5:20 </a:t>
            </a:r>
            <a:r>
              <a:rPr lang="en-US" sz="3200" dirty="0">
                <a:latin typeface="Times New Roman" panose="02020603050405020304" pitchFamily="18" charset="0"/>
                <a:cs typeface="Times New Roman" panose="02020603050405020304" pitchFamily="18" charset="0"/>
              </a:rPr>
              <a:t>Now then we are </a:t>
            </a:r>
            <a:r>
              <a:rPr lang="en-US" sz="3200" b="1" u="sng" dirty="0">
                <a:latin typeface="Times New Roman" panose="02020603050405020304" pitchFamily="18" charset="0"/>
                <a:cs typeface="Times New Roman" panose="02020603050405020304" pitchFamily="18" charset="0"/>
              </a:rPr>
              <a:t>ambassadors</a:t>
            </a:r>
            <a:r>
              <a:rPr lang="en-US" sz="3200" dirty="0">
                <a:latin typeface="Times New Roman" panose="02020603050405020304" pitchFamily="18" charset="0"/>
                <a:cs typeface="Times New Roman" panose="02020603050405020304" pitchFamily="18" charset="0"/>
              </a:rPr>
              <a:t> for Christ, as though God did beseech you by us: we pray you in Christ's stead, be ye reconciled to God.</a:t>
            </a:r>
            <a:r>
              <a:rPr lang="en-US" sz="3200" kern="1400" dirty="0">
                <a:latin typeface="Times New Roman" panose="02020603050405020304" pitchFamily="18" charset="0"/>
                <a:cs typeface="Times New Roman" panose="02020603050405020304" pitchFamily="18" charset="0"/>
              </a:rPr>
              <a:t>  </a:t>
            </a:r>
          </a:p>
          <a:p>
            <a:pPr fontAlgn="auto">
              <a:spcAft>
                <a:spcPts val="0"/>
              </a:spcAft>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8700"/>
          </a:xfrm>
        </p:spPr>
        <p:txBody>
          <a:bodyPr rtlCol="0">
            <a:normAutofit/>
          </a:bodyPr>
          <a:lstStyle/>
          <a:p>
            <a:pPr fontAlgn="auto">
              <a:spcAft>
                <a:spcPts val="0"/>
              </a:spcAft>
              <a:defRPr/>
            </a:pPr>
            <a:r>
              <a:rPr lang="en-US" dirty="0">
                <a:latin typeface="Times New Roman" panose="02020603050405020304" pitchFamily="18" charset="0"/>
                <a:cs typeface="Times New Roman" panose="02020603050405020304" pitchFamily="18" charset="0"/>
              </a:rPr>
              <a:t>                            Salvation</a:t>
            </a:r>
          </a:p>
        </p:txBody>
      </p:sp>
      <p:sp>
        <p:nvSpPr>
          <p:cNvPr id="27650" name="Content Placeholder 2"/>
          <p:cNvSpPr>
            <a:spLocks noGrp="1"/>
          </p:cNvSpPr>
          <p:nvPr>
            <p:ph idx="1"/>
          </p:nvPr>
        </p:nvSpPr>
        <p:spPr>
          <a:xfrm>
            <a:off x="0" y="1320800"/>
            <a:ext cx="12192000" cy="5537200"/>
          </a:xfrm>
        </p:spPr>
        <p:txBody>
          <a:bodyPr/>
          <a:lstStyle/>
          <a:p>
            <a:r>
              <a:rPr lang="en-US" altLang="en-US" sz="3200" dirty="0">
                <a:latin typeface="Times New Roman" panose="02020603050405020304" pitchFamily="18" charset="0"/>
                <a:cs typeface="Times New Roman" panose="02020603050405020304" pitchFamily="18" charset="0"/>
              </a:rPr>
              <a:t>Many people think they will go to heaven because they have lived a good life. Perhaps, they treat all of their neighbors fairly. Maybe they volunteer for charity work and have never broken the law. Maybe they were even baptized or go to church regularly. But the Bible, God's Word, says that no one can live up to God's standard of righteousness.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0"/>
            <a:ext cx="12192000" cy="14732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Salvation</a:t>
            </a:r>
            <a:endParaRPr lang="en-US" altLang="en-US" sz="4000" dirty="0"/>
          </a:p>
        </p:txBody>
      </p:sp>
      <p:sp>
        <p:nvSpPr>
          <p:cNvPr id="3" name="Content Placeholder 2"/>
          <p:cNvSpPr>
            <a:spLocks noGrp="1"/>
          </p:cNvSpPr>
          <p:nvPr>
            <p:ph idx="1"/>
          </p:nvPr>
        </p:nvSpPr>
        <p:spPr>
          <a:xfrm>
            <a:off x="0" y="1825625"/>
            <a:ext cx="11353800" cy="5032375"/>
          </a:xfrm>
        </p:spPr>
        <p:txBody>
          <a:bodyPr rtlCol="0">
            <a:normAutofit/>
          </a:bodyPr>
          <a:lstStyle/>
          <a:p>
            <a:pPr fontAlgn="auto">
              <a:spcAft>
                <a:spcPts val="0"/>
              </a:spcAft>
              <a:defRPr/>
            </a:pPr>
            <a:r>
              <a:rPr lang="en-US" sz="3200" b="1" dirty="0">
                <a:latin typeface="Times New Roman" panose="02020603050405020304" pitchFamily="18" charset="0"/>
                <a:cs typeface="Times New Roman" panose="02020603050405020304" pitchFamily="18" charset="0"/>
              </a:rPr>
              <a:t>Romans 3:10</a:t>
            </a:r>
            <a:r>
              <a:rPr lang="en-US" sz="3200" dirty="0">
                <a:latin typeface="Times New Roman" panose="02020603050405020304" pitchFamily="18" charset="0"/>
                <a:cs typeface="Times New Roman" panose="02020603050405020304" pitchFamily="18" charset="0"/>
              </a:rPr>
              <a:t> "As it is written, There is none righteous, no, not one ...." </a:t>
            </a:r>
          </a:p>
          <a:p>
            <a:pPr fontAlgn="auto">
              <a:spcAft>
                <a:spcPts val="0"/>
              </a:spcAft>
              <a:defRPr/>
            </a:pPr>
            <a:endParaRPr lang="en-US" sz="3200" b="1" dirty="0">
              <a:latin typeface="Times New Roman" panose="02020603050405020304" pitchFamily="18" charset="0"/>
              <a:cs typeface="Times New Roman" panose="02020603050405020304" pitchFamily="18" charset="0"/>
            </a:endParaRPr>
          </a:p>
          <a:p>
            <a:pPr fontAlgn="auto">
              <a:spcAft>
                <a:spcPts val="0"/>
              </a:spcAft>
              <a:defRPr/>
            </a:pPr>
            <a:endParaRPr lang="en-US" sz="3200" b="1" dirty="0">
              <a:latin typeface="Times New Roman" panose="02020603050405020304" pitchFamily="18" charset="0"/>
              <a:cs typeface="Times New Roman" panose="02020603050405020304" pitchFamily="18" charset="0"/>
            </a:endParaRPr>
          </a:p>
          <a:p>
            <a:pPr fontAlgn="auto">
              <a:spcAft>
                <a:spcPts val="0"/>
              </a:spcAft>
              <a:defRPr/>
            </a:pPr>
            <a:endParaRPr lang="en-US" sz="3200" b="1" dirty="0">
              <a:latin typeface="Times New Roman" panose="02020603050405020304" pitchFamily="18" charset="0"/>
              <a:cs typeface="Times New Roman" panose="02020603050405020304" pitchFamily="18" charset="0"/>
            </a:endParaRPr>
          </a:p>
          <a:p>
            <a:pPr fontAlgn="auto">
              <a:spcAft>
                <a:spcPts val="0"/>
              </a:spcAft>
              <a:defRPr/>
            </a:pPr>
            <a:r>
              <a:rPr lang="en-US" sz="3200" b="1" dirty="0">
                <a:latin typeface="Times New Roman" panose="02020603050405020304" pitchFamily="18" charset="0"/>
                <a:cs typeface="Times New Roman" panose="02020603050405020304" pitchFamily="18" charset="0"/>
              </a:rPr>
              <a:t>Romans 3:23</a:t>
            </a:r>
            <a:r>
              <a:rPr lang="en-US" sz="3200" dirty="0">
                <a:latin typeface="Times New Roman" panose="02020603050405020304" pitchFamily="18" charset="0"/>
                <a:cs typeface="Times New Roman" panose="02020603050405020304" pitchFamily="18" charset="0"/>
              </a:rPr>
              <a:t> "For all have sinned, and come short of the glory of God ...." </a:t>
            </a:r>
          </a:p>
          <a:p>
            <a:pPr fontAlgn="auto">
              <a:spcAft>
                <a:spcPts val="0"/>
              </a:spcAft>
              <a:defRPr/>
            </a:pPr>
            <a:endParaRPr lang="en-US" sz="3200" b="1" dirty="0">
              <a:latin typeface="Times New Roman" panose="02020603050405020304" pitchFamily="18" charset="0"/>
              <a:cs typeface="Times New Roman" panose="02020603050405020304" pitchFamily="18" charset="0"/>
            </a:endParaRPr>
          </a:p>
          <a:p>
            <a:pPr fontAlgn="auto">
              <a:spcAft>
                <a:spcPts val="0"/>
              </a:spcAft>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0"/>
            <a:ext cx="12192000" cy="11811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Salvation</a:t>
            </a:r>
            <a:endParaRPr lang="en-US" altLang="en-US" sz="4000" dirty="0"/>
          </a:p>
        </p:txBody>
      </p:sp>
      <p:sp>
        <p:nvSpPr>
          <p:cNvPr id="29698" name="Content Placeholder 2"/>
          <p:cNvSpPr>
            <a:spLocks noGrp="1"/>
          </p:cNvSpPr>
          <p:nvPr>
            <p:ph idx="1"/>
          </p:nvPr>
        </p:nvSpPr>
        <p:spPr>
          <a:xfrm>
            <a:off x="0" y="1825625"/>
            <a:ext cx="12192000" cy="5032375"/>
          </a:xfrm>
        </p:spPr>
        <p:txBody>
          <a:bodyPr/>
          <a:lstStyle/>
          <a:p>
            <a:r>
              <a:rPr lang="en-US" altLang="en-US" sz="3200" b="1" dirty="0">
                <a:latin typeface="Times New Roman" panose="02020603050405020304" pitchFamily="18" charset="0"/>
                <a:cs typeface="Times New Roman" panose="02020603050405020304" pitchFamily="18" charset="0"/>
              </a:rPr>
              <a:t>Romans 6:23</a:t>
            </a:r>
            <a:r>
              <a:rPr lang="en-US" altLang="en-US" sz="3200" dirty="0">
                <a:latin typeface="Times New Roman" panose="02020603050405020304" pitchFamily="18" charset="0"/>
                <a:cs typeface="Times New Roman" panose="02020603050405020304" pitchFamily="18" charset="0"/>
              </a:rPr>
              <a:t> "For the wages of sin is death; but the gift of God is eternal life through Jesus Christ our Lord." </a:t>
            </a:r>
          </a:p>
          <a:p>
            <a:endParaRPr lang="en-US" altLang="en-US" sz="3200" dirty="0">
              <a:latin typeface="Times New Roman" panose="02020603050405020304" pitchFamily="18" charset="0"/>
              <a:cs typeface="Times New Roman" panose="02020603050405020304" pitchFamily="18" charset="0"/>
            </a:endParaRP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Salvation cannot be earned. Everyone is a sinner and deserves death, but God gives eternal life. So how can we receive God's gift of eternal life? </a:t>
            </a:r>
          </a:p>
          <a:p>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0" y="0"/>
            <a:ext cx="12192000" cy="1625600"/>
          </a:xfrm>
        </p:spPr>
        <p:txBody>
          <a:bodyPr/>
          <a:lstStyle/>
          <a:p>
            <a:r>
              <a:rPr lang="en-US" altLang="en-US" dirty="0"/>
              <a:t>                                 </a:t>
            </a:r>
            <a:r>
              <a:rPr lang="en-US" altLang="en-US" sz="6000" dirty="0">
                <a:latin typeface="Times New Roman" panose="02020603050405020304" pitchFamily="18" charset="0"/>
                <a:cs typeface="Times New Roman" panose="02020603050405020304" pitchFamily="18" charset="0"/>
              </a:rPr>
              <a:t>Wages</a:t>
            </a:r>
          </a:p>
        </p:txBody>
      </p:sp>
      <p:sp>
        <p:nvSpPr>
          <p:cNvPr id="30722" name="Content Placeholder 2"/>
          <p:cNvSpPr>
            <a:spLocks noGrp="1"/>
          </p:cNvSpPr>
          <p:nvPr>
            <p:ph idx="1"/>
          </p:nvPr>
        </p:nvSpPr>
        <p:spPr>
          <a:xfrm>
            <a:off x="0" y="1825625"/>
            <a:ext cx="12192000" cy="5032375"/>
          </a:xfrm>
        </p:spPr>
        <p:txBody>
          <a:bodyPr/>
          <a:lstStyle/>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wages are something we work for, we own them, they are ours. What does the bible say we get for our sin, death? </a:t>
            </a:r>
          </a:p>
        </p:txBody>
      </p:sp>
      <p:pic>
        <p:nvPicPr>
          <p:cNvPr id="307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89074"/>
            <a:ext cx="457835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0"/>
            <a:ext cx="12192000" cy="1917700"/>
          </a:xfrm>
        </p:spPr>
        <p:txBody>
          <a:bodyPr/>
          <a:lstStyle/>
          <a:p>
            <a:r>
              <a:rPr lang="en-US" altLang="en-US" sz="4400" dirty="0">
                <a:latin typeface="Times New Roman" panose="02020603050405020304" pitchFamily="18" charset="0"/>
                <a:cs typeface="Times New Roman" panose="02020603050405020304" pitchFamily="18" charset="0"/>
              </a:rPr>
              <a:t>Salvation</a:t>
            </a:r>
          </a:p>
        </p:txBody>
      </p:sp>
      <p:sp>
        <p:nvSpPr>
          <p:cNvPr id="3" name="Subtitle 2"/>
          <p:cNvSpPr>
            <a:spLocks noGrp="1"/>
          </p:cNvSpPr>
          <p:nvPr>
            <p:ph type="subTitle" idx="1"/>
          </p:nvPr>
        </p:nvSpPr>
        <p:spPr>
          <a:xfrm>
            <a:off x="0" y="2959100"/>
            <a:ext cx="12192000" cy="1778000"/>
          </a:xfrm>
        </p:spPr>
        <p:txBody>
          <a:bodyPr rtlCol="0">
            <a:normAutofit/>
          </a:bodyPr>
          <a:lstStyle/>
          <a:p>
            <a:pPr fontAlgn="auto">
              <a:spcAft>
                <a:spcPts val="0"/>
              </a:spcAft>
              <a:defRPr/>
            </a:pPr>
            <a:r>
              <a:rPr lang="en-US" dirty="0">
                <a:latin typeface="Times New Roman" panose="02020603050405020304" pitchFamily="18" charset="0"/>
                <a:cs typeface="Times New Roman" panose="02020603050405020304" pitchFamily="18" charset="0"/>
              </a:rPr>
              <a:t>If You Were To Die </a:t>
            </a:r>
            <a:r>
              <a:rPr lang="en-US" dirty="0" err="1">
                <a:latin typeface="Times New Roman" panose="02020603050405020304" pitchFamily="18" charset="0"/>
                <a:cs typeface="Times New Roman" panose="02020603050405020304" pitchFamily="18" charset="0"/>
              </a:rPr>
              <a:t>Today,Where</a:t>
            </a:r>
            <a:r>
              <a:rPr lang="en-US" dirty="0">
                <a:latin typeface="Times New Roman" panose="02020603050405020304" pitchFamily="18" charset="0"/>
                <a:cs typeface="Times New Roman" panose="02020603050405020304" pitchFamily="18" charset="0"/>
              </a:rPr>
              <a:t> Would You Spend Eternity?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0"/>
            <a:ext cx="12192000" cy="1676400"/>
          </a:xfrm>
        </p:spPr>
        <p:txBody>
          <a:bodyPr/>
          <a:lstStyle/>
          <a:p>
            <a:r>
              <a:rPr lang="en-US" altLang="en-US" sz="6000" dirty="0">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The Wages For Sin Is Death</a:t>
            </a:r>
          </a:p>
        </p:txBody>
      </p:sp>
      <p:pic>
        <p:nvPicPr>
          <p:cNvPr id="3174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03300" y="2085975"/>
            <a:ext cx="2819400" cy="1839913"/>
          </a:xfrm>
        </p:spPr>
      </p:pic>
      <p:sp>
        <p:nvSpPr>
          <p:cNvPr id="5" name="Rectangle 4"/>
          <p:cNvSpPr/>
          <p:nvPr/>
        </p:nvSpPr>
        <p:spPr>
          <a:xfrm>
            <a:off x="4102100" y="3044825"/>
            <a:ext cx="8089900" cy="2062103"/>
          </a:xfrm>
          <a:prstGeom prst="rect">
            <a:avLst/>
          </a:prstGeom>
        </p:spPr>
        <p:txBody>
          <a:bodyPr>
            <a:spAutoFit/>
          </a:bodyPr>
          <a:lstStyle/>
          <a:p>
            <a:pPr fontAlgn="auto">
              <a:spcBef>
                <a:spcPts val="0"/>
              </a:spcBef>
              <a:spcAft>
                <a:spcPts val="0"/>
              </a:spcAft>
              <a:defRPr/>
            </a:pPr>
            <a:r>
              <a:rPr lang="en-US" sz="3200" kern="1400" dirty="0">
                <a:latin typeface="Times New Roman" panose="02020603050405020304" pitchFamily="18" charset="0"/>
                <a:cs typeface="+mn-cs"/>
              </a:rPr>
              <a:t>The wages the unbeliever earns for his sin is physical, spiritual, and eternal death, and accepting eternal life as the gift of God is his only hope. </a:t>
            </a:r>
            <a:endParaRPr lang="en-US" sz="3200" dirty="0">
              <a:latin typeface="+mn-lt"/>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0"/>
            <a:ext cx="12192000" cy="1825625"/>
          </a:xfrm>
        </p:spPr>
        <p:txBody>
          <a:bodyPr/>
          <a:lstStyle/>
          <a:p>
            <a:r>
              <a:rPr lang="en-US" altLang="en-US" dirty="0"/>
              <a:t>   </a:t>
            </a:r>
            <a:r>
              <a:rPr lang="en-US" altLang="en-US" sz="4000" dirty="0">
                <a:latin typeface="Times New Roman" panose="02020603050405020304" pitchFamily="18" charset="0"/>
                <a:cs typeface="Times New Roman" panose="02020603050405020304" pitchFamily="18" charset="0"/>
              </a:rPr>
              <a:t>Notice Romans 6:23 Says Sin And Not Sins</a:t>
            </a:r>
          </a:p>
        </p:txBody>
      </p:sp>
      <p:sp>
        <p:nvSpPr>
          <p:cNvPr id="32770"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We need to be careful to notice the difference between sin and sins. If we fail to notice the subject changes in Romans Ch. 5:12 from sins(Romans 3:25) to sin, we have not properly studied the Book of Romans. Sins are the fruit -the things we do. SIN is your nature - the root cause of the problem.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0"/>
            <a:ext cx="12192000" cy="1181100"/>
          </a:xfrm>
        </p:spPr>
        <p:txBody>
          <a:bodyPr/>
          <a:lstStyle/>
          <a:p>
            <a:r>
              <a:rPr lang="en-US" altLang="en-US" sz="5400" dirty="0">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A Fallen Nature</a:t>
            </a:r>
          </a:p>
        </p:txBody>
      </p:sp>
      <p:sp>
        <p:nvSpPr>
          <p:cNvPr id="33794"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Paul does not just deal with our sins in showing us we have a right standing before God, but he also deals with our sin nature, the real problem. We sin because we are sinners. We are not sinners because we sin. The reason we sin is that we have a fallen nature.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0"/>
            <a:ext cx="12192000" cy="1397000"/>
          </a:xfrm>
        </p:spPr>
        <p:txBody>
          <a:bodyPr/>
          <a:lstStyle/>
          <a:p>
            <a:r>
              <a:rPr lang="en-US" altLang="en-US" dirty="0"/>
              <a:t>              </a:t>
            </a:r>
            <a:r>
              <a:rPr lang="en-US" altLang="en-US" sz="4000" dirty="0">
                <a:latin typeface="Times New Roman" panose="02020603050405020304" pitchFamily="18" charset="0"/>
                <a:cs typeface="Times New Roman" panose="02020603050405020304" pitchFamily="18" charset="0"/>
              </a:rPr>
              <a:t>Where Did We Get Our Sin Nature?</a:t>
            </a:r>
          </a:p>
        </p:txBody>
      </p:sp>
      <p:sp>
        <p:nvSpPr>
          <p:cNvPr id="3" name="Content Placeholder 2"/>
          <p:cNvSpPr>
            <a:spLocks noGrp="1"/>
          </p:cNvSpPr>
          <p:nvPr>
            <p:ph idx="1"/>
          </p:nvPr>
        </p:nvSpPr>
        <p:spPr>
          <a:xfrm>
            <a:off x="0" y="1825625"/>
            <a:ext cx="12192000" cy="5032375"/>
          </a:xfrm>
        </p:spPr>
        <p:txBody>
          <a:bodyPr rtlCol="0">
            <a:normAutofit/>
          </a:bodyPr>
          <a:lstStyle/>
          <a:p>
            <a:pPr fontAlgn="auto">
              <a:spcAft>
                <a:spcPts val="0"/>
              </a:spcAft>
              <a:defRPr/>
            </a:pPr>
            <a:r>
              <a:rPr lang="en-US" sz="3200" dirty="0">
                <a:latin typeface="Times New Roman" panose="02020603050405020304" pitchFamily="18" charset="0"/>
                <a:cs typeface="Times New Roman" panose="02020603050405020304" pitchFamily="18" charset="0"/>
              </a:rPr>
              <a:t>Wherefore, as by one man sin entered into the world, and death by sin; and so death passed upon all men, for that all have sinned:  (Romans 5:12)</a:t>
            </a:r>
          </a:p>
          <a:p>
            <a:pPr marL="0" indent="0" fontAlgn="auto">
              <a:spcAft>
                <a:spcPts val="0"/>
              </a:spcAft>
              <a:buFont typeface="Arial" panose="020B0604020202020204" pitchFamily="34" charset="0"/>
              <a:buNone/>
              <a:defRPr/>
            </a:pPr>
            <a:endParaRPr lang="en-US" sz="3200" dirty="0">
              <a:latin typeface="Times New Roman" panose="02020603050405020304" pitchFamily="18" charset="0"/>
              <a:cs typeface="Times New Roman" panose="02020603050405020304" pitchFamily="18" charset="0"/>
            </a:endParaRPr>
          </a:p>
          <a:p>
            <a:pPr fontAlgn="auto">
              <a:spcAft>
                <a:spcPts val="0"/>
              </a:spcAft>
              <a:defRPr/>
            </a:pPr>
            <a:endParaRPr lang="en-US" sz="3200" dirty="0">
              <a:latin typeface="Times New Roman" panose="02020603050405020304" pitchFamily="18" charset="0"/>
              <a:cs typeface="Times New Roman" panose="02020603050405020304" pitchFamily="18" charset="0"/>
            </a:endParaRPr>
          </a:p>
          <a:p>
            <a:pPr fontAlgn="auto">
              <a:spcAft>
                <a:spcPts val="0"/>
              </a:spcAft>
              <a:defRPr/>
            </a:pPr>
            <a:r>
              <a:rPr lang="en-US" sz="3200" dirty="0">
                <a:latin typeface="Times New Roman" panose="02020603050405020304" pitchFamily="18" charset="0"/>
                <a:cs typeface="Times New Roman" panose="02020603050405020304" pitchFamily="18" charset="0"/>
              </a:rPr>
              <a:t>If you are kin to Adam and carry about in you the Adamic nature, then you carry the curse of Adam – sin.  That is where we get our sin nature.  I tell people all the time, the problem with our kids is that they are kin to their Daddy( Adam).  The only way to keep our children from being kin to their Daddy (Adam) is to not have any children.</a:t>
            </a:r>
          </a:p>
          <a:p>
            <a:pPr fontAlgn="auto">
              <a:spcAft>
                <a:spcPts val="0"/>
              </a:spcAft>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0"/>
            <a:ext cx="12192000" cy="16256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Our Sin Nature</a:t>
            </a:r>
            <a:endParaRPr lang="en-US" altLang="en-US" sz="4000" dirty="0"/>
          </a:p>
        </p:txBody>
      </p:sp>
      <p:sp>
        <p:nvSpPr>
          <p:cNvPr id="35842"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It should be observed that while sin entered into the world "by one man," Adam, death "passed upon all men for that [because </a:t>
            </a:r>
            <a:r>
              <a:rPr lang="en-US" altLang="en-US" sz="3200" i="1" dirty="0">
                <a:latin typeface="Times New Roman" panose="02020603050405020304" pitchFamily="18" charset="0"/>
                <a:cs typeface="Times New Roman" panose="02020603050405020304" pitchFamily="18" charset="0"/>
              </a:rPr>
              <a:t>all </a:t>
            </a:r>
            <a:r>
              <a:rPr lang="en-US" altLang="en-US" sz="3200" dirty="0">
                <a:latin typeface="Times New Roman" panose="02020603050405020304" pitchFamily="18" charset="0"/>
                <a:cs typeface="Times New Roman" panose="02020603050405020304" pitchFamily="18" charset="0"/>
              </a:rPr>
              <a:t>have sinned," i.e., </a:t>
            </a:r>
            <a:r>
              <a:rPr lang="en-US" altLang="en-US" sz="3200" i="1" dirty="0">
                <a:latin typeface="Times New Roman" panose="02020603050405020304" pitchFamily="18" charset="0"/>
                <a:cs typeface="Times New Roman" panose="02020603050405020304" pitchFamily="18" charset="0"/>
              </a:rPr>
              <a:t>in Adam</a:t>
            </a:r>
            <a:r>
              <a:rPr lang="en-US" altLang="en-US" sz="3200" dirty="0">
                <a:latin typeface="Times New Roman" panose="02020603050405020304" pitchFamily="18" charset="0"/>
                <a:cs typeface="Times New Roman" panose="02020603050405020304" pitchFamily="18" charset="0"/>
              </a:rPr>
              <a:t>. We cannot say, </a:t>
            </a:r>
            <a:r>
              <a:rPr lang="en-US" altLang="en-US" sz="3200" i="1" dirty="0">
                <a:latin typeface="Times New Roman" panose="02020603050405020304" pitchFamily="18" charset="0"/>
                <a:cs typeface="Times New Roman" panose="02020603050405020304" pitchFamily="18" charset="0"/>
              </a:rPr>
              <a:t>"It was no fault of mine</a:t>
            </a:r>
            <a:r>
              <a:rPr lang="en-US" altLang="en-US" sz="3200" dirty="0">
                <a:latin typeface="Times New Roman" panose="02020603050405020304" pitchFamily="18" charset="0"/>
                <a:cs typeface="Times New Roman" panose="02020603050405020304" pitchFamily="18" charset="0"/>
              </a:rPr>
              <a:t>," for we were in Adam. We cannot dissociate ourselves from Adam any more than the branch can separate itself from the tree, or the tree from its root.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95399"/>
          </a:xfrm>
        </p:spPr>
        <p:txBody>
          <a:bodyPr/>
          <a:lstStyle/>
          <a:p>
            <a:r>
              <a:rPr lang="en-US"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God Tells Us Why We Die, IN His Word</a:t>
            </a:r>
          </a:p>
        </p:txBody>
      </p:sp>
      <p:sp>
        <p:nvSpPr>
          <p:cNvPr id="3" name="Content Placeholder 2"/>
          <p:cNvSpPr>
            <a:spLocks noGrp="1"/>
          </p:cNvSpPr>
          <p:nvPr>
            <p:ph idx="1"/>
          </p:nvPr>
        </p:nvSpPr>
        <p:spPr>
          <a:xfrm>
            <a:off x="0" y="1825625"/>
            <a:ext cx="12192000" cy="4943476"/>
          </a:xfrm>
        </p:spPr>
        <p:txBody>
          <a:bodyPr/>
          <a:lstStyle/>
          <a:p>
            <a:r>
              <a:rPr lang="en-US" sz="3200" dirty="0">
                <a:latin typeface="Times New Roman" panose="02020603050405020304" pitchFamily="18" charset="0"/>
                <a:cs typeface="Times New Roman" panose="02020603050405020304" pitchFamily="18" charset="0"/>
              </a:rPr>
              <a:t>God says in 1</a:t>
            </a:r>
            <a:r>
              <a:rPr lang="en-US" sz="3200" baseline="30000" dirty="0">
                <a:latin typeface="Times New Roman" panose="02020603050405020304" pitchFamily="18" charset="0"/>
                <a:cs typeface="Times New Roman" panose="02020603050405020304" pitchFamily="18" charset="0"/>
              </a:rPr>
              <a:t>st</a:t>
            </a:r>
            <a:r>
              <a:rPr lang="en-US" sz="3200" dirty="0">
                <a:latin typeface="Times New Roman" panose="02020603050405020304" pitchFamily="18" charset="0"/>
                <a:cs typeface="Times New Roman" panose="02020603050405020304" pitchFamily="18" charset="0"/>
              </a:rPr>
              <a:t> Corinthians 15:22, For as in Adam all die, even so in Christ shall all be made alive.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We just read this in Romans 5:12.  God explains by letting us know that sin entered the world because of the sin of Adam. Adam and Eve disobeyed God. That is what sin is, disobeying God. The consequence of sin is death, spiritually and physicall</a:t>
            </a:r>
            <a:r>
              <a:rPr lang="en-US" sz="3600" dirty="0">
                <a:latin typeface="Times New Roman" panose="02020603050405020304" pitchFamily="18" charset="0"/>
                <a:cs typeface="Times New Roman" panose="02020603050405020304" pitchFamily="18" charset="0"/>
              </a:rPr>
              <a:t>y. </a:t>
            </a:r>
          </a:p>
        </p:txBody>
      </p:sp>
    </p:spTree>
    <p:extLst>
      <p:ext uri="{BB962C8B-B14F-4D97-AF65-F5344CB8AC3E}">
        <p14:creationId xmlns:p14="http://schemas.microsoft.com/office/powerpoint/2010/main" val="3183939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55700"/>
          </a:xfrm>
        </p:spPr>
        <p:txBody>
          <a:bodyPr/>
          <a:lstStyle/>
          <a:p>
            <a:r>
              <a:rPr lang="en-US" dirty="0">
                <a:latin typeface="Times New Roman" panose="02020603050405020304" pitchFamily="18" charset="0"/>
                <a:cs typeface="Times New Roman" panose="02020603050405020304" pitchFamily="18" charset="0"/>
              </a:rPr>
              <a:t>         God Tells Us Why We Die, In His Word</a:t>
            </a:r>
            <a:endParaRPr lang="en-US" dirty="0"/>
          </a:p>
        </p:txBody>
      </p:sp>
      <p:sp>
        <p:nvSpPr>
          <p:cNvPr id="3" name="Content Placeholder 2"/>
          <p:cNvSpPr>
            <a:spLocks noGrp="1"/>
          </p:cNvSpPr>
          <p:nvPr>
            <p:ph idx="1"/>
          </p:nvPr>
        </p:nvSpPr>
        <p:spPr>
          <a:xfrm>
            <a:off x="0" y="1825624"/>
            <a:ext cx="12192000" cy="5032376"/>
          </a:xfrm>
        </p:spPr>
        <p:txBody>
          <a:bodyPr/>
          <a:lstStyle/>
          <a:p>
            <a:r>
              <a:rPr lang="en-US" sz="3600" dirty="0">
                <a:latin typeface="Times New Roman" panose="02020603050405020304" pitchFamily="18" charset="0"/>
                <a:cs typeface="Times New Roman" panose="02020603050405020304" pitchFamily="18" charset="0"/>
              </a:rPr>
              <a:t>In Genesis 2:16-17 , God tells Adam and Eve, “And the </a:t>
            </a:r>
            <a:r>
              <a:rPr lang="en-US" sz="3600" cap="small" dirty="0">
                <a:latin typeface="Times New Roman" panose="02020603050405020304" pitchFamily="18" charset="0"/>
                <a:cs typeface="Times New Roman" panose="02020603050405020304" pitchFamily="18" charset="0"/>
              </a:rPr>
              <a:t>Lord</a:t>
            </a:r>
            <a:r>
              <a:rPr lang="en-US" sz="3600" dirty="0">
                <a:latin typeface="Times New Roman" panose="02020603050405020304" pitchFamily="18" charset="0"/>
                <a:cs typeface="Times New Roman" panose="02020603050405020304" pitchFamily="18" charset="0"/>
              </a:rPr>
              <a:t> God commanded the man, saying, Of every tree of the garden thou mayest freely eat:</a:t>
            </a:r>
            <a:r>
              <a:rPr lang="en-US" sz="3600" baseline="30000" dirty="0">
                <a:latin typeface="Times New Roman" panose="02020603050405020304" pitchFamily="18" charset="0"/>
                <a:cs typeface="Times New Roman" panose="02020603050405020304" pitchFamily="18" charset="0"/>
              </a:rPr>
              <a:t>17 </a:t>
            </a:r>
            <a:r>
              <a:rPr lang="en-US" sz="3600" dirty="0">
                <a:latin typeface="Times New Roman" panose="02020603050405020304" pitchFamily="18" charset="0"/>
                <a:cs typeface="Times New Roman" panose="02020603050405020304" pitchFamily="18" charset="0"/>
              </a:rPr>
              <a:t>But of the tree of the knowledge of good and evil, thou shalt not eat of it: for in the day that thou eatest thereof thou shalt surely die.</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In Genesis 3:4 we read how Satan changed the word of God to Eve and contradicted God with the words “ And the serpent said unto the woman, Ye shall not surely die.”</a:t>
            </a:r>
          </a:p>
        </p:txBody>
      </p:sp>
    </p:spTree>
    <p:extLst>
      <p:ext uri="{BB962C8B-B14F-4D97-AF65-F5344CB8AC3E}">
        <p14:creationId xmlns:p14="http://schemas.microsoft.com/office/powerpoint/2010/main" val="1957125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84299"/>
          </a:xfrm>
        </p:spPr>
        <p:txBody>
          <a:bodyPr/>
          <a:lstStyle/>
          <a:p>
            <a:r>
              <a:rPr lang="en-US"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God Tells Us Why We Die, IN His Word</a:t>
            </a:r>
            <a:endParaRPr lang="en-US" sz="4000" dirty="0"/>
          </a:p>
        </p:txBody>
      </p:sp>
      <p:sp>
        <p:nvSpPr>
          <p:cNvPr id="3" name="Content Placeholder 2"/>
          <p:cNvSpPr>
            <a:spLocks noGrp="1"/>
          </p:cNvSpPr>
          <p:nvPr>
            <p:ph idx="1"/>
          </p:nvPr>
        </p:nvSpPr>
        <p:spPr>
          <a:xfrm>
            <a:off x="0" y="1825624"/>
            <a:ext cx="12192000" cy="5032376"/>
          </a:xfrm>
        </p:spPr>
        <p:txBody>
          <a:bodyPr/>
          <a:lstStyle/>
          <a:p>
            <a:r>
              <a:rPr lang="en-US" sz="3200" dirty="0">
                <a:latin typeface="Times New Roman" panose="02020603050405020304" pitchFamily="18" charset="0"/>
                <a:cs typeface="Times New Roman" panose="02020603050405020304" pitchFamily="18" charset="0"/>
              </a:rPr>
              <a:t>God who cannot lie, kept His word to Adam and Eve. They did die. God had two deaths in view here. One was spiritual and one was physical. Their sin immediately broke their previously unbroken fellowship between them and God. They died spiritually.</a:t>
            </a:r>
          </a:p>
        </p:txBody>
      </p:sp>
    </p:spTree>
    <p:extLst>
      <p:ext uri="{BB962C8B-B14F-4D97-AF65-F5344CB8AC3E}">
        <p14:creationId xmlns:p14="http://schemas.microsoft.com/office/powerpoint/2010/main" val="2312502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33499"/>
          </a:xfrm>
        </p:spPr>
        <p:txBody>
          <a:bodyPr/>
          <a:lstStyle/>
          <a:p>
            <a:r>
              <a:rPr lang="en-US" dirty="0">
                <a:latin typeface="Times New Roman" panose="02020603050405020304" pitchFamily="18" charset="0"/>
                <a:cs typeface="Times New Roman" panose="02020603050405020304" pitchFamily="18" charset="0"/>
              </a:rPr>
              <a:t>              God Tells Us Why We Die, IN His Word</a:t>
            </a:r>
            <a:endParaRPr lang="en-US" dirty="0"/>
          </a:p>
        </p:txBody>
      </p:sp>
      <p:sp>
        <p:nvSpPr>
          <p:cNvPr id="3" name="Content Placeholder 2"/>
          <p:cNvSpPr>
            <a:spLocks noGrp="1"/>
          </p:cNvSpPr>
          <p:nvPr>
            <p:ph idx="1"/>
          </p:nvPr>
        </p:nvSpPr>
        <p:spPr>
          <a:xfrm>
            <a:off x="0" y="1025524"/>
            <a:ext cx="12192000" cy="5832476"/>
          </a:xfrm>
        </p:spPr>
        <p:txBody>
          <a:bodyPr/>
          <a:lstStyle/>
          <a:p>
            <a:r>
              <a:rPr lang="en-US" sz="3200" dirty="0">
                <a:latin typeface="Times New Roman" panose="02020603050405020304" pitchFamily="18" charset="0"/>
                <a:cs typeface="Times New Roman" panose="02020603050405020304" pitchFamily="18" charset="0"/>
              </a:rPr>
              <a:t>They were now dead to God. (baby and the mother’s umbilical cord) when Adam sinned, he severed the umbilical cord to God. They were no longer in a right relationship to their creator God. They would also suffer a physical death sometime in the future. They both did die a  physical death. ( Genesis 5:5) And all the days that Adam lived were nine hundred and thirty years: and he died.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Many today are confused about the purpose of healing in the bible. Many asked God for healing thinking they can avoid death. If man only understood death, they would see and understand what Paul meant when he said For me to live is Christ, and to die is gain in Philippians 1:21. </a:t>
            </a:r>
          </a:p>
        </p:txBody>
      </p:sp>
    </p:spTree>
    <p:extLst>
      <p:ext uri="{BB962C8B-B14F-4D97-AF65-F5344CB8AC3E}">
        <p14:creationId xmlns:p14="http://schemas.microsoft.com/office/powerpoint/2010/main" val="318290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0" y="0"/>
            <a:ext cx="12192000" cy="1460500"/>
          </a:xfrm>
        </p:spPr>
        <p:txBody>
          <a:bodyPr/>
          <a:lstStyle/>
          <a:p>
            <a:r>
              <a:rPr lang="en-US" altLang="en-US" dirty="0">
                <a:latin typeface="Times New Roman" panose="02020603050405020304" pitchFamily="18" charset="0"/>
                <a:cs typeface="Times New Roman" panose="02020603050405020304" pitchFamily="18" charset="0"/>
              </a:rPr>
              <a:t>                          Our Sin Nature</a:t>
            </a:r>
          </a:p>
        </p:txBody>
      </p:sp>
      <p:sp>
        <p:nvSpPr>
          <p:cNvPr id="36866" name="Content Placeholder 2"/>
          <p:cNvSpPr>
            <a:spLocks noGrp="1"/>
          </p:cNvSpPr>
          <p:nvPr>
            <p:ph idx="1"/>
          </p:nvPr>
        </p:nvSpPr>
        <p:spPr>
          <a:xfrm>
            <a:off x="0" y="1825625"/>
            <a:ext cx="12192000" cy="5032375"/>
          </a:xfrm>
        </p:spPr>
        <p:txBody>
          <a:bodyPr/>
          <a:lstStyle/>
          <a:p>
            <a:r>
              <a:rPr lang="en-US" altLang="en-US" sz="4400" dirty="0">
                <a:latin typeface="Times New Roman" panose="02020603050405020304" pitchFamily="18" charset="0"/>
                <a:cs typeface="Times New Roman" panose="02020603050405020304" pitchFamily="18" charset="0"/>
              </a:rPr>
              <a:t>The Lord Jesus Christ was born without a human father so as not to have an old sin nature imputed to him. The old sin nature is genetically resident in your flesh and imputed in physical birth from the father to the child.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0" y="0"/>
            <a:ext cx="12192000" cy="1016000"/>
          </a:xfrm>
        </p:spPr>
        <p:txBody>
          <a:bodyPr/>
          <a:lstStyle/>
          <a:p>
            <a:r>
              <a:rPr lang="en-US" altLang="en-US" dirty="0">
                <a:latin typeface="Times New Roman" panose="02020603050405020304" pitchFamily="18" charset="0"/>
                <a:cs typeface="Times New Roman" panose="02020603050405020304" pitchFamily="18" charset="0"/>
              </a:rPr>
              <a:t>                                 Salvation</a:t>
            </a:r>
            <a:endParaRPr lang="en-US" altLang="en-US" dirty="0"/>
          </a:p>
        </p:txBody>
      </p:sp>
      <p:sp>
        <p:nvSpPr>
          <p:cNvPr id="15362" name="Content Placeholder 2"/>
          <p:cNvSpPr>
            <a:spLocks noGrp="1"/>
          </p:cNvSpPr>
          <p:nvPr>
            <p:ph idx="1"/>
          </p:nvPr>
        </p:nvSpPr>
        <p:spPr>
          <a:xfrm>
            <a:off x="0" y="1016000"/>
            <a:ext cx="12192000" cy="5842000"/>
          </a:xfrm>
        </p:spPr>
        <p:txBody>
          <a:bodyPr/>
          <a:lstStyle/>
          <a:p>
            <a:r>
              <a:rPr lang="en-US" altLang="en-US" sz="3200" dirty="0">
                <a:latin typeface="Times New Roman" panose="02020603050405020304" pitchFamily="18" charset="0"/>
                <a:cs typeface="Times New Roman" panose="02020603050405020304" pitchFamily="18" charset="0"/>
              </a:rPr>
              <a:t>Are You A Hope So Going To Heaven Or Are You A Know For Sure I’m Going To Heaven?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0" y="0"/>
            <a:ext cx="12192000" cy="13716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Salvation</a:t>
            </a:r>
            <a:endParaRPr lang="en-US" altLang="en-US" sz="4000" dirty="0"/>
          </a:p>
        </p:txBody>
      </p:sp>
      <p:sp>
        <p:nvSpPr>
          <p:cNvPr id="3" name="Content Placeholder 2"/>
          <p:cNvSpPr>
            <a:spLocks noGrp="1"/>
          </p:cNvSpPr>
          <p:nvPr>
            <p:ph idx="1"/>
          </p:nvPr>
        </p:nvSpPr>
        <p:spPr>
          <a:xfrm>
            <a:off x="0" y="1168400"/>
            <a:ext cx="12192000" cy="5689600"/>
          </a:xfrm>
        </p:spPr>
        <p:txBody>
          <a:bodyPr rtlCol="0">
            <a:normAutofit/>
          </a:bodyPr>
          <a:lstStyle/>
          <a:p>
            <a:pPr fontAlgn="auto">
              <a:spcAft>
                <a:spcPts val="0"/>
              </a:spcAft>
              <a:defRPr/>
            </a:pPr>
            <a:r>
              <a:rPr lang="en-US" sz="4400" b="1" dirty="0">
                <a:latin typeface="Times New Roman" panose="02020603050405020304" pitchFamily="18" charset="0"/>
                <a:cs typeface="Times New Roman" panose="02020603050405020304" pitchFamily="18" charset="0"/>
              </a:rPr>
              <a:t>Romans 1:16</a:t>
            </a:r>
            <a:r>
              <a:rPr lang="en-US" sz="4400" dirty="0">
                <a:latin typeface="Times New Roman" panose="02020603050405020304" pitchFamily="18" charset="0"/>
                <a:cs typeface="Times New Roman" panose="02020603050405020304" pitchFamily="18" charset="0"/>
              </a:rPr>
              <a:t> "For I am not ashamed of the </a:t>
            </a:r>
            <a:r>
              <a:rPr lang="en-US" sz="4400" b="1" dirty="0">
                <a:latin typeface="Times New Roman" panose="02020603050405020304" pitchFamily="18" charset="0"/>
                <a:cs typeface="Times New Roman" panose="02020603050405020304" pitchFamily="18" charset="0"/>
              </a:rPr>
              <a:t>gospel</a:t>
            </a:r>
            <a:r>
              <a:rPr lang="en-US" sz="4400" dirty="0">
                <a:latin typeface="Times New Roman" panose="02020603050405020304" pitchFamily="18" charset="0"/>
                <a:cs typeface="Times New Roman" panose="02020603050405020304" pitchFamily="18" charset="0"/>
              </a:rPr>
              <a:t> of Christ: for it is the power of God unto </a:t>
            </a:r>
            <a:r>
              <a:rPr lang="en-US" sz="4400" b="1" dirty="0">
                <a:latin typeface="Times New Roman" panose="02020603050405020304" pitchFamily="18" charset="0"/>
                <a:cs typeface="Times New Roman" panose="02020603050405020304" pitchFamily="18" charset="0"/>
              </a:rPr>
              <a:t>salvation</a:t>
            </a:r>
            <a:r>
              <a:rPr lang="en-US" sz="4400" dirty="0">
                <a:latin typeface="Times New Roman" panose="02020603050405020304" pitchFamily="18" charset="0"/>
                <a:cs typeface="Times New Roman" panose="02020603050405020304" pitchFamily="18" charset="0"/>
              </a:rPr>
              <a:t> to every one that </a:t>
            </a:r>
            <a:r>
              <a:rPr lang="en-US" sz="4400" b="1" dirty="0">
                <a:latin typeface="Times New Roman" panose="02020603050405020304" pitchFamily="18" charset="0"/>
                <a:cs typeface="Times New Roman" panose="02020603050405020304" pitchFamily="18" charset="0"/>
              </a:rPr>
              <a:t>believeth</a:t>
            </a:r>
            <a:r>
              <a:rPr lang="en-US" sz="4400" dirty="0">
                <a:latin typeface="Times New Roman" panose="02020603050405020304" pitchFamily="18" charset="0"/>
                <a:cs typeface="Times New Roman" panose="02020603050405020304" pitchFamily="18" charset="0"/>
              </a:rPr>
              <a:t> ...." </a:t>
            </a:r>
          </a:p>
          <a:p>
            <a:pPr fontAlgn="auto">
              <a:spcAft>
                <a:spcPts val="0"/>
              </a:spcAft>
              <a:defRPr/>
            </a:pPr>
            <a:r>
              <a:rPr lang="en-US" sz="4400" dirty="0">
                <a:latin typeface="Times New Roman" panose="02020603050405020304" pitchFamily="18" charset="0"/>
                <a:cs typeface="Times New Roman" panose="02020603050405020304" pitchFamily="18" charset="0"/>
              </a:rPr>
              <a:t>To be saved, we must believe the gospel. The word "gospel" means "good news". But before we can believe the good news, we have to know what it is. </a:t>
            </a:r>
          </a:p>
          <a:p>
            <a:pPr marL="0" indent="0" fontAlgn="auto">
              <a:spcAft>
                <a:spcPts val="0"/>
              </a:spcAft>
              <a:buFont typeface="Arial" panose="020B0604020202020204" pitchFamily="34" charset="0"/>
              <a:buNone/>
              <a:defRPr/>
            </a:pPr>
            <a:endParaRPr lang="en-US" sz="3200" b="1" dirty="0">
              <a:latin typeface="Times New Roman" panose="02020603050405020304" pitchFamily="18" charset="0"/>
              <a:cs typeface="Times New Roman" panose="02020603050405020304" pitchFamily="18" charset="0"/>
            </a:endParaRPr>
          </a:p>
          <a:p>
            <a:pPr fontAlgn="auto">
              <a:spcAft>
                <a:spcPts val="0"/>
              </a:spcAft>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0" y="0"/>
            <a:ext cx="12192000" cy="1333500"/>
          </a:xfrm>
        </p:spPr>
        <p:txBody>
          <a:bodyPr/>
          <a:lstStyle/>
          <a:p>
            <a:r>
              <a:rPr lang="en-US" altLang="en-US" dirty="0">
                <a:latin typeface="Times New Roman" panose="02020603050405020304" pitchFamily="18" charset="0"/>
                <a:cs typeface="Times New Roman" panose="02020603050405020304" pitchFamily="18" charset="0"/>
              </a:rPr>
              <a:t>               Gospel By Which We Are Saved</a:t>
            </a:r>
            <a:endParaRPr lang="en-US" altLang="en-US" dirty="0"/>
          </a:p>
        </p:txBody>
      </p:sp>
      <p:sp>
        <p:nvSpPr>
          <p:cNvPr id="38914" name="Content Placeholder 2"/>
          <p:cNvSpPr>
            <a:spLocks noGrp="1"/>
          </p:cNvSpPr>
          <p:nvPr>
            <p:ph idx="1"/>
          </p:nvPr>
        </p:nvSpPr>
        <p:spPr>
          <a:xfrm>
            <a:off x="0" y="1457325"/>
            <a:ext cx="12192000" cy="5400675"/>
          </a:xfrm>
        </p:spPr>
        <p:txBody>
          <a:bodyPr/>
          <a:lstStyle/>
          <a:p>
            <a:r>
              <a:rPr lang="en-US" altLang="en-US" sz="3200" dirty="0">
                <a:latin typeface="Times New Roman" panose="02020603050405020304" pitchFamily="18" charset="0"/>
                <a:cs typeface="Times New Roman" panose="02020603050405020304" pitchFamily="18" charset="0"/>
              </a:rPr>
              <a:t>1</a:t>
            </a:r>
            <a:r>
              <a:rPr lang="en-US" altLang="en-US" sz="3200" baseline="30000" dirty="0">
                <a:latin typeface="Times New Roman" panose="02020603050405020304" pitchFamily="18" charset="0"/>
                <a:cs typeface="Times New Roman" panose="02020603050405020304" pitchFamily="18" charset="0"/>
              </a:rPr>
              <a:t>st</a:t>
            </a:r>
            <a:r>
              <a:rPr lang="en-US" altLang="en-US" sz="3200" dirty="0">
                <a:latin typeface="Times New Roman" panose="02020603050405020304" pitchFamily="18" charset="0"/>
                <a:cs typeface="Times New Roman" panose="02020603050405020304" pitchFamily="18" charset="0"/>
              </a:rPr>
              <a:t> Corinthians 15:1-4 Moreover, brethren, I declare unto you the gospel which I preached unto you, which also ye have received, and wherein ye stand;</a:t>
            </a:r>
          </a:p>
          <a:p>
            <a:r>
              <a:rPr lang="en-US" altLang="en-US" sz="3200" baseline="30000" dirty="0">
                <a:latin typeface="Times New Roman" panose="02020603050405020304" pitchFamily="18" charset="0"/>
                <a:cs typeface="Times New Roman" panose="02020603050405020304" pitchFamily="18" charset="0"/>
              </a:rPr>
              <a:t>2 </a:t>
            </a:r>
            <a:r>
              <a:rPr lang="en-US" altLang="en-US" sz="3200" dirty="0">
                <a:latin typeface="Times New Roman" panose="02020603050405020304" pitchFamily="18" charset="0"/>
                <a:cs typeface="Times New Roman" panose="02020603050405020304" pitchFamily="18" charset="0"/>
              </a:rPr>
              <a:t>By which also ye are </a:t>
            </a:r>
            <a:r>
              <a:rPr lang="en-US" altLang="en-US" sz="3200" b="1" u="sng" dirty="0">
                <a:latin typeface="Times New Roman" panose="02020603050405020304" pitchFamily="18" charset="0"/>
                <a:cs typeface="Times New Roman" panose="02020603050405020304" pitchFamily="18" charset="0"/>
              </a:rPr>
              <a:t>saved</a:t>
            </a:r>
            <a:r>
              <a:rPr lang="en-US" altLang="en-US" sz="3200" dirty="0">
                <a:latin typeface="Times New Roman" panose="02020603050405020304" pitchFamily="18" charset="0"/>
                <a:cs typeface="Times New Roman" panose="02020603050405020304" pitchFamily="18" charset="0"/>
              </a:rPr>
              <a:t>, if ye keep in memory what I preached unto you, unless ye have believed in vain.</a:t>
            </a:r>
          </a:p>
          <a:p>
            <a:r>
              <a:rPr lang="en-US" altLang="en-US" sz="3200" baseline="30000" dirty="0">
                <a:latin typeface="Times New Roman" panose="02020603050405020304" pitchFamily="18" charset="0"/>
                <a:cs typeface="Times New Roman" panose="02020603050405020304" pitchFamily="18" charset="0"/>
              </a:rPr>
              <a:t>3 </a:t>
            </a:r>
            <a:r>
              <a:rPr lang="en-US" altLang="en-US" sz="3200" dirty="0">
                <a:latin typeface="Times New Roman" panose="02020603050405020304" pitchFamily="18" charset="0"/>
                <a:cs typeface="Times New Roman" panose="02020603050405020304" pitchFamily="18" charset="0"/>
              </a:rPr>
              <a:t>For I delivered unto you first of all that which I also received, how that Christ died for our </a:t>
            </a:r>
            <a:r>
              <a:rPr lang="en-US" altLang="en-US" sz="3200" b="1" u="sng" dirty="0">
                <a:latin typeface="Times New Roman" panose="02020603050405020304" pitchFamily="18" charset="0"/>
                <a:cs typeface="Times New Roman" panose="02020603050405020304" pitchFamily="18" charset="0"/>
              </a:rPr>
              <a:t>sins</a:t>
            </a:r>
            <a:r>
              <a:rPr lang="en-US" altLang="en-US" sz="3200" dirty="0">
                <a:latin typeface="Times New Roman" panose="02020603050405020304" pitchFamily="18" charset="0"/>
                <a:cs typeface="Times New Roman" panose="02020603050405020304" pitchFamily="18" charset="0"/>
              </a:rPr>
              <a:t> according to the scriptures;</a:t>
            </a:r>
          </a:p>
          <a:p>
            <a:r>
              <a:rPr lang="en-US" altLang="en-US" sz="3200" baseline="30000" dirty="0">
                <a:latin typeface="Times New Roman" panose="02020603050405020304" pitchFamily="18" charset="0"/>
                <a:cs typeface="Times New Roman" panose="02020603050405020304" pitchFamily="18" charset="0"/>
              </a:rPr>
              <a:t>4 </a:t>
            </a:r>
            <a:r>
              <a:rPr lang="en-US" altLang="en-US" sz="3200" dirty="0">
                <a:latin typeface="Times New Roman" panose="02020603050405020304" pitchFamily="18" charset="0"/>
                <a:cs typeface="Times New Roman" panose="02020603050405020304" pitchFamily="18" charset="0"/>
              </a:rPr>
              <a:t>And that he was buried, and that he rose again the third day according to the scriptures:</a:t>
            </a:r>
          </a:p>
          <a:p>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0" y="0"/>
            <a:ext cx="12192000" cy="9271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Salvation</a:t>
            </a:r>
            <a:endParaRPr lang="en-US" altLang="en-US" sz="4800" dirty="0"/>
          </a:p>
        </p:txBody>
      </p:sp>
      <p:sp>
        <p:nvSpPr>
          <p:cNvPr id="3" name="Content Placeholder 2"/>
          <p:cNvSpPr>
            <a:spLocks noGrp="1"/>
          </p:cNvSpPr>
          <p:nvPr>
            <p:ph idx="1"/>
          </p:nvPr>
        </p:nvSpPr>
        <p:spPr>
          <a:xfrm>
            <a:off x="0" y="1825625"/>
            <a:ext cx="12192000" cy="5032375"/>
          </a:xfrm>
        </p:spPr>
        <p:txBody>
          <a:bodyPr rtlCol="0">
            <a:normAutofit/>
          </a:bodyPr>
          <a:lstStyle/>
          <a:p>
            <a:pPr fontAlgn="auto">
              <a:spcAft>
                <a:spcPts val="0"/>
              </a:spcAft>
              <a:defRPr/>
            </a:pPr>
            <a:r>
              <a:rPr lang="en-US" sz="3200" b="1" dirty="0">
                <a:latin typeface="Times New Roman" panose="02020603050405020304" pitchFamily="18" charset="0"/>
                <a:cs typeface="Times New Roman" panose="02020603050405020304" pitchFamily="18" charset="0"/>
              </a:rPr>
              <a:t>1st Corinthians 15:1-4</a:t>
            </a:r>
            <a:r>
              <a:rPr lang="en-US" sz="3200" dirty="0">
                <a:latin typeface="Times New Roman" panose="02020603050405020304" pitchFamily="18" charset="0"/>
                <a:cs typeface="Times New Roman" panose="02020603050405020304" pitchFamily="18" charset="0"/>
              </a:rPr>
              <a:t> "Moreover, brethren, I declare unto you the</a:t>
            </a:r>
            <a:r>
              <a:rPr lang="en-US" sz="3200" b="1" dirty="0">
                <a:latin typeface="Times New Roman" panose="02020603050405020304" pitchFamily="18" charset="0"/>
                <a:cs typeface="Times New Roman" panose="02020603050405020304" pitchFamily="18" charset="0"/>
              </a:rPr>
              <a:t> gospel</a:t>
            </a:r>
            <a:r>
              <a:rPr lang="en-US" sz="3200" dirty="0">
                <a:latin typeface="Times New Roman" panose="02020603050405020304" pitchFamily="18" charset="0"/>
                <a:cs typeface="Times New Roman" panose="02020603050405020304" pitchFamily="18" charset="0"/>
              </a:rPr>
              <a:t> ... that </a:t>
            </a:r>
            <a:r>
              <a:rPr lang="en-US" sz="3200" b="1" dirty="0">
                <a:latin typeface="Times New Roman" panose="02020603050405020304" pitchFamily="18" charset="0"/>
                <a:cs typeface="Times New Roman" panose="02020603050405020304" pitchFamily="18" charset="0"/>
              </a:rPr>
              <a:t>Christ died for our sins(past, present and future)</a:t>
            </a:r>
            <a:r>
              <a:rPr lang="en-US" sz="3200" dirty="0">
                <a:latin typeface="Times New Roman" panose="02020603050405020304" pitchFamily="18" charset="0"/>
                <a:cs typeface="Times New Roman" panose="02020603050405020304" pitchFamily="18" charset="0"/>
              </a:rPr>
              <a:t> according to the scriptures; And that he was buried, and that </a:t>
            </a:r>
            <a:r>
              <a:rPr lang="en-US" sz="3200" b="1" dirty="0">
                <a:latin typeface="Times New Roman" panose="02020603050405020304" pitchFamily="18" charset="0"/>
                <a:cs typeface="Times New Roman" panose="02020603050405020304" pitchFamily="18" charset="0"/>
              </a:rPr>
              <a:t>he rose again</a:t>
            </a:r>
            <a:r>
              <a:rPr lang="en-US" sz="3200" dirty="0">
                <a:latin typeface="Times New Roman" panose="02020603050405020304" pitchFamily="18" charset="0"/>
                <a:cs typeface="Times New Roman" panose="02020603050405020304" pitchFamily="18" charset="0"/>
              </a:rPr>
              <a:t> the third day according to the scriptures ...." </a:t>
            </a:r>
          </a:p>
          <a:p>
            <a:pPr fontAlgn="auto">
              <a:spcAft>
                <a:spcPts val="0"/>
              </a:spcAft>
              <a:defRPr/>
            </a:pPr>
            <a:r>
              <a:rPr lang="en-US" sz="3200" dirty="0">
                <a:latin typeface="Times New Roman" panose="02020603050405020304" pitchFamily="18" charset="0"/>
                <a:cs typeface="Times New Roman" panose="02020603050405020304" pitchFamily="18" charset="0"/>
              </a:rPr>
              <a:t>This is the gospel which we must believe in order to be saved. </a:t>
            </a:r>
          </a:p>
          <a:p>
            <a:pPr marL="0" indent="0" fontAlgn="auto">
              <a:spcAft>
                <a:spcPts val="0"/>
              </a:spcAft>
              <a:buFont typeface="Arial" panose="020B0604020202020204" pitchFamily="34" charset="0"/>
              <a:buNone/>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0" y="0"/>
            <a:ext cx="12192000" cy="12065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6600" dirty="0">
                <a:latin typeface="Times New Roman" panose="02020603050405020304" pitchFamily="18" charset="0"/>
                <a:cs typeface="Times New Roman" panose="02020603050405020304" pitchFamily="18" charset="0"/>
              </a:rPr>
              <a:t>Salvation</a:t>
            </a:r>
            <a:endParaRPr lang="en-US" altLang="en-US" sz="6600" dirty="0"/>
          </a:p>
        </p:txBody>
      </p:sp>
      <p:sp>
        <p:nvSpPr>
          <p:cNvPr id="40962" name="Content Placeholder 2"/>
          <p:cNvSpPr>
            <a:spLocks noGrp="1"/>
          </p:cNvSpPr>
          <p:nvPr>
            <p:ph idx="1"/>
          </p:nvPr>
        </p:nvSpPr>
        <p:spPr>
          <a:xfrm>
            <a:off x="0" y="1825625"/>
            <a:ext cx="12192000" cy="5032375"/>
          </a:xfrm>
        </p:spPr>
        <p:txBody>
          <a:bodyPr/>
          <a:lstStyle/>
          <a:p>
            <a:r>
              <a:rPr lang="en-US" altLang="en-US" sz="3200" b="1" dirty="0">
                <a:latin typeface="Times New Roman" panose="02020603050405020304" pitchFamily="18" charset="0"/>
                <a:cs typeface="Times New Roman" panose="02020603050405020304" pitchFamily="18" charset="0"/>
              </a:rPr>
              <a:t>Romans 5:8-9</a:t>
            </a:r>
            <a:r>
              <a:rPr lang="en-US" altLang="en-US" sz="3200" dirty="0">
                <a:latin typeface="Times New Roman" panose="02020603050405020304" pitchFamily="18" charset="0"/>
                <a:cs typeface="Times New Roman" panose="02020603050405020304" pitchFamily="18" charset="0"/>
              </a:rPr>
              <a:t> "But God commendeth his love toward us, in that, while we were yet sinners, </a:t>
            </a:r>
            <a:r>
              <a:rPr lang="en-US" altLang="en-US" sz="3200" b="1" dirty="0">
                <a:latin typeface="Times New Roman" panose="02020603050405020304" pitchFamily="18" charset="0"/>
                <a:cs typeface="Times New Roman" panose="02020603050405020304" pitchFamily="18" charset="0"/>
              </a:rPr>
              <a:t>Christ died for us</a:t>
            </a:r>
            <a:r>
              <a:rPr lang="en-US" altLang="en-US" sz="3200" dirty="0">
                <a:latin typeface="Times New Roman" panose="02020603050405020304" pitchFamily="18" charset="0"/>
                <a:cs typeface="Times New Roman" panose="02020603050405020304" pitchFamily="18" charset="0"/>
              </a:rPr>
              <a:t>. Much more then, being now </a:t>
            </a:r>
            <a:r>
              <a:rPr lang="en-US" altLang="en-US" sz="3200" b="1" dirty="0">
                <a:latin typeface="Times New Roman" panose="02020603050405020304" pitchFamily="18" charset="0"/>
                <a:cs typeface="Times New Roman" panose="02020603050405020304" pitchFamily="18" charset="0"/>
              </a:rPr>
              <a:t>justified by his blood</a:t>
            </a:r>
            <a:r>
              <a:rPr lang="en-US" altLang="en-US" sz="3200" dirty="0">
                <a:latin typeface="Times New Roman" panose="02020603050405020304" pitchFamily="18" charset="0"/>
                <a:cs typeface="Times New Roman" panose="02020603050405020304" pitchFamily="18" charset="0"/>
              </a:rPr>
              <a:t>, we shall be </a:t>
            </a:r>
            <a:r>
              <a:rPr lang="en-US" altLang="en-US" sz="3200" b="1" dirty="0">
                <a:latin typeface="Times New Roman" panose="02020603050405020304" pitchFamily="18" charset="0"/>
                <a:cs typeface="Times New Roman" panose="02020603050405020304" pitchFamily="18" charset="0"/>
              </a:rPr>
              <a:t>saved from wrath through him</a:t>
            </a:r>
            <a:r>
              <a:rPr lang="en-US" altLang="en-US" sz="3200" dirty="0">
                <a:latin typeface="Times New Roman" panose="02020603050405020304" pitchFamily="18" charset="0"/>
                <a:cs typeface="Times New Roman" panose="02020603050405020304" pitchFamily="18" charset="0"/>
              </a:rPr>
              <a:t>." </a:t>
            </a:r>
          </a:p>
          <a:p>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0" y="0"/>
            <a:ext cx="12192000" cy="13335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Salvation</a:t>
            </a:r>
            <a:endParaRPr lang="en-US" altLang="en-US" sz="4800" dirty="0"/>
          </a:p>
        </p:txBody>
      </p:sp>
      <p:sp>
        <p:nvSpPr>
          <p:cNvPr id="41986" name="Content Placeholder 2"/>
          <p:cNvSpPr>
            <a:spLocks noGrp="1"/>
          </p:cNvSpPr>
          <p:nvPr>
            <p:ph idx="1"/>
          </p:nvPr>
        </p:nvSpPr>
        <p:spPr>
          <a:xfrm>
            <a:off x="0" y="1825625"/>
            <a:ext cx="12192000" cy="5032375"/>
          </a:xfrm>
        </p:spPr>
        <p:txBody>
          <a:bodyPr/>
          <a:lstStyle/>
          <a:p>
            <a:r>
              <a:rPr lang="en-US" altLang="en-US" sz="3200" b="1" dirty="0">
                <a:latin typeface="Times New Roman" panose="02020603050405020304" pitchFamily="18" charset="0"/>
                <a:cs typeface="Times New Roman" panose="02020603050405020304" pitchFamily="18" charset="0"/>
              </a:rPr>
              <a:t>Romans 3:22-26</a:t>
            </a:r>
            <a:r>
              <a:rPr lang="en-US" altLang="en-US" sz="3200" dirty="0">
                <a:latin typeface="Times New Roman" panose="02020603050405020304" pitchFamily="18" charset="0"/>
                <a:cs typeface="Times New Roman" panose="02020603050405020304" pitchFamily="18" charset="0"/>
              </a:rPr>
              <a:t> "Even the </a:t>
            </a:r>
            <a:r>
              <a:rPr lang="en-US" altLang="en-US" sz="3200" b="1" dirty="0">
                <a:latin typeface="Times New Roman" panose="02020603050405020304" pitchFamily="18" charset="0"/>
                <a:cs typeface="Times New Roman" panose="02020603050405020304" pitchFamily="18" charset="0"/>
              </a:rPr>
              <a:t>righteousness of God</a:t>
            </a:r>
            <a:r>
              <a:rPr lang="en-US" altLang="en-US" sz="3200" dirty="0">
                <a:latin typeface="Times New Roman" panose="02020603050405020304" pitchFamily="18" charset="0"/>
                <a:cs typeface="Times New Roman" panose="02020603050405020304" pitchFamily="18" charset="0"/>
              </a:rPr>
              <a:t> which is </a:t>
            </a:r>
            <a:r>
              <a:rPr lang="en-US" altLang="en-US" sz="3200" b="1" dirty="0">
                <a:latin typeface="Times New Roman" panose="02020603050405020304" pitchFamily="18" charset="0"/>
                <a:cs typeface="Times New Roman" panose="02020603050405020304" pitchFamily="18" charset="0"/>
              </a:rPr>
              <a:t>by faith</a:t>
            </a:r>
            <a:r>
              <a:rPr lang="en-US" altLang="en-US" sz="3200" dirty="0">
                <a:latin typeface="Times New Roman" panose="02020603050405020304" pitchFamily="18" charset="0"/>
                <a:cs typeface="Times New Roman" panose="02020603050405020304" pitchFamily="18" charset="0"/>
              </a:rPr>
              <a:t> of Jesus Christ unto all and upon </a:t>
            </a:r>
            <a:r>
              <a:rPr lang="en-US" altLang="en-US" sz="3200" b="1" dirty="0">
                <a:latin typeface="Times New Roman" panose="02020603050405020304" pitchFamily="18" charset="0"/>
                <a:cs typeface="Times New Roman" panose="02020603050405020304" pitchFamily="18" charset="0"/>
              </a:rPr>
              <a:t>all them that believe</a:t>
            </a:r>
            <a:r>
              <a:rPr lang="en-US" altLang="en-US" sz="3200" dirty="0">
                <a:latin typeface="Times New Roman" panose="02020603050405020304" pitchFamily="18" charset="0"/>
                <a:cs typeface="Times New Roman" panose="02020603050405020304" pitchFamily="18" charset="0"/>
              </a:rPr>
              <a:t>: for there is no difference: For all have sinned, and come short of the glory of God; Being justified freely </a:t>
            </a:r>
            <a:r>
              <a:rPr lang="en-US" altLang="en-US" sz="3200" b="1" dirty="0">
                <a:latin typeface="Times New Roman" panose="02020603050405020304" pitchFamily="18" charset="0"/>
                <a:cs typeface="Times New Roman" panose="02020603050405020304" pitchFamily="18" charset="0"/>
              </a:rPr>
              <a:t>by his grace</a:t>
            </a:r>
            <a:r>
              <a:rPr lang="en-US" altLang="en-US" sz="3200" dirty="0">
                <a:latin typeface="Times New Roman" panose="02020603050405020304" pitchFamily="18" charset="0"/>
                <a:cs typeface="Times New Roman" panose="02020603050405020304" pitchFamily="18" charset="0"/>
              </a:rPr>
              <a:t> through the redemption that is in Christ Jesus:</a:t>
            </a:r>
            <a:endParaRPr lang="en-US" alt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0" y="0"/>
            <a:ext cx="12192000" cy="1104900"/>
          </a:xfrm>
        </p:spPr>
        <p:txBody>
          <a:bodyPr/>
          <a:lstStyle/>
          <a:p>
            <a:r>
              <a:rPr lang="en-US" altLang="en-US" dirty="0">
                <a:latin typeface="Times New Roman" panose="02020603050405020304" pitchFamily="18" charset="0"/>
                <a:cs typeface="Times New Roman" panose="02020603050405020304" pitchFamily="18" charset="0"/>
              </a:rPr>
              <a:t>                              Salvation</a:t>
            </a:r>
            <a:endParaRPr lang="en-US" altLang="en-US" dirty="0"/>
          </a:p>
        </p:txBody>
      </p:sp>
      <p:sp>
        <p:nvSpPr>
          <p:cNvPr id="43010"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Whom God hath set forth to be a propitiation (appeasing sacrifice) through </a:t>
            </a:r>
            <a:r>
              <a:rPr lang="en-US" altLang="en-US" sz="3200" b="1" dirty="0">
                <a:latin typeface="Times New Roman" panose="02020603050405020304" pitchFamily="18" charset="0"/>
                <a:cs typeface="Times New Roman" panose="02020603050405020304" pitchFamily="18" charset="0"/>
              </a:rPr>
              <a:t>faith in his blood</a:t>
            </a:r>
            <a:r>
              <a:rPr lang="en-US" altLang="en-US" sz="3200" dirty="0">
                <a:latin typeface="Times New Roman" panose="02020603050405020304" pitchFamily="18" charset="0"/>
                <a:cs typeface="Times New Roman" panose="02020603050405020304" pitchFamily="18" charset="0"/>
              </a:rPr>
              <a:t>, to declare his righteousness for the </a:t>
            </a:r>
            <a:r>
              <a:rPr lang="en-US" altLang="en-US" sz="3200" b="1" u="sng" dirty="0">
                <a:latin typeface="Times New Roman" panose="02020603050405020304" pitchFamily="18" charset="0"/>
                <a:cs typeface="Times New Roman" panose="02020603050405020304" pitchFamily="18" charset="0"/>
              </a:rPr>
              <a:t>remission of sins </a:t>
            </a:r>
            <a:r>
              <a:rPr lang="en-US" altLang="en-US" sz="3200" dirty="0">
                <a:latin typeface="Times New Roman" panose="02020603050405020304" pitchFamily="18" charset="0"/>
                <a:cs typeface="Times New Roman" panose="02020603050405020304" pitchFamily="18" charset="0"/>
              </a:rPr>
              <a:t>that are past, through the forbearance of God; To declare, I say, at this time his righteousness: that he might be just, and </a:t>
            </a:r>
            <a:r>
              <a:rPr lang="en-US" altLang="en-US" sz="3200" b="1" dirty="0">
                <a:latin typeface="Times New Roman" panose="02020603050405020304" pitchFamily="18" charset="0"/>
                <a:cs typeface="Times New Roman" panose="02020603050405020304" pitchFamily="18" charset="0"/>
              </a:rPr>
              <a:t>the justifier of him</a:t>
            </a:r>
            <a:r>
              <a:rPr lang="en-US" altLang="en-US" sz="3200" dirty="0">
                <a:latin typeface="Times New Roman" panose="02020603050405020304" pitchFamily="18" charset="0"/>
                <a:cs typeface="Times New Roman" panose="02020603050405020304" pitchFamily="18" charset="0"/>
              </a:rPr>
              <a:t> which </a:t>
            </a:r>
            <a:r>
              <a:rPr lang="en-US" altLang="en-US" sz="3200" b="1" dirty="0">
                <a:latin typeface="Times New Roman" panose="02020603050405020304" pitchFamily="18" charset="0"/>
                <a:cs typeface="Times New Roman" panose="02020603050405020304" pitchFamily="18" charset="0"/>
              </a:rPr>
              <a:t>believeth in Jesus</a:t>
            </a:r>
            <a:r>
              <a:rPr lang="en-US" altLang="en-US" sz="3200" dirty="0">
                <a:latin typeface="Times New Roman" panose="02020603050405020304" pitchFamily="18" charset="0"/>
                <a:cs typeface="Times New Roman" panose="02020603050405020304" pitchFamily="18" charset="0"/>
              </a:rPr>
              <a:t>." </a:t>
            </a:r>
          </a:p>
          <a:p>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0" y="0"/>
            <a:ext cx="12192000" cy="13462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6000" dirty="0">
                <a:latin typeface="Times New Roman" panose="02020603050405020304" pitchFamily="18" charset="0"/>
                <a:cs typeface="Times New Roman" panose="02020603050405020304" pitchFamily="18" charset="0"/>
              </a:rPr>
              <a:t>Salvation</a:t>
            </a:r>
            <a:endParaRPr lang="en-US" altLang="en-US" sz="6000" dirty="0"/>
          </a:p>
        </p:txBody>
      </p:sp>
      <p:sp>
        <p:nvSpPr>
          <p:cNvPr id="44034"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We can be saved from the wrath of God, because Jesus Christ, the Son of God, died on the cross as a sacrifice for our sins and rose from the dead. He paid the price for us, and we are justified in God's eyes through our faith in the blood of Jesus Christ. </a:t>
            </a:r>
          </a:p>
          <a:p>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0" y="0"/>
            <a:ext cx="11353800" cy="1690688"/>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6600" dirty="0">
                <a:latin typeface="Times New Roman" panose="02020603050405020304" pitchFamily="18" charset="0"/>
                <a:cs typeface="Times New Roman" panose="02020603050405020304" pitchFamily="18" charset="0"/>
              </a:rPr>
              <a:t>Salvation</a:t>
            </a:r>
          </a:p>
        </p:txBody>
      </p:sp>
      <p:sp>
        <p:nvSpPr>
          <p:cNvPr id="45058" name="Content Placeholder 2"/>
          <p:cNvSpPr>
            <a:spLocks noGrp="1"/>
          </p:cNvSpPr>
          <p:nvPr>
            <p:ph idx="1"/>
          </p:nvPr>
        </p:nvSpPr>
        <p:spPr>
          <a:xfrm>
            <a:off x="0" y="1825625"/>
            <a:ext cx="12192000" cy="5032375"/>
          </a:xfrm>
        </p:spPr>
        <p:txBody>
          <a:bodyPr/>
          <a:lstStyle/>
          <a:p>
            <a:r>
              <a:rPr lang="en-US" altLang="en-US" sz="3200" b="1" dirty="0">
                <a:latin typeface="Times New Roman" panose="02020603050405020304" pitchFamily="18" charset="0"/>
                <a:cs typeface="Times New Roman" panose="02020603050405020304" pitchFamily="18" charset="0"/>
              </a:rPr>
              <a:t>Ephesians 2:8-9</a:t>
            </a:r>
            <a:r>
              <a:rPr lang="en-US" altLang="en-US" sz="3200" dirty="0">
                <a:latin typeface="Times New Roman" panose="02020603050405020304" pitchFamily="18" charset="0"/>
                <a:cs typeface="Times New Roman" panose="02020603050405020304" pitchFamily="18" charset="0"/>
              </a:rPr>
              <a:t> "For by grace are ye saved through faith; and that not of yourselves: it is the gift of God: Not of works lest any man should boast." </a:t>
            </a:r>
          </a:p>
          <a:p>
            <a:r>
              <a:rPr lang="en-US" altLang="en-US" sz="3200" dirty="0">
                <a:latin typeface="Times New Roman" panose="02020603050405020304" pitchFamily="18" charset="0"/>
                <a:cs typeface="Times New Roman" panose="02020603050405020304" pitchFamily="18" charset="0"/>
              </a:rPr>
              <a:t>There will be no boasting in heaven. We cannot be saved by our own righteousness, but only by God's grace, through faith</a:t>
            </a:r>
            <a:r>
              <a:rPr lang="en-US" altLang="en-US" sz="4000" dirty="0">
                <a:latin typeface="Times New Roman" panose="02020603050405020304" pitchFamily="18" charset="0"/>
                <a:cs typeface="Times New Roman" panose="02020603050405020304" pitchFamily="18" charset="0"/>
              </a:rPr>
              <a:t>. </a:t>
            </a:r>
          </a:p>
          <a:p>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en-US" b="1" dirty="0">
                <a:latin typeface="Times New Roman" panose="02020603050405020304" pitchFamily="18" charset="0"/>
                <a:cs typeface="Times New Roman" panose="02020603050405020304" pitchFamily="18" charset="0"/>
              </a:rPr>
              <a:t>          Salvation: The Qualifications</a:t>
            </a:r>
            <a:br>
              <a:rPr lang="en-US" altLang="en-US" dirty="0">
                <a:latin typeface="Times New Roman" panose="02020603050405020304" pitchFamily="18" charset="0"/>
                <a:cs typeface="Times New Roman" panose="02020603050405020304" pitchFamily="18" charset="0"/>
              </a:rPr>
            </a:br>
            <a:endParaRPr lang="en-US" altLang="en-US" dirty="0"/>
          </a:p>
        </p:txBody>
      </p:sp>
      <p:sp>
        <p:nvSpPr>
          <p:cNvPr id="46082"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“What must I do to be saved?” (Acts 16:30). First of all, God saves the following kind of people: “sinners” (Rom. 3:23), “ungodly” (Rom. 4:5), those “without strength” (Rom. 5:6), His “enemies” (Rom. 5:10).</a:t>
            </a:r>
          </a:p>
          <a:p>
            <a:r>
              <a:rPr lang="en-US" altLang="en-US" sz="3200" dirty="0">
                <a:latin typeface="Times New Roman" panose="02020603050405020304" pitchFamily="18" charset="0"/>
                <a:cs typeface="Times New Roman" panose="02020603050405020304" pitchFamily="18" charset="0"/>
              </a:rPr>
              <a:t>If you do not think that you are any of the above, you cannot be saved. If you still think you’re good enough, you cannot be saved. God does not save good people, or people trying to earn their way to heaven. You must come to God God’s way.</a:t>
            </a:r>
          </a:p>
          <a:p>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0"/>
            <a:ext cx="12192000" cy="1219200"/>
          </a:xfrm>
        </p:spPr>
        <p:txBody>
          <a:bodyPr/>
          <a:lstStyle/>
          <a:p>
            <a:r>
              <a:rPr lang="en-US" altLang="en-US" dirty="0">
                <a:latin typeface="Times New Roman" panose="02020603050405020304" pitchFamily="18" charset="0"/>
                <a:cs typeface="Times New Roman" panose="02020603050405020304" pitchFamily="18" charset="0"/>
              </a:rPr>
              <a:t>                                Salvation</a:t>
            </a:r>
            <a:endParaRPr lang="en-US" altLang="en-US" dirty="0"/>
          </a:p>
        </p:txBody>
      </p:sp>
      <p:sp>
        <p:nvSpPr>
          <p:cNvPr id="47106" name="Content Placeholder 2"/>
          <p:cNvSpPr>
            <a:spLocks noGrp="1"/>
          </p:cNvSpPr>
          <p:nvPr>
            <p:ph idx="1"/>
          </p:nvPr>
        </p:nvSpPr>
        <p:spPr>
          <a:xfrm>
            <a:off x="0" y="1219200"/>
            <a:ext cx="12192000" cy="5638800"/>
          </a:xfrm>
        </p:spPr>
        <p:txBody>
          <a:bodyPr/>
          <a:lstStyle/>
          <a:p>
            <a:r>
              <a:rPr lang="en-US" altLang="en-US" sz="3200" dirty="0">
                <a:latin typeface="Times New Roman" panose="02020603050405020304" pitchFamily="18" charset="0"/>
                <a:cs typeface="Times New Roman" panose="02020603050405020304" pitchFamily="18" charset="0"/>
              </a:rPr>
              <a:t>“For all have sinned, and come short of the glory of God; being justified </a:t>
            </a:r>
            <a:r>
              <a:rPr lang="en-US" altLang="en-US" sz="3200" b="1" u="sng" dirty="0">
                <a:latin typeface="Times New Roman" panose="02020603050405020304" pitchFamily="18" charset="0"/>
                <a:cs typeface="Times New Roman" panose="02020603050405020304" pitchFamily="18" charset="0"/>
              </a:rPr>
              <a:t>freely</a:t>
            </a:r>
            <a:r>
              <a:rPr lang="en-US" altLang="en-US" sz="3200" b="1"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by </a:t>
            </a:r>
            <a:r>
              <a:rPr lang="en-US" altLang="en-US" sz="3200" u="sng" dirty="0">
                <a:latin typeface="Times New Roman" panose="02020603050405020304" pitchFamily="18" charset="0"/>
                <a:cs typeface="Times New Roman" panose="02020603050405020304" pitchFamily="18" charset="0"/>
              </a:rPr>
              <a:t>His grace</a:t>
            </a:r>
            <a:r>
              <a:rPr lang="en-US" altLang="en-US" sz="3200" dirty="0">
                <a:latin typeface="Times New Roman" panose="02020603050405020304" pitchFamily="18" charset="0"/>
                <a:cs typeface="Times New Roman" panose="02020603050405020304" pitchFamily="18" charset="0"/>
              </a:rPr>
              <a:t> through the </a:t>
            </a:r>
            <a:r>
              <a:rPr lang="en-US" altLang="en-US" sz="3200" u="sng" dirty="0">
                <a:latin typeface="Times New Roman" panose="02020603050405020304" pitchFamily="18" charset="0"/>
                <a:cs typeface="Times New Roman" panose="02020603050405020304" pitchFamily="18" charset="0"/>
              </a:rPr>
              <a:t>redemption that is in Christ Jesus” </a:t>
            </a:r>
            <a:r>
              <a:rPr lang="en-US" altLang="en-US" sz="3200" dirty="0">
                <a:latin typeface="Times New Roman" panose="02020603050405020304" pitchFamily="18" charset="0"/>
                <a:cs typeface="Times New Roman" panose="02020603050405020304" pitchFamily="18" charset="0"/>
              </a:rPr>
              <a:t>(Rom. 3:23-24). God saves sinners on this basis: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12026900" cy="1155700"/>
          </a:xfrm>
        </p:spPr>
        <p:txBody>
          <a:bodyPr/>
          <a:lstStyle/>
          <a:p>
            <a:r>
              <a:rPr lang="en-US" altLang="en-US" dirty="0">
                <a:latin typeface="Times New Roman" panose="02020603050405020304" pitchFamily="18" charset="0"/>
                <a:cs typeface="Times New Roman" panose="02020603050405020304" pitchFamily="18" charset="0"/>
              </a:rPr>
              <a:t>                              Salvation</a:t>
            </a:r>
            <a:endParaRPr lang="en-US" altLang="en-US" dirty="0"/>
          </a:p>
        </p:txBody>
      </p:sp>
      <p:sp>
        <p:nvSpPr>
          <p:cNvPr id="16386" name="Content Placeholder 2"/>
          <p:cNvSpPr>
            <a:spLocks noGrp="1"/>
          </p:cNvSpPr>
          <p:nvPr>
            <p:ph idx="1"/>
          </p:nvPr>
        </p:nvSpPr>
        <p:spPr>
          <a:xfrm>
            <a:off x="0" y="1825625"/>
            <a:ext cx="11353800" cy="5032375"/>
          </a:xfrm>
        </p:spPr>
        <p:txBody>
          <a:bodyPr/>
          <a:lstStyle/>
          <a:p>
            <a:r>
              <a:rPr lang="en-US" altLang="en-US" sz="3200" dirty="0">
                <a:latin typeface="Times New Roman" panose="02020603050405020304" pitchFamily="18" charset="0"/>
                <a:cs typeface="Times New Roman" panose="02020603050405020304" pitchFamily="18" charset="0"/>
              </a:rPr>
              <a:t>There are numerous ways in which Satan attempts to blind the minds of the unsaved. Perhaps his most effective means is through organized religion. Sadly, countless souls have gone to a Christless eternity because they were led to believe that, if their good works outweighed their folly, they would go to heaven</a:t>
            </a:r>
            <a:r>
              <a:rPr lang="en-US" altLang="en-US" sz="44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0"/>
            <a:ext cx="12192000" cy="1016000"/>
          </a:xfrm>
        </p:spPr>
        <p:txBody>
          <a:bodyPr/>
          <a:lstStyle/>
          <a:p>
            <a:r>
              <a:rPr lang="en-US" altLang="en-US" dirty="0">
                <a:latin typeface="Times New Roman" panose="02020603050405020304" pitchFamily="18" charset="0"/>
                <a:cs typeface="Times New Roman" panose="02020603050405020304" pitchFamily="18" charset="0"/>
              </a:rPr>
              <a:t>                                 Salvation</a:t>
            </a:r>
            <a:endParaRPr lang="en-US" altLang="en-US" dirty="0"/>
          </a:p>
        </p:txBody>
      </p:sp>
      <p:sp>
        <p:nvSpPr>
          <p:cNvPr id="48130" name="Content Placeholder 2"/>
          <p:cNvSpPr>
            <a:spLocks noGrp="1"/>
          </p:cNvSpPr>
          <p:nvPr>
            <p:ph idx="1"/>
          </p:nvPr>
        </p:nvSpPr>
        <p:spPr>
          <a:xfrm>
            <a:off x="0" y="1127125"/>
            <a:ext cx="12192000" cy="5730875"/>
          </a:xfrm>
        </p:spPr>
        <p:txBody>
          <a:bodyPr/>
          <a:lstStyle/>
          <a:p>
            <a:r>
              <a:rPr lang="en-US" altLang="en-US" sz="3200" b="1" dirty="0">
                <a:latin typeface="Times New Roman" panose="02020603050405020304" pitchFamily="18" charset="0"/>
                <a:cs typeface="Times New Roman" panose="02020603050405020304" pitchFamily="18" charset="0"/>
              </a:rPr>
              <a:t>Salvation: The Basis</a:t>
            </a:r>
          </a:p>
          <a:p>
            <a:r>
              <a:rPr lang="en-US" altLang="en-US" sz="3200" b="1" dirty="0">
                <a:latin typeface="Times New Roman" panose="02020603050405020304" pitchFamily="18" charset="0"/>
                <a:cs typeface="Times New Roman" panose="02020603050405020304" pitchFamily="18" charset="0"/>
              </a:rPr>
              <a:t>Freely</a:t>
            </a:r>
            <a:r>
              <a:rPr lang="en-US" altLang="en-US" sz="3200" dirty="0">
                <a:latin typeface="Times New Roman" panose="02020603050405020304" pitchFamily="18" charset="0"/>
                <a:cs typeface="Times New Roman" panose="02020603050405020304" pitchFamily="18" charset="0"/>
              </a:rPr>
              <a:t>. It does not cost the sinner anything. It is free. You can’t earn salvation by being good, and you cannot lose salvation by being bad. God does not require any works from a sinner. Good works do not make it easier, and bad works do not make it harder to get saved. It is FREE, FREE, FREE! God justifies the sinner freely. Justification is the act whereby God declares a person righteous, even though that person in himself is not righteous.</a:t>
            </a:r>
          </a:p>
          <a:p>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0" y="0"/>
            <a:ext cx="12192000" cy="1016000"/>
          </a:xfrm>
        </p:spPr>
        <p:txBody>
          <a:bodyPr/>
          <a:lstStyle/>
          <a:p>
            <a:r>
              <a:rPr lang="en-US" altLang="en-US" dirty="0">
                <a:latin typeface="Times New Roman" panose="02020603050405020304" pitchFamily="18" charset="0"/>
                <a:cs typeface="Times New Roman" panose="02020603050405020304" pitchFamily="18" charset="0"/>
              </a:rPr>
              <a:t>                               Salvation</a:t>
            </a:r>
            <a:endParaRPr lang="en-US" altLang="en-US" dirty="0"/>
          </a:p>
        </p:txBody>
      </p:sp>
      <p:sp>
        <p:nvSpPr>
          <p:cNvPr id="3" name="Content Placeholder 2"/>
          <p:cNvSpPr>
            <a:spLocks noGrp="1"/>
          </p:cNvSpPr>
          <p:nvPr>
            <p:ph idx="1"/>
          </p:nvPr>
        </p:nvSpPr>
        <p:spPr>
          <a:xfrm>
            <a:off x="0" y="1279525"/>
            <a:ext cx="12192000" cy="5578475"/>
          </a:xfrm>
        </p:spPr>
        <p:txBody>
          <a:bodyPr rtlCol="0">
            <a:normAutofit/>
          </a:bodyPr>
          <a:lstStyle/>
          <a:p>
            <a:pPr fontAlgn="auto">
              <a:spcAft>
                <a:spcPts val="0"/>
              </a:spcAft>
              <a:defRPr/>
            </a:pPr>
            <a:r>
              <a:rPr lang="en-US" sz="3200" dirty="0">
                <a:latin typeface="Times New Roman" panose="02020603050405020304" pitchFamily="18" charset="0"/>
                <a:cs typeface="Times New Roman" panose="02020603050405020304" pitchFamily="18" charset="0"/>
              </a:rPr>
              <a:t>“For all have sinned, and come short of the glory of God; being justified freely by His </a:t>
            </a:r>
            <a:r>
              <a:rPr lang="en-US" sz="3200" b="1" u="sng" dirty="0">
                <a:latin typeface="Times New Roman" panose="02020603050405020304" pitchFamily="18" charset="0"/>
                <a:cs typeface="Times New Roman" panose="02020603050405020304" pitchFamily="18" charset="0"/>
              </a:rPr>
              <a:t>grace</a:t>
            </a:r>
            <a:r>
              <a:rPr lang="en-US" sz="3200" dirty="0">
                <a:latin typeface="Times New Roman" panose="02020603050405020304" pitchFamily="18" charset="0"/>
                <a:cs typeface="Times New Roman" panose="02020603050405020304" pitchFamily="18" charset="0"/>
              </a:rPr>
              <a:t> through the redemption that is in Christ Jesus” (Rom. 3:23-24). God saves sinners on this basis:</a:t>
            </a:r>
          </a:p>
          <a:p>
            <a:pPr marL="0" indent="0" fontAlgn="auto">
              <a:spcAft>
                <a:spcPts val="0"/>
              </a:spcAft>
              <a:buFont typeface="Arial" panose="020B0604020202020204" pitchFamily="34" charset="0"/>
              <a:buNone/>
              <a:defRPr/>
            </a:pPr>
            <a:endParaRPr lang="en-US" sz="3600" b="1" dirty="0">
              <a:latin typeface="Times New Roman" panose="02020603050405020304" pitchFamily="18" charset="0"/>
              <a:cs typeface="Times New Roman" panose="02020603050405020304" pitchFamily="18" charset="0"/>
            </a:endParaRPr>
          </a:p>
          <a:p>
            <a:pPr fontAlgn="auto">
              <a:spcAft>
                <a:spcPts val="0"/>
              </a:spcAft>
              <a:defRPr/>
            </a:pPr>
            <a:r>
              <a:rPr lang="en-US" sz="3600" b="1" dirty="0">
                <a:latin typeface="Times New Roman" panose="02020603050405020304" pitchFamily="18" charset="0"/>
                <a:cs typeface="Times New Roman" panose="02020603050405020304" pitchFamily="18" charset="0"/>
              </a:rPr>
              <a:t>By His Grace</a:t>
            </a:r>
            <a:r>
              <a:rPr lang="en-US" sz="3600" dirty="0">
                <a:latin typeface="Times New Roman" panose="02020603050405020304" pitchFamily="18" charset="0"/>
                <a:cs typeface="Times New Roman" panose="02020603050405020304" pitchFamily="18" charset="0"/>
              </a:rPr>
              <a:t>. That means that it comes from the heart of God without finding anything in the recipient that would draw out His grace. Grace is all that God is free to do for the undeserving sinner because Christ paid for our sins on the Cross. If we have to work for our salvation, then salvation is not “by His grace.” If we can earn it, why did He die?</a:t>
            </a:r>
          </a:p>
          <a:p>
            <a:pPr fontAlgn="auto">
              <a:spcAft>
                <a:spcPts val="0"/>
              </a:spcAft>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0" y="0"/>
            <a:ext cx="12192000" cy="977900"/>
          </a:xfrm>
        </p:spPr>
        <p:txBody>
          <a:bodyPr/>
          <a:lstStyle/>
          <a:p>
            <a:r>
              <a:rPr lang="en-US" altLang="en-US" dirty="0">
                <a:latin typeface="Times New Roman" panose="02020603050405020304" pitchFamily="18" charset="0"/>
                <a:cs typeface="Times New Roman" panose="02020603050405020304" pitchFamily="18" charset="0"/>
              </a:rPr>
              <a:t>                                Salvation</a:t>
            </a:r>
            <a:endParaRPr lang="en-US" altLang="en-US" dirty="0"/>
          </a:p>
        </p:txBody>
      </p:sp>
      <p:sp>
        <p:nvSpPr>
          <p:cNvPr id="3" name="Content Placeholder 2"/>
          <p:cNvSpPr>
            <a:spLocks noGrp="1"/>
          </p:cNvSpPr>
          <p:nvPr>
            <p:ph idx="1"/>
          </p:nvPr>
        </p:nvSpPr>
        <p:spPr>
          <a:xfrm>
            <a:off x="0" y="1113244"/>
            <a:ext cx="12192000" cy="5744756"/>
          </a:xfrm>
        </p:spPr>
        <p:txBody>
          <a:bodyPr rtlCol="0">
            <a:normAutofit/>
          </a:bodyPr>
          <a:lstStyle/>
          <a:p>
            <a:pPr fontAlgn="auto">
              <a:spcAft>
                <a:spcPts val="0"/>
              </a:spcAft>
              <a:defRPr/>
            </a:pPr>
            <a:r>
              <a:rPr lang="en-US" sz="3200" dirty="0">
                <a:latin typeface="Times New Roman" panose="02020603050405020304" pitchFamily="18" charset="0"/>
                <a:cs typeface="Times New Roman" panose="02020603050405020304" pitchFamily="18" charset="0"/>
              </a:rPr>
              <a:t>“For all have sinned, and come short of the glory of God; being justified freely by His </a:t>
            </a:r>
            <a:r>
              <a:rPr lang="en-US" sz="3200" b="1" u="sng" dirty="0">
                <a:latin typeface="Times New Roman" panose="02020603050405020304" pitchFamily="18" charset="0"/>
                <a:cs typeface="Times New Roman" panose="02020603050405020304" pitchFamily="18" charset="0"/>
              </a:rPr>
              <a:t>grace</a:t>
            </a:r>
            <a:r>
              <a:rPr lang="en-US" sz="3200" dirty="0">
                <a:latin typeface="Times New Roman" panose="02020603050405020304" pitchFamily="18" charset="0"/>
                <a:cs typeface="Times New Roman" panose="02020603050405020304" pitchFamily="18" charset="0"/>
              </a:rPr>
              <a:t> through the redemption that is in Christ Jesus” (Rom. 3:23-24). God saves sinners on this basis:</a:t>
            </a:r>
          </a:p>
          <a:p>
            <a:pPr marL="0" indent="0" fontAlgn="auto">
              <a:spcAft>
                <a:spcPts val="0"/>
              </a:spcAft>
              <a:buFont typeface="Arial" panose="020B0604020202020204" pitchFamily="34" charset="0"/>
              <a:buNone/>
              <a:defRPr/>
            </a:pPr>
            <a:endParaRPr lang="en-US" sz="3200" b="1" dirty="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sz="3600" b="1" dirty="0">
                <a:latin typeface="Times New Roman" panose="02020603050405020304" pitchFamily="18" charset="0"/>
                <a:cs typeface="Times New Roman" panose="02020603050405020304" pitchFamily="18" charset="0"/>
              </a:rPr>
              <a:t>Through the Redemption that is in Christ Jesus</a:t>
            </a:r>
            <a:r>
              <a:rPr lang="en-US" sz="3600" dirty="0">
                <a:latin typeface="Times New Roman" panose="02020603050405020304" pitchFamily="18" charset="0"/>
                <a:cs typeface="Times New Roman" panose="02020603050405020304" pitchFamily="18" charset="0"/>
              </a:rPr>
              <a:t>. Salvation is free to the sinner, but it cost God everything! Free is not cheap. As a matter of fact, salvation is the most expensive thing that has ever been paid. The cost of salvation was that Almighty God had to become a man and die in the sinner’s place. The cost was infinite! </a:t>
            </a:r>
          </a:p>
          <a:p>
            <a:pPr marL="0" indent="0" fontAlgn="auto">
              <a:spcAft>
                <a:spcPts val="0"/>
              </a:spcAft>
              <a:buFont typeface="Arial" panose="020B0604020202020204" pitchFamily="34" charset="0"/>
              <a:buNone/>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0"/>
            <a:ext cx="12192000" cy="876300"/>
          </a:xfrm>
        </p:spPr>
        <p:txBody>
          <a:bodyPr/>
          <a:lstStyle/>
          <a:p>
            <a:r>
              <a:rPr lang="en-US" altLang="en-US" dirty="0">
                <a:latin typeface="Times New Roman" panose="02020603050405020304" pitchFamily="18" charset="0"/>
                <a:cs typeface="Times New Roman" panose="02020603050405020304" pitchFamily="18" charset="0"/>
              </a:rPr>
              <a:t>                                Salvation</a:t>
            </a:r>
            <a:endParaRPr lang="en-US" altLang="en-US" dirty="0"/>
          </a:p>
        </p:txBody>
      </p:sp>
      <p:sp>
        <p:nvSpPr>
          <p:cNvPr id="51202" name="Content Placeholder 2"/>
          <p:cNvSpPr>
            <a:spLocks noGrp="1"/>
          </p:cNvSpPr>
          <p:nvPr>
            <p:ph idx="1"/>
          </p:nvPr>
        </p:nvSpPr>
        <p:spPr>
          <a:xfrm>
            <a:off x="0" y="987425"/>
            <a:ext cx="12192000" cy="5870575"/>
          </a:xfrm>
        </p:spPr>
        <p:txBody>
          <a:bodyPr/>
          <a:lstStyle/>
          <a:p>
            <a:r>
              <a:rPr lang="en-US" altLang="en-US" sz="3200" b="1" dirty="0">
                <a:latin typeface="Times New Roman" panose="02020603050405020304" pitchFamily="18" charset="0"/>
                <a:cs typeface="Times New Roman" panose="02020603050405020304" pitchFamily="18" charset="0"/>
              </a:rPr>
              <a:t>Redemption</a:t>
            </a:r>
            <a:r>
              <a:rPr lang="en-US" altLang="en-US" sz="3200" dirty="0">
                <a:latin typeface="Times New Roman" panose="02020603050405020304" pitchFamily="18" charset="0"/>
                <a:cs typeface="Times New Roman" panose="02020603050405020304" pitchFamily="18" charset="0"/>
              </a:rPr>
              <a:t> (Freedom By Payment Of  A Price) when we were enslaved under the debt of our sin. Romans 6:23 says the payment of sin is death. The Lord Jesus Christ loved us enough to come (by virgin birth) to the earth (the slave market). As a kin to mankind and being the sinless Son of God, He was able to pay the price for all mankind’s sin and He willingly died upon the cross, shedding His Blood for the payment of our debt sin.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0"/>
            <a:ext cx="12103100" cy="800100"/>
          </a:xfrm>
        </p:spPr>
        <p:txBody>
          <a:bodyPr/>
          <a:lstStyle/>
          <a:p>
            <a:r>
              <a:rPr lang="en-US" altLang="en-US" dirty="0">
                <a:latin typeface="Times New Roman" panose="02020603050405020304" pitchFamily="18" charset="0"/>
                <a:cs typeface="Times New Roman" panose="02020603050405020304" pitchFamily="18" charset="0"/>
              </a:rPr>
              <a:t>                                Salvation</a:t>
            </a:r>
            <a:endParaRPr lang="en-US" altLang="en-US" dirty="0"/>
          </a:p>
        </p:txBody>
      </p:sp>
      <p:sp>
        <p:nvSpPr>
          <p:cNvPr id="52226"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Sin against an infinite God requires an infinite payment. No man or church or works of any kind can pay this debt. The debt has been fully paid for by the Lord Jesus Christ. It would be the highest insult to offer to God your good works or religion in view of the fact that His Own Son suffered on the Cross to pay for your sins.</a:t>
            </a:r>
          </a:p>
          <a:p>
            <a:r>
              <a:rPr lang="en-US" altLang="en-US" sz="3200" dirty="0">
                <a:latin typeface="Times New Roman" panose="02020603050405020304" pitchFamily="18" charset="0"/>
                <a:cs typeface="Times New Roman" panose="02020603050405020304" pitchFamily="18" charset="0"/>
              </a:rPr>
              <a:t>So to answer the question, “What must I do to be saved?” Stop making excuses, and place yourself in the “Qualifications” category, and receive the gift of salvation God has provided.</a:t>
            </a:r>
          </a:p>
          <a:p>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Salvation</a:t>
            </a:r>
            <a:endParaRPr lang="en-US" dirty="0"/>
          </a:p>
        </p:txBody>
      </p:sp>
      <p:sp>
        <p:nvSpPr>
          <p:cNvPr id="3" name="Content Placeholder 2"/>
          <p:cNvSpPr>
            <a:spLocks noGrp="1"/>
          </p:cNvSpPr>
          <p:nvPr>
            <p:ph idx="1"/>
          </p:nvPr>
        </p:nvSpPr>
        <p:spPr>
          <a:xfrm>
            <a:off x="0" y="1825624"/>
            <a:ext cx="11353800" cy="5138701"/>
          </a:xfrm>
        </p:spPr>
        <p:txBody>
          <a:bodyPr/>
          <a:lstStyle/>
          <a:p>
            <a:r>
              <a:rPr lang="en-US" altLang="en-US" sz="3200" dirty="0">
                <a:latin typeface="Times New Roman" panose="02020603050405020304" pitchFamily="18" charset="0"/>
                <a:cs typeface="Times New Roman" panose="02020603050405020304" pitchFamily="18" charset="0"/>
              </a:rPr>
              <a:t>So to answer the question, “What must I do to be saved?” Stop making excuses, and place yourself in the “Qualifications” category, and receive the gift of salvation God has provided.</a:t>
            </a:r>
          </a:p>
          <a:p>
            <a:endParaRPr lang="en-US" dirty="0"/>
          </a:p>
        </p:txBody>
      </p:sp>
    </p:spTree>
    <p:extLst>
      <p:ext uri="{BB962C8B-B14F-4D97-AF65-F5344CB8AC3E}">
        <p14:creationId xmlns:p14="http://schemas.microsoft.com/office/powerpoint/2010/main" val="3457945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0" y="0"/>
            <a:ext cx="12192000" cy="1117600"/>
          </a:xfrm>
        </p:spPr>
        <p:txBody>
          <a:bodyPr/>
          <a:lstStyle/>
          <a:p>
            <a:r>
              <a:rPr lang="en-US" altLang="en-US" dirty="0"/>
              <a:t>                       </a:t>
            </a:r>
            <a:r>
              <a:rPr lang="en-US" altLang="en-US" dirty="0">
                <a:latin typeface="Times New Roman" panose="02020603050405020304" pitchFamily="18" charset="0"/>
                <a:cs typeface="Times New Roman" panose="02020603050405020304" pitchFamily="18" charset="0"/>
              </a:rPr>
              <a:t>Qualifications Category</a:t>
            </a:r>
          </a:p>
        </p:txBody>
      </p:sp>
      <p:sp>
        <p:nvSpPr>
          <p:cNvPr id="3" name="Content Placeholder 2"/>
          <p:cNvSpPr>
            <a:spLocks noGrp="1"/>
          </p:cNvSpPr>
          <p:nvPr>
            <p:ph idx="1"/>
          </p:nvPr>
        </p:nvSpPr>
        <p:spPr>
          <a:xfrm>
            <a:off x="0" y="1825625"/>
            <a:ext cx="12192000" cy="5032375"/>
          </a:xfrm>
        </p:spPr>
        <p:txBody>
          <a:bodyPr rtlCol="0">
            <a:normAutofit/>
          </a:bodyPr>
          <a:lstStyle/>
          <a:p>
            <a:pPr fontAlgn="auto">
              <a:spcAft>
                <a:spcPts val="0"/>
              </a:spcAft>
              <a:defRPr/>
            </a:pPr>
            <a:r>
              <a:rPr lang="en-US" b="1" dirty="0">
                <a:latin typeface="Times New Roman" panose="02020603050405020304" pitchFamily="18" charset="0"/>
                <a:cs typeface="Times New Roman" panose="02020603050405020304" pitchFamily="18" charset="0"/>
              </a:rPr>
              <a:t>Freely: Romans 3:23-24</a:t>
            </a:r>
          </a:p>
          <a:p>
            <a:pPr fontAlgn="auto">
              <a:spcAft>
                <a:spcPts val="0"/>
              </a:spcAft>
              <a:defRPr/>
            </a:pPr>
            <a:endParaRPr lang="en-US" b="1" dirty="0">
              <a:latin typeface="Times New Roman" panose="02020603050405020304" pitchFamily="18" charset="0"/>
              <a:cs typeface="Times New Roman" panose="02020603050405020304" pitchFamily="18" charset="0"/>
            </a:endParaRPr>
          </a:p>
          <a:p>
            <a:pPr fontAlgn="auto">
              <a:spcAft>
                <a:spcPts val="0"/>
              </a:spcAft>
              <a:defRPr/>
            </a:pPr>
            <a:endParaRPr lang="en-US" b="1" dirty="0">
              <a:latin typeface="Times New Roman" panose="02020603050405020304" pitchFamily="18" charset="0"/>
              <a:cs typeface="Times New Roman" panose="02020603050405020304" pitchFamily="18" charset="0"/>
            </a:endParaRPr>
          </a:p>
          <a:p>
            <a:pPr fontAlgn="auto">
              <a:spcAft>
                <a:spcPts val="0"/>
              </a:spcAft>
              <a:defRPr/>
            </a:pPr>
            <a:r>
              <a:rPr lang="en-US" b="1" dirty="0">
                <a:latin typeface="Times New Roman" panose="02020603050405020304" pitchFamily="18" charset="0"/>
                <a:cs typeface="Times New Roman" panose="02020603050405020304" pitchFamily="18" charset="0"/>
              </a:rPr>
              <a:t>By His Grace: Romans 3:23-24, Ephesians 2:8-9  </a:t>
            </a:r>
          </a:p>
          <a:p>
            <a:pPr marL="0" indent="0" fontAlgn="auto">
              <a:spcAft>
                <a:spcPts val="0"/>
              </a:spcAft>
              <a:buFont typeface="Arial" panose="020B0604020202020204" pitchFamily="34" charset="0"/>
              <a:buNone/>
              <a:defRPr/>
            </a:pPr>
            <a:endParaRPr lang="en-US" b="1" dirty="0">
              <a:latin typeface="Times New Roman" panose="02020603050405020304" pitchFamily="18" charset="0"/>
              <a:cs typeface="Times New Roman" panose="02020603050405020304" pitchFamily="18" charset="0"/>
            </a:endParaRPr>
          </a:p>
          <a:p>
            <a:pPr fontAlgn="auto">
              <a:spcAft>
                <a:spcPts val="0"/>
              </a:spcAft>
              <a:defRPr/>
            </a:pPr>
            <a:endParaRPr lang="en-US" b="1" dirty="0">
              <a:latin typeface="Times New Roman" panose="02020603050405020304" pitchFamily="18" charset="0"/>
              <a:cs typeface="Times New Roman" panose="02020603050405020304" pitchFamily="18" charset="0"/>
            </a:endParaRPr>
          </a:p>
          <a:p>
            <a:pPr fontAlgn="auto">
              <a:spcAft>
                <a:spcPts val="0"/>
              </a:spcAft>
              <a:defRPr/>
            </a:pPr>
            <a:endParaRPr lang="en-US" b="1" dirty="0">
              <a:latin typeface="Times New Roman" panose="02020603050405020304" pitchFamily="18" charset="0"/>
              <a:cs typeface="Times New Roman" panose="02020603050405020304" pitchFamily="18" charset="0"/>
            </a:endParaRPr>
          </a:p>
          <a:p>
            <a:pPr fontAlgn="auto">
              <a:spcAft>
                <a:spcPts val="0"/>
              </a:spcAft>
              <a:defRPr/>
            </a:pPr>
            <a:endParaRPr lang="en-US" b="1" dirty="0">
              <a:latin typeface="Times New Roman" panose="02020603050405020304" pitchFamily="18" charset="0"/>
              <a:cs typeface="Times New Roman" panose="02020603050405020304" pitchFamily="18" charset="0"/>
            </a:endParaRPr>
          </a:p>
          <a:p>
            <a:pPr fontAlgn="auto">
              <a:spcAft>
                <a:spcPts val="0"/>
              </a:spcAft>
              <a:defRPr/>
            </a:pPr>
            <a:r>
              <a:rPr lang="en-US" b="1" dirty="0">
                <a:latin typeface="Times New Roman" panose="02020603050405020304" pitchFamily="18" charset="0"/>
                <a:cs typeface="Times New Roman" panose="02020603050405020304" pitchFamily="18" charset="0"/>
              </a:rPr>
              <a:t>Through the Redemption that is in Christ Jesus: Romans 3:23-24</a:t>
            </a:r>
          </a:p>
          <a:p>
            <a:pPr fontAlgn="auto">
              <a:spcAft>
                <a:spcPts val="0"/>
              </a:spcAft>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0"/>
            <a:ext cx="12192000" cy="9271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6000" dirty="0">
                <a:latin typeface="Times New Roman" panose="02020603050405020304" pitchFamily="18" charset="0"/>
                <a:cs typeface="Times New Roman" panose="02020603050405020304" pitchFamily="18" charset="0"/>
              </a:rPr>
              <a:t>Salvation</a:t>
            </a:r>
            <a:endParaRPr lang="en-US" altLang="en-US" sz="6000" dirty="0"/>
          </a:p>
        </p:txBody>
      </p:sp>
      <p:sp>
        <p:nvSpPr>
          <p:cNvPr id="54274" name="Content Placeholder 2"/>
          <p:cNvSpPr>
            <a:spLocks noGrp="1"/>
          </p:cNvSpPr>
          <p:nvPr>
            <p:ph idx="1"/>
          </p:nvPr>
        </p:nvSpPr>
        <p:spPr>
          <a:xfrm>
            <a:off x="0" y="1825625"/>
            <a:ext cx="12192000" cy="5032375"/>
          </a:xfrm>
        </p:spPr>
        <p:txBody>
          <a:bodyPr/>
          <a:lstStyle/>
          <a:p>
            <a:r>
              <a:rPr lang="en-US" altLang="en-US" sz="3200" b="1" dirty="0">
                <a:latin typeface="Times New Roman" panose="02020603050405020304" pitchFamily="18" charset="0"/>
                <a:cs typeface="Times New Roman" panose="02020603050405020304" pitchFamily="18" charset="0"/>
              </a:rPr>
              <a:t>Ephesians 1:13-14</a:t>
            </a:r>
            <a:r>
              <a:rPr lang="en-US" altLang="en-US" sz="3200" dirty="0">
                <a:latin typeface="Times New Roman" panose="02020603050405020304" pitchFamily="18" charset="0"/>
                <a:cs typeface="Times New Roman" panose="02020603050405020304" pitchFamily="18" charset="0"/>
              </a:rPr>
              <a:t> "In whom ye also trusted, after that ye heard the word of truth, the </a:t>
            </a:r>
            <a:r>
              <a:rPr lang="en-US" altLang="en-US" sz="3200" b="1" dirty="0">
                <a:latin typeface="Times New Roman" panose="02020603050405020304" pitchFamily="18" charset="0"/>
                <a:cs typeface="Times New Roman" panose="02020603050405020304" pitchFamily="18" charset="0"/>
              </a:rPr>
              <a:t>gospel of your salvation</a:t>
            </a:r>
            <a:r>
              <a:rPr lang="en-US" altLang="en-US" sz="3200" dirty="0">
                <a:latin typeface="Times New Roman" panose="02020603050405020304" pitchFamily="18" charset="0"/>
                <a:cs typeface="Times New Roman" panose="02020603050405020304" pitchFamily="18" charset="0"/>
              </a:rPr>
              <a:t>: in whom also after that </a:t>
            </a:r>
            <a:r>
              <a:rPr lang="en-US" altLang="en-US" sz="3200" b="1" dirty="0">
                <a:latin typeface="Times New Roman" panose="02020603050405020304" pitchFamily="18" charset="0"/>
                <a:cs typeface="Times New Roman" panose="02020603050405020304" pitchFamily="18" charset="0"/>
              </a:rPr>
              <a:t>ye believed</a:t>
            </a:r>
            <a:r>
              <a:rPr lang="en-US" altLang="en-US" sz="3200" dirty="0">
                <a:latin typeface="Times New Roman" panose="02020603050405020304" pitchFamily="18" charset="0"/>
                <a:cs typeface="Times New Roman" panose="02020603050405020304" pitchFamily="18" charset="0"/>
              </a:rPr>
              <a:t>, ye were </a:t>
            </a:r>
            <a:r>
              <a:rPr lang="en-US" altLang="en-US" sz="3200" b="1" dirty="0">
                <a:latin typeface="Times New Roman" panose="02020603050405020304" pitchFamily="18" charset="0"/>
                <a:cs typeface="Times New Roman" panose="02020603050405020304" pitchFamily="18" charset="0"/>
              </a:rPr>
              <a:t>sealed with that holy Spirit</a:t>
            </a:r>
            <a:r>
              <a:rPr lang="en-US" altLang="en-US" sz="3200" dirty="0">
                <a:latin typeface="Times New Roman" panose="02020603050405020304" pitchFamily="18" charset="0"/>
                <a:cs typeface="Times New Roman" panose="02020603050405020304" pitchFamily="18" charset="0"/>
              </a:rPr>
              <a:t> of promise, which is the earnest of our inheritance until the redemption of the purchased possession, unto the praise of his glory." </a:t>
            </a:r>
          </a:p>
          <a:p>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0" y="0"/>
            <a:ext cx="12192000" cy="1143000"/>
          </a:xfrm>
        </p:spPr>
        <p:txBody>
          <a:bodyPr/>
          <a:lstStyle/>
          <a:p>
            <a:r>
              <a:rPr lang="en-US" altLang="en-US" dirty="0">
                <a:latin typeface="Times New Roman" panose="02020603050405020304" pitchFamily="18" charset="0"/>
                <a:cs typeface="Times New Roman" panose="02020603050405020304" pitchFamily="18" charset="0"/>
              </a:rPr>
              <a:t>                               Salvation</a:t>
            </a:r>
            <a:endParaRPr lang="en-US" altLang="en-US" dirty="0"/>
          </a:p>
        </p:txBody>
      </p:sp>
      <p:sp>
        <p:nvSpPr>
          <p:cNvPr id="55298" name="Content Placeholder 2"/>
          <p:cNvSpPr>
            <a:spLocks noGrp="1"/>
          </p:cNvSpPr>
          <p:nvPr>
            <p:ph idx="1"/>
          </p:nvPr>
        </p:nvSpPr>
        <p:spPr>
          <a:xfrm>
            <a:off x="0" y="1241425"/>
            <a:ext cx="12192000" cy="5616575"/>
          </a:xfrm>
        </p:spPr>
        <p:txBody>
          <a:bodyPr/>
          <a:lstStyle/>
          <a:p>
            <a:r>
              <a:rPr lang="en-US" altLang="en-US" sz="3200" dirty="0">
                <a:latin typeface="Times New Roman" panose="02020603050405020304" pitchFamily="18" charset="0"/>
                <a:cs typeface="Times New Roman" panose="02020603050405020304" pitchFamily="18" charset="0"/>
              </a:rPr>
              <a:t>Once we believe the gospel, we are sealed with God's Holy Spirit. This is God's deposit, that guarantees he will redeem us, whom our Lord Jesus Christ "purchased with his own blood."</a:t>
            </a:r>
          </a:p>
          <a:p>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509822"/>
          </a:xfrm>
        </p:spPr>
        <p:txBody>
          <a:bodyPr/>
          <a:lstStyle/>
          <a:p>
            <a:r>
              <a:rPr lang="en-US" altLang="en-US" dirty="0">
                <a:latin typeface="Times New Roman" panose="02020603050405020304" pitchFamily="18" charset="0"/>
                <a:cs typeface="Times New Roman" panose="02020603050405020304" pitchFamily="18" charset="0"/>
              </a:rPr>
              <a:t>                           Salvation</a:t>
            </a:r>
            <a:endParaRPr lang="en-US" dirty="0"/>
          </a:p>
        </p:txBody>
      </p:sp>
      <p:sp>
        <p:nvSpPr>
          <p:cNvPr id="3" name="Content Placeholder 2"/>
          <p:cNvSpPr>
            <a:spLocks noGrp="1"/>
          </p:cNvSpPr>
          <p:nvPr>
            <p:ph idx="1"/>
          </p:nvPr>
        </p:nvSpPr>
        <p:spPr>
          <a:xfrm>
            <a:off x="0" y="1825625"/>
            <a:ext cx="11353800" cy="5032376"/>
          </a:xfrm>
        </p:spPr>
        <p:txBody>
          <a:bodyPr/>
          <a:lstStyle/>
          <a:p>
            <a:r>
              <a:rPr lang="en-US" altLang="en-US" sz="3200" dirty="0">
                <a:latin typeface="Times New Roman" panose="02020603050405020304" pitchFamily="18" charset="0"/>
                <a:cs typeface="Times New Roman" panose="02020603050405020304" pitchFamily="18" charset="0"/>
              </a:rPr>
              <a:t>(Acts 20:28</a:t>
            </a:r>
            <a:r>
              <a:rPr lang="en-US" altLang="en-US" sz="3200" dirty="0"/>
              <a:t> </a:t>
            </a:r>
            <a:r>
              <a:rPr lang="en-US" altLang="en-US" sz="3200" dirty="0">
                <a:latin typeface="Times New Roman" panose="02020603050405020304" pitchFamily="18" charset="0"/>
                <a:cs typeface="Times New Roman" panose="02020603050405020304" pitchFamily="18" charset="0"/>
              </a:rPr>
              <a:t>Take heed therefore unto yourselves, and to all the flock, over the which the Holy Ghost hath made you overseers, to feed the church of God, which he hath purchased with his own blood.).</a:t>
            </a:r>
            <a:endParaRPr lang="en-US" sz="3200" dirty="0"/>
          </a:p>
        </p:txBody>
      </p:sp>
    </p:spTree>
    <p:extLst>
      <p:ext uri="{BB962C8B-B14F-4D97-AF65-F5344CB8AC3E}">
        <p14:creationId xmlns:p14="http://schemas.microsoft.com/office/powerpoint/2010/main" val="51744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0"/>
            <a:ext cx="12192000" cy="13589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5400" dirty="0">
                <a:latin typeface="Times New Roman" panose="02020603050405020304" pitchFamily="18" charset="0"/>
                <a:cs typeface="Times New Roman" panose="02020603050405020304" pitchFamily="18" charset="0"/>
              </a:rPr>
              <a:t>Salvation</a:t>
            </a:r>
            <a:endParaRPr lang="en-US" altLang="en-US" sz="5400" dirty="0"/>
          </a:p>
        </p:txBody>
      </p:sp>
      <p:sp>
        <p:nvSpPr>
          <p:cNvPr id="17410"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But let’s be clear from the outset: The good news of salvation is vested in a person, and that person is the Lord Jesus Christ. The only way to receive the forgiveness of your sins is by believing Christ died for your sins and rose again (I Cor. 15:3,4, I Thes. 4:14).</a:t>
            </a:r>
            <a:endParaRPr lang="en-US" alt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0" y="0"/>
            <a:ext cx="12192000" cy="965200"/>
          </a:xfrm>
        </p:spPr>
        <p:txBody>
          <a:bodyPr/>
          <a:lstStyle/>
          <a:p>
            <a:r>
              <a:rPr lang="en-US" altLang="en-US" dirty="0">
                <a:latin typeface="Times New Roman" panose="02020603050405020304" pitchFamily="18" charset="0"/>
                <a:cs typeface="Times New Roman" panose="02020603050405020304" pitchFamily="18" charset="0"/>
              </a:rPr>
              <a:t>          What About Water? I Don’t See Water</a:t>
            </a:r>
          </a:p>
        </p:txBody>
      </p:sp>
      <p:sp>
        <p:nvSpPr>
          <p:cNvPr id="56322" name="Content Placeholder 2"/>
          <p:cNvSpPr>
            <a:spLocks noGrp="1"/>
          </p:cNvSpPr>
          <p:nvPr>
            <p:ph idx="1"/>
          </p:nvPr>
        </p:nvSpPr>
        <p:spPr>
          <a:xfrm>
            <a:off x="0" y="1063625"/>
            <a:ext cx="12192000" cy="5794375"/>
          </a:xfrm>
        </p:spPr>
        <p:txBody>
          <a:bodyPr/>
          <a:lstStyle/>
          <a:p>
            <a:r>
              <a:rPr lang="en-US" altLang="en-US" sz="3200" dirty="0">
                <a:latin typeface="Times New Roman" panose="02020603050405020304" pitchFamily="18" charset="0"/>
                <a:cs typeface="Times New Roman" panose="02020603050405020304" pitchFamily="18" charset="0"/>
              </a:rPr>
              <a:t>Some Might Be Saying, “I Didn’t Hear Having To Be Water Baptized As Part Of Being Saved.”</a:t>
            </a: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Where Did Water Baptism Begin?</a:t>
            </a:r>
          </a:p>
          <a:p>
            <a:r>
              <a:rPr lang="en-US" altLang="en-US" sz="3200" dirty="0">
                <a:latin typeface="Times New Roman" panose="02020603050405020304" pitchFamily="18" charset="0"/>
                <a:cs typeface="Times New Roman" panose="02020603050405020304" pitchFamily="18" charset="0"/>
              </a:rPr>
              <a:t>What Was The Purpose Of Water Baptism?</a:t>
            </a:r>
          </a:p>
          <a:p>
            <a:r>
              <a:rPr lang="en-US" altLang="en-US" sz="3200" dirty="0">
                <a:latin typeface="Times New Roman" panose="02020603050405020304" pitchFamily="18" charset="0"/>
                <a:cs typeface="Times New Roman" panose="02020603050405020304" pitchFamily="18" charset="0"/>
              </a:rPr>
              <a:t>Why Was John The Baptist Baptizing?</a:t>
            </a:r>
          </a:p>
          <a:p>
            <a:r>
              <a:rPr lang="en-US" altLang="en-US" sz="3200" dirty="0">
                <a:latin typeface="Times New Roman" panose="02020603050405020304" pitchFamily="18" charset="0"/>
                <a:cs typeface="Times New Roman" panose="02020603050405020304" pitchFamily="18" charset="0"/>
              </a:rPr>
              <a:t>Who Was He Baptizing?</a:t>
            </a:r>
          </a:p>
          <a:p>
            <a:r>
              <a:rPr lang="en-US" altLang="en-US" sz="3200" dirty="0">
                <a:latin typeface="Times New Roman" panose="02020603050405020304" pitchFamily="18" charset="0"/>
                <a:cs typeface="Times New Roman" panose="02020603050405020304" pitchFamily="18" charset="0"/>
              </a:rPr>
              <a:t>Why Did Jesus Get Baptized?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65200"/>
          </a:xfrm>
        </p:spPr>
        <p:txBody>
          <a:bodyPr rtlCol="0">
            <a:normAutofit fontScale="90000"/>
          </a:bodyPr>
          <a:lstStyle/>
          <a:p>
            <a:pPr fontAlgn="auto">
              <a:spcAft>
                <a:spcPts val="0"/>
              </a:spcAft>
              <a:defRPr/>
            </a:pPr>
            <a:r>
              <a:rPr lang="en-US" dirty="0">
                <a:latin typeface="Times New Roman" panose="02020603050405020304" pitchFamily="18" charset="0"/>
                <a:cs typeface="Times New Roman" panose="02020603050405020304" pitchFamily="18" charset="0"/>
              </a:rPr>
              <a:t>                                  </a:t>
            </a:r>
            <a:r>
              <a:rPr lang="en-US" sz="6600" dirty="0">
                <a:latin typeface="Times New Roman" panose="02020603050405020304" pitchFamily="18" charset="0"/>
                <a:cs typeface="Times New Roman" panose="02020603050405020304" pitchFamily="18" charset="0"/>
              </a:rPr>
              <a:t>Salvation</a:t>
            </a:r>
          </a:p>
        </p:txBody>
      </p:sp>
      <p:sp>
        <p:nvSpPr>
          <p:cNvPr id="57346"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I have Articles On Water Baptism That Will Clear Up A Lot Of The Confusion In The Body Of Christ (The Church). Please take them and study them.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0"/>
            <a:ext cx="12192000" cy="825500"/>
          </a:xfrm>
        </p:spPr>
        <p:txBody>
          <a:bodyPr/>
          <a:lstStyle/>
          <a:p>
            <a:r>
              <a:rPr lang="en-US" altLang="en-US" dirty="0"/>
              <a:t>                         </a:t>
            </a:r>
            <a:r>
              <a:rPr lang="en-US" altLang="en-US" dirty="0">
                <a:latin typeface="Times New Roman" panose="02020603050405020304" pitchFamily="18" charset="0"/>
                <a:cs typeface="Times New Roman" panose="02020603050405020304" pitchFamily="18" charset="0"/>
              </a:rPr>
              <a:t>True Meaning Of Joy</a:t>
            </a:r>
          </a:p>
        </p:txBody>
      </p:sp>
      <p:sp>
        <p:nvSpPr>
          <p:cNvPr id="3" name="Content Placeholder 2"/>
          <p:cNvSpPr>
            <a:spLocks noGrp="1"/>
          </p:cNvSpPr>
          <p:nvPr>
            <p:ph idx="1"/>
          </p:nvPr>
        </p:nvSpPr>
        <p:spPr>
          <a:xfrm>
            <a:off x="1257300" y="825500"/>
            <a:ext cx="9004300" cy="5041900"/>
          </a:xfrm>
        </p:spPr>
        <p:txBody>
          <a:bodyPr rtlCol="0">
            <a:normAutofit lnSpcReduction="10000"/>
          </a:bodyPr>
          <a:lstStyle/>
          <a:p>
            <a:pPr fontAlgn="auto">
              <a:spcAft>
                <a:spcPts val="0"/>
              </a:spcAft>
              <a:defRPr/>
            </a:pPr>
            <a:r>
              <a:rPr lang="en-US" sz="2400" dirty="0">
                <a:latin typeface="Times New Roman" panose="02020603050405020304" pitchFamily="18" charset="0"/>
                <a:cs typeface="Times New Roman" panose="02020603050405020304" pitchFamily="18" charset="0"/>
              </a:rPr>
              <a:t>J-Jesus:</a:t>
            </a:r>
            <a:r>
              <a:rPr lang="en-US" sz="2400" dirty="0"/>
              <a:t> </a:t>
            </a:r>
            <a:r>
              <a:rPr lang="en-US" sz="2400" dirty="0">
                <a:latin typeface="Times New Roman" panose="02020603050405020304" pitchFamily="18" charset="0"/>
                <a:cs typeface="Times New Roman" panose="02020603050405020304" pitchFamily="18" charset="0"/>
              </a:rPr>
              <a:t>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Corinthians 2:2 For I determined not to know any thing among you, save Jesus Christ, and him crucified. 2 Corinthians 4:5 - For we preach not ourselves, but Christ Jesus the Lord; and ourselves your servants for Jesus' sake. </a:t>
            </a:r>
          </a:p>
          <a:p>
            <a:pPr marL="0" indent="0" fontAlgn="auto">
              <a:spcAft>
                <a:spcPts val="0"/>
              </a:spcAft>
              <a:buFont typeface="Arial" panose="020B0604020202020204" pitchFamily="34" charset="0"/>
              <a:buNone/>
              <a:defRPr/>
            </a:pPr>
            <a:endParaRPr lang="en-US" sz="2400" dirty="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endParaRPr lang="en-US" sz="2400" dirty="0">
              <a:latin typeface="Times New Roman" panose="02020603050405020304" pitchFamily="18" charset="0"/>
              <a:cs typeface="Times New Roman" panose="02020603050405020304" pitchFamily="18" charset="0"/>
            </a:endParaRPr>
          </a:p>
          <a:p>
            <a:pPr fontAlgn="auto">
              <a:spcAft>
                <a:spcPts val="0"/>
              </a:spcAft>
              <a:defRPr/>
            </a:pPr>
            <a:r>
              <a:rPr lang="en-US" sz="2400" dirty="0">
                <a:latin typeface="Times New Roman" panose="02020603050405020304" pitchFamily="18" charset="0"/>
                <a:cs typeface="Times New Roman" panose="02020603050405020304" pitchFamily="18" charset="0"/>
              </a:rPr>
              <a:t>O-Others: Philippians 2:3 Let nothing be done through strife or vainglory; but in lowliness of mind let each esteem other better than themselves.</a:t>
            </a:r>
          </a:p>
          <a:p>
            <a:pPr marL="0" indent="0" fontAlgn="auto">
              <a:spcAft>
                <a:spcPts val="0"/>
              </a:spcAft>
              <a:buFont typeface="Arial" panose="020B0604020202020204" pitchFamily="34" charset="0"/>
              <a:buNone/>
              <a:defRPr/>
            </a:pPr>
            <a:endParaRPr lang="en-US" sz="2400" dirty="0">
              <a:latin typeface="Times New Roman" panose="02020603050405020304" pitchFamily="18" charset="0"/>
              <a:cs typeface="Times New Roman" panose="02020603050405020304" pitchFamily="18" charset="0"/>
            </a:endParaRPr>
          </a:p>
          <a:p>
            <a:pPr fontAlgn="auto">
              <a:spcAft>
                <a:spcPts val="0"/>
              </a:spcAft>
              <a:defRPr/>
            </a:pPr>
            <a:r>
              <a:rPr lang="en-US" sz="2400" dirty="0">
                <a:latin typeface="Times New Roman" panose="02020603050405020304" pitchFamily="18" charset="0"/>
                <a:cs typeface="Times New Roman" panose="02020603050405020304" pitchFamily="18" charset="0"/>
              </a:rPr>
              <a:t>Y-You: Galatians 2:20 I am crucified with Christ: nevertheless I live; yet not I, but Christ liveth in me: and the life which I now live in the flesh I live by the faith of the Son of God, who loved me, and gave himself for me.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0" y="0"/>
            <a:ext cx="12192000" cy="1422400"/>
          </a:xfrm>
        </p:spPr>
        <p:txBody>
          <a:bodyPr/>
          <a:lstStyle/>
          <a:p>
            <a:r>
              <a:rPr lang="en-US" altLang="en-US" dirty="0"/>
              <a:t>                        </a:t>
            </a:r>
            <a:r>
              <a:rPr lang="en-US" altLang="en-US" sz="4800" dirty="0">
                <a:latin typeface="Times New Roman" panose="02020603050405020304" pitchFamily="18" charset="0"/>
                <a:cs typeface="Times New Roman" panose="02020603050405020304" pitchFamily="18" charset="0"/>
              </a:rPr>
              <a:t>Understanding Grace</a:t>
            </a:r>
          </a:p>
        </p:txBody>
      </p:sp>
      <p:sp>
        <p:nvSpPr>
          <p:cNvPr id="59394"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It is not Grace that makes you want to live the old way. It is your old sin nature that does that. God sets us free from sin so we can please God and not men.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0" y="0"/>
            <a:ext cx="12192000" cy="901700"/>
          </a:xfrm>
        </p:spPr>
        <p:txBody>
          <a:bodyPr/>
          <a:lstStyle/>
          <a:p>
            <a:r>
              <a:rPr lang="en-US" altLang="en-US" dirty="0">
                <a:latin typeface="Times New Roman" panose="02020603050405020304" pitchFamily="18" charset="0"/>
                <a:cs typeface="Times New Roman" panose="02020603050405020304" pitchFamily="18" charset="0"/>
              </a:rPr>
              <a:t>                     Understanding Grace</a:t>
            </a:r>
            <a:endParaRPr lang="en-US" altLang="en-US" dirty="0"/>
          </a:p>
        </p:txBody>
      </p:sp>
      <p:sp>
        <p:nvSpPr>
          <p:cNvPr id="60418" name="Content Placeholder 2"/>
          <p:cNvSpPr>
            <a:spLocks noGrp="1"/>
          </p:cNvSpPr>
          <p:nvPr>
            <p:ph idx="1"/>
          </p:nvPr>
        </p:nvSpPr>
        <p:spPr>
          <a:xfrm>
            <a:off x="0" y="1049448"/>
            <a:ext cx="12266428" cy="5808552"/>
          </a:xfrm>
        </p:spPr>
        <p:txBody>
          <a:bodyPr/>
          <a:lstStyle/>
          <a:p>
            <a:r>
              <a:rPr lang="en-US" altLang="en-US" sz="3200" dirty="0">
                <a:latin typeface="Times New Roman" panose="02020603050405020304" pitchFamily="18" charset="0"/>
                <a:cs typeface="Times New Roman" panose="02020603050405020304" pitchFamily="18" charset="0"/>
              </a:rPr>
              <a:t>Romans 6:14 For sin shall not have dominion over you: for ye are not under the law, but under grace.</a:t>
            </a: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Why does the verse say that sin shall not have dominion over you?  </a:t>
            </a:r>
            <a:r>
              <a:rPr lang="en-US" altLang="en-US" sz="3200" b="1" dirty="0">
                <a:latin typeface="Times New Roman" panose="02020603050405020304" pitchFamily="18" charset="0"/>
                <a:cs typeface="Times New Roman" panose="02020603050405020304" pitchFamily="18" charset="0"/>
              </a:rPr>
              <a:t>“For ye are not under the law, but under grace.”</a:t>
            </a:r>
            <a:r>
              <a:rPr lang="en-US" altLang="en-US" sz="3200" dirty="0">
                <a:latin typeface="Times New Roman" panose="02020603050405020304" pitchFamily="18" charset="0"/>
                <a:cs typeface="Times New Roman" panose="02020603050405020304" pitchFamily="18" charset="0"/>
              </a:rPr>
              <a:t>  You will never have victory over the dominion of sin until you are properly oriented to the assets you have under grace.  Those two principles of law and grace are opposites.</a:t>
            </a:r>
          </a:p>
          <a:p>
            <a:endParaRPr lang="en-US" altLang="en-US" sz="4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0" y="0"/>
            <a:ext cx="12192000" cy="1079500"/>
          </a:xfrm>
        </p:spPr>
        <p:txBody>
          <a:bodyPr/>
          <a:lstStyle/>
          <a:p>
            <a:r>
              <a:rPr lang="en-US" altLang="en-US" dirty="0"/>
              <a:t>                          </a:t>
            </a:r>
            <a:r>
              <a:rPr lang="en-US" altLang="en-US" dirty="0">
                <a:latin typeface="Times New Roman" panose="02020603050405020304" pitchFamily="18" charset="0"/>
                <a:cs typeface="Times New Roman" panose="02020603050405020304" pitchFamily="18" charset="0"/>
              </a:rPr>
              <a:t>The Law Principle</a:t>
            </a:r>
          </a:p>
        </p:txBody>
      </p:sp>
      <p:sp>
        <p:nvSpPr>
          <p:cNvPr id="61442" name="Content Placeholder 2"/>
          <p:cNvSpPr>
            <a:spLocks noGrp="1"/>
          </p:cNvSpPr>
          <p:nvPr>
            <p:ph idx="1"/>
          </p:nvPr>
        </p:nvSpPr>
        <p:spPr>
          <a:xfrm>
            <a:off x="0" y="1241425"/>
            <a:ext cx="12192000" cy="4943475"/>
          </a:xfrm>
        </p:spPr>
        <p:txBody>
          <a:bodyPr/>
          <a:lstStyle/>
          <a:p>
            <a:r>
              <a:rPr lang="en-US" altLang="en-US" sz="3200" dirty="0">
                <a:latin typeface="Times New Roman" panose="02020603050405020304" pitchFamily="18" charset="0"/>
                <a:cs typeface="Times New Roman" panose="02020603050405020304" pitchFamily="18" charset="0"/>
              </a:rPr>
              <a:t>The law principle is what we call, the “If then,” principle.  IF you do this, then I will do that.  IF this happens then that will happen.  The law says if you perform this, you will get a blessing.  If you don’t do that you get a curse.  It is a performance syste</a:t>
            </a:r>
            <a:r>
              <a:rPr lang="en-US" altLang="en-US" sz="4400" dirty="0">
                <a:latin typeface="Times New Roman" panose="02020603050405020304" pitchFamily="18" charset="0"/>
                <a:cs typeface="Times New Roman" panose="02020603050405020304" pitchFamily="18" charset="0"/>
              </a:rPr>
              <a:t>m.</a:t>
            </a:r>
          </a:p>
          <a:p>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0" y="0"/>
            <a:ext cx="12192000" cy="1244600"/>
          </a:xfrm>
        </p:spPr>
        <p:txBody>
          <a:bodyPr/>
          <a:lstStyle/>
          <a:p>
            <a:r>
              <a:rPr lang="en-US" altLang="en-US" dirty="0"/>
              <a:t>                                     </a:t>
            </a:r>
            <a:r>
              <a:rPr lang="en-US" altLang="en-US" sz="7200" dirty="0">
                <a:latin typeface="Times New Roman" panose="02020603050405020304" pitchFamily="18" charset="0"/>
                <a:cs typeface="Times New Roman" panose="02020603050405020304" pitchFamily="18" charset="0"/>
              </a:rPr>
              <a:t>Grace</a:t>
            </a:r>
            <a:r>
              <a:rPr lang="en-US" altLang="en-US" dirty="0"/>
              <a:t> </a:t>
            </a:r>
          </a:p>
        </p:txBody>
      </p:sp>
      <p:sp>
        <p:nvSpPr>
          <p:cNvPr id="62466" name="Content Placeholder 2"/>
          <p:cNvSpPr>
            <a:spLocks noGrp="1"/>
          </p:cNvSpPr>
          <p:nvPr>
            <p:ph idx="1"/>
          </p:nvPr>
        </p:nvSpPr>
        <p:spPr>
          <a:xfrm>
            <a:off x="0" y="1825625"/>
            <a:ext cx="12192000" cy="5032375"/>
          </a:xfrm>
        </p:spPr>
        <p:txBody>
          <a:bodyPr/>
          <a:lstStyle/>
          <a:p>
            <a:r>
              <a:rPr lang="en-US" altLang="en-US" sz="3600" b="1" dirty="0">
                <a:latin typeface="Times New Roman" panose="02020603050405020304" pitchFamily="18" charset="0"/>
                <a:cs typeface="Times New Roman" panose="02020603050405020304" pitchFamily="18" charset="0"/>
              </a:rPr>
              <a:t>Grace says </a:t>
            </a:r>
            <a:r>
              <a:rPr lang="en-US" altLang="en-US" sz="3600" dirty="0">
                <a:latin typeface="Times New Roman" panose="02020603050405020304" pitchFamily="18" charset="0"/>
                <a:cs typeface="Times New Roman" panose="02020603050405020304" pitchFamily="18" charset="0"/>
              </a:rPr>
              <a:t>– here, and hands you the blessing.  Grace is all that God is free to do for you through the cross.  Grace gives you a blessing freely.  Turn to Galatians 5:16 where we will see why this is important to understand.</a:t>
            </a:r>
          </a:p>
          <a:p>
            <a:endParaRPr lang="en-US" altLang="en-US" sz="3600" dirty="0">
              <a:latin typeface="Times New Roman" panose="02020603050405020304" pitchFamily="18" charset="0"/>
              <a:cs typeface="Times New Roman" panose="02020603050405020304" pitchFamily="18" charset="0"/>
            </a:endParaRPr>
          </a:p>
          <a:p>
            <a:r>
              <a:rPr lang="en-US" altLang="en-US" sz="3600" dirty="0">
                <a:latin typeface="Times New Roman" panose="02020603050405020304" pitchFamily="18" charset="0"/>
                <a:cs typeface="Times New Roman" panose="02020603050405020304" pitchFamily="18" charset="0"/>
              </a:rPr>
              <a:t>[This] I say then, Walk in the Spirit, and ye shall not fulfill the lust of the flesh.  (Galatians 5:16) But if ye be led of the Spirit, ye are not under the law. (Galatians 5:18) If you walk in the Spirit, if you are led of the Spirit, you are </a:t>
            </a:r>
            <a:r>
              <a:rPr lang="en-US" altLang="en-US" sz="3600" u="sng" dirty="0">
                <a:latin typeface="Times New Roman" panose="02020603050405020304" pitchFamily="18" charset="0"/>
                <a:cs typeface="Times New Roman" panose="02020603050405020304" pitchFamily="18" charset="0"/>
              </a:rPr>
              <a:t>not under the law</a:t>
            </a:r>
            <a:r>
              <a:rPr lang="en-US" altLang="en-US" sz="36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0" y="0"/>
            <a:ext cx="12192000" cy="1041400"/>
          </a:xfrm>
        </p:spPr>
        <p:txBody>
          <a:bodyPr/>
          <a:lstStyle/>
          <a:p>
            <a:r>
              <a:rPr lang="en-US" altLang="en-US" dirty="0">
                <a:latin typeface="Times New Roman" panose="02020603050405020304" pitchFamily="18" charset="0"/>
                <a:cs typeface="Times New Roman" panose="02020603050405020304" pitchFamily="18" charset="0"/>
              </a:rPr>
              <a:t>                   Old Nature And The Law</a:t>
            </a:r>
          </a:p>
        </p:txBody>
      </p:sp>
      <p:sp>
        <p:nvSpPr>
          <p:cNvPr id="63490"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The old sin nature works on the basis of the law.  Your old sin nature works on the basis of reactionary legalism.  It works on the basis of developing a lifestyle that seeks to resist God’s efforts to show us that we are sinners and to manifest his love and his grace to us through Christ and Christ alone.  </a:t>
            </a:r>
            <a:endParaRPr lang="en-US" altLang="en-US" sz="3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0" y="0"/>
            <a:ext cx="12192000" cy="1193800"/>
          </a:xfrm>
        </p:spPr>
        <p:txBody>
          <a:bodyPr/>
          <a:lstStyle/>
          <a:p>
            <a:r>
              <a:rPr lang="en-US" altLang="en-US" dirty="0"/>
              <a:t>                              </a:t>
            </a:r>
            <a:r>
              <a:rPr lang="en-US" altLang="en-US" dirty="0">
                <a:latin typeface="Times New Roman" panose="02020603050405020304" pitchFamily="18" charset="0"/>
                <a:cs typeface="Times New Roman" panose="02020603050405020304" pitchFamily="18" charset="0"/>
              </a:rPr>
              <a:t>Old Sin Nature</a:t>
            </a:r>
          </a:p>
        </p:txBody>
      </p:sp>
      <p:sp>
        <p:nvSpPr>
          <p:cNvPr id="64514"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The old sin nature works on the basis of performing, working, doing.  If you walk in the flesh, you are going to work under the law principle.  If you walk in the Spirit you walk under the grace principle. </a:t>
            </a:r>
          </a:p>
          <a:p>
            <a:endParaRPr lang="en-US"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0"/>
            <a:ext cx="12192000" cy="889000"/>
          </a:xfrm>
        </p:spPr>
        <p:txBody>
          <a:bodyPr/>
          <a:lstStyle/>
          <a:p>
            <a:r>
              <a:rPr lang="en-US" altLang="en-US" dirty="0"/>
              <a:t>                     </a:t>
            </a:r>
            <a:r>
              <a:rPr lang="en-US" altLang="en-US" dirty="0">
                <a:latin typeface="Times New Roman" panose="02020603050405020304" pitchFamily="18" charset="0"/>
                <a:cs typeface="Times New Roman" panose="02020603050405020304" pitchFamily="18" charset="0"/>
              </a:rPr>
              <a:t>Being Led By The Spirit</a:t>
            </a:r>
          </a:p>
        </p:txBody>
      </p:sp>
      <p:sp>
        <p:nvSpPr>
          <p:cNvPr id="65538"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Walking and being led by the Spirit does not have anything to do with the Spirit of God taking control of you and leading you by the hand.  Being led by the Spirit and walking by the Spirit means that you walk in line with what he says he is doing today. </a:t>
            </a:r>
          </a:p>
          <a:p>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12192000" cy="11303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6600" dirty="0">
                <a:latin typeface="Times New Roman" panose="02020603050405020304" pitchFamily="18" charset="0"/>
                <a:cs typeface="Times New Roman" panose="02020603050405020304" pitchFamily="18" charset="0"/>
              </a:rPr>
              <a:t>Salvation</a:t>
            </a:r>
            <a:endParaRPr lang="en-US" altLang="en-US" sz="6600" dirty="0"/>
          </a:p>
        </p:txBody>
      </p:sp>
      <p:sp>
        <p:nvSpPr>
          <p:cNvPr id="18434" name="Content Placeholder 2"/>
          <p:cNvSpPr>
            <a:spLocks noGrp="1"/>
          </p:cNvSpPr>
          <p:nvPr>
            <p:ph idx="1"/>
          </p:nvPr>
        </p:nvSpPr>
        <p:spPr>
          <a:xfrm>
            <a:off x="0" y="1825625"/>
            <a:ext cx="11353800" cy="5032375"/>
          </a:xfrm>
        </p:spPr>
        <p:txBody>
          <a:bodyPr/>
          <a:lstStyle/>
          <a:p>
            <a:r>
              <a:rPr lang="en-US" altLang="en-US" sz="3200" dirty="0">
                <a:latin typeface="Times New Roman" panose="02020603050405020304" pitchFamily="18" charset="0"/>
                <a:cs typeface="Times New Roman" panose="02020603050405020304" pitchFamily="18" charset="0"/>
              </a:rPr>
              <a:t>In my case, Satan used my own pride and self-confidence against me for years to keep me in darkness. I didn’t have a true understanding of salvation.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0" y="0"/>
            <a:ext cx="12192000" cy="914400"/>
          </a:xfrm>
        </p:spPr>
        <p:txBody>
          <a:bodyPr/>
          <a:lstStyle/>
          <a:p>
            <a:r>
              <a:rPr lang="en-US" altLang="en-US" dirty="0">
                <a:latin typeface="Times New Roman" panose="02020603050405020304" pitchFamily="18" charset="0"/>
                <a:cs typeface="Times New Roman" panose="02020603050405020304" pitchFamily="18" charset="0"/>
              </a:rPr>
              <a:t>        Grace/By The Spirit-Law/By The Flesh</a:t>
            </a:r>
          </a:p>
        </p:txBody>
      </p:sp>
      <p:sp>
        <p:nvSpPr>
          <p:cNvPr id="66562" name="Content Placeholder 2"/>
          <p:cNvSpPr>
            <a:spLocks noGrp="1"/>
          </p:cNvSpPr>
          <p:nvPr>
            <p:ph idx="1"/>
          </p:nvPr>
        </p:nvSpPr>
        <p:spPr>
          <a:xfrm>
            <a:off x="0" y="1825625"/>
            <a:ext cx="11353800" cy="5032375"/>
          </a:xfrm>
        </p:spPr>
        <p:txBody>
          <a:bodyPr/>
          <a:lstStyle/>
          <a:p>
            <a:r>
              <a:rPr lang="en-US" altLang="en-US" sz="3200" dirty="0">
                <a:latin typeface="Times New Roman" panose="02020603050405020304" pitchFamily="18" charset="0"/>
                <a:cs typeface="Times New Roman" panose="02020603050405020304" pitchFamily="18" charset="0"/>
              </a:rPr>
              <a:t>When you are filled with and walk under the principles of grace, then you are walking by the Spirit.  If you walk under the principles of the law – the “if, then” principle, - then you are walking in the flesh.</a:t>
            </a:r>
          </a:p>
          <a:p>
            <a:endParaRPr lang="en-US" altLang="en-US" sz="3200" dirty="0">
              <a:latin typeface="Times New Roman" panose="02020603050405020304" pitchFamily="18" charset="0"/>
              <a:cs typeface="Times New Roman" panose="02020603050405020304" pitchFamily="18" charset="0"/>
            </a:endParaRPr>
          </a:p>
          <a:p>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33376"/>
          </a:xfrm>
        </p:spPr>
        <p:txBody>
          <a:bodyPr/>
          <a:lstStyle/>
          <a:p>
            <a:r>
              <a:rPr lang="en-US" altLang="en-US" dirty="0">
                <a:latin typeface="Times New Roman" panose="02020603050405020304" pitchFamily="18" charset="0"/>
                <a:cs typeface="Times New Roman" panose="02020603050405020304" pitchFamily="18" charset="0"/>
              </a:rPr>
              <a:t>Grace/By The Spirit-Law/By The Flesh</a:t>
            </a:r>
            <a:endParaRPr lang="en-US" dirty="0"/>
          </a:p>
        </p:txBody>
      </p:sp>
      <p:sp>
        <p:nvSpPr>
          <p:cNvPr id="3" name="Content Placeholder 2"/>
          <p:cNvSpPr>
            <a:spLocks noGrp="1"/>
          </p:cNvSpPr>
          <p:nvPr>
            <p:ph idx="1"/>
          </p:nvPr>
        </p:nvSpPr>
        <p:spPr>
          <a:xfrm>
            <a:off x="0" y="1825624"/>
            <a:ext cx="12192000" cy="4904785"/>
          </a:xfrm>
        </p:spPr>
        <p:txBody>
          <a:bodyPr/>
          <a:lstStyle/>
          <a:p>
            <a:r>
              <a:rPr lang="en-US" altLang="en-US" sz="3200" dirty="0">
                <a:latin typeface="Times New Roman" panose="02020603050405020304" pitchFamily="18" charset="0"/>
                <a:cs typeface="Times New Roman" panose="02020603050405020304" pitchFamily="18" charset="0"/>
              </a:rPr>
              <a:t>The law is a performance/fear syndrome.  If you perform you get the blessing; if you don’t perform, I’m going to curse you.  That system uses fear as motivation and the result of that is a guilt complex when you fail.</a:t>
            </a:r>
          </a:p>
          <a:p>
            <a:endParaRPr lang="en-US" dirty="0"/>
          </a:p>
        </p:txBody>
      </p:sp>
    </p:spTree>
    <p:extLst>
      <p:ext uri="{BB962C8B-B14F-4D97-AF65-F5344CB8AC3E}">
        <p14:creationId xmlns:p14="http://schemas.microsoft.com/office/powerpoint/2010/main" val="3885891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0" y="0"/>
            <a:ext cx="12192000" cy="1092200"/>
          </a:xfrm>
        </p:spPr>
        <p:txBody>
          <a:bodyPr/>
          <a:lstStyle/>
          <a:p>
            <a:r>
              <a:rPr lang="en-US" altLang="en-US" dirty="0"/>
              <a:t>           </a:t>
            </a:r>
            <a:r>
              <a:rPr lang="en-US" altLang="en-US" sz="6600" dirty="0">
                <a:latin typeface="Times New Roman" panose="02020603050405020304" pitchFamily="18" charset="0"/>
                <a:cs typeface="Times New Roman" panose="02020603050405020304" pitchFamily="18" charset="0"/>
              </a:rPr>
              <a:t>If Principle/Nation Of Israel</a:t>
            </a:r>
          </a:p>
        </p:txBody>
      </p:sp>
      <p:sp>
        <p:nvSpPr>
          <p:cNvPr id="67586" name="Content Placeholder 2"/>
          <p:cNvSpPr>
            <a:spLocks noGrp="1"/>
          </p:cNvSpPr>
          <p:nvPr>
            <p:ph idx="1"/>
          </p:nvPr>
        </p:nvSpPr>
        <p:spPr>
          <a:xfrm>
            <a:off x="0" y="1825625"/>
            <a:ext cx="12192000" cy="5032375"/>
          </a:xfrm>
        </p:spPr>
        <p:txBody>
          <a:bodyPr/>
          <a:lstStyle/>
          <a:p>
            <a:r>
              <a:rPr lang="en-US" altLang="en-US" sz="3600" dirty="0">
                <a:latin typeface="Times New Roman" panose="02020603050405020304" pitchFamily="18" charset="0"/>
                <a:cs typeface="Times New Roman" panose="02020603050405020304" pitchFamily="18" charset="0"/>
              </a:rPr>
              <a:t>Now therefore, if ye will obey my voice indeed, and keep my covenant, then ye shall be a peculiar treasure unto me above all people: for all the earth [is] mine: (Exodus 19:5)</a:t>
            </a:r>
          </a:p>
          <a:p>
            <a:endParaRPr lang="en-US" altLang="en-US" sz="3600" dirty="0">
              <a:latin typeface="Times New Roman" panose="02020603050405020304" pitchFamily="18" charset="0"/>
              <a:cs typeface="Times New Roman" panose="02020603050405020304" pitchFamily="18" charset="0"/>
            </a:endParaRPr>
          </a:p>
          <a:p>
            <a:r>
              <a:rPr lang="en-US" altLang="en-US" sz="3600" dirty="0">
                <a:latin typeface="Times New Roman" panose="02020603050405020304" pitchFamily="18" charset="0"/>
                <a:cs typeface="Times New Roman" panose="02020603050405020304" pitchFamily="18" charset="0"/>
              </a:rPr>
              <a:t>Notice the </a:t>
            </a:r>
            <a:r>
              <a:rPr lang="en-US" altLang="en-US" sz="3600" i="1" dirty="0">
                <a:latin typeface="Times New Roman" panose="02020603050405020304" pitchFamily="18" charset="0"/>
                <a:cs typeface="Times New Roman" panose="02020603050405020304" pitchFamily="18" charset="0"/>
              </a:rPr>
              <a:t>IF </a:t>
            </a:r>
            <a:r>
              <a:rPr lang="en-US" altLang="en-US" sz="3600" dirty="0">
                <a:latin typeface="Times New Roman" panose="02020603050405020304" pitchFamily="18" charset="0"/>
                <a:cs typeface="Times New Roman" panose="02020603050405020304" pitchFamily="18" charset="0"/>
              </a:rPr>
              <a:t>and</a:t>
            </a:r>
            <a:r>
              <a:rPr lang="en-US" altLang="en-US" sz="3600" i="1" dirty="0">
                <a:latin typeface="Times New Roman" panose="02020603050405020304" pitchFamily="18" charset="0"/>
                <a:cs typeface="Times New Roman" panose="02020603050405020304" pitchFamily="18" charset="0"/>
              </a:rPr>
              <a:t> THEN </a:t>
            </a:r>
            <a:r>
              <a:rPr lang="en-US" altLang="en-US" sz="3600" dirty="0">
                <a:latin typeface="Times New Roman" panose="02020603050405020304" pitchFamily="18" charset="0"/>
                <a:cs typeface="Times New Roman" panose="02020603050405020304" pitchFamily="18" charset="0"/>
              </a:rPr>
              <a:t>principle.  The issue in this passage is keeping the law.  The law says, </a:t>
            </a:r>
            <a:r>
              <a:rPr lang="en-US" altLang="en-US" sz="3600" i="1" dirty="0">
                <a:latin typeface="Times New Roman" panose="02020603050405020304" pitchFamily="18" charset="0"/>
                <a:cs typeface="Times New Roman" panose="02020603050405020304" pitchFamily="18" charset="0"/>
              </a:rPr>
              <a:t>perform and I’ll bless you</a:t>
            </a:r>
            <a:r>
              <a:rPr lang="en-US" altLang="en-US" sz="36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0" y="0"/>
            <a:ext cx="12192000" cy="1244600"/>
          </a:xfrm>
        </p:spPr>
        <p:txBody>
          <a:bodyPr/>
          <a:lstStyle/>
          <a:p>
            <a:r>
              <a:rPr lang="en-US" altLang="en-US" dirty="0"/>
              <a:t>              </a:t>
            </a:r>
            <a:r>
              <a:rPr lang="en-US" altLang="en-US" sz="6600" dirty="0">
                <a:latin typeface="Times New Roman" panose="02020603050405020304" pitchFamily="18" charset="0"/>
                <a:cs typeface="Times New Roman" panose="02020603050405020304" pitchFamily="18" charset="0"/>
              </a:rPr>
              <a:t>We Are Under Grace</a:t>
            </a:r>
          </a:p>
        </p:txBody>
      </p:sp>
      <p:sp>
        <p:nvSpPr>
          <p:cNvPr id="68610"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Romans 11:6 “And if by grace, then is it no more of works: otherwise grace is no more grace. But if it be of works, then it is no more grace: otherwise work is no more work.”</a:t>
            </a: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We are not saved by works!!!!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0"/>
            <a:ext cx="12192000" cy="12573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We Are Saved Unto Good Works</a:t>
            </a:r>
          </a:p>
        </p:txBody>
      </p:sp>
      <p:sp>
        <p:nvSpPr>
          <p:cNvPr id="69634"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Ephesians 2:10 “For we are his workmanship, created in Christ Jesus unto good works, which God hath before ordained that we should walk in them.”</a:t>
            </a:r>
          </a:p>
          <a:p>
            <a:endParaRPr lang="en-US" altLang="en-US" sz="5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58948"/>
          </a:xfrm>
        </p:spPr>
        <p:txBody>
          <a:bodyPr/>
          <a:lstStyle/>
          <a:p>
            <a:r>
              <a:rPr lang="en-US" dirty="0">
                <a:latin typeface="Times New Roman" panose="02020603050405020304" pitchFamily="18" charset="0"/>
                <a:cs typeface="Times New Roman" panose="02020603050405020304" pitchFamily="18" charset="0"/>
              </a:rPr>
              <a:t>   Right Division In The Dispensation Of Grace</a:t>
            </a:r>
          </a:p>
        </p:txBody>
      </p:sp>
      <p:sp>
        <p:nvSpPr>
          <p:cNvPr id="3" name="Text Placeholder 2"/>
          <p:cNvSpPr>
            <a:spLocks noGrp="1"/>
          </p:cNvSpPr>
          <p:nvPr>
            <p:ph type="body" idx="1"/>
          </p:nvPr>
        </p:nvSpPr>
        <p:spPr>
          <a:xfrm>
            <a:off x="0" y="1275907"/>
            <a:ext cx="5784776" cy="1241019"/>
          </a:xfrm>
        </p:spPr>
        <p:txBody>
          <a:bodyPr/>
          <a:lstStyle/>
          <a:p>
            <a:r>
              <a:rPr lang="en-US" altLang="en-US" sz="4800" dirty="0">
                <a:latin typeface="Times New Roman" panose="02020603050405020304" pitchFamily="18" charset="0"/>
                <a:cs typeface="Times New Roman" panose="02020603050405020304" pitchFamily="18" charset="0"/>
              </a:rPr>
              <a:t>Godliness</a:t>
            </a:r>
          </a:p>
          <a:p>
            <a:endParaRPr lang="en-US" dirty="0"/>
          </a:p>
        </p:txBody>
      </p:sp>
      <p:sp>
        <p:nvSpPr>
          <p:cNvPr id="4" name="Content Placeholder 3"/>
          <p:cNvSpPr>
            <a:spLocks noGrp="1"/>
          </p:cNvSpPr>
          <p:nvPr>
            <p:ph sz="half" idx="2"/>
          </p:nvPr>
        </p:nvSpPr>
        <p:spPr>
          <a:xfrm>
            <a:off x="0" y="2505074"/>
            <a:ext cx="5997575" cy="4352925"/>
          </a:xfrm>
        </p:spPr>
        <p:txBody>
          <a:bodyPr/>
          <a:lstStyle/>
          <a:p>
            <a:r>
              <a:rPr lang="en-US" altLang="en-US" dirty="0"/>
              <a:t> </a:t>
            </a:r>
            <a:r>
              <a:rPr lang="en-US" altLang="en-US" sz="3600" dirty="0">
                <a:latin typeface="Times New Roman" panose="02020603050405020304" pitchFamily="18" charset="0"/>
                <a:cs typeface="Times New Roman" panose="02020603050405020304" pitchFamily="18" charset="0"/>
              </a:rPr>
              <a:t>To think like God does; 2. To do things God’s way; and 3. To labor with God in what He is doing. These are the three fundamental components to godliness, with the inner man issue of thinking like God does being the crux of the matter.</a:t>
            </a:r>
            <a:endParaRPr lang="en-US" sz="3600" dirty="0"/>
          </a:p>
        </p:txBody>
      </p:sp>
      <p:sp>
        <p:nvSpPr>
          <p:cNvPr id="5" name="Text Placeholder 4"/>
          <p:cNvSpPr>
            <a:spLocks noGrp="1"/>
          </p:cNvSpPr>
          <p:nvPr>
            <p:ph type="body" sz="quarter" idx="3"/>
          </p:nvPr>
        </p:nvSpPr>
        <p:spPr>
          <a:xfrm>
            <a:off x="6096000" y="1275907"/>
            <a:ext cx="6100356" cy="1133473"/>
          </a:xfrm>
        </p:spPr>
        <p:txBody>
          <a:bodyPr/>
          <a:lstStyle/>
          <a:p>
            <a:r>
              <a:rPr lang="en-US" altLang="en-US" sz="4800" dirty="0">
                <a:latin typeface="Times New Roman" panose="02020603050405020304" pitchFamily="18" charset="0"/>
                <a:cs typeface="Times New Roman" panose="02020603050405020304" pitchFamily="18" charset="0"/>
              </a:rPr>
              <a:t>Ungodliness</a:t>
            </a:r>
          </a:p>
          <a:p>
            <a:endParaRPr lang="en-US" dirty="0"/>
          </a:p>
        </p:txBody>
      </p:sp>
      <p:sp>
        <p:nvSpPr>
          <p:cNvPr id="6" name="Content Placeholder 5"/>
          <p:cNvSpPr>
            <a:spLocks noGrp="1"/>
          </p:cNvSpPr>
          <p:nvPr>
            <p:ph sz="quarter" idx="4"/>
          </p:nvPr>
        </p:nvSpPr>
        <p:spPr>
          <a:xfrm>
            <a:off x="5981626" y="2505073"/>
            <a:ext cx="6210374" cy="4352925"/>
          </a:xfrm>
        </p:spPr>
        <p:txBody>
          <a:bodyPr/>
          <a:lstStyle/>
          <a:p>
            <a:r>
              <a:rPr lang="en-US" altLang="en-US" sz="4000" dirty="0">
                <a:latin typeface="Times New Roman" panose="02020603050405020304" pitchFamily="18" charset="0"/>
                <a:cs typeface="Times New Roman" panose="02020603050405020304" pitchFamily="18" charset="0"/>
              </a:rPr>
              <a:t>Ungodliness, by definition therefore, is the opposite of godliness. It is the issue of not thinking like God does; not doing things God’s way; and not laboring with God in what He is doing.</a:t>
            </a:r>
          </a:p>
          <a:p>
            <a:endParaRPr lang="en-US" dirty="0"/>
          </a:p>
        </p:txBody>
      </p:sp>
    </p:spTree>
    <p:extLst>
      <p:ext uri="{BB962C8B-B14F-4D97-AF65-F5344CB8AC3E}">
        <p14:creationId xmlns:p14="http://schemas.microsoft.com/office/powerpoint/2010/main" val="1115629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8772" y="2998112"/>
            <a:ext cx="5282063" cy="1200329"/>
          </a:xfrm>
          <a:prstGeom prst="rect">
            <a:avLst/>
          </a:prstGeom>
        </p:spPr>
        <p:txBody>
          <a:bodyPr wrap="square">
            <a:spAutoFit/>
          </a:bodyPr>
          <a:lstStyle/>
          <a:p>
            <a:pPr lvl="1"/>
            <a:r>
              <a:rPr lang="en-US" altLang="en-US" sz="7200" dirty="0">
                <a:latin typeface="Times New Roman" panose="02020603050405020304" pitchFamily="18" charset="0"/>
                <a:cs typeface="Times New Roman" panose="02020603050405020304" pitchFamily="18" charset="0"/>
              </a:rPr>
              <a:t>Let Us Pray</a:t>
            </a:r>
          </a:p>
        </p:txBody>
      </p:sp>
    </p:spTree>
    <p:extLst>
      <p:ext uri="{BB962C8B-B14F-4D97-AF65-F5344CB8AC3E}">
        <p14:creationId xmlns:p14="http://schemas.microsoft.com/office/powerpoint/2010/main" val="171205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55700"/>
          </a:xfrm>
        </p:spPr>
        <p:txBody>
          <a:bodyPr rtlCol="0">
            <a:normAutofit fontScale="90000"/>
          </a:bodyPr>
          <a:lstStyle/>
          <a:p>
            <a:pPr fontAlgn="auto">
              <a:spcAft>
                <a:spcPts val="0"/>
              </a:spcAft>
              <a:defRPr/>
            </a:pPr>
            <a:r>
              <a:rPr lang="en-US" dirty="0">
                <a:latin typeface="Times New Roman" panose="02020603050405020304" pitchFamily="18" charset="0"/>
                <a:cs typeface="Times New Roman" panose="02020603050405020304" pitchFamily="18" charset="0"/>
              </a:rPr>
              <a:t>(Was Me For Years)  Trying Pleasing Men Instead Of God</a:t>
            </a:r>
          </a:p>
        </p:txBody>
      </p:sp>
      <p:sp>
        <p:nvSpPr>
          <p:cNvPr id="19458"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Galatians 1:10 - For do I now persuade men, or God? or do I seek to please men? for if I yet pleased men, I should not be the servant of Christ. Notice the time elements in that verse - “now” and “yet.” What is that about? </a:t>
            </a: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Galatians 1:13-14 - For ye have heard of my conversation in time past in the Jews' religion, how that beyond measure I persecuted the church of God, and wasted it: And profited in the Jews' religion above many my equals in mine own nation, being more exceedingly zealous of the traditions of my fathers.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0"/>
            <a:ext cx="12192000" cy="1485900"/>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Pleasing Men Instead Of God</a:t>
            </a:r>
            <a:endParaRPr lang="en-US" altLang="en-US" sz="4000" dirty="0"/>
          </a:p>
        </p:txBody>
      </p:sp>
      <p:sp>
        <p:nvSpPr>
          <p:cNvPr id="20482" name="Content Placeholder 2"/>
          <p:cNvSpPr>
            <a:spLocks noGrp="1"/>
          </p:cNvSpPr>
          <p:nvPr>
            <p:ph idx="1"/>
          </p:nvPr>
        </p:nvSpPr>
        <p:spPr>
          <a:xfrm>
            <a:off x="0" y="1825625"/>
            <a:ext cx="12192000" cy="5032375"/>
          </a:xfrm>
        </p:spPr>
        <p:txBody>
          <a:bodyPr/>
          <a:lstStyle/>
          <a:p>
            <a:r>
              <a:rPr lang="en-US" altLang="en-US" sz="3200" dirty="0">
                <a:latin typeface="Times New Roman" panose="02020603050405020304" pitchFamily="18" charset="0"/>
                <a:cs typeface="Times New Roman" panose="02020603050405020304" pitchFamily="18" charset="0"/>
              </a:rPr>
              <a:t>Paul is saying he was serving men when he was a Jew persecuting the church, making a profit pleasing people. But not NOW. (Vs. 10) God did not save us just so we could live the way we want to live.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0"/>
            <a:ext cx="12026900" cy="838200"/>
          </a:xfrm>
        </p:spPr>
        <p:txBody>
          <a:bodyPr/>
          <a:lstStyle/>
          <a:p>
            <a:r>
              <a:rPr lang="en-US" altLang="en-US" dirty="0">
                <a:latin typeface="Times New Roman" panose="02020603050405020304" pitchFamily="18" charset="0"/>
                <a:cs typeface="Times New Roman" panose="02020603050405020304" pitchFamily="18" charset="0"/>
              </a:rPr>
              <a:t>                       My Personal Testimony</a:t>
            </a:r>
          </a:p>
        </p:txBody>
      </p:sp>
      <p:sp>
        <p:nvSpPr>
          <p:cNvPr id="21506" name="Content Placeholder 2"/>
          <p:cNvSpPr>
            <a:spLocks noGrp="1"/>
          </p:cNvSpPr>
          <p:nvPr>
            <p:ph idx="1"/>
          </p:nvPr>
        </p:nvSpPr>
        <p:spPr>
          <a:xfrm>
            <a:off x="0" y="1203325"/>
            <a:ext cx="12192000" cy="5654675"/>
          </a:xfrm>
        </p:spPr>
        <p:txBody>
          <a:bodyPr/>
          <a:lstStyle/>
          <a:p>
            <a:r>
              <a:rPr lang="en-US" altLang="en-US" sz="3200" dirty="0">
                <a:latin typeface="Times New Roman" panose="02020603050405020304" pitchFamily="18" charset="0"/>
                <a:cs typeface="Times New Roman" panose="02020603050405020304" pitchFamily="18" charset="0"/>
              </a:rPr>
              <a:t>I sought the praise of men for years. I tried to please men for years. I remember my days of whooping and hollering so I could get the praise of men. Satan had me blinded, Christ was not the issue. Seeking the praise of men is what motivated me. I just wanted to hear people say “boy you know you preached”.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TotalTime>
  <Words>4700</Words>
  <Application>Microsoft Office PowerPoint</Application>
  <PresentationFormat>Widescreen</PresentationFormat>
  <Paragraphs>210</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Calibri Light</vt:lpstr>
      <vt:lpstr>Times New Roman</vt:lpstr>
      <vt:lpstr>Office Theme</vt:lpstr>
      <vt:lpstr>PowerPoint Presentation</vt:lpstr>
      <vt:lpstr>Salvation</vt:lpstr>
      <vt:lpstr>                                 Salvation</vt:lpstr>
      <vt:lpstr>                              Salvation</vt:lpstr>
      <vt:lpstr>                                Salvation</vt:lpstr>
      <vt:lpstr>                            Salvation</vt:lpstr>
      <vt:lpstr>(Was Me For Years)  Trying Pleasing Men Instead Of God</vt:lpstr>
      <vt:lpstr>                Pleasing Men Instead Of God</vt:lpstr>
      <vt:lpstr>                       My Personal Testimony</vt:lpstr>
      <vt:lpstr>                  My Personal Testimony</vt:lpstr>
      <vt:lpstr>                   My Personal Testimony</vt:lpstr>
      <vt:lpstr>           Paul had the marks of a slave</vt:lpstr>
      <vt:lpstr>             Christ Is The Issue</vt:lpstr>
      <vt:lpstr>                  Christ Is The Issue</vt:lpstr>
      <vt:lpstr>                Servant To Please Christ</vt:lpstr>
      <vt:lpstr>                            Salvation</vt:lpstr>
      <vt:lpstr>                               Salvation</vt:lpstr>
      <vt:lpstr>                               Salvation</vt:lpstr>
      <vt:lpstr>                                 Wages</vt:lpstr>
      <vt:lpstr>       The Wages For Sin Is Death</vt:lpstr>
      <vt:lpstr>   Notice Romans 6:23 Says Sin And Not Sins</vt:lpstr>
      <vt:lpstr>                   A Fallen Nature</vt:lpstr>
      <vt:lpstr>              Where Did We Get Our Sin Nature?</vt:lpstr>
      <vt:lpstr>                           Our Sin Nature</vt:lpstr>
      <vt:lpstr>          God Tells Us Why We Die, IN His Word</vt:lpstr>
      <vt:lpstr>         God Tells Us Why We Die, In His Word</vt:lpstr>
      <vt:lpstr>          God Tells Us Why We Die, IN His Word</vt:lpstr>
      <vt:lpstr>              God Tells Us Why We Die, IN His Word</vt:lpstr>
      <vt:lpstr>                          Our Sin Nature</vt:lpstr>
      <vt:lpstr>                                Salvation</vt:lpstr>
      <vt:lpstr>               Gospel By Which We Are Saved</vt:lpstr>
      <vt:lpstr>                               Salvation</vt:lpstr>
      <vt:lpstr>                                  Salvation</vt:lpstr>
      <vt:lpstr>                              Salvation</vt:lpstr>
      <vt:lpstr>                              Salvation</vt:lpstr>
      <vt:lpstr>                         Salvation</vt:lpstr>
      <vt:lpstr>                              Salvation</vt:lpstr>
      <vt:lpstr>          Salvation: The Qualifications </vt:lpstr>
      <vt:lpstr>                                Salvation</vt:lpstr>
      <vt:lpstr>                                 Salvation</vt:lpstr>
      <vt:lpstr>                               Salvation</vt:lpstr>
      <vt:lpstr>                                Salvation</vt:lpstr>
      <vt:lpstr>                                Salvation</vt:lpstr>
      <vt:lpstr>                                Salvation</vt:lpstr>
      <vt:lpstr>Salvation</vt:lpstr>
      <vt:lpstr>                       Qualifications Category</vt:lpstr>
      <vt:lpstr>                               Salvation</vt:lpstr>
      <vt:lpstr>                               Salvation</vt:lpstr>
      <vt:lpstr>                           Salvation</vt:lpstr>
      <vt:lpstr>          What About Water? I Don’t See Water</vt:lpstr>
      <vt:lpstr>                                  Salvation</vt:lpstr>
      <vt:lpstr>                         True Meaning Of Joy</vt:lpstr>
      <vt:lpstr>                        Understanding Grace</vt:lpstr>
      <vt:lpstr>                     Understanding Grace</vt:lpstr>
      <vt:lpstr>                          The Law Principle</vt:lpstr>
      <vt:lpstr>                                     Grace </vt:lpstr>
      <vt:lpstr>                   Old Nature And The Law</vt:lpstr>
      <vt:lpstr>                              Old Sin Nature</vt:lpstr>
      <vt:lpstr>                     Being Led By The Spirit</vt:lpstr>
      <vt:lpstr>        Grace/By The Spirit-Law/By The Flesh</vt:lpstr>
      <vt:lpstr>Grace/By The Spirit-Law/By The Flesh</vt:lpstr>
      <vt:lpstr>           If Principle/Nation Of Israel</vt:lpstr>
      <vt:lpstr>              We Are Under Grace</vt:lpstr>
      <vt:lpstr>            We Are Saved Unto Good Works</vt:lpstr>
      <vt:lpstr>   Right Division In The Dispensation Of Grace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dc:title>
  <dc:creator>User</dc:creator>
  <cp:lastModifiedBy>Timothy Roberson</cp:lastModifiedBy>
  <cp:revision>86</cp:revision>
  <dcterms:created xsi:type="dcterms:W3CDTF">2016-05-07T16:52:36Z</dcterms:created>
  <dcterms:modified xsi:type="dcterms:W3CDTF">2022-01-16T01:23:38Z</dcterms:modified>
</cp:coreProperties>
</file>