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6"/>
  </p:notesMasterIdLst>
  <p:handoutMasterIdLst>
    <p:handoutMasterId r:id="rId47"/>
  </p:handoutMasterIdLst>
  <p:sldIdLst>
    <p:sldId id="256" r:id="rId2"/>
    <p:sldId id="257" r:id="rId3"/>
    <p:sldId id="259" r:id="rId4"/>
    <p:sldId id="260" r:id="rId5"/>
    <p:sldId id="261" r:id="rId6"/>
    <p:sldId id="262" r:id="rId7"/>
    <p:sldId id="307" r:id="rId8"/>
    <p:sldId id="264" r:id="rId9"/>
    <p:sldId id="266" r:id="rId10"/>
    <p:sldId id="268" r:id="rId11"/>
    <p:sldId id="269" r:id="rId12"/>
    <p:sldId id="271" r:id="rId13"/>
    <p:sldId id="273" r:id="rId14"/>
    <p:sldId id="274" r:id="rId15"/>
    <p:sldId id="275" r:id="rId16"/>
    <p:sldId id="276" r:id="rId17"/>
    <p:sldId id="277" r:id="rId18"/>
    <p:sldId id="278" r:id="rId19"/>
    <p:sldId id="279" r:id="rId20"/>
    <p:sldId id="286" r:id="rId21"/>
    <p:sldId id="280" r:id="rId22"/>
    <p:sldId id="281" r:id="rId23"/>
    <p:sldId id="282" r:id="rId24"/>
    <p:sldId id="287" r:id="rId25"/>
    <p:sldId id="283" r:id="rId26"/>
    <p:sldId id="284" r:id="rId27"/>
    <p:sldId id="285" r:id="rId28"/>
    <p:sldId id="288" r:id="rId29"/>
    <p:sldId id="294" r:id="rId30"/>
    <p:sldId id="295" r:id="rId31"/>
    <p:sldId id="289" r:id="rId32"/>
    <p:sldId id="290" r:id="rId33"/>
    <p:sldId id="291" r:id="rId34"/>
    <p:sldId id="292" r:id="rId35"/>
    <p:sldId id="293" r:id="rId36"/>
    <p:sldId id="296" r:id="rId37"/>
    <p:sldId id="297" r:id="rId38"/>
    <p:sldId id="298" r:id="rId39"/>
    <p:sldId id="299" r:id="rId40"/>
    <p:sldId id="300" r:id="rId41"/>
    <p:sldId id="301" r:id="rId42"/>
    <p:sldId id="302" r:id="rId43"/>
    <p:sldId id="303" r:id="rId44"/>
    <p:sldId id="306" r:id="rId45"/>
  </p:sldIdLst>
  <p:sldSz cx="9144000" cy="6858000" type="screen4x3"/>
  <p:notesSz cx="6858000" cy="9144000"/>
  <p:custDataLst>
    <p:tags r:id="rId48"/>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CFC"/>
    <a:srgbClr val="F89D44"/>
    <a:srgbClr val="5B9BD5"/>
    <a:srgbClr val="FFC000"/>
    <a:srgbClr val="F8CBAD"/>
    <a:srgbClr val="FFCC00"/>
    <a:srgbClr val="FF3300"/>
    <a:srgbClr val="BBB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8699" autoAdjust="0"/>
  </p:normalViewPr>
  <p:slideViewPr>
    <p:cSldViewPr>
      <p:cViewPr varScale="1">
        <p:scale>
          <a:sx n="86" d="100"/>
          <a:sy n="86" d="100"/>
        </p:scale>
        <p:origin x="1262" y="19"/>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202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56454-52E9-4476-9FCC-79CBF37788E9}" type="datetimeFigureOut">
              <a:rPr lang="en-US" smtClean="0"/>
              <a:t>9/19/2017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ED7E7B-FEDC-4357-8026-7EF930199DFB}" type="slidenum">
              <a:rPr lang="en-US" smtClean="0"/>
              <a:t>‹#›</a:t>
            </a:fld>
            <a:endParaRPr lang="en-US"/>
          </a:p>
        </p:txBody>
      </p:sp>
    </p:spTree>
    <p:custDataLst>
      <p:tags r:id="rId2"/>
    </p:custDataLst>
    <p:extLst>
      <p:ext uri="{BB962C8B-B14F-4D97-AF65-F5344CB8AC3E}">
        <p14:creationId xmlns:p14="http://schemas.microsoft.com/office/powerpoint/2010/main" val="686484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6C8D1-2899-4C57-A2DA-04BC09F25631}" type="datetimeFigureOut">
              <a:rPr lang="en-US" smtClean="0"/>
              <a:t>9/19/2017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56841-34DE-474F-9181-7F484C38FB8D}" type="slidenum">
              <a:rPr lang="en-US" smtClean="0"/>
              <a:t>‹#›</a:t>
            </a:fld>
            <a:endParaRPr lang="en-US"/>
          </a:p>
        </p:txBody>
      </p:sp>
    </p:spTree>
    <p:extLst>
      <p:ext uri="{BB962C8B-B14F-4D97-AF65-F5344CB8AC3E}">
        <p14:creationId xmlns:p14="http://schemas.microsoft.com/office/powerpoint/2010/main" val="28435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56841-34DE-474F-9181-7F484C38FB8D}" type="slidenum">
              <a:rPr lang="en-US" smtClean="0"/>
              <a:t>1</a:t>
            </a:fld>
            <a:endParaRPr lang="en-US"/>
          </a:p>
        </p:txBody>
      </p:sp>
    </p:spTree>
    <p:extLst>
      <p:ext uri="{BB962C8B-B14F-4D97-AF65-F5344CB8AC3E}">
        <p14:creationId xmlns:p14="http://schemas.microsoft.com/office/powerpoint/2010/main" val="65423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consequences</a:t>
            </a:r>
            <a:r>
              <a:rPr lang="en-US" baseline="0" dirty="0" smtClean="0"/>
              <a:t> and details of</a:t>
            </a:r>
            <a:r>
              <a:rPr lang="en-US" dirty="0" smtClean="0"/>
              <a:t> actual events throughout the past year that have lead to this training.  </a:t>
            </a:r>
          </a:p>
          <a:p>
            <a:r>
              <a:rPr lang="en-US" dirty="0" smtClean="0"/>
              <a:t>	The products we deliver are judged and creat</a:t>
            </a:r>
            <a:r>
              <a:rPr lang="en-US" baseline="0" dirty="0" smtClean="0"/>
              <a:t>e a positive or negative view of PPA and all we do.</a:t>
            </a:r>
          </a:p>
          <a:p>
            <a:r>
              <a:rPr lang="en-US" baseline="0" dirty="0" smtClean="0"/>
              <a:t>	When things go wrong don’t just place blame but use these HU Tools to correct and prevent the problem.</a:t>
            </a:r>
            <a:endParaRPr lang="en-US" dirty="0"/>
          </a:p>
        </p:txBody>
      </p:sp>
      <p:sp>
        <p:nvSpPr>
          <p:cNvPr id="4" name="Slide Number Placeholder 3"/>
          <p:cNvSpPr>
            <a:spLocks noGrp="1"/>
          </p:cNvSpPr>
          <p:nvPr>
            <p:ph type="sldNum" sz="quarter" idx="10"/>
          </p:nvPr>
        </p:nvSpPr>
        <p:spPr/>
        <p:txBody>
          <a:bodyPr/>
          <a:lstStyle/>
          <a:p>
            <a:fld id="{CE556841-34DE-474F-9181-7F484C38FB8D}" type="slidenum">
              <a:rPr lang="en-US" smtClean="0"/>
              <a:t>4</a:t>
            </a:fld>
            <a:endParaRPr lang="en-US"/>
          </a:p>
        </p:txBody>
      </p:sp>
    </p:spTree>
    <p:extLst>
      <p:ext uri="{BB962C8B-B14F-4D97-AF65-F5344CB8AC3E}">
        <p14:creationId xmlns:p14="http://schemas.microsoft.com/office/powerpoint/2010/main" val="193721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b="1" dirty="0" smtClean="0"/>
              <a:t>Peer Checking:  </a:t>
            </a:r>
            <a:r>
              <a:rPr lang="en-US" altLang="en-US" dirty="0" smtClean="0"/>
              <a:t>Requires checking prior to the manipulation of the component</a:t>
            </a:r>
          </a:p>
          <a:p>
            <a:pPr lvl="1"/>
            <a:r>
              <a:rPr lang="en-US" altLang="en-US" b="1" dirty="0" smtClean="0"/>
              <a:t>Concurrent Verification </a:t>
            </a:r>
            <a:r>
              <a:rPr lang="en-US" altLang="en-US" dirty="0" smtClean="0"/>
              <a:t>(CV):  Requires the verification of the component and expected response before, during and after manipulation of the component</a:t>
            </a:r>
          </a:p>
          <a:p>
            <a:pPr lvl="1"/>
            <a:r>
              <a:rPr lang="en-US" altLang="en-US" b="1" dirty="0" smtClean="0"/>
              <a:t>Independent Verification </a:t>
            </a:r>
            <a:r>
              <a:rPr lang="en-US" altLang="en-US" dirty="0" smtClean="0"/>
              <a:t>(IV): Verification separated by space and time.  Will only detect errors once they have already occurred</a:t>
            </a:r>
          </a:p>
          <a:p>
            <a:endParaRPr lang="en-US" dirty="0"/>
          </a:p>
        </p:txBody>
      </p:sp>
      <p:sp>
        <p:nvSpPr>
          <p:cNvPr id="4" name="Slide Number Placeholder 3"/>
          <p:cNvSpPr>
            <a:spLocks noGrp="1"/>
          </p:cNvSpPr>
          <p:nvPr>
            <p:ph type="sldNum" sz="quarter" idx="10"/>
          </p:nvPr>
        </p:nvSpPr>
        <p:spPr/>
        <p:txBody>
          <a:bodyPr/>
          <a:lstStyle/>
          <a:p>
            <a:fld id="{CE556841-34DE-474F-9181-7F484C38FB8D}" type="slidenum">
              <a:rPr lang="en-US" smtClean="0"/>
              <a:t>16</a:t>
            </a:fld>
            <a:endParaRPr lang="en-US"/>
          </a:p>
        </p:txBody>
      </p:sp>
    </p:spTree>
    <p:extLst>
      <p:ext uri="{BB962C8B-B14F-4D97-AF65-F5344CB8AC3E}">
        <p14:creationId xmlns:p14="http://schemas.microsoft.com/office/powerpoint/2010/main" val="382834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a:t>
            </a:r>
            <a:r>
              <a:rPr lang="en-US" baseline="0" dirty="0" smtClean="0"/>
              <a:t> defense is to use HU Tools: independent verification</a:t>
            </a:r>
            <a:endParaRPr lang="en-US" dirty="0"/>
          </a:p>
        </p:txBody>
      </p:sp>
      <p:sp>
        <p:nvSpPr>
          <p:cNvPr id="4" name="Slide Number Placeholder 3"/>
          <p:cNvSpPr>
            <a:spLocks noGrp="1"/>
          </p:cNvSpPr>
          <p:nvPr>
            <p:ph type="sldNum" sz="quarter" idx="10"/>
          </p:nvPr>
        </p:nvSpPr>
        <p:spPr/>
        <p:txBody>
          <a:bodyPr/>
          <a:lstStyle/>
          <a:p>
            <a:fld id="{CE556841-34DE-474F-9181-7F484C38FB8D}" type="slidenum">
              <a:rPr lang="en-US" smtClean="0"/>
              <a:t>30</a:t>
            </a:fld>
            <a:endParaRPr lang="en-US"/>
          </a:p>
        </p:txBody>
      </p:sp>
    </p:spTree>
    <p:extLst>
      <p:ext uri="{BB962C8B-B14F-4D97-AF65-F5344CB8AC3E}">
        <p14:creationId xmlns:p14="http://schemas.microsoft.com/office/powerpoint/2010/main" val="385252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mental model </a:t>
            </a:r>
            <a:r>
              <a:rPr lang="en-US" dirty="0" smtClean="0"/>
              <a:t>or picture is the structured organization or understanding of knowledge (facts or assumptions) a person has in their mind about how something (T&amp;D systems or culture) works or operates.</a:t>
            </a:r>
          </a:p>
          <a:p>
            <a:r>
              <a:rPr lang="en-US" dirty="0" smtClean="0"/>
              <a:t>It is an </a:t>
            </a:r>
            <a:r>
              <a:rPr lang="en-US" u="sng" dirty="0" smtClean="0"/>
              <a:t>internalized picture </a:t>
            </a:r>
            <a:r>
              <a:rPr lang="en-US" dirty="0" smtClean="0"/>
              <a:t>or map of a system or situation. </a:t>
            </a:r>
          </a:p>
          <a:p>
            <a:r>
              <a:rPr lang="en-US" dirty="0" smtClean="0"/>
              <a:t>It reflects a person’s understanding of the system’s </a:t>
            </a:r>
            <a:r>
              <a:rPr lang="en-US" u="sng" dirty="0" smtClean="0"/>
              <a:t>present state</a:t>
            </a:r>
            <a:r>
              <a:rPr lang="en-US" dirty="0" smtClean="0"/>
              <a:t> in terms fundamental laws of nature, </a:t>
            </a:r>
            <a:r>
              <a:rPr lang="en-US" u="sng" dirty="0" smtClean="0"/>
              <a:t>what</a:t>
            </a:r>
            <a:r>
              <a:rPr lang="en-US" dirty="0" smtClean="0"/>
              <a:t> the system contains, </a:t>
            </a:r>
            <a:r>
              <a:rPr lang="en-US" u="sng" dirty="0" smtClean="0"/>
              <a:t>how</a:t>
            </a:r>
            <a:r>
              <a:rPr lang="en-US" dirty="0" smtClean="0"/>
              <a:t> it works, and </a:t>
            </a:r>
            <a:r>
              <a:rPr lang="en-US" u="sng" dirty="0" smtClean="0"/>
              <a:t>why</a:t>
            </a:r>
            <a:r>
              <a:rPr lang="en-US" dirty="0" smtClean="0"/>
              <a:t> it works the way it does. </a:t>
            </a:r>
          </a:p>
          <a:p>
            <a:r>
              <a:rPr lang="en-US" dirty="0" smtClean="0"/>
              <a:t>Mental models are used in all performance modes. </a:t>
            </a:r>
          </a:p>
          <a:p>
            <a:r>
              <a:rPr lang="en-US" dirty="0" smtClean="0"/>
              <a:t>In fact, they are usually responsible for the ability humans have for detecting skill-based slips and lapses; they aid in detecting deviations between desired and undesired system states such as manually controlling oil level when refilling a transformer.</a:t>
            </a:r>
          </a:p>
          <a:p>
            <a:endParaRPr lang="en-US" dirty="0"/>
          </a:p>
        </p:txBody>
      </p:sp>
      <p:sp>
        <p:nvSpPr>
          <p:cNvPr id="4" name="Slide Number Placeholder 3"/>
          <p:cNvSpPr>
            <a:spLocks noGrp="1"/>
          </p:cNvSpPr>
          <p:nvPr>
            <p:ph type="sldNum" sz="quarter" idx="10"/>
          </p:nvPr>
        </p:nvSpPr>
        <p:spPr/>
        <p:txBody>
          <a:bodyPr/>
          <a:lstStyle/>
          <a:p>
            <a:fld id="{CE556841-34DE-474F-9181-7F484C38FB8D}" type="slidenum">
              <a:rPr lang="en-US" smtClean="0"/>
              <a:t>31</a:t>
            </a:fld>
            <a:endParaRPr lang="en-US"/>
          </a:p>
        </p:txBody>
      </p:sp>
    </p:spTree>
    <p:extLst>
      <p:ext uri="{BB962C8B-B14F-4D97-AF65-F5344CB8AC3E}">
        <p14:creationId xmlns:p14="http://schemas.microsoft.com/office/powerpoint/2010/main" val="72898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641" t="14028" r="28194" b="5557"/>
          <a:stretch/>
        </p:blipFill>
        <p:spPr>
          <a:xfrm>
            <a:off x="-1" y="-27384"/>
            <a:ext cx="9108505" cy="6976331"/>
          </a:xfrm>
          <a:prstGeom prst="rect">
            <a:avLst/>
          </a:prstGeom>
        </p:spPr>
      </p:pic>
      <p:sp>
        <p:nvSpPr>
          <p:cNvPr id="2" name="Title 1"/>
          <p:cNvSpPr>
            <a:spLocks noGrp="1"/>
          </p:cNvSpPr>
          <p:nvPr>
            <p:ph type="title"/>
          </p:nvPr>
        </p:nvSpPr>
        <p:spPr>
          <a:xfrm>
            <a:off x="623888" y="1709738"/>
            <a:ext cx="7886700" cy="3654742"/>
          </a:xfrm>
        </p:spPr>
        <p:txBody>
          <a:bodyPr anchor="b"/>
          <a:lstStyle>
            <a:lvl1pPr>
              <a:defRPr sz="45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5364480"/>
            <a:ext cx="7886700" cy="725170"/>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8" name="TextBox 7"/>
          <p:cNvSpPr txBox="1"/>
          <p:nvPr userDrawn="1"/>
        </p:nvSpPr>
        <p:spPr>
          <a:xfrm>
            <a:off x="5256526" y="6488668"/>
            <a:ext cx="3887474" cy="369332"/>
          </a:xfrm>
          <a:prstGeom prst="rect">
            <a:avLst/>
          </a:prstGeom>
          <a:noFill/>
        </p:spPr>
        <p:txBody>
          <a:bodyPr wrap="none" rtlCol="0">
            <a:spAutoFit/>
          </a:bodyPr>
          <a:lstStyle/>
          <a:p>
            <a:r>
              <a:rPr lang="en-US" dirty="0" smtClean="0">
                <a:solidFill>
                  <a:srgbClr val="BBBBB9"/>
                </a:solidFill>
              </a:rPr>
              <a:t>Planning &amp; Performance Assurance</a:t>
            </a:r>
            <a:endParaRPr lang="en-US" dirty="0">
              <a:solidFill>
                <a:srgbClr val="BBBBB9"/>
              </a:solidFill>
            </a:endParaRPr>
          </a:p>
        </p:txBody>
      </p:sp>
    </p:spTree>
    <p:custDataLst>
      <p:tags r:id="rId1"/>
    </p:custDataLst>
    <p:extLst>
      <p:ext uri="{BB962C8B-B14F-4D97-AF65-F5344CB8AC3E}">
        <p14:creationId xmlns:p14="http://schemas.microsoft.com/office/powerpoint/2010/main" val="360314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p:cNvGrpSpPr/>
          <p:nvPr/>
        </p:nvGrpSpPr>
        <p:grpSpPr>
          <a:xfrm>
            <a:off x="1" y="-8910"/>
            <a:ext cx="9144009" cy="1166919"/>
            <a:chOff x="1" y="-8910"/>
            <a:chExt cx="12192001" cy="1166919"/>
          </a:xfrm>
        </p:grpSpPr>
        <p:sp>
          <p:nvSpPr>
            <p:cNvPr id="7" name="Rectangle 6"/>
            <p:cNvSpPr/>
            <p:nvPr userDrawn="1"/>
          </p:nvSpPr>
          <p:spPr>
            <a:xfrm>
              <a:off x="1" y="1"/>
              <a:ext cx="12192000" cy="115800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pic>
          <p:nvPicPr>
            <p:cNvPr id="12" name="Picture 11"/>
            <p:cNvPicPr>
              <a:picLocks noChangeAspect="1"/>
            </p:cNvPicPr>
            <p:nvPr userDrawn="1"/>
          </p:nvPicPr>
          <p:blipFill rotWithShape="1">
            <a:blip r:embed="rId3"/>
            <a:srcRect l="6916" t="18331" r="12331" b="34208"/>
            <a:stretch/>
          </p:blipFill>
          <p:spPr>
            <a:xfrm>
              <a:off x="8299451" y="-8910"/>
              <a:ext cx="3892551" cy="1166070"/>
            </a:xfrm>
            <a:prstGeom prst="rect">
              <a:avLst/>
            </a:prstGeom>
          </p:spPr>
        </p:pic>
      </p:grpSp>
      <p:sp>
        <p:nvSpPr>
          <p:cNvPr id="2" name="Title 1"/>
          <p:cNvSpPr>
            <a:spLocks noGrp="1"/>
          </p:cNvSpPr>
          <p:nvPr>
            <p:ph type="title"/>
          </p:nvPr>
        </p:nvSpPr>
        <p:spPr>
          <a:xfrm>
            <a:off x="0" y="1"/>
            <a:ext cx="7886700" cy="1166071"/>
          </a:xfrm>
        </p:spPr>
        <p:txBody>
          <a:bodyPr>
            <a:norm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28650" y="1275128"/>
            <a:ext cx="7886700" cy="4901836"/>
          </a:xfrm>
        </p:spPr>
        <p:txBody>
          <a:bodyPr>
            <a:normAutofit/>
          </a:bodyPr>
          <a:lstStyle>
            <a:lvl1pPr marL="0" indent="0">
              <a:buNone/>
              <a:defRPr sz="3200"/>
            </a:lvl1pPr>
            <a:lvl2pPr marL="342900" indent="0">
              <a:buNone/>
              <a:defRPr sz="2800"/>
            </a:lvl2pPr>
            <a:lvl3pPr marL="685800" indent="0">
              <a:buNone/>
              <a:defRPr sz="2000"/>
            </a:lvl3pPr>
            <a:lvl4pPr marL="1028700" indent="0">
              <a:buNone/>
              <a:defRPr sz="1800"/>
            </a:lvl4pPr>
            <a:lvl5pPr marL="13716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419161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normAutofit/>
          </a:bodyPr>
          <a:lstStyle>
            <a:lvl1pPr>
              <a:defRPr sz="4000" b="1" baseline="0">
                <a:solidFill>
                  <a:schemeClr val="tx1">
                    <a:lumMod val="75000"/>
                    <a:lumOff val="25000"/>
                  </a:schemeClr>
                </a:solidFill>
                <a:latin typeface="+mj-lt"/>
                <a:cs typeface="Arial" pitchFamily="34" charset="0"/>
              </a:defRPr>
            </a:lvl1pPr>
          </a:lstStyle>
          <a:p>
            <a:r>
              <a:rPr lang="en-US" altLang="ko-KR" dirty="0" smtClean="0"/>
              <a:t>Click to add title</a:t>
            </a:r>
            <a:endParaRPr lang="ko-KR" altLang="en-US" dirty="0"/>
          </a:p>
        </p:txBody>
      </p:sp>
      <p:sp>
        <p:nvSpPr>
          <p:cNvPr id="4" name="Content Placeholder 2"/>
          <p:cNvSpPr>
            <a:spLocks noGrp="1"/>
          </p:cNvSpPr>
          <p:nvPr>
            <p:ph idx="1"/>
          </p:nvPr>
        </p:nvSpPr>
        <p:spPr>
          <a:xfrm>
            <a:off x="1835696" y="1268760"/>
            <a:ext cx="6851104" cy="460648"/>
          </a:xfrm>
          <a:prstGeom prst="rect">
            <a:avLst/>
          </a:prstGeom>
        </p:spPr>
        <p:txBody>
          <a:bodyPr lIns="0" anchor="ctr">
            <a:noAutofit/>
          </a:bodyPr>
          <a:lstStyle>
            <a:lvl1pPr marL="0" indent="0">
              <a:buNone/>
              <a:defRPr sz="3200">
                <a:solidFill>
                  <a:schemeClr val="tx1">
                    <a:lumMod val="75000"/>
                    <a:lumOff val="25000"/>
                  </a:schemeClr>
                </a:solidFill>
                <a:latin typeface="+mn-lt"/>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0" rIns="0" anchor="t">
            <a:normAutofit/>
          </a:bodyPr>
          <a:lstStyle>
            <a:lvl1pPr marL="0" indent="0">
              <a:lnSpc>
                <a:spcPct val="100000"/>
              </a:lnSpc>
              <a:spcBef>
                <a:spcPts val="600"/>
              </a:spcBef>
              <a:buNone/>
              <a:defRPr sz="2800">
                <a:solidFill>
                  <a:schemeClr val="tx1">
                    <a:lumMod val="75000"/>
                    <a:lumOff val="25000"/>
                  </a:schemeClr>
                </a:solidFill>
                <a:latin typeface="+mn-lt"/>
              </a:defRPr>
            </a:lvl1pPr>
          </a:lstStyle>
          <a:p>
            <a:pPr lvl="0"/>
            <a:r>
              <a:rPr lang="en-US" altLang="ko-KR" dirty="0" smtClean="0"/>
              <a:t>Click to edit Master text styles</a:t>
            </a:r>
          </a:p>
        </p:txBody>
      </p:sp>
      <p:sp>
        <p:nvSpPr>
          <p:cNvPr id="6" name="TextBox 5"/>
          <p:cNvSpPr txBox="1"/>
          <p:nvPr userDrawn="1"/>
        </p:nvSpPr>
        <p:spPr>
          <a:xfrm>
            <a:off x="5256526" y="6488668"/>
            <a:ext cx="3887474" cy="369332"/>
          </a:xfrm>
          <a:prstGeom prst="rect">
            <a:avLst/>
          </a:prstGeom>
          <a:noFill/>
        </p:spPr>
        <p:txBody>
          <a:bodyPr wrap="none" rtlCol="0">
            <a:spAutoFit/>
          </a:bodyPr>
          <a:lstStyle/>
          <a:p>
            <a:r>
              <a:rPr lang="en-US" dirty="0" smtClean="0">
                <a:solidFill>
                  <a:srgbClr val="BBBBB9"/>
                </a:solidFill>
              </a:rPr>
              <a:t>Planning &amp; Performance Assurance</a:t>
            </a:r>
            <a:endParaRPr lang="en-US" dirty="0">
              <a:solidFill>
                <a:srgbClr val="BBBBB9"/>
              </a:solidFill>
            </a:endParaRPr>
          </a:p>
        </p:txBody>
      </p:sp>
    </p:spTree>
    <p:custDataLst>
      <p:tags r:id="rId1"/>
    </p:custDataLst>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5256526" y="6488668"/>
            <a:ext cx="3887474" cy="369332"/>
          </a:xfrm>
          <a:prstGeom prst="rect">
            <a:avLst/>
          </a:prstGeom>
          <a:noFill/>
        </p:spPr>
        <p:txBody>
          <a:bodyPr wrap="none" rtlCol="0">
            <a:spAutoFit/>
          </a:bodyPr>
          <a:lstStyle/>
          <a:p>
            <a:r>
              <a:rPr lang="en-US" dirty="0" smtClean="0">
                <a:solidFill>
                  <a:srgbClr val="BBBBB9"/>
                </a:solidFill>
              </a:rPr>
              <a:t>Planning &amp; Performance Assurance</a:t>
            </a:r>
            <a:endParaRPr lang="en-US" dirty="0">
              <a:solidFill>
                <a:srgbClr val="BBBBB9"/>
              </a:solidFill>
            </a:endParaRPr>
          </a:p>
        </p:txBody>
      </p:sp>
    </p:spTree>
    <p:custDataLst>
      <p:tags r:id="rId1"/>
    </p:custDataLst>
    <p:extLst>
      <p:ext uri="{BB962C8B-B14F-4D97-AF65-F5344CB8AC3E}">
        <p14:creationId xmlns:p14="http://schemas.microsoft.com/office/powerpoint/2010/main" val="356759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5256526" y="6488668"/>
            <a:ext cx="3887474" cy="369332"/>
          </a:xfrm>
          <a:prstGeom prst="rect">
            <a:avLst/>
          </a:prstGeom>
          <a:noFill/>
        </p:spPr>
        <p:txBody>
          <a:bodyPr wrap="none" rtlCol="0">
            <a:spAutoFit/>
          </a:bodyPr>
          <a:lstStyle/>
          <a:p>
            <a:r>
              <a:rPr lang="en-US" dirty="0" smtClean="0">
                <a:solidFill>
                  <a:srgbClr val="BBBBB9"/>
                </a:solidFill>
              </a:rPr>
              <a:t>Planning &amp; Performance Assurance</a:t>
            </a:r>
            <a:endParaRPr lang="en-US" dirty="0">
              <a:solidFill>
                <a:srgbClr val="BBBBB9"/>
              </a:solidFill>
            </a:endParaRPr>
          </a:p>
        </p:txBody>
      </p:sp>
      <p:sp>
        <p:nvSpPr>
          <p:cNvPr id="7" name="Title 1"/>
          <p:cNvSpPr>
            <a:spLocks noGrp="1"/>
          </p:cNvSpPr>
          <p:nvPr>
            <p:ph type="title"/>
          </p:nvPr>
        </p:nvSpPr>
        <p:spPr>
          <a:xfrm>
            <a:off x="1552188" y="-8388"/>
            <a:ext cx="7395210" cy="1166070"/>
          </a:xfrm>
        </p:spPr>
        <p:txBody>
          <a:bodyPr/>
          <a:lstStyle>
            <a:lvl1pPr>
              <a:defRPr sz="4000" b="1"/>
            </a:lvl1pPr>
          </a:lstStyle>
          <a:p>
            <a:r>
              <a:rPr lang="en-US" dirty="0" smtClean="0"/>
              <a:t>Click to edit Master title style</a:t>
            </a:r>
            <a:endParaRPr lang="en-US" dirty="0"/>
          </a:p>
        </p:txBody>
      </p:sp>
      <p:sp>
        <p:nvSpPr>
          <p:cNvPr id="8" name="Content Placeholder 2"/>
          <p:cNvSpPr>
            <a:spLocks noGrp="1"/>
          </p:cNvSpPr>
          <p:nvPr>
            <p:ph sz="half" idx="1"/>
          </p:nvPr>
        </p:nvSpPr>
        <p:spPr>
          <a:xfrm>
            <a:off x="1662678" y="1270000"/>
            <a:ext cx="7373818" cy="2286000"/>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1662678" y="3717249"/>
            <a:ext cx="7373818" cy="22860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91890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5256526" y="6488668"/>
            <a:ext cx="3887474" cy="369332"/>
          </a:xfrm>
          <a:prstGeom prst="rect">
            <a:avLst/>
          </a:prstGeom>
          <a:noFill/>
        </p:spPr>
        <p:txBody>
          <a:bodyPr wrap="none" rtlCol="0">
            <a:spAutoFit/>
          </a:bodyPr>
          <a:lstStyle/>
          <a:p>
            <a:r>
              <a:rPr lang="en-US" dirty="0" smtClean="0">
                <a:solidFill>
                  <a:srgbClr val="BBBBB9"/>
                </a:solidFill>
              </a:rPr>
              <a:t>Planning &amp; Performance Assurance</a:t>
            </a:r>
            <a:endParaRPr lang="en-US" dirty="0">
              <a:solidFill>
                <a:srgbClr val="BBBBB9"/>
              </a:solidFill>
            </a:endParaRPr>
          </a:p>
        </p:txBody>
      </p:sp>
      <p:sp>
        <p:nvSpPr>
          <p:cNvPr id="12" name="Title 1"/>
          <p:cNvSpPr>
            <a:spLocks noGrp="1"/>
          </p:cNvSpPr>
          <p:nvPr>
            <p:ph type="title"/>
          </p:nvPr>
        </p:nvSpPr>
        <p:spPr>
          <a:xfrm>
            <a:off x="1558921" y="27855"/>
            <a:ext cx="7395210" cy="1166070"/>
          </a:xfrm>
        </p:spPr>
        <p:txBody>
          <a:bodyPr/>
          <a:lstStyle>
            <a:lvl1pPr>
              <a:defRPr sz="4000" b="1"/>
            </a:lvl1pPr>
          </a:lstStyle>
          <a:p>
            <a:r>
              <a:rPr lang="en-US" dirty="0" smtClean="0"/>
              <a:t>Click to edit Master title style</a:t>
            </a:r>
            <a:endParaRPr lang="en-US" dirty="0"/>
          </a:p>
        </p:txBody>
      </p:sp>
      <p:sp>
        <p:nvSpPr>
          <p:cNvPr id="13" name="Content Placeholder 2"/>
          <p:cNvSpPr>
            <a:spLocks noGrp="1"/>
          </p:cNvSpPr>
          <p:nvPr>
            <p:ph sz="half" idx="1"/>
          </p:nvPr>
        </p:nvSpPr>
        <p:spPr>
          <a:xfrm>
            <a:off x="1669410" y="1306244"/>
            <a:ext cx="3587115" cy="4906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2"/>
          </p:nvPr>
        </p:nvSpPr>
        <p:spPr>
          <a:xfrm>
            <a:off x="5364088" y="1306243"/>
            <a:ext cx="3590043" cy="490696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64132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7409" t="29671" r="35945" b="29608"/>
          <a:stretch/>
        </p:blipFill>
        <p:spPr>
          <a:xfrm>
            <a:off x="11855" y="0"/>
            <a:ext cx="9096650" cy="6851292"/>
          </a:xfrm>
          <a:prstGeom prst="rect">
            <a:avLst/>
          </a:prstGeom>
        </p:spPr>
      </p:pic>
      <p:sp>
        <p:nvSpPr>
          <p:cNvPr id="9" name="Rectangle 8"/>
          <p:cNvSpPr/>
          <p:nvPr/>
        </p:nvSpPr>
        <p:spPr>
          <a:xfrm>
            <a:off x="11854" y="-39812"/>
            <a:ext cx="9144000" cy="6897812"/>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33604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5256526" y="6488668"/>
            <a:ext cx="3887474" cy="369332"/>
          </a:xfrm>
          <a:prstGeom prst="rect">
            <a:avLst/>
          </a:prstGeom>
          <a:noFill/>
        </p:spPr>
        <p:txBody>
          <a:bodyPr wrap="none" rtlCol="0">
            <a:spAutoFit/>
          </a:bodyPr>
          <a:lstStyle/>
          <a:p>
            <a:r>
              <a:rPr lang="en-US" dirty="0" smtClean="0">
                <a:solidFill>
                  <a:srgbClr val="BBBBB9"/>
                </a:solidFill>
              </a:rPr>
              <a:t>Planning &amp; Performance Assurance</a:t>
            </a:r>
            <a:endParaRPr lang="en-US" dirty="0">
              <a:solidFill>
                <a:srgbClr val="BBBBB9"/>
              </a:solidFill>
            </a:endParaRPr>
          </a:p>
        </p:txBody>
      </p:sp>
    </p:spTree>
    <p:custDataLst>
      <p:tags r:id="rId9"/>
    </p:custDataLst>
    <p:extLst>
      <p:ext uri="{BB962C8B-B14F-4D97-AF65-F5344CB8AC3E}">
        <p14:creationId xmlns:p14="http://schemas.microsoft.com/office/powerpoint/2010/main" val="3444957074"/>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90" r:id="rId3"/>
    <p:sldLayoutId id="2147483696" r:id="rId4"/>
    <p:sldLayoutId id="2147483694" r:id="rId5"/>
    <p:sldLayoutId id="2147483695" r:id="rId6"/>
    <p:sldLayoutId id="2147483691" r:id="rId7"/>
  </p:sldLayoutIdLst>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Wired for Excellence:</a:t>
            </a:r>
            <a:endParaRPr lang="en-US" dirty="0"/>
          </a:p>
        </p:txBody>
      </p:sp>
      <p:sp>
        <p:nvSpPr>
          <p:cNvPr id="3" name="Subtitle 2"/>
          <p:cNvSpPr>
            <a:spLocks noGrp="1"/>
          </p:cNvSpPr>
          <p:nvPr>
            <p:ph type="body" idx="1"/>
          </p:nvPr>
        </p:nvSpPr>
        <p:spPr/>
        <p:txBody>
          <a:bodyPr/>
          <a:lstStyle/>
          <a:p>
            <a:r>
              <a:rPr lang="en-US" altLang="en-US" smtClean="0"/>
              <a:t>Human Performance Tools</a:t>
            </a:r>
            <a:endParaRPr lang="en-US" altLang="ko-KR" dirty="0"/>
          </a:p>
        </p:txBody>
      </p:sp>
    </p:spTree>
    <p:custDataLst>
      <p:tags r:id="rId1"/>
    </p:custDataLst>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Human Performance Principles…</a:t>
            </a:r>
            <a:endParaRPr lang="en-US" dirty="0"/>
          </a:p>
        </p:txBody>
      </p:sp>
      <p:sp>
        <p:nvSpPr>
          <p:cNvPr id="3" name="Content Placeholder 2"/>
          <p:cNvSpPr>
            <a:spLocks noGrp="1"/>
          </p:cNvSpPr>
          <p:nvPr>
            <p:ph idx="1"/>
          </p:nvPr>
        </p:nvSpPr>
        <p:spPr/>
        <p:txBody>
          <a:bodyPr/>
          <a:lstStyle/>
          <a:p>
            <a:r>
              <a:rPr lang="en-US" altLang="en-US" dirty="0"/>
              <a:t>Individual behavior </a:t>
            </a:r>
            <a:r>
              <a:rPr lang="en-US" altLang="en-US" b="1" dirty="0"/>
              <a:t>is influenced</a:t>
            </a:r>
            <a:r>
              <a:rPr lang="en-US" altLang="en-US" dirty="0"/>
              <a:t> by organizational processes and values</a:t>
            </a:r>
            <a:r>
              <a:rPr lang="en-US" altLang="en-US" dirty="0" smtClean="0"/>
              <a:t>.</a:t>
            </a:r>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192" y="2675956"/>
            <a:ext cx="3504902" cy="3501008"/>
          </a:xfrm>
          <a:prstGeom prst="rect">
            <a:avLst/>
          </a:prstGeom>
        </p:spPr>
      </p:pic>
    </p:spTree>
    <p:custDataLst>
      <p:tags r:id="rId1"/>
    </p:custDataLst>
    <p:extLst>
      <p:ext uri="{BB962C8B-B14F-4D97-AF65-F5344CB8AC3E}">
        <p14:creationId xmlns:p14="http://schemas.microsoft.com/office/powerpoint/2010/main" val="2686792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Human Performance Principles…</a:t>
            </a:r>
            <a:endParaRPr lang="en-US" dirty="0"/>
          </a:p>
        </p:txBody>
      </p:sp>
      <p:sp>
        <p:nvSpPr>
          <p:cNvPr id="3" name="Content Placeholder 2"/>
          <p:cNvSpPr>
            <a:spLocks noGrp="1"/>
          </p:cNvSpPr>
          <p:nvPr>
            <p:ph idx="1"/>
          </p:nvPr>
        </p:nvSpPr>
        <p:spPr/>
        <p:txBody>
          <a:bodyPr/>
          <a:lstStyle/>
          <a:p>
            <a:r>
              <a:rPr lang="en-US" altLang="en-US" dirty="0"/>
              <a:t>People achieve high levels of performance based largely on the </a:t>
            </a:r>
            <a:r>
              <a:rPr lang="en-US" altLang="en-US" b="1" dirty="0"/>
              <a:t>encouragement</a:t>
            </a:r>
            <a:r>
              <a:rPr lang="en-US" altLang="en-US" dirty="0"/>
              <a:t> and </a:t>
            </a:r>
            <a:r>
              <a:rPr lang="en-US" altLang="en-US" b="1" dirty="0"/>
              <a:t>reinforcement</a:t>
            </a:r>
            <a:r>
              <a:rPr lang="en-US" altLang="en-US" dirty="0"/>
              <a:t> received from leaders, peers, and subordinates (coaching</a:t>
            </a:r>
            <a:r>
              <a:rPr lang="en-US" altLang="en-US" dirty="0" smtClean="0"/>
              <a:t>).</a:t>
            </a: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005064"/>
            <a:ext cx="2106074" cy="2015814"/>
          </a:xfrm>
          <a:prstGeom prst="rect">
            <a:avLst/>
          </a:prstGeom>
        </p:spPr>
      </p:pic>
    </p:spTree>
    <p:custDataLst>
      <p:tags r:id="rId1"/>
    </p:custDataLst>
    <p:extLst>
      <p:ext uri="{BB962C8B-B14F-4D97-AF65-F5344CB8AC3E}">
        <p14:creationId xmlns:p14="http://schemas.microsoft.com/office/powerpoint/2010/main" val="339463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Human Performance Tools</a:t>
            </a:r>
            <a:endParaRPr lang="en-US" dirty="0"/>
          </a:p>
        </p:txBody>
      </p:sp>
      <p:sp>
        <p:nvSpPr>
          <p:cNvPr id="5" name="Content Placeholder 4"/>
          <p:cNvSpPr>
            <a:spLocks noGrp="1"/>
          </p:cNvSpPr>
          <p:nvPr>
            <p:ph idx="1"/>
          </p:nvPr>
        </p:nvSpPr>
        <p:spPr/>
        <p:txBody>
          <a:bodyPr/>
          <a:lstStyle/>
          <a:p>
            <a:r>
              <a:rPr lang="en-US" altLang="en-US" dirty="0" smtClean="0"/>
              <a:t>Self Check</a:t>
            </a:r>
          </a:p>
          <a:p>
            <a:r>
              <a:rPr lang="en-US" altLang="en-US" dirty="0" smtClean="0"/>
              <a:t>Questioning Attitude</a:t>
            </a:r>
          </a:p>
          <a:p>
            <a:r>
              <a:rPr lang="en-US" altLang="en-US" dirty="0" smtClean="0"/>
              <a:t>Coaching</a:t>
            </a:r>
          </a:p>
          <a:p>
            <a:r>
              <a:rPr lang="en-US" altLang="en-US" dirty="0" smtClean="0"/>
              <a:t>Verification Practices</a:t>
            </a:r>
          </a:p>
          <a:p>
            <a:r>
              <a:rPr lang="en-US" altLang="en-US" dirty="0" smtClean="0"/>
              <a:t>Post-Job Critique</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501008"/>
            <a:ext cx="3312368" cy="2482456"/>
          </a:xfrm>
          <a:prstGeom prst="rect">
            <a:avLst/>
          </a:prstGeom>
        </p:spPr>
      </p:pic>
    </p:spTree>
    <p:custDataLst>
      <p:tags r:id="rId1"/>
    </p:custDataLst>
    <p:extLst>
      <p:ext uri="{BB962C8B-B14F-4D97-AF65-F5344CB8AC3E}">
        <p14:creationId xmlns:p14="http://schemas.microsoft.com/office/powerpoint/2010/main" val="284686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 Tools</a:t>
            </a:r>
            <a:endParaRPr lang="en-US" dirty="0"/>
          </a:p>
        </p:txBody>
      </p:sp>
      <p:sp>
        <p:nvSpPr>
          <p:cNvPr id="4" name="Content Placeholder 3"/>
          <p:cNvSpPr>
            <a:spLocks noGrp="1"/>
          </p:cNvSpPr>
          <p:nvPr>
            <p:ph idx="1"/>
          </p:nvPr>
        </p:nvSpPr>
        <p:spPr/>
        <p:txBody>
          <a:bodyPr/>
          <a:lstStyle/>
          <a:p>
            <a:r>
              <a:rPr lang="en-US" dirty="0" smtClean="0"/>
              <a:t>Self Check</a:t>
            </a:r>
            <a:endParaRPr lang="en-US" dirty="0"/>
          </a:p>
        </p:txBody>
      </p:sp>
      <p:sp>
        <p:nvSpPr>
          <p:cNvPr id="5" name="Content Placeholder 4"/>
          <p:cNvSpPr>
            <a:spLocks noGrp="1"/>
          </p:cNvSpPr>
          <p:nvPr>
            <p:ph idx="10"/>
          </p:nvPr>
        </p:nvSpPr>
        <p:spPr/>
        <p:txBody>
          <a:bodyPr>
            <a:normAutofit/>
          </a:bodyPr>
          <a:lstStyle/>
          <a:p>
            <a:r>
              <a:rPr lang="en-US" dirty="0" smtClean="0"/>
              <a:t>STAR</a:t>
            </a:r>
          </a:p>
          <a:p>
            <a:pPr lvl="1"/>
            <a:r>
              <a:rPr lang="en-US" altLang="en-US" dirty="0" smtClean="0"/>
              <a:t>STOP – Pause, focus attention on the task’s immediate objective</a:t>
            </a:r>
          </a:p>
          <a:p>
            <a:pPr lvl="1"/>
            <a:r>
              <a:rPr lang="en-US" altLang="en-US" dirty="0" smtClean="0"/>
              <a:t>THINK – Understand what will happen when correct action is taken.  Do not proceed if uncertain</a:t>
            </a:r>
          </a:p>
          <a:p>
            <a:pPr lvl="1"/>
            <a:r>
              <a:rPr lang="en-US" altLang="en-US" dirty="0" smtClean="0"/>
              <a:t>ACT – Perform the correct action </a:t>
            </a:r>
          </a:p>
          <a:p>
            <a:pPr lvl="1"/>
            <a:r>
              <a:rPr lang="en-US" altLang="en-US" dirty="0" smtClean="0"/>
              <a:t>REVIEW – Verify anticipated results obtained</a:t>
            </a:r>
          </a:p>
          <a:p>
            <a:pPr>
              <a:spcBef>
                <a:spcPts val="1200"/>
              </a:spcBef>
            </a:pPr>
            <a:r>
              <a:rPr lang="en-US" altLang="en-US" dirty="0" smtClean="0"/>
              <a:t>Self-Checking is to be done prior to performing the task at hand.</a:t>
            </a:r>
          </a:p>
          <a:p>
            <a:endParaRPr lang="en-US" dirty="0"/>
          </a:p>
        </p:txBody>
      </p:sp>
    </p:spTree>
    <p:custDataLst>
      <p:tags r:id="rId1"/>
    </p:custDataLst>
    <p:extLst>
      <p:ext uri="{BB962C8B-B14F-4D97-AF65-F5344CB8AC3E}">
        <p14:creationId xmlns:p14="http://schemas.microsoft.com/office/powerpoint/2010/main" val="3194337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 Tools</a:t>
            </a:r>
            <a:endParaRPr lang="en-US" dirty="0"/>
          </a:p>
        </p:txBody>
      </p:sp>
      <p:sp>
        <p:nvSpPr>
          <p:cNvPr id="4" name="Content Placeholder 3"/>
          <p:cNvSpPr>
            <a:spLocks noGrp="1"/>
          </p:cNvSpPr>
          <p:nvPr>
            <p:ph idx="1"/>
          </p:nvPr>
        </p:nvSpPr>
        <p:spPr/>
        <p:txBody>
          <a:bodyPr/>
          <a:lstStyle/>
          <a:p>
            <a:r>
              <a:rPr lang="en-US" altLang="en-US" smtClean="0"/>
              <a:t>Questioning Attitude</a:t>
            </a:r>
            <a:endParaRPr lang="en-US" altLang="en-US" dirty="0"/>
          </a:p>
        </p:txBody>
      </p:sp>
      <p:sp>
        <p:nvSpPr>
          <p:cNvPr id="5" name="Content Placeholder 4"/>
          <p:cNvSpPr>
            <a:spLocks noGrp="1"/>
          </p:cNvSpPr>
          <p:nvPr>
            <p:ph idx="10"/>
          </p:nvPr>
        </p:nvSpPr>
        <p:spPr/>
        <p:txBody>
          <a:bodyPr>
            <a:normAutofit fontScale="92500" lnSpcReduction="20000"/>
          </a:bodyPr>
          <a:lstStyle/>
          <a:p>
            <a:r>
              <a:rPr lang="en-US" altLang="en-US" dirty="0" smtClean="0"/>
              <a:t>When unsure – ASK</a:t>
            </a:r>
          </a:p>
          <a:p>
            <a:r>
              <a:rPr lang="en-US" altLang="en-US" dirty="0" smtClean="0"/>
              <a:t>Something doesn’t look right – ASK</a:t>
            </a:r>
          </a:p>
          <a:p>
            <a:r>
              <a:rPr lang="en-US" altLang="en-US" dirty="0" smtClean="0"/>
              <a:t>Gut feeling that something is not right – ASK</a:t>
            </a:r>
          </a:p>
          <a:p>
            <a:endParaRPr lang="en-US" altLang="en-US" dirty="0" smtClean="0"/>
          </a:p>
          <a:p>
            <a:r>
              <a:rPr lang="en-US" altLang="en-US" dirty="0" smtClean="0"/>
              <a:t>Stop when unsure</a:t>
            </a:r>
          </a:p>
          <a:p>
            <a:pPr lvl="1"/>
            <a:r>
              <a:rPr lang="en-US" altLang="en-US" dirty="0" smtClean="0"/>
              <a:t>When procedures cannot be performed as written</a:t>
            </a:r>
          </a:p>
          <a:p>
            <a:pPr lvl="1"/>
            <a:r>
              <a:rPr lang="en-US" altLang="en-US" dirty="0" smtClean="0"/>
              <a:t>Pre-job brief is different from in-field work	</a:t>
            </a:r>
          </a:p>
          <a:p>
            <a:endParaRPr lang="en-US" altLang="en-US" dirty="0" smtClean="0"/>
          </a:p>
          <a:p>
            <a:r>
              <a:rPr lang="en-US" altLang="en-US" dirty="0" smtClean="0"/>
              <a:t>Apply it during every aspect of the job</a:t>
            </a:r>
          </a:p>
          <a:p>
            <a:endParaRPr lang="en-US" altLang="en-US" dirty="0" smtClean="0"/>
          </a:p>
          <a:p>
            <a:r>
              <a:rPr lang="en-US" altLang="en-US" dirty="0" smtClean="0"/>
              <a:t>Ask: What is the worst that can happen?</a:t>
            </a:r>
          </a:p>
          <a:p>
            <a:endParaRPr lang="en-US" dirty="0"/>
          </a:p>
        </p:txBody>
      </p:sp>
    </p:spTree>
    <p:custDataLst>
      <p:tags r:id="rId1"/>
    </p:custDataLst>
    <p:extLst>
      <p:ext uri="{BB962C8B-B14F-4D97-AF65-F5344CB8AC3E}">
        <p14:creationId xmlns:p14="http://schemas.microsoft.com/office/powerpoint/2010/main" val="396518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 Tools</a:t>
            </a:r>
            <a:endParaRPr lang="en-US" dirty="0"/>
          </a:p>
        </p:txBody>
      </p:sp>
      <p:sp>
        <p:nvSpPr>
          <p:cNvPr id="4" name="Content Placeholder 3"/>
          <p:cNvSpPr>
            <a:spLocks noGrp="1"/>
          </p:cNvSpPr>
          <p:nvPr>
            <p:ph idx="1"/>
          </p:nvPr>
        </p:nvSpPr>
        <p:spPr/>
        <p:txBody>
          <a:bodyPr/>
          <a:lstStyle/>
          <a:p>
            <a:r>
              <a:rPr lang="en-US" altLang="en-US" dirty="0" smtClean="0"/>
              <a:t>Coaching</a:t>
            </a:r>
            <a:endParaRPr lang="en-US" altLang="en-US" dirty="0"/>
          </a:p>
        </p:txBody>
      </p:sp>
      <p:sp>
        <p:nvSpPr>
          <p:cNvPr id="5" name="Content Placeholder 4"/>
          <p:cNvSpPr>
            <a:spLocks noGrp="1"/>
          </p:cNvSpPr>
          <p:nvPr>
            <p:ph idx="10"/>
          </p:nvPr>
        </p:nvSpPr>
        <p:spPr/>
        <p:txBody>
          <a:bodyPr/>
          <a:lstStyle/>
          <a:p>
            <a:pPr lvl="1"/>
            <a:r>
              <a:rPr lang="en-US" altLang="en-US" dirty="0" smtClean="0"/>
              <a:t>Our process for identifying and correcting behaviors</a:t>
            </a:r>
          </a:p>
          <a:p>
            <a:pPr lvl="1"/>
            <a:r>
              <a:rPr lang="en-US" altLang="en-US" dirty="0" smtClean="0"/>
              <a:t>Provides data for trending behaviors and predicting error likely situations</a:t>
            </a:r>
          </a:p>
          <a:p>
            <a:pPr lvl="1"/>
            <a:r>
              <a:rPr lang="en-US" altLang="en-US" dirty="0" smtClean="0"/>
              <a:t>Intended to reinforce positive behaviors and to correct undesired behaviors</a:t>
            </a:r>
          </a:p>
          <a:p>
            <a:endParaRPr lang="en-US" dirty="0"/>
          </a:p>
        </p:txBody>
      </p:sp>
    </p:spTree>
    <p:custDataLst>
      <p:tags r:id="rId1"/>
    </p:custDataLst>
    <p:extLst>
      <p:ext uri="{BB962C8B-B14F-4D97-AF65-F5344CB8AC3E}">
        <p14:creationId xmlns:p14="http://schemas.microsoft.com/office/powerpoint/2010/main" val="777772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 Tools</a:t>
            </a:r>
            <a:endParaRPr lang="en-US" dirty="0"/>
          </a:p>
        </p:txBody>
      </p:sp>
      <p:sp>
        <p:nvSpPr>
          <p:cNvPr id="4" name="Content Placeholder 3"/>
          <p:cNvSpPr>
            <a:spLocks noGrp="1"/>
          </p:cNvSpPr>
          <p:nvPr>
            <p:ph idx="1"/>
          </p:nvPr>
        </p:nvSpPr>
        <p:spPr/>
        <p:txBody>
          <a:bodyPr/>
          <a:lstStyle/>
          <a:p>
            <a:r>
              <a:rPr lang="en-US" altLang="en-US" dirty="0" smtClean="0"/>
              <a:t>Verification Practices</a:t>
            </a:r>
            <a:endParaRPr lang="en-US" altLang="en-US" dirty="0"/>
          </a:p>
        </p:txBody>
      </p:sp>
      <p:sp>
        <p:nvSpPr>
          <p:cNvPr id="5" name="Content Placeholder 4"/>
          <p:cNvSpPr>
            <a:spLocks noGrp="1"/>
          </p:cNvSpPr>
          <p:nvPr>
            <p:ph idx="10"/>
          </p:nvPr>
        </p:nvSpPr>
        <p:spPr/>
        <p:txBody>
          <a:bodyPr/>
          <a:lstStyle/>
          <a:p>
            <a:r>
              <a:rPr lang="en-US" altLang="en-US" dirty="0" smtClean="0"/>
              <a:t>Peer Checking</a:t>
            </a:r>
          </a:p>
          <a:p>
            <a:r>
              <a:rPr lang="en-US" altLang="en-US" dirty="0" smtClean="0"/>
              <a:t>Concurrent Verification </a:t>
            </a:r>
          </a:p>
          <a:p>
            <a:r>
              <a:rPr lang="en-US" altLang="en-US" dirty="0" smtClean="0"/>
              <a:t>Independent Verification</a:t>
            </a:r>
            <a:endParaRPr lang="en-US" altLang="en-US" dirty="0"/>
          </a:p>
          <a:p>
            <a:r>
              <a:rPr lang="en-US" altLang="en-US" dirty="0"/>
              <a:t>	</a:t>
            </a:r>
            <a:r>
              <a:rPr lang="en-US" altLang="en-US" b="1" u="sng" dirty="0" smtClean="0"/>
              <a:t>L</a:t>
            </a:r>
            <a:r>
              <a:rPr lang="en-US" altLang="en-US" dirty="0" smtClean="0"/>
              <a:t>ogic</a:t>
            </a:r>
          </a:p>
          <a:p>
            <a:r>
              <a:rPr lang="en-US" altLang="en-US" dirty="0"/>
              <a:t>	</a:t>
            </a:r>
            <a:r>
              <a:rPr lang="en-US" altLang="en-US" b="1" u="sng" dirty="0" smtClean="0"/>
              <a:t>A</a:t>
            </a:r>
            <a:r>
              <a:rPr lang="en-US" altLang="en-US" dirty="0" smtClean="0"/>
              <a:t>nalysis</a:t>
            </a:r>
          </a:p>
          <a:p>
            <a:r>
              <a:rPr lang="en-US" altLang="en-US" dirty="0"/>
              <a:t>	</a:t>
            </a:r>
            <a:r>
              <a:rPr lang="en-US" altLang="en-US" b="1" u="sng" dirty="0" smtClean="0">
                <a:solidFill>
                  <a:schemeClr val="tx1"/>
                </a:solidFill>
              </a:rPr>
              <a:t>D</a:t>
            </a:r>
            <a:r>
              <a:rPr lang="en-US" altLang="en-US" dirty="0" smtClean="0">
                <a:solidFill>
                  <a:schemeClr val="tx1"/>
                </a:solidFill>
              </a:rPr>
              <a:t>esign Inputs </a:t>
            </a:r>
          </a:p>
          <a:p>
            <a:r>
              <a:rPr lang="en-US" altLang="en-US" dirty="0"/>
              <a:t>	</a:t>
            </a:r>
            <a:r>
              <a:rPr lang="en-US" altLang="en-US" b="1" u="sng" dirty="0" smtClean="0"/>
              <a:t>R</a:t>
            </a:r>
            <a:r>
              <a:rPr lang="en-US" altLang="en-US" dirty="0" smtClean="0"/>
              <a:t>esults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490137"/>
            <a:ext cx="1892812" cy="4663449"/>
          </a:xfrm>
          <a:prstGeom prst="rect">
            <a:avLst/>
          </a:prstGeom>
        </p:spPr>
      </p:pic>
      <p:sp>
        <p:nvSpPr>
          <p:cNvPr id="6" name="Rectangle 5"/>
          <p:cNvSpPr/>
          <p:nvPr/>
        </p:nvSpPr>
        <p:spPr>
          <a:xfrm>
            <a:off x="7534630" y="1793300"/>
            <a:ext cx="484428" cy="923330"/>
          </a:xfrm>
          <a:prstGeom prst="rect">
            <a:avLst/>
          </a:prstGeom>
          <a:noFill/>
        </p:spPr>
        <p:txBody>
          <a:bodyPr wrap="none" lIns="91440" tIns="45720" rIns="91440" bIns="45720">
            <a:spAutoFit/>
          </a:bodyPr>
          <a:lstStyle/>
          <a:p>
            <a:pPr algn="ctr"/>
            <a:r>
              <a:rPr lang="en-US" sz="5400" b="1" cap="none" spc="50" dirty="0" smtClean="0">
                <a:ln w="0"/>
                <a:solidFill>
                  <a:srgbClr val="67BCFC"/>
                </a:solidFill>
                <a:effectLst>
                  <a:innerShdw blurRad="63500" dist="50800" dir="13500000">
                    <a:srgbClr val="000000">
                      <a:alpha val="50000"/>
                    </a:srgbClr>
                  </a:innerShdw>
                </a:effectLst>
              </a:rPr>
              <a:t>L</a:t>
            </a:r>
            <a:endParaRPr lang="en-US" sz="5400" b="1" cap="none" spc="50" dirty="0">
              <a:ln w="0"/>
              <a:solidFill>
                <a:srgbClr val="67BCFC"/>
              </a:solidFill>
              <a:effectLst>
                <a:innerShdw blurRad="63500" dist="50800" dir="13500000">
                  <a:srgbClr val="000000">
                    <a:alpha val="50000"/>
                  </a:srgbClr>
                </a:innerShdw>
              </a:effectLst>
            </a:endParaRPr>
          </a:p>
        </p:txBody>
      </p:sp>
      <p:sp>
        <p:nvSpPr>
          <p:cNvPr id="7" name="Rectangle 6"/>
          <p:cNvSpPr/>
          <p:nvPr/>
        </p:nvSpPr>
        <p:spPr>
          <a:xfrm rot="395941">
            <a:off x="7176673" y="3749655"/>
            <a:ext cx="627096" cy="923330"/>
          </a:xfrm>
          <a:prstGeom prst="rect">
            <a:avLst/>
          </a:prstGeom>
          <a:noFill/>
        </p:spPr>
        <p:txBody>
          <a:bodyPr wrap="none" lIns="91440" tIns="45720" rIns="91440" bIns="45720">
            <a:spAutoFit/>
          </a:bodyPr>
          <a:lstStyle/>
          <a:p>
            <a:pPr algn="ctr"/>
            <a:r>
              <a:rPr lang="en-US" sz="5400" b="1" cap="none" spc="50" dirty="0" smtClean="0">
                <a:ln w="0"/>
                <a:solidFill>
                  <a:srgbClr val="67BCFC"/>
                </a:solidFill>
                <a:effectLst>
                  <a:innerShdw blurRad="63500" dist="50800" dir="13500000">
                    <a:srgbClr val="000000">
                      <a:alpha val="50000"/>
                    </a:srgbClr>
                  </a:innerShdw>
                </a:effectLst>
              </a:rPr>
              <a:t>D</a:t>
            </a:r>
            <a:endParaRPr lang="en-US" sz="5400" b="1" cap="none" spc="50" dirty="0">
              <a:ln w="0"/>
              <a:solidFill>
                <a:srgbClr val="67BCFC"/>
              </a:solidFill>
              <a:effectLst>
                <a:innerShdw blurRad="63500" dist="50800" dir="13500000">
                  <a:srgbClr val="000000">
                    <a:alpha val="50000"/>
                  </a:srgbClr>
                </a:innerShdw>
              </a:effectLst>
            </a:endParaRPr>
          </a:p>
        </p:txBody>
      </p:sp>
      <p:sp>
        <p:nvSpPr>
          <p:cNvPr id="8" name="Rectangle 7"/>
          <p:cNvSpPr/>
          <p:nvPr/>
        </p:nvSpPr>
        <p:spPr>
          <a:xfrm>
            <a:off x="7309307" y="2748438"/>
            <a:ext cx="611065" cy="923330"/>
          </a:xfrm>
          <a:prstGeom prst="rect">
            <a:avLst/>
          </a:prstGeom>
          <a:noFill/>
        </p:spPr>
        <p:txBody>
          <a:bodyPr wrap="none" lIns="91440" tIns="45720" rIns="91440" bIns="45720">
            <a:spAutoFit/>
          </a:bodyPr>
          <a:lstStyle/>
          <a:p>
            <a:pPr algn="ctr"/>
            <a:r>
              <a:rPr lang="en-US" sz="5400" b="1" spc="50" dirty="0">
                <a:ln w="0"/>
                <a:solidFill>
                  <a:srgbClr val="67BCFC"/>
                </a:solidFill>
                <a:effectLst>
                  <a:innerShdw blurRad="63500" dist="50800" dir="13500000">
                    <a:srgbClr val="000000">
                      <a:alpha val="50000"/>
                    </a:srgbClr>
                  </a:innerShdw>
                </a:effectLst>
              </a:rPr>
              <a:t>A</a:t>
            </a:r>
            <a:endParaRPr lang="en-US" sz="5400" b="1" cap="none" spc="50" dirty="0">
              <a:ln w="0"/>
              <a:solidFill>
                <a:srgbClr val="67BCFC"/>
              </a:solidFill>
              <a:effectLst>
                <a:innerShdw blurRad="63500" dist="50800" dir="13500000">
                  <a:srgbClr val="000000">
                    <a:alpha val="50000"/>
                  </a:srgbClr>
                </a:innerShdw>
              </a:effectLst>
            </a:endParaRPr>
          </a:p>
        </p:txBody>
      </p:sp>
      <p:sp>
        <p:nvSpPr>
          <p:cNvPr id="9" name="Rectangle 8"/>
          <p:cNvSpPr/>
          <p:nvPr/>
        </p:nvSpPr>
        <p:spPr>
          <a:xfrm rot="533046">
            <a:off x="7019003" y="4820485"/>
            <a:ext cx="580608" cy="923330"/>
          </a:xfrm>
          <a:prstGeom prst="rect">
            <a:avLst/>
          </a:prstGeom>
          <a:noFill/>
        </p:spPr>
        <p:txBody>
          <a:bodyPr wrap="none" lIns="91440" tIns="45720" rIns="91440" bIns="45720">
            <a:spAutoFit/>
          </a:bodyPr>
          <a:lstStyle/>
          <a:p>
            <a:pPr algn="ctr"/>
            <a:r>
              <a:rPr lang="en-US" sz="5400" b="1" cap="none" spc="50" dirty="0" smtClean="0">
                <a:ln w="0"/>
                <a:solidFill>
                  <a:srgbClr val="67BCFC"/>
                </a:solidFill>
                <a:effectLst>
                  <a:innerShdw blurRad="63500" dist="50800" dir="13500000">
                    <a:srgbClr val="000000">
                      <a:alpha val="50000"/>
                    </a:srgbClr>
                  </a:innerShdw>
                </a:effectLst>
              </a:rPr>
              <a:t>R</a:t>
            </a:r>
            <a:endParaRPr lang="en-US" sz="5400" b="1" cap="none" spc="50" dirty="0">
              <a:ln w="0"/>
              <a:solidFill>
                <a:srgbClr val="67BCFC"/>
              </a:solidFill>
              <a:effectLst>
                <a:innerShdw blurRad="63500" dist="50800" dir="13500000">
                  <a:srgbClr val="000000">
                    <a:alpha val="50000"/>
                  </a:srgbClr>
                </a:innerShdw>
              </a:effectLst>
            </a:endParaRPr>
          </a:p>
        </p:txBody>
      </p:sp>
    </p:spTree>
    <p:custDataLst>
      <p:tags r:id="rId1"/>
    </p:custDataLst>
    <p:extLst>
      <p:ext uri="{BB962C8B-B14F-4D97-AF65-F5344CB8AC3E}">
        <p14:creationId xmlns:p14="http://schemas.microsoft.com/office/powerpoint/2010/main" val="2480082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 Tools</a:t>
            </a:r>
            <a:endParaRPr lang="en-US" dirty="0"/>
          </a:p>
        </p:txBody>
      </p:sp>
      <p:sp>
        <p:nvSpPr>
          <p:cNvPr id="4" name="Content Placeholder 3"/>
          <p:cNvSpPr>
            <a:spLocks noGrp="1"/>
          </p:cNvSpPr>
          <p:nvPr>
            <p:ph idx="1"/>
          </p:nvPr>
        </p:nvSpPr>
        <p:spPr/>
        <p:txBody>
          <a:bodyPr/>
          <a:lstStyle/>
          <a:p>
            <a:r>
              <a:rPr lang="en-US" altLang="en-US" smtClean="0"/>
              <a:t>Post Job Critique</a:t>
            </a:r>
            <a:endParaRPr lang="en-US" altLang="en-US" dirty="0"/>
          </a:p>
        </p:txBody>
      </p:sp>
      <p:sp>
        <p:nvSpPr>
          <p:cNvPr id="5" name="Content Placeholder 4"/>
          <p:cNvSpPr>
            <a:spLocks noGrp="1"/>
          </p:cNvSpPr>
          <p:nvPr>
            <p:ph idx="10"/>
          </p:nvPr>
        </p:nvSpPr>
        <p:spPr/>
        <p:txBody>
          <a:bodyPr/>
          <a:lstStyle/>
          <a:p>
            <a:pPr lvl="1"/>
            <a:r>
              <a:rPr lang="en-US" altLang="en-US" smtClean="0"/>
              <a:t>Lessons Learned</a:t>
            </a:r>
          </a:p>
          <a:p>
            <a:pPr lvl="1"/>
            <a:r>
              <a:rPr lang="en-US" altLang="en-US" smtClean="0"/>
              <a:t>How can we do it better</a:t>
            </a:r>
          </a:p>
          <a:p>
            <a:pPr lvl="1"/>
            <a:r>
              <a:rPr lang="en-US" altLang="en-US" smtClean="0"/>
              <a:t>What went right/wrong</a:t>
            </a:r>
          </a:p>
          <a:p>
            <a:pPr lvl="1"/>
            <a:r>
              <a:rPr lang="en-US" altLang="en-US" smtClean="0"/>
              <a:t>Documentation</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789040"/>
            <a:ext cx="2952328" cy="1728454"/>
          </a:xfrm>
          <a:prstGeom prst="rect">
            <a:avLst/>
          </a:prstGeom>
        </p:spPr>
      </p:pic>
    </p:spTree>
    <p:custDataLst>
      <p:tags r:id="rId1"/>
    </p:custDataLst>
    <p:extLst>
      <p:ext uri="{BB962C8B-B14F-4D97-AF65-F5344CB8AC3E}">
        <p14:creationId xmlns:p14="http://schemas.microsoft.com/office/powerpoint/2010/main" val="3591400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Modes Overview</a:t>
            </a:r>
            <a:endParaRPr lang="en-US" dirty="0"/>
          </a:p>
        </p:txBody>
      </p:sp>
      <p:sp>
        <p:nvSpPr>
          <p:cNvPr id="6" name="Content Placeholder 5"/>
          <p:cNvSpPr>
            <a:spLocks noGrp="1"/>
          </p:cNvSpPr>
          <p:nvPr>
            <p:ph idx="1"/>
          </p:nvPr>
        </p:nvSpPr>
        <p:spPr/>
        <p:txBody>
          <a:bodyPr/>
          <a:lstStyle/>
          <a:p>
            <a:r>
              <a:rPr lang="en-US" dirty="0" smtClean="0"/>
              <a:t>Information processing apparently operates in one or more of three modes:</a:t>
            </a:r>
          </a:p>
          <a:p>
            <a:r>
              <a:rPr lang="en-US" dirty="0"/>
              <a:t>	</a:t>
            </a:r>
            <a:r>
              <a:rPr lang="en-US" b="1" dirty="0" smtClean="0"/>
              <a:t>Skill Based</a:t>
            </a:r>
            <a:r>
              <a:rPr lang="en-US" dirty="0" smtClean="0"/>
              <a:t> (SB),</a:t>
            </a:r>
          </a:p>
          <a:p>
            <a:r>
              <a:rPr lang="en-US" dirty="0"/>
              <a:t>	</a:t>
            </a:r>
            <a:r>
              <a:rPr lang="en-US" b="1" dirty="0" smtClean="0"/>
              <a:t>Rule Based </a:t>
            </a:r>
            <a:r>
              <a:rPr lang="en-US" dirty="0" smtClean="0"/>
              <a:t>(RB), and</a:t>
            </a:r>
          </a:p>
          <a:p>
            <a:r>
              <a:rPr lang="en-US" dirty="0"/>
              <a:t>	</a:t>
            </a:r>
            <a:r>
              <a:rPr lang="en-US" b="1" dirty="0" smtClean="0"/>
              <a:t>Knowledge Based </a:t>
            </a:r>
            <a:r>
              <a:rPr lang="en-US" dirty="0" smtClean="0"/>
              <a:t>(KB)</a:t>
            </a:r>
          </a:p>
          <a:p>
            <a:r>
              <a:rPr lang="en-US" dirty="0" smtClean="0"/>
              <a:t>Referred to as performance modes, they are based on the level of </a:t>
            </a:r>
            <a:r>
              <a:rPr lang="en-US" b="1" u="sng" dirty="0" smtClean="0"/>
              <a:t>familiarity</a:t>
            </a:r>
            <a:r>
              <a:rPr lang="en-US" dirty="0" smtClean="0"/>
              <a:t> and individual has with a specific task and the level of </a:t>
            </a:r>
            <a:r>
              <a:rPr lang="en-US" b="1" u="sng" dirty="0" smtClean="0"/>
              <a:t>attention</a:t>
            </a:r>
            <a:r>
              <a:rPr lang="en-US" dirty="0" smtClean="0"/>
              <a:t> (degree of information processing) a person applies to the activity.</a:t>
            </a:r>
            <a:endParaRPr lang="en-US" dirty="0"/>
          </a:p>
        </p:txBody>
      </p:sp>
    </p:spTree>
    <p:custDataLst>
      <p:tags r:id="rId1"/>
    </p:custDataLst>
    <p:extLst>
      <p:ext uri="{BB962C8B-B14F-4D97-AF65-F5344CB8AC3E}">
        <p14:creationId xmlns:p14="http://schemas.microsoft.com/office/powerpoint/2010/main" val="2001545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Shape 17"/>
          <p:cNvSpPr/>
          <p:nvPr/>
        </p:nvSpPr>
        <p:spPr>
          <a:xfrm>
            <a:off x="1115616" y="337247"/>
            <a:ext cx="6408712" cy="5616624"/>
          </a:xfrm>
          <a:prstGeom prst="corner">
            <a:avLst>
              <a:gd name="adj1" fmla="val 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413385" y="332656"/>
            <a:ext cx="612668" cy="369332"/>
          </a:xfrm>
          <a:prstGeom prst="rect">
            <a:avLst/>
          </a:prstGeom>
          <a:noFill/>
        </p:spPr>
        <p:txBody>
          <a:bodyPr wrap="none" rtlCol="0">
            <a:spAutoFit/>
          </a:bodyPr>
          <a:lstStyle/>
          <a:p>
            <a:r>
              <a:rPr lang="en-US" dirty="0" smtClean="0"/>
              <a:t>High</a:t>
            </a:r>
            <a:endParaRPr lang="en-US" dirty="0"/>
          </a:p>
        </p:txBody>
      </p:sp>
      <p:sp>
        <p:nvSpPr>
          <p:cNvPr id="21" name="TextBox 20"/>
          <p:cNvSpPr txBox="1"/>
          <p:nvPr/>
        </p:nvSpPr>
        <p:spPr>
          <a:xfrm>
            <a:off x="1033265" y="5953871"/>
            <a:ext cx="568489" cy="369332"/>
          </a:xfrm>
          <a:prstGeom prst="rect">
            <a:avLst/>
          </a:prstGeom>
          <a:noFill/>
        </p:spPr>
        <p:txBody>
          <a:bodyPr wrap="none" rtlCol="0">
            <a:spAutoFit/>
          </a:bodyPr>
          <a:lstStyle/>
          <a:p>
            <a:r>
              <a:rPr lang="en-US" dirty="0" smtClean="0"/>
              <a:t>Low</a:t>
            </a:r>
            <a:endParaRPr lang="en-US" dirty="0"/>
          </a:p>
        </p:txBody>
      </p:sp>
      <p:sp>
        <p:nvSpPr>
          <p:cNvPr id="22" name="TextBox 21"/>
          <p:cNvSpPr txBox="1"/>
          <p:nvPr/>
        </p:nvSpPr>
        <p:spPr>
          <a:xfrm>
            <a:off x="7367989" y="6106269"/>
            <a:ext cx="612668" cy="369332"/>
          </a:xfrm>
          <a:prstGeom prst="rect">
            <a:avLst/>
          </a:prstGeom>
          <a:noFill/>
        </p:spPr>
        <p:txBody>
          <a:bodyPr wrap="none" rtlCol="0">
            <a:spAutoFit/>
          </a:bodyPr>
          <a:lstStyle/>
          <a:p>
            <a:r>
              <a:rPr lang="en-US" dirty="0" smtClean="0"/>
              <a:t>High</a:t>
            </a:r>
            <a:endParaRPr lang="en-US" dirty="0"/>
          </a:p>
        </p:txBody>
      </p:sp>
      <p:sp>
        <p:nvSpPr>
          <p:cNvPr id="23" name="TextBox 22"/>
          <p:cNvSpPr txBox="1"/>
          <p:nvPr/>
        </p:nvSpPr>
        <p:spPr>
          <a:xfrm>
            <a:off x="547125" y="5599111"/>
            <a:ext cx="568489" cy="369332"/>
          </a:xfrm>
          <a:prstGeom prst="rect">
            <a:avLst/>
          </a:prstGeom>
          <a:noFill/>
        </p:spPr>
        <p:txBody>
          <a:bodyPr wrap="none" rtlCol="0">
            <a:spAutoFit/>
          </a:bodyPr>
          <a:lstStyle/>
          <a:p>
            <a:r>
              <a:rPr lang="en-US" dirty="0" smtClean="0"/>
              <a:t>Low</a:t>
            </a:r>
            <a:endParaRPr lang="en-US" dirty="0"/>
          </a:p>
        </p:txBody>
      </p:sp>
      <p:sp>
        <p:nvSpPr>
          <p:cNvPr id="24" name="Rectangle 23"/>
          <p:cNvSpPr/>
          <p:nvPr/>
        </p:nvSpPr>
        <p:spPr>
          <a:xfrm>
            <a:off x="2190990" y="5791901"/>
            <a:ext cx="4257961"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Familiarity </a:t>
            </a:r>
            <a:r>
              <a:rPr lang="en-US" sz="3600" b="0" cap="none" spc="0" dirty="0" smtClean="0">
                <a:ln w="0"/>
                <a:solidFill>
                  <a:schemeClr val="tx1"/>
                </a:solidFill>
                <a:effectLst>
                  <a:outerShdw blurRad="38100" dist="19050" dir="2700000" algn="tl" rotWithShape="0">
                    <a:schemeClr val="dk1">
                      <a:alpha val="40000"/>
                    </a:schemeClr>
                  </a:outerShdw>
                </a:effectLst>
              </a:rPr>
              <a:t>(w/task)</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rot="16200000">
            <a:off x="-1370538" y="2563865"/>
            <a:ext cx="4012125"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Attention </a:t>
            </a:r>
            <a:r>
              <a:rPr lang="en-US" sz="3600" b="0" cap="none" spc="0" dirty="0" smtClean="0">
                <a:ln w="0"/>
                <a:solidFill>
                  <a:schemeClr val="tx1"/>
                </a:solidFill>
                <a:effectLst>
                  <a:outerShdw blurRad="38100" dist="19050" dir="2700000" algn="tl" rotWithShape="0">
                    <a:schemeClr val="dk1">
                      <a:alpha val="40000"/>
                    </a:schemeClr>
                  </a:outerShdw>
                </a:effectLst>
              </a:rPr>
              <a:t>(to task)</a:t>
            </a:r>
            <a:endParaRPr lang="en-US" sz="3600" b="0" cap="none" spc="0" dirty="0">
              <a:ln w="0"/>
              <a:solidFill>
                <a:schemeClr val="tx1"/>
              </a:solidFill>
              <a:effectLst>
                <a:outerShdw blurRad="38100" dist="19050" dir="2700000" algn="tl" rotWithShape="0">
                  <a:schemeClr val="dk1">
                    <a:alpha val="40000"/>
                  </a:schemeClr>
                </a:outerShdw>
              </a:effectLst>
            </a:endParaRPr>
          </a:p>
        </p:txBody>
      </p:sp>
      <p:grpSp>
        <p:nvGrpSpPr>
          <p:cNvPr id="38" name="Group 37"/>
          <p:cNvGrpSpPr/>
          <p:nvPr/>
        </p:nvGrpSpPr>
        <p:grpSpPr>
          <a:xfrm>
            <a:off x="5033294" y="919115"/>
            <a:ext cx="2695049" cy="1200329"/>
            <a:chOff x="4616369" y="958146"/>
            <a:chExt cx="2695049" cy="1200329"/>
          </a:xfrm>
        </p:grpSpPr>
        <p:sp>
          <p:nvSpPr>
            <p:cNvPr id="29" name="Left-Right Arrow 28"/>
            <p:cNvSpPr/>
            <p:nvPr/>
          </p:nvSpPr>
          <p:spPr>
            <a:xfrm rot="19059513">
              <a:off x="4616369" y="1000206"/>
              <a:ext cx="2695049" cy="1116211"/>
            </a:xfrm>
            <a:prstGeom prst="leftRightArrow">
              <a:avLst/>
            </a:prstGeom>
            <a:solidFill>
              <a:srgbClr val="67B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30" name="Rectangle 29"/>
            <p:cNvSpPr/>
            <p:nvPr/>
          </p:nvSpPr>
          <p:spPr>
            <a:xfrm>
              <a:off x="5353307" y="958146"/>
              <a:ext cx="1244059" cy="1200329"/>
            </a:xfrm>
            <a:prstGeom prst="rect">
              <a:avLst/>
            </a:prstGeom>
            <a:noFill/>
          </p:spPr>
          <p:txBody>
            <a:bodyPr wrap="none" lIns="91440" tIns="45720" rIns="91440" bIns="45720">
              <a:spAutoFit/>
            </a:bodyPr>
            <a:lstStyle/>
            <a:p>
              <a:pPr algn="ctr"/>
              <a:r>
                <a:rPr lang="en-US" sz="2400" b="0" cap="none" spc="0" dirty="0" smtClean="0">
                  <a:ln w="0">
                    <a:solidFill>
                      <a:schemeClr val="tx1"/>
                    </a:solidFill>
                  </a:ln>
                  <a:solidFill>
                    <a:schemeClr val="bg1"/>
                  </a:solidFill>
                  <a:effectLst>
                    <a:outerShdw blurRad="38100" dist="19050" dir="2700000" algn="tl" rotWithShape="0">
                      <a:schemeClr val="dk1">
                        <a:alpha val="40000"/>
                      </a:schemeClr>
                    </a:outerShdw>
                  </a:effectLst>
                </a:rPr>
                <a:t>Chance </a:t>
              </a:r>
              <a:br>
                <a:rPr lang="en-US" sz="2400" b="0" cap="none" spc="0" dirty="0" smtClean="0">
                  <a:ln w="0">
                    <a:solidFill>
                      <a:schemeClr val="tx1"/>
                    </a:solidFill>
                  </a:ln>
                  <a:solidFill>
                    <a:schemeClr val="bg1"/>
                  </a:solidFill>
                  <a:effectLst>
                    <a:outerShdw blurRad="38100" dist="19050" dir="2700000" algn="tl" rotWithShape="0">
                      <a:schemeClr val="dk1">
                        <a:alpha val="40000"/>
                      </a:schemeClr>
                    </a:outerShdw>
                  </a:effectLst>
                </a:rPr>
              </a:br>
              <a:r>
                <a:rPr lang="en-US" sz="2400" b="0" cap="none" spc="0" dirty="0" smtClean="0">
                  <a:ln w="0">
                    <a:solidFill>
                      <a:schemeClr val="tx1"/>
                    </a:solidFill>
                  </a:ln>
                  <a:solidFill>
                    <a:schemeClr val="bg1"/>
                  </a:solidFill>
                  <a:effectLst>
                    <a:outerShdw blurRad="38100" dist="19050" dir="2700000" algn="tl" rotWithShape="0">
                      <a:schemeClr val="dk1">
                        <a:alpha val="40000"/>
                      </a:schemeClr>
                    </a:outerShdw>
                  </a:effectLst>
                </a:rPr>
                <a:t>for error</a:t>
              </a:r>
            </a:p>
            <a:p>
              <a:pPr algn="ctr"/>
              <a:r>
                <a:rPr lang="en-US" sz="2400" dirty="0" smtClean="0">
                  <a:ln w="0">
                    <a:solidFill>
                      <a:schemeClr val="tx1"/>
                    </a:solidFill>
                  </a:ln>
                  <a:solidFill>
                    <a:schemeClr val="bg1"/>
                  </a:solidFill>
                  <a:effectLst>
                    <a:outerShdw blurRad="38100" dist="19050" dir="2700000" algn="tl" rotWithShape="0">
                      <a:schemeClr val="dk1">
                        <a:alpha val="40000"/>
                      </a:schemeClr>
                    </a:outerShdw>
                  </a:effectLst>
                </a:rPr>
                <a:t>(lower)</a:t>
              </a:r>
              <a:endParaRPr lang="en-US" sz="2400" b="0" cap="none" spc="0" dirty="0">
                <a:ln w="0">
                  <a:solidFill>
                    <a:schemeClr val="tx1"/>
                  </a:solidFill>
                </a:ln>
                <a:solidFill>
                  <a:schemeClr val="bg1"/>
                </a:solidFill>
                <a:effectLst>
                  <a:outerShdw blurRad="38100" dist="19050" dir="2700000" algn="tl" rotWithShape="0">
                    <a:schemeClr val="dk1">
                      <a:alpha val="40000"/>
                    </a:schemeClr>
                  </a:outerShdw>
                </a:effectLst>
              </a:endParaRPr>
            </a:p>
          </p:txBody>
        </p:sp>
      </p:grpSp>
      <p:grpSp>
        <p:nvGrpSpPr>
          <p:cNvPr id="35" name="Group 34"/>
          <p:cNvGrpSpPr/>
          <p:nvPr/>
        </p:nvGrpSpPr>
        <p:grpSpPr>
          <a:xfrm>
            <a:off x="1109809" y="4102353"/>
            <a:ext cx="2695049" cy="1200329"/>
            <a:chOff x="4768769" y="1105123"/>
            <a:chExt cx="2695049" cy="1200329"/>
          </a:xfrm>
        </p:grpSpPr>
        <p:sp>
          <p:nvSpPr>
            <p:cNvPr id="33" name="Left-Right Arrow 32"/>
            <p:cNvSpPr/>
            <p:nvPr/>
          </p:nvSpPr>
          <p:spPr>
            <a:xfrm rot="19059513">
              <a:off x="4768769" y="1152606"/>
              <a:ext cx="2695049" cy="1116211"/>
            </a:xfrm>
            <a:prstGeom prst="leftRightArrow">
              <a:avLst/>
            </a:prstGeom>
            <a:solidFill>
              <a:srgbClr val="F89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94263" y="1105123"/>
              <a:ext cx="1244059" cy="1200329"/>
            </a:xfrm>
            <a:prstGeom prst="rect">
              <a:avLst/>
            </a:prstGeom>
            <a:noFill/>
          </p:spPr>
          <p:txBody>
            <a:bodyPr wrap="none" lIns="91440" tIns="45720" rIns="91440" bIns="45720">
              <a:spAutoFit/>
            </a:bodyPr>
            <a:lstStyle/>
            <a:p>
              <a:pPr algn="ctr"/>
              <a:r>
                <a:rPr lang="en-US" sz="2400" b="0" cap="none" spc="0" dirty="0" smtClean="0">
                  <a:ln w="0">
                    <a:solidFill>
                      <a:schemeClr val="tx1"/>
                    </a:solidFill>
                  </a:ln>
                  <a:solidFill>
                    <a:schemeClr val="bg1"/>
                  </a:solidFill>
                  <a:effectLst>
                    <a:outerShdw blurRad="38100" dist="19050" dir="2700000" algn="tl" rotWithShape="0">
                      <a:schemeClr val="dk1">
                        <a:alpha val="40000"/>
                      </a:schemeClr>
                    </a:outerShdw>
                  </a:effectLst>
                </a:rPr>
                <a:t>Chance </a:t>
              </a:r>
              <a:br>
                <a:rPr lang="en-US" sz="2400" b="0" cap="none" spc="0" dirty="0" smtClean="0">
                  <a:ln w="0">
                    <a:solidFill>
                      <a:schemeClr val="tx1"/>
                    </a:solidFill>
                  </a:ln>
                  <a:solidFill>
                    <a:schemeClr val="bg1"/>
                  </a:solidFill>
                  <a:effectLst>
                    <a:outerShdw blurRad="38100" dist="19050" dir="2700000" algn="tl" rotWithShape="0">
                      <a:schemeClr val="dk1">
                        <a:alpha val="40000"/>
                      </a:schemeClr>
                    </a:outerShdw>
                  </a:effectLst>
                </a:rPr>
              </a:br>
              <a:r>
                <a:rPr lang="en-US" sz="2400" b="0" cap="none" spc="0" dirty="0" smtClean="0">
                  <a:ln w="0">
                    <a:solidFill>
                      <a:schemeClr val="tx1"/>
                    </a:solidFill>
                  </a:ln>
                  <a:solidFill>
                    <a:schemeClr val="bg1"/>
                  </a:solidFill>
                  <a:effectLst>
                    <a:outerShdw blurRad="38100" dist="19050" dir="2700000" algn="tl" rotWithShape="0">
                      <a:schemeClr val="dk1">
                        <a:alpha val="40000"/>
                      </a:schemeClr>
                    </a:outerShdw>
                  </a:effectLst>
                </a:rPr>
                <a:t>for error</a:t>
              </a:r>
            </a:p>
            <a:p>
              <a:pPr algn="ctr"/>
              <a:r>
                <a:rPr lang="en-US" sz="2400" dirty="0" smtClean="0">
                  <a:ln w="0">
                    <a:solidFill>
                      <a:schemeClr val="tx1"/>
                    </a:solidFill>
                  </a:ln>
                  <a:solidFill>
                    <a:schemeClr val="bg1"/>
                  </a:solidFill>
                  <a:effectLst>
                    <a:outerShdw blurRad="38100" dist="19050" dir="2700000" algn="tl" rotWithShape="0">
                      <a:schemeClr val="dk1">
                        <a:alpha val="40000"/>
                      </a:schemeClr>
                    </a:outerShdw>
                  </a:effectLst>
                </a:rPr>
                <a:t>(higher)</a:t>
              </a:r>
              <a:endParaRPr lang="en-US" sz="2400" b="0" cap="none" spc="0" dirty="0">
                <a:ln w="0">
                  <a:solidFill>
                    <a:schemeClr val="tx1"/>
                  </a:solidFill>
                </a:ln>
                <a:solidFill>
                  <a:schemeClr val="bg1"/>
                </a:solidFill>
                <a:effectLst>
                  <a:outerShdw blurRad="38100" dist="19050" dir="2700000" algn="tl" rotWithShape="0">
                    <a:schemeClr val="dk1">
                      <a:alpha val="40000"/>
                    </a:schemeClr>
                  </a:outerShdw>
                </a:effectLst>
              </a:endParaRPr>
            </a:p>
          </p:txBody>
        </p:sp>
      </p:grpSp>
      <p:sp>
        <p:nvSpPr>
          <p:cNvPr id="36" name="Oval 35"/>
          <p:cNvSpPr/>
          <p:nvPr/>
        </p:nvSpPr>
        <p:spPr>
          <a:xfrm rot="2370613">
            <a:off x="1241908" y="820547"/>
            <a:ext cx="2513190" cy="1310649"/>
          </a:xfrm>
          <a:prstGeom prst="ellipse">
            <a:avLst/>
          </a:prstGeom>
          <a:solidFill>
            <a:schemeClr val="accent4">
              <a:alpha val="45098"/>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KB</a:t>
            </a:r>
          </a:p>
          <a:p>
            <a:pPr algn="ctr"/>
            <a:r>
              <a:rPr lang="en-US" sz="2400" dirty="0" smtClean="0">
                <a:solidFill>
                  <a:schemeClr val="tx1"/>
                </a:solidFill>
              </a:rPr>
              <a:t>Patterns</a:t>
            </a:r>
            <a:endParaRPr lang="en-US" sz="2400" dirty="0">
              <a:solidFill>
                <a:schemeClr val="tx1"/>
              </a:solidFill>
            </a:endParaRPr>
          </a:p>
        </p:txBody>
      </p:sp>
      <p:sp>
        <p:nvSpPr>
          <p:cNvPr id="37" name="Oval 36"/>
          <p:cNvSpPr/>
          <p:nvPr/>
        </p:nvSpPr>
        <p:spPr>
          <a:xfrm rot="2370613">
            <a:off x="2626490" y="2484214"/>
            <a:ext cx="3616029" cy="1310649"/>
          </a:xfrm>
          <a:prstGeom prst="ellipse">
            <a:avLst/>
          </a:prstGeom>
          <a:solidFill>
            <a:schemeClr val="accent4">
              <a:alpha val="45098"/>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RB</a:t>
            </a:r>
          </a:p>
          <a:p>
            <a:pPr algn="ctr"/>
            <a:r>
              <a:rPr lang="en-US" sz="2400" dirty="0" smtClean="0">
                <a:solidFill>
                  <a:schemeClr val="tx1"/>
                </a:solidFill>
              </a:rPr>
              <a:t>If – Then </a:t>
            </a:r>
            <a:endParaRPr lang="en-US" sz="2400" dirty="0">
              <a:solidFill>
                <a:schemeClr val="tx1"/>
              </a:solidFill>
            </a:endParaRPr>
          </a:p>
        </p:txBody>
      </p:sp>
      <p:sp>
        <p:nvSpPr>
          <p:cNvPr id="39" name="Oval 38"/>
          <p:cNvSpPr/>
          <p:nvPr/>
        </p:nvSpPr>
        <p:spPr>
          <a:xfrm rot="2370613">
            <a:off x="5229262" y="4139760"/>
            <a:ext cx="2315220" cy="1310649"/>
          </a:xfrm>
          <a:prstGeom prst="ellipse">
            <a:avLst/>
          </a:prstGeom>
          <a:solidFill>
            <a:schemeClr val="accent4">
              <a:alpha val="45098"/>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t>
            </a:r>
            <a:r>
              <a:rPr lang="en-US" sz="2400" dirty="0" smtClean="0">
                <a:solidFill>
                  <a:schemeClr val="tx1"/>
                </a:solidFill>
              </a:rPr>
              <a:t>B</a:t>
            </a:r>
          </a:p>
          <a:p>
            <a:pPr algn="ctr"/>
            <a:r>
              <a:rPr lang="en-US" sz="2400" dirty="0" smtClean="0">
                <a:solidFill>
                  <a:schemeClr val="tx1"/>
                </a:solidFill>
              </a:rPr>
              <a:t>Auto</a:t>
            </a:r>
            <a:endParaRPr lang="en-US" sz="2400" dirty="0">
              <a:solidFill>
                <a:schemeClr val="tx1"/>
              </a:solidFill>
            </a:endParaRPr>
          </a:p>
        </p:txBody>
      </p:sp>
      <p:sp>
        <p:nvSpPr>
          <p:cNvPr id="19" name="Left-Right Arrow 18"/>
          <p:cNvSpPr/>
          <p:nvPr/>
        </p:nvSpPr>
        <p:spPr>
          <a:xfrm rot="2436086">
            <a:off x="481343" y="3035427"/>
            <a:ext cx="7772400" cy="9144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8735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Terminal Objective</a:t>
            </a:r>
            <a:endParaRPr lang="ko-KR" altLang="en-US" dirty="0"/>
          </a:p>
        </p:txBody>
      </p:sp>
      <p:sp>
        <p:nvSpPr>
          <p:cNvPr id="6" name="Content Placeholder 5"/>
          <p:cNvSpPr>
            <a:spLocks noGrp="1"/>
          </p:cNvSpPr>
          <p:nvPr>
            <p:ph idx="1"/>
          </p:nvPr>
        </p:nvSpPr>
        <p:spPr/>
        <p:txBody>
          <a:bodyPr/>
          <a:lstStyle/>
          <a:p>
            <a:r>
              <a:rPr lang="en-US" altLang="en-US" smtClean="0"/>
              <a:t>Consistently deliver high quality, error free products through the use of Human Performance tools.</a:t>
            </a:r>
            <a:endParaRPr lang="en-US" altLang="en-US" dirty="0"/>
          </a:p>
        </p:txBody>
      </p:sp>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24128" y="4149080"/>
            <a:ext cx="2520774" cy="1681337"/>
          </a:xfrm>
          <a:prstGeom prst="rect">
            <a:avLst/>
          </a:prstGeom>
        </p:spPr>
      </p:pic>
    </p:spTree>
    <p:custDataLst>
      <p:tags r:id="rId1"/>
    </p:custDataLst>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38"/>
            <a:ext cx="7886700" cy="4527574"/>
          </a:xfrm>
        </p:spPr>
        <p:txBody>
          <a:bodyPr/>
          <a:lstStyle/>
          <a:p>
            <a:r>
              <a:rPr lang="en-US" dirty="0" smtClean="0"/>
              <a:t>Skill Based Performance Mode</a:t>
            </a:r>
            <a:endParaRPr lang="en-US" dirty="0"/>
          </a:p>
        </p:txBody>
      </p:sp>
    </p:spTree>
    <p:custDataLst>
      <p:tags r:id="rId1"/>
    </p:custDataLst>
    <p:extLst>
      <p:ext uri="{BB962C8B-B14F-4D97-AF65-F5344CB8AC3E}">
        <p14:creationId xmlns:p14="http://schemas.microsoft.com/office/powerpoint/2010/main" val="3865224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Skill Based Performance Mode</a:t>
            </a:r>
            <a:endParaRPr lang="en-US" dirty="0"/>
          </a:p>
        </p:txBody>
      </p:sp>
      <p:sp>
        <p:nvSpPr>
          <p:cNvPr id="5" name="Content Placeholder 4"/>
          <p:cNvSpPr>
            <a:spLocks noGrp="1"/>
          </p:cNvSpPr>
          <p:nvPr>
            <p:ph idx="1"/>
          </p:nvPr>
        </p:nvSpPr>
        <p:spPr/>
        <p:txBody>
          <a:bodyPr/>
          <a:lstStyle/>
          <a:p>
            <a:r>
              <a:rPr lang="en-US" dirty="0" smtClean="0"/>
              <a:t>Routine actions in a familiar situation.</a:t>
            </a:r>
            <a:endParaRPr lang="en-US" dirty="0"/>
          </a:p>
        </p:txBody>
      </p:sp>
      <p:sp>
        <p:nvSpPr>
          <p:cNvPr id="6" name="Content Placeholder 5"/>
          <p:cNvSpPr>
            <a:spLocks noGrp="1"/>
          </p:cNvSpPr>
          <p:nvPr>
            <p:ph idx="10"/>
          </p:nvPr>
        </p:nvSpPr>
        <p:spPr/>
        <p:txBody>
          <a:bodyPr>
            <a:normAutofit lnSpcReduction="10000"/>
          </a:bodyPr>
          <a:lstStyle/>
          <a:p>
            <a:r>
              <a:rPr lang="en-US" dirty="0" smtClean="0"/>
              <a:t>Highly practiced actions (routine activity) usually executed from memory without significant conscious thought in a </a:t>
            </a:r>
            <a:r>
              <a:rPr lang="en-US" u="sng" dirty="0" smtClean="0"/>
              <a:t>familiar</a:t>
            </a:r>
            <a:r>
              <a:rPr lang="en-US" dirty="0" smtClean="0"/>
              <a:t> situation.</a:t>
            </a:r>
          </a:p>
          <a:p>
            <a:r>
              <a:rPr lang="en-US" dirty="0" smtClean="0"/>
              <a:t>Behavior governed by </a:t>
            </a:r>
            <a:r>
              <a:rPr lang="en-US" u="sng" dirty="0" smtClean="0"/>
              <a:t>preprogrammed instructions</a:t>
            </a:r>
            <a:r>
              <a:rPr lang="en-US" dirty="0" smtClean="0"/>
              <a:t> developed by either training or experience.</a:t>
            </a:r>
          </a:p>
          <a:p>
            <a:r>
              <a:rPr lang="en-US" dirty="0" smtClean="0"/>
              <a:t>Actions guided by subconscious mind possess 10 times the capacity of conscious thought.</a:t>
            </a:r>
            <a:endParaRPr lang="en-US" dirty="0"/>
          </a:p>
        </p:txBody>
      </p:sp>
    </p:spTree>
    <p:custDataLst>
      <p:tags r:id="rId1"/>
    </p:custDataLst>
    <p:extLst>
      <p:ext uri="{BB962C8B-B14F-4D97-AF65-F5344CB8AC3E}">
        <p14:creationId xmlns:p14="http://schemas.microsoft.com/office/powerpoint/2010/main" val="3421782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Skill Based Performance Mode Errors</a:t>
            </a:r>
            <a:endParaRPr lang="en-US" dirty="0"/>
          </a:p>
        </p:txBody>
      </p:sp>
      <p:sp>
        <p:nvSpPr>
          <p:cNvPr id="9" name="Content Placeholder 8"/>
          <p:cNvSpPr>
            <a:spLocks noGrp="1"/>
          </p:cNvSpPr>
          <p:nvPr>
            <p:ph sz="half" idx="1"/>
          </p:nvPr>
        </p:nvSpPr>
        <p:spPr/>
        <p:txBody>
          <a:bodyPr/>
          <a:lstStyle/>
          <a:p>
            <a:r>
              <a:rPr lang="en-US" sz="3200" b="1" dirty="0" smtClean="0"/>
              <a:t>Error Mode</a:t>
            </a:r>
          </a:p>
          <a:p>
            <a:pPr marL="684213" indent="-684213"/>
            <a:r>
              <a:rPr lang="en-US" dirty="0"/>
              <a:t>	</a:t>
            </a:r>
            <a:r>
              <a:rPr lang="en-US" dirty="0" smtClean="0"/>
              <a:t>Inappropriate act due to lack of attention</a:t>
            </a:r>
            <a:endParaRPr lang="en-US" dirty="0"/>
          </a:p>
        </p:txBody>
      </p:sp>
      <p:sp>
        <p:nvSpPr>
          <p:cNvPr id="10" name="Content Placeholder 9"/>
          <p:cNvSpPr>
            <a:spLocks noGrp="1"/>
          </p:cNvSpPr>
          <p:nvPr>
            <p:ph sz="half" idx="2"/>
          </p:nvPr>
        </p:nvSpPr>
        <p:spPr/>
        <p:txBody>
          <a:bodyPr>
            <a:normAutofit/>
          </a:bodyPr>
          <a:lstStyle/>
          <a:p>
            <a:r>
              <a:rPr lang="en-US" sz="3200" b="1" dirty="0" smtClean="0"/>
              <a:t>Error Rate</a:t>
            </a:r>
          </a:p>
          <a:p>
            <a:r>
              <a:rPr lang="en-US" dirty="0"/>
              <a:t>	</a:t>
            </a:r>
            <a:r>
              <a:rPr lang="en-US" dirty="0" smtClean="0"/>
              <a:t>1 in 10,000</a:t>
            </a:r>
            <a:endParaRPr lang="en-US" dirty="0"/>
          </a:p>
        </p:txBody>
      </p:sp>
    </p:spTree>
    <p:custDataLst>
      <p:tags r:id="rId1"/>
    </p:custDataLst>
    <p:extLst>
      <p:ext uri="{BB962C8B-B14F-4D97-AF65-F5344CB8AC3E}">
        <p14:creationId xmlns:p14="http://schemas.microsoft.com/office/powerpoint/2010/main" val="311612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Skill Based Performance Mode Tools</a:t>
            </a:r>
            <a:endParaRPr lang="en-US" dirty="0"/>
          </a:p>
        </p:txBody>
      </p:sp>
      <p:sp>
        <p:nvSpPr>
          <p:cNvPr id="6" name="Content Placeholder 5"/>
          <p:cNvSpPr>
            <a:spLocks noGrp="1"/>
          </p:cNvSpPr>
          <p:nvPr>
            <p:ph idx="1"/>
          </p:nvPr>
        </p:nvSpPr>
        <p:spPr/>
        <p:txBody>
          <a:bodyPr/>
          <a:lstStyle/>
          <a:p>
            <a:r>
              <a:rPr lang="en-US" dirty="0" smtClean="0"/>
              <a:t>Self Check</a:t>
            </a:r>
          </a:p>
          <a:p>
            <a:r>
              <a:rPr lang="en-US" dirty="0" smtClean="0"/>
              <a:t>Verbalize</a:t>
            </a:r>
          </a:p>
          <a:p>
            <a:r>
              <a:rPr lang="en-US" dirty="0" smtClean="0"/>
              <a:t>Situational Awareness</a:t>
            </a:r>
            <a:endParaRPr lang="en-US" dirty="0"/>
          </a:p>
        </p:txBody>
      </p:sp>
      <p:pic>
        <p:nvPicPr>
          <p:cNvPr id="10" name="Picture 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54759" y="4108451"/>
            <a:ext cx="1988840" cy="1988840"/>
          </a:xfrm>
          <a:prstGeom prst="rect">
            <a:avLst/>
          </a:prstGeom>
        </p:spPr>
      </p:pic>
    </p:spTree>
    <p:custDataLst>
      <p:tags r:id="rId1"/>
    </p:custDataLst>
    <p:extLst>
      <p:ext uri="{BB962C8B-B14F-4D97-AF65-F5344CB8AC3E}">
        <p14:creationId xmlns:p14="http://schemas.microsoft.com/office/powerpoint/2010/main" val="332541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38"/>
            <a:ext cx="7886700" cy="4379912"/>
          </a:xfrm>
        </p:spPr>
        <p:txBody>
          <a:bodyPr/>
          <a:lstStyle/>
          <a:p>
            <a:r>
              <a:rPr lang="en-US" dirty="0" smtClean="0"/>
              <a:t>Rule Based Performance Mode</a:t>
            </a:r>
            <a:endParaRPr lang="en-US" dirty="0"/>
          </a:p>
        </p:txBody>
      </p:sp>
    </p:spTree>
    <p:custDataLst>
      <p:tags r:id="rId1"/>
    </p:custDataLst>
    <p:extLst>
      <p:ext uri="{BB962C8B-B14F-4D97-AF65-F5344CB8AC3E}">
        <p14:creationId xmlns:p14="http://schemas.microsoft.com/office/powerpoint/2010/main" val="420193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Rule Based Performance Mode</a:t>
            </a:r>
            <a:endParaRPr lang="en-US" dirty="0"/>
          </a:p>
        </p:txBody>
      </p:sp>
      <p:sp>
        <p:nvSpPr>
          <p:cNvPr id="10" name="Content Placeholder 9"/>
          <p:cNvSpPr>
            <a:spLocks noGrp="1"/>
          </p:cNvSpPr>
          <p:nvPr>
            <p:ph sz="half" idx="1"/>
          </p:nvPr>
        </p:nvSpPr>
        <p:spPr/>
        <p:txBody>
          <a:bodyPr>
            <a:normAutofit/>
          </a:bodyPr>
          <a:lstStyle/>
          <a:p>
            <a:r>
              <a:rPr lang="en-US" dirty="0"/>
              <a:t>Prepackaged action determined by recognition of familiar problem situations. </a:t>
            </a:r>
            <a:endParaRPr lang="en-US" dirty="0" smtClean="0"/>
          </a:p>
          <a:p>
            <a:r>
              <a:rPr lang="en-US" dirty="0" smtClean="0"/>
              <a:t>Task </a:t>
            </a:r>
            <a:r>
              <a:rPr lang="en-US" dirty="0"/>
              <a:t>performed by using existing rules from procedures, training, or experience.</a:t>
            </a:r>
          </a:p>
        </p:txBody>
      </p:sp>
      <p:sp>
        <p:nvSpPr>
          <p:cNvPr id="11" name="Content Placeholder 10"/>
          <p:cNvSpPr>
            <a:spLocks noGrp="1"/>
          </p:cNvSpPr>
          <p:nvPr>
            <p:ph sz="half" idx="2"/>
          </p:nvPr>
        </p:nvSpPr>
        <p:spPr/>
        <p:txBody>
          <a:bodyPr>
            <a:normAutofit fontScale="92500"/>
          </a:bodyPr>
          <a:lstStyle/>
          <a:p>
            <a:r>
              <a:rPr lang="en-US" dirty="0" smtClean="0"/>
              <a:t>Behavior </a:t>
            </a:r>
            <a:r>
              <a:rPr lang="en-US" dirty="0"/>
              <a:t>based upon selection of </a:t>
            </a:r>
            <a:r>
              <a:rPr lang="en-US" i="1" dirty="0"/>
              <a:t>stored rules </a:t>
            </a:r>
            <a:r>
              <a:rPr lang="en-US" dirty="0"/>
              <a:t>derived from one’s </a:t>
            </a:r>
            <a:r>
              <a:rPr lang="en-US" i="1" dirty="0"/>
              <a:t>recognition </a:t>
            </a:r>
            <a:r>
              <a:rPr lang="en-US" dirty="0"/>
              <a:t>of the situation; follows </a:t>
            </a:r>
            <a:r>
              <a:rPr lang="en-US" b="1" i="1" dirty="0"/>
              <a:t>IF </a:t>
            </a:r>
            <a:r>
              <a:rPr lang="en-US" dirty="0"/>
              <a:t>(symptom X), </a:t>
            </a:r>
            <a:r>
              <a:rPr lang="en-US" b="1" i="1" dirty="0"/>
              <a:t>THEN </a:t>
            </a:r>
            <a:r>
              <a:rPr lang="en-US" dirty="0"/>
              <a:t>(situation Y) logic). </a:t>
            </a:r>
            <a:endParaRPr lang="en-US" dirty="0" smtClean="0"/>
          </a:p>
          <a:p>
            <a:r>
              <a:rPr lang="en-US" dirty="0" smtClean="0"/>
              <a:t>The </a:t>
            </a:r>
            <a:r>
              <a:rPr lang="en-US" dirty="0"/>
              <a:t>problem, although possibly familiar, is usually unanticipated. </a:t>
            </a:r>
            <a:endParaRPr lang="en-US" dirty="0" smtClean="0"/>
          </a:p>
          <a:p>
            <a:r>
              <a:rPr lang="en-US" dirty="0" smtClean="0"/>
              <a:t>Problems </a:t>
            </a:r>
            <a:r>
              <a:rPr lang="en-US" dirty="0"/>
              <a:t>discovered during a task usually require a different skill than planned to accomplish the task successfully.</a:t>
            </a:r>
          </a:p>
          <a:p>
            <a:endParaRPr lang="en-US" dirty="0"/>
          </a:p>
        </p:txBody>
      </p:sp>
    </p:spTree>
    <p:custDataLst>
      <p:tags r:id="rId1"/>
    </p:custDataLst>
    <p:extLst>
      <p:ext uri="{BB962C8B-B14F-4D97-AF65-F5344CB8AC3E}">
        <p14:creationId xmlns:p14="http://schemas.microsoft.com/office/powerpoint/2010/main" val="302226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Rule Based Performance Mode Errors</a:t>
            </a:r>
            <a:endParaRPr lang="en-US" dirty="0"/>
          </a:p>
        </p:txBody>
      </p:sp>
      <p:sp>
        <p:nvSpPr>
          <p:cNvPr id="9" name="Content Placeholder 8"/>
          <p:cNvSpPr>
            <a:spLocks noGrp="1"/>
          </p:cNvSpPr>
          <p:nvPr>
            <p:ph sz="half" idx="1"/>
          </p:nvPr>
        </p:nvSpPr>
        <p:spPr/>
        <p:txBody>
          <a:bodyPr/>
          <a:lstStyle/>
          <a:p>
            <a:r>
              <a:rPr lang="en-US" sz="3200" b="1" dirty="0" smtClean="0"/>
              <a:t>Error Mode</a:t>
            </a:r>
          </a:p>
          <a:p>
            <a:pPr marL="684213"/>
            <a:r>
              <a:rPr lang="en-US" dirty="0"/>
              <a:t>Misinterpretation - not recognizing changes in task requirements, system response, or equipment conditions associated with task due to some preoccupation. Or, so intent on task that pertinent information is not detected, i.e., over attentive.</a:t>
            </a:r>
          </a:p>
        </p:txBody>
      </p:sp>
      <p:sp>
        <p:nvSpPr>
          <p:cNvPr id="10" name="Content Placeholder 9"/>
          <p:cNvSpPr>
            <a:spLocks noGrp="1"/>
          </p:cNvSpPr>
          <p:nvPr>
            <p:ph sz="half" idx="2"/>
          </p:nvPr>
        </p:nvSpPr>
        <p:spPr/>
        <p:txBody>
          <a:bodyPr>
            <a:normAutofit/>
          </a:bodyPr>
          <a:lstStyle/>
          <a:p>
            <a:r>
              <a:rPr lang="en-US" sz="3200" b="1" dirty="0" smtClean="0"/>
              <a:t>Error Rate</a:t>
            </a:r>
          </a:p>
          <a:p>
            <a:r>
              <a:rPr lang="en-US" dirty="0"/>
              <a:t>	</a:t>
            </a:r>
            <a:r>
              <a:rPr lang="en-US" dirty="0" smtClean="0"/>
              <a:t>1 in 1,000</a:t>
            </a:r>
            <a:endParaRPr lang="en-US" dirty="0"/>
          </a:p>
        </p:txBody>
      </p:sp>
    </p:spTree>
    <p:custDataLst>
      <p:tags r:id="rId1"/>
    </p:custDataLst>
    <p:extLst>
      <p:ext uri="{BB962C8B-B14F-4D97-AF65-F5344CB8AC3E}">
        <p14:creationId xmlns:p14="http://schemas.microsoft.com/office/powerpoint/2010/main" val="9178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Rule Based Performance Mode Tools</a:t>
            </a:r>
          </a:p>
        </p:txBody>
      </p:sp>
      <p:sp>
        <p:nvSpPr>
          <p:cNvPr id="6" name="Content Placeholder 5"/>
          <p:cNvSpPr>
            <a:spLocks noGrp="1"/>
          </p:cNvSpPr>
          <p:nvPr>
            <p:ph idx="1"/>
          </p:nvPr>
        </p:nvSpPr>
        <p:spPr/>
        <p:txBody>
          <a:bodyPr/>
          <a:lstStyle/>
          <a:p>
            <a:r>
              <a:rPr lang="en-US" dirty="0" smtClean="0"/>
              <a:t>Procedure use </a:t>
            </a:r>
            <a:r>
              <a:rPr lang="en-US" dirty="0"/>
              <a:t>and </a:t>
            </a:r>
            <a:r>
              <a:rPr lang="en-US" dirty="0" smtClean="0"/>
              <a:t>adherence</a:t>
            </a:r>
            <a:endParaRPr lang="en-US" dirty="0"/>
          </a:p>
          <a:p>
            <a:r>
              <a:rPr lang="en-US" dirty="0" smtClean="0"/>
              <a:t>If</a:t>
            </a:r>
            <a:r>
              <a:rPr lang="en-US" baseline="30000" dirty="0" smtClean="0"/>
              <a:t>2</a:t>
            </a:r>
            <a:r>
              <a:rPr lang="en-US" dirty="0" smtClean="0"/>
              <a:t> then</a:t>
            </a:r>
            <a:r>
              <a:rPr lang="en-US" baseline="30000" dirty="0" smtClean="0"/>
              <a:t>2</a:t>
            </a:r>
            <a:endParaRPr lang="en-US" baseline="30000" dirty="0"/>
          </a:p>
          <a:p>
            <a:r>
              <a:rPr lang="en-US" dirty="0" smtClean="0"/>
              <a:t>Peer check</a:t>
            </a:r>
            <a:endParaRPr lang="en-US" dirty="0"/>
          </a:p>
          <a:p>
            <a:r>
              <a:rPr lang="en-US" dirty="0" smtClean="0"/>
              <a:t>Verbalize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924944"/>
            <a:ext cx="3174781" cy="2881114"/>
          </a:xfrm>
          <a:prstGeom prst="rect">
            <a:avLst/>
          </a:prstGeom>
        </p:spPr>
      </p:pic>
    </p:spTree>
    <p:custDataLst>
      <p:tags r:id="rId1"/>
    </p:custDataLst>
    <p:extLst>
      <p:ext uri="{BB962C8B-B14F-4D97-AF65-F5344CB8AC3E}">
        <p14:creationId xmlns:p14="http://schemas.microsoft.com/office/powerpoint/2010/main" val="3733586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38"/>
            <a:ext cx="7886700" cy="4379912"/>
          </a:xfrm>
        </p:spPr>
        <p:txBody>
          <a:bodyPr/>
          <a:lstStyle/>
          <a:p>
            <a:r>
              <a:rPr lang="en-US" dirty="0" smtClean="0"/>
              <a:t>Knowledge Based Performance Mode</a:t>
            </a:r>
            <a:endParaRPr lang="en-US" dirty="0"/>
          </a:p>
        </p:txBody>
      </p:sp>
    </p:spTree>
    <p:custDataLst>
      <p:tags r:id="rId1"/>
    </p:custDataLst>
    <p:extLst>
      <p:ext uri="{BB962C8B-B14F-4D97-AF65-F5344CB8AC3E}">
        <p14:creationId xmlns:p14="http://schemas.microsoft.com/office/powerpoint/2010/main" val="300593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Knowledge Based Performance Mode</a:t>
            </a:r>
          </a:p>
        </p:txBody>
      </p:sp>
      <p:sp>
        <p:nvSpPr>
          <p:cNvPr id="3" name="Content Placeholder 2"/>
          <p:cNvSpPr>
            <a:spLocks noGrp="1"/>
          </p:cNvSpPr>
          <p:nvPr>
            <p:ph sz="half" idx="1"/>
          </p:nvPr>
        </p:nvSpPr>
        <p:spPr/>
        <p:txBody>
          <a:bodyPr/>
          <a:lstStyle/>
          <a:p>
            <a:r>
              <a:rPr lang="en-US" dirty="0"/>
              <a:t>Unfamiliar situation exists requiring worker to apply analytical skills and </a:t>
            </a:r>
            <a:r>
              <a:rPr lang="en-US" dirty="0" smtClean="0"/>
              <a:t>judgment</a:t>
            </a:r>
          </a:p>
          <a:p>
            <a:endParaRPr lang="en-US" dirty="0"/>
          </a:p>
          <a:p>
            <a:endParaRPr lang="en-US" dirty="0"/>
          </a:p>
        </p:txBody>
      </p:sp>
      <p:sp>
        <p:nvSpPr>
          <p:cNvPr id="4" name="Content Placeholder 3"/>
          <p:cNvSpPr>
            <a:spLocks noGrp="1"/>
          </p:cNvSpPr>
          <p:nvPr>
            <p:ph sz="half" idx="2"/>
          </p:nvPr>
        </p:nvSpPr>
        <p:spPr/>
        <p:txBody>
          <a:bodyPr/>
          <a:lstStyle/>
          <a:p>
            <a:r>
              <a:rPr lang="en-US" dirty="0"/>
              <a:t>Behavior in response to a </a:t>
            </a:r>
            <a:r>
              <a:rPr lang="en-US" i="1" dirty="0"/>
              <a:t>totally unfamiliar </a:t>
            </a:r>
            <a:r>
              <a:rPr lang="en-US" dirty="0"/>
              <a:t>situation (no skill or rule recognizable to the individual) relying on one’s </a:t>
            </a:r>
            <a:r>
              <a:rPr lang="en-US" i="1" dirty="0"/>
              <a:t>understanding </a:t>
            </a:r>
            <a:r>
              <a:rPr lang="en-US" dirty="0"/>
              <a:t>and recollection of </a:t>
            </a:r>
            <a:r>
              <a:rPr lang="en-US" i="1" dirty="0"/>
              <a:t>knowledge </a:t>
            </a:r>
            <a:r>
              <a:rPr lang="en-US" dirty="0"/>
              <a:t>of the system, system’s present state, and scientific principles and fundamental theory related to the system.</a:t>
            </a:r>
          </a:p>
          <a:p>
            <a:endParaRPr lang="en-US" dirty="0"/>
          </a:p>
        </p:txBody>
      </p:sp>
    </p:spTree>
    <p:custDataLst>
      <p:tags r:id="rId1"/>
    </p:custDataLst>
    <p:extLst>
      <p:ext uri="{BB962C8B-B14F-4D97-AF65-F5344CB8AC3E}">
        <p14:creationId xmlns:p14="http://schemas.microsoft.com/office/powerpoint/2010/main" val="318482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Enabling Objectives</a:t>
            </a:r>
            <a:endParaRPr lang="ko-KR" altLang="en-US" dirty="0"/>
          </a:p>
        </p:txBody>
      </p:sp>
      <p:sp>
        <p:nvSpPr>
          <p:cNvPr id="2" name="Content Placeholder 1"/>
          <p:cNvSpPr>
            <a:spLocks noGrp="1"/>
          </p:cNvSpPr>
          <p:nvPr>
            <p:ph idx="1"/>
          </p:nvPr>
        </p:nvSpPr>
        <p:spPr/>
        <p:txBody>
          <a:bodyPr>
            <a:normAutofit lnSpcReduction="10000"/>
          </a:bodyPr>
          <a:lstStyle/>
          <a:p>
            <a:pPr marL="457200" indent="-457200">
              <a:buFont typeface="+mj-lt"/>
              <a:buAutoNum type="arabicPeriod"/>
            </a:pPr>
            <a:r>
              <a:rPr lang="en-US" altLang="en-US" dirty="0" smtClean="0"/>
              <a:t>Define Human Performance.</a:t>
            </a:r>
          </a:p>
          <a:p>
            <a:pPr marL="457200" indent="-457200">
              <a:buFont typeface="+mj-lt"/>
              <a:buAutoNum type="arabicPeriod"/>
            </a:pPr>
            <a:r>
              <a:rPr lang="en-US" altLang="en-US" dirty="0" smtClean="0"/>
              <a:t>Describe the behavioral influences affecting human performance.</a:t>
            </a:r>
          </a:p>
          <a:p>
            <a:pPr marL="457200" indent="-457200">
              <a:buFont typeface="+mj-lt"/>
              <a:buAutoNum type="arabicPeriod"/>
            </a:pPr>
            <a:r>
              <a:rPr lang="en-US" altLang="en-US" dirty="0" smtClean="0"/>
              <a:t>Identify the three performance modes.</a:t>
            </a:r>
          </a:p>
          <a:p>
            <a:pPr marL="457200" indent="-457200">
              <a:buFont typeface="+mj-lt"/>
              <a:buAutoNum type="arabicPeriod"/>
            </a:pPr>
            <a:r>
              <a:rPr lang="en-US" altLang="en-US" dirty="0" smtClean="0"/>
              <a:t>Describe the typical reasons for errors.</a:t>
            </a:r>
          </a:p>
          <a:p>
            <a:pPr marL="457200" indent="-457200">
              <a:buFont typeface="+mj-lt"/>
              <a:buAutoNum type="arabicPeriod"/>
            </a:pPr>
            <a:r>
              <a:rPr lang="en-US" altLang="en-US" dirty="0"/>
              <a:t>Describe the expected behaviors necessary to apply Human Performance Tools for technical workers.</a:t>
            </a:r>
            <a:endParaRPr lang="en-US" altLang="en-US" b="1" dirty="0"/>
          </a:p>
          <a:p>
            <a:pPr marL="457200" indent="-457200">
              <a:buFont typeface="+mj-lt"/>
              <a:buAutoNum type="arabicPeriod"/>
            </a:pPr>
            <a:r>
              <a:rPr lang="en-US" altLang="en-US" dirty="0" smtClean="0"/>
              <a:t>Describe the error proofing techniques. </a:t>
            </a:r>
          </a:p>
          <a:p>
            <a:pPr marL="457200" indent="-457200">
              <a:buFont typeface="+mj-lt"/>
              <a:buAutoNum type="arabicPeriod"/>
            </a:pPr>
            <a:r>
              <a:rPr lang="en-US" altLang="en-US" dirty="0" smtClean="0"/>
              <a:t>Apply Human Performance Tools.</a:t>
            </a:r>
          </a:p>
          <a:p>
            <a:endParaRPr lang="en-US" dirty="0"/>
          </a:p>
        </p:txBody>
      </p:sp>
    </p:spTree>
    <p:custDataLst>
      <p:tags r:id="rId1"/>
    </p:custDataLst>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Knowledge Based Performance Mode Errors</a:t>
            </a:r>
            <a:endParaRPr lang="en-US" dirty="0"/>
          </a:p>
        </p:txBody>
      </p:sp>
      <p:sp>
        <p:nvSpPr>
          <p:cNvPr id="9" name="Content Placeholder 8"/>
          <p:cNvSpPr>
            <a:spLocks noGrp="1"/>
          </p:cNvSpPr>
          <p:nvPr>
            <p:ph sz="half" idx="1"/>
          </p:nvPr>
        </p:nvSpPr>
        <p:spPr/>
        <p:txBody>
          <a:bodyPr/>
          <a:lstStyle/>
          <a:p>
            <a:r>
              <a:rPr lang="en-US" sz="3200" b="1" dirty="0" smtClean="0"/>
              <a:t>Error Mode</a:t>
            </a:r>
          </a:p>
          <a:p>
            <a:pPr marL="684213"/>
            <a:r>
              <a:rPr lang="en-US" u="sng" dirty="0"/>
              <a:t>Diagnosis errors </a:t>
            </a:r>
            <a:r>
              <a:rPr lang="en-US" dirty="0"/>
              <a:t>- flaws in problem-solving and decision-making based upon </a:t>
            </a:r>
            <a:r>
              <a:rPr lang="en-US" u="sng" dirty="0"/>
              <a:t>erroneous mental representation</a:t>
            </a:r>
            <a:r>
              <a:rPr lang="en-US" dirty="0"/>
              <a:t> of the system/equipment status; typically based upon insufficient information about the true system or equipment status.</a:t>
            </a:r>
          </a:p>
        </p:txBody>
      </p:sp>
      <p:sp>
        <p:nvSpPr>
          <p:cNvPr id="10" name="Content Placeholder 9"/>
          <p:cNvSpPr>
            <a:spLocks noGrp="1"/>
          </p:cNvSpPr>
          <p:nvPr>
            <p:ph sz="half" idx="2"/>
          </p:nvPr>
        </p:nvSpPr>
        <p:spPr/>
        <p:txBody>
          <a:bodyPr>
            <a:normAutofit/>
          </a:bodyPr>
          <a:lstStyle/>
          <a:p>
            <a:r>
              <a:rPr lang="en-US" sz="3200" b="1" dirty="0" smtClean="0"/>
              <a:t>Error Rate</a:t>
            </a:r>
          </a:p>
          <a:p>
            <a:r>
              <a:rPr lang="en-US" dirty="0"/>
              <a:t>	</a:t>
            </a:r>
            <a:r>
              <a:rPr lang="en-US" dirty="0" smtClean="0"/>
              <a:t>1 in 10</a:t>
            </a:r>
            <a:endParaRPr lang="en-US" dirty="0"/>
          </a:p>
        </p:txBody>
      </p:sp>
    </p:spTree>
    <p:custDataLst>
      <p:tags r:id="rId1"/>
    </p:custDataLst>
    <p:extLst>
      <p:ext uri="{BB962C8B-B14F-4D97-AF65-F5344CB8AC3E}">
        <p14:creationId xmlns:p14="http://schemas.microsoft.com/office/powerpoint/2010/main" val="111461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Mental Model </a:t>
            </a:r>
          </a:p>
        </p:txBody>
      </p:sp>
      <p:sp>
        <p:nvSpPr>
          <p:cNvPr id="5" name="Content Placeholder 4"/>
          <p:cNvSpPr>
            <a:spLocks noGrp="1"/>
          </p:cNvSpPr>
          <p:nvPr>
            <p:ph idx="1"/>
          </p:nvPr>
        </p:nvSpPr>
        <p:spPr/>
        <p:txBody>
          <a:bodyPr>
            <a:normAutofit/>
          </a:bodyPr>
          <a:lstStyle/>
          <a:p>
            <a:r>
              <a:rPr lang="en-US" dirty="0" smtClean="0"/>
              <a:t>Based on personal understanding or opinions </a:t>
            </a:r>
          </a:p>
          <a:p>
            <a:r>
              <a:rPr lang="en-US" dirty="0" smtClean="0"/>
              <a:t>When there is no formal process or procedure</a:t>
            </a:r>
          </a:p>
          <a:p>
            <a:r>
              <a:rPr lang="en-US" dirty="0" smtClean="0"/>
              <a:t>Figure it out as you go</a:t>
            </a:r>
          </a:p>
          <a:p>
            <a:endParaRPr lang="en-US" dirty="0"/>
          </a:p>
          <a:p>
            <a:endParaRPr lang="en-US" dirty="0" smtClean="0"/>
          </a:p>
          <a:p>
            <a:endParaRPr lang="en-US" dirty="0"/>
          </a:p>
          <a:p>
            <a:pPr algn="r"/>
            <a:endParaRPr lang="en-US" dirty="0" smtClean="0"/>
          </a:p>
          <a:p>
            <a:pPr algn="r"/>
            <a:endParaRPr lang="en-US" dirty="0"/>
          </a:p>
          <a:p>
            <a:pPr algn="r"/>
            <a:r>
              <a:rPr lang="en-US" dirty="0" smtClean="0"/>
              <a:t>“You don’t know what you don’t know.”</a:t>
            </a:r>
            <a:endParaRPr lang="en-US" dirty="0"/>
          </a:p>
        </p:txBody>
      </p:sp>
    </p:spTree>
    <p:custDataLst>
      <p:tags r:id="rId1"/>
    </p:custDataLst>
    <p:extLst>
      <p:ext uri="{BB962C8B-B14F-4D97-AF65-F5344CB8AC3E}">
        <p14:creationId xmlns:p14="http://schemas.microsoft.com/office/powerpoint/2010/main" val="222336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8"/>
            <a:ext cx="7886700" cy="4379912"/>
          </a:xfrm>
        </p:spPr>
        <p:txBody>
          <a:bodyPr/>
          <a:lstStyle/>
          <a:p>
            <a:r>
              <a:rPr lang="en-US" dirty="0" smtClean="0"/>
              <a:t>Mental Model Test</a:t>
            </a:r>
            <a:endParaRPr lang="en-US" dirty="0"/>
          </a:p>
        </p:txBody>
      </p:sp>
    </p:spTree>
    <p:custDataLst>
      <p:tags r:id="rId1"/>
    </p:custDataLst>
    <p:extLst>
      <p:ext uri="{BB962C8B-B14F-4D97-AF65-F5344CB8AC3E}">
        <p14:creationId xmlns:p14="http://schemas.microsoft.com/office/powerpoint/2010/main" val="397252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Phrase Recall Exercise</a:t>
            </a:r>
            <a:endParaRPr lang="en-US" dirty="0"/>
          </a:p>
        </p:txBody>
      </p:sp>
      <p:sp>
        <p:nvSpPr>
          <p:cNvPr id="5" name="Isosceles Triangle 4"/>
          <p:cNvSpPr/>
          <p:nvPr/>
        </p:nvSpPr>
        <p:spPr>
          <a:xfrm>
            <a:off x="323528" y="1340768"/>
            <a:ext cx="3600400" cy="2016224"/>
          </a:xfrm>
          <a:prstGeom prst="triangle">
            <a:avLst>
              <a:gd name="adj" fmla="val 504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rPr>
              <a:t>PARIS </a:t>
            </a:r>
          </a:p>
          <a:p>
            <a:pPr algn="ctr"/>
            <a:r>
              <a:rPr lang="en-US" sz="2400" dirty="0" smtClean="0">
                <a:solidFill>
                  <a:schemeClr val="tx1"/>
                </a:solidFill>
              </a:rPr>
              <a:t>IN THE</a:t>
            </a:r>
          </a:p>
          <a:p>
            <a:pPr algn="ctr"/>
            <a:r>
              <a:rPr lang="en-US" sz="2400" dirty="0" smtClean="0">
                <a:solidFill>
                  <a:schemeClr val="tx1"/>
                </a:solidFill>
              </a:rPr>
              <a:t>THE SPRING</a:t>
            </a:r>
          </a:p>
          <a:p>
            <a:pPr algn="ctr"/>
            <a:endParaRPr lang="en-US" sz="2400" dirty="0">
              <a:solidFill>
                <a:schemeClr val="tx1"/>
              </a:solidFill>
            </a:endParaRPr>
          </a:p>
          <a:p>
            <a:pPr algn="ctr"/>
            <a:endParaRPr lang="en-US" sz="2400" dirty="0">
              <a:solidFill>
                <a:schemeClr val="tx1"/>
              </a:solidFill>
            </a:endParaRPr>
          </a:p>
        </p:txBody>
      </p:sp>
      <p:sp>
        <p:nvSpPr>
          <p:cNvPr id="6" name="Isosceles Triangle 5"/>
          <p:cNvSpPr/>
          <p:nvPr/>
        </p:nvSpPr>
        <p:spPr>
          <a:xfrm>
            <a:off x="2843808" y="2708920"/>
            <a:ext cx="3600400" cy="2016224"/>
          </a:xfrm>
          <a:prstGeom prst="triangle">
            <a:avLst>
              <a:gd name="adj" fmla="val 504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rPr>
              <a:t>ONCE </a:t>
            </a:r>
          </a:p>
          <a:p>
            <a:pPr algn="ctr"/>
            <a:r>
              <a:rPr lang="en-US" sz="2400" dirty="0" smtClean="0">
                <a:solidFill>
                  <a:schemeClr val="tx1"/>
                </a:solidFill>
              </a:rPr>
              <a:t>IN A</a:t>
            </a:r>
          </a:p>
          <a:p>
            <a:pPr algn="ctr"/>
            <a:r>
              <a:rPr lang="en-US" sz="2400" dirty="0" smtClean="0">
                <a:solidFill>
                  <a:schemeClr val="tx1"/>
                </a:solidFill>
              </a:rPr>
              <a:t>A LIFETIME</a:t>
            </a:r>
          </a:p>
          <a:p>
            <a:pPr algn="ctr"/>
            <a:endParaRPr lang="en-US" sz="2400" dirty="0" smtClean="0">
              <a:solidFill>
                <a:schemeClr val="tx1"/>
              </a:solidFill>
            </a:endParaRPr>
          </a:p>
          <a:p>
            <a:pPr algn="ctr"/>
            <a:endParaRPr lang="en-US" sz="2400" dirty="0">
              <a:solidFill>
                <a:schemeClr val="tx1"/>
              </a:solidFill>
            </a:endParaRPr>
          </a:p>
        </p:txBody>
      </p:sp>
      <p:sp>
        <p:nvSpPr>
          <p:cNvPr id="7" name="Isosceles Triangle 6"/>
          <p:cNvSpPr/>
          <p:nvPr/>
        </p:nvSpPr>
        <p:spPr>
          <a:xfrm>
            <a:off x="5364088" y="4077072"/>
            <a:ext cx="3600400" cy="2016224"/>
          </a:xfrm>
          <a:prstGeom prst="triangle">
            <a:avLst>
              <a:gd name="adj" fmla="val 504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rPr>
              <a:t>BIRD</a:t>
            </a:r>
          </a:p>
          <a:p>
            <a:pPr algn="ctr"/>
            <a:r>
              <a:rPr lang="en-US" sz="2400" dirty="0" smtClean="0">
                <a:solidFill>
                  <a:schemeClr val="tx1"/>
                </a:solidFill>
              </a:rPr>
              <a:t>IN THE</a:t>
            </a:r>
          </a:p>
          <a:p>
            <a:pPr algn="ctr"/>
            <a:r>
              <a:rPr lang="en-US" sz="2400" dirty="0" smtClean="0">
                <a:solidFill>
                  <a:schemeClr val="tx1"/>
                </a:solidFill>
              </a:rPr>
              <a:t>THE HAND</a:t>
            </a:r>
          </a:p>
          <a:p>
            <a:pPr algn="ctr"/>
            <a:endParaRPr lang="en-US" sz="2400" dirty="0" smtClean="0">
              <a:solidFill>
                <a:schemeClr val="tx1"/>
              </a:solidFill>
            </a:endParaRPr>
          </a:p>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234956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Mental Model Test</a:t>
            </a:r>
            <a:endParaRPr lang="en-US" dirty="0"/>
          </a:p>
        </p:txBody>
      </p:sp>
      <p:sp>
        <p:nvSpPr>
          <p:cNvPr id="5" name="Text Placeholder 4"/>
          <p:cNvSpPr>
            <a:spLocks noGrp="1"/>
          </p:cNvSpPr>
          <p:nvPr>
            <p:ph type="body" idx="1"/>
          </p:nvPr>
        </p:nvSpPr>
        <p:spPr/>
        <p:txBody>
          <a:bodyPr/>
          <a:lstStyle/>
          <a:p>
            <a:r>
              <a:rPr lang="en-US" dirty="0" smtClean="0"/>
              <a:t>What did you see?</a:t>
            </a:r>
            <a:endParaRPr lang="en-US" dirty="0"/>
          </a:p>
        </p:txBody>
      </p:sp>
    </p:spTree>
    <p:custDataLst>
      <p:tags r:id="rId1"/>
    </p:custDataLst>
    <p:extLst>
      <p:ext uri="{BB962C8B-B14F-4D97-AF65-F5344CB8AC3E}">
        <p14:creationId xmlns:p14="http://schemas.microsoft.com/office/powerpoint/2010/main" val="3662621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Phrase Recall Exercise</a:t>
            </a:r>
            <a:endParaRPr lang="en-US" dirty="0"/>
          </a:p>
        </p:txBody>
      </p:sp>
      <p:sp>
        <p:nvSpPr>
          <p:cNvPr id="5" name="Isosceles Triangle 4"/>
          <p:cNvSpPr/>
          <p:nvPr/>
        </p:nvSpPr>
        <p:spPr>
          <a:xfrm>
            <a:off x="323528" y="1340768"/>
            <a:ext cx="3600400" cy="2016224"/>
          </a:xfrm>
          <a:prstGeom prst="triangle">
            <a:avLst>
              <a:gd name="adj" fmla="val 504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rPr>
              <a:t>PARIS </a:t>
            </a:r>
          </a:p>
          <a:p>
            <a:pPr algn="ctr"/>
            <a:r>
              <a:rPr lang="en-US" sz="2400" dirty="0" smtClean="0">
                <a:solidFill>
                  <a:schemeClr val="tx1"/>
                </a:solidFill>
              </a:rPr>
              <a:t>IN THE</a:t>
            </a:r>
          </a:p>
          <a:p>
            <a:pPr algn="ctr"/>
            <a:r>
              <a:rPr lang="en-US" sz="2400" dirty="0" smtClean="0">
                <a:solidFill>
                  <a:schemeClr val="tx1"/>
                </a:solidFill>
              </a:rPr>
              <a:t>THE SPRING</a:t>
            </a:r>
          </a:p>
          <a:p>
            <a:pPr algn="ctr"/>
            <a:endParaRPr lang="en-US" sz="2400" dirty="0">
              <a:solidFill>
                <a:schemeClr val="tx1"/>
              </a:solidFill>
            </a:endParaRPr>
          </a:p>
          <a:p>
            <a:pPr algn="ctr"/>
            <a:endParaRPr lang="en-US" sz="2400" dirty="0">
              <a:solidFill>
                <a:schemeClr val="tx1"/>
              </a:solidFill>
            </a:endParaRPr>
          </a:p>
        </p:txBody>
      </p:sp>
      <p:sp>
        <p:nvSpPr>
          <p:cNvPr id="6" name="Isosceles Triangle 5"/>
          <p:cNvSpPr/>
          <p:nvPr/>
        </p:nvSpPr>
        <p:spPr>
          <a:xfrm>
            <a:off x="2843808" y="2708920"/>
            <a:ext cx="3600400" cy="2016224"/>
          </a:xfrm>
          <a:prstGeom prst="triangle">
            <a:avLst>
              <a:gd name="adj" fmla="val 504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rPr>
              <a:t>ONCE </a:t>
            </a:r>
          </a:p>
          <a:p>
            <a:pPr algn="ctr"/>
            <a:r>
              <a:rPr lang="en-US" sz="2400" dirty="0" smtClean="0">
                <a:solidFill>
                  <a:schemeClr val="tx1"/>
                </a:solidFill>
              </a:rPr>
              <a:t>IN A</a:t>
            </a:r>
          </a:p>
          <a:p>
            <a:pPr algn="ctr"/>
            <a:r>
              <a:rPr lang="en-US" sz="2400" dirty="0" smtClean="0">
                <a:solidFill>
                  <a:schemeClr val="tx1"/>
                </a:solidFill>
              </a:rPr>
              <a:t>A LIFETIME</a:t>
            </a:r>
          </a:p>
          <a:p>
            <a:pPr algn="ctr"/>
            <a:endParaRPr lang="en-US" sz="2400" dirty="0" smtClean="0">
              <a:solidFill>
                <a:schemeClr val="tx1"/>
              </a:solidFill>
            </a:endParaRPr>
          </a:p>
          <a:p>
            <a:pPr algn="ctr"/>
            <a:endParaRPr lang="en-US" sz="2400" dirty="0">
              <a:solidFill>
                <a:schemeClr val="tx1"/>
              </a:solidFill>
            </a:endParaRPr>
          </a:p>
        </p:txBody>
      </p:sp>
      <p:sp>
        <p:nvSpPr>
          <p:cNvPr id="7" name="Isosceles Triangle 6"/>
          <p:cNvSpPr/>
          <p:nvPr/>
        </p:nvSpPr>
        <p:spPr>
          <a:xfrm>
            <a:off x="5364088" y="4077072"/>
            <a:ext cx="3600400" cy="2016224"/>
          </a:xfrm>
          <a:prstGeom prst="triangle">
            <a:avLst>
              <a:gd name="adj" fmla="val 504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rPr>
              <a:t>BIRD</a:t>
            </a:r>
          </a:p>
          <a:p>
            <a:pPr algn="ctr"/>
            <a:r>
              <a:rPr lang="en-US" sz="2400" dirty="0" smtClean="0">
                <a:solidFill>
                  <a:schemeClr val="tx1"/>
                </a:solidFill>
              </a:rPr>
              <a:t>IN THE</a:t>
            </a:r>
          </a:p>
          <a:p>
            <a:pPr algn="ctr"/>
            <a:r>
              <a:rPr lang="en-US" sz="2400" dirty="0" smtClean="0">
                <a:solidFill>
                  <a:schemeClr val="tx1"/>
                </a:solidFill>
              </a:rPr>
              <a:t>THE HAND</a:t>
            </a:r>
          </a:p>
          <a:p>
            <a:pPr algn="ctr"/>
            <a:endParaRPr lang="en-US" sz="2400" dirty="0" smtClean="0">
              <a:solidFill>
                <a:schemeClr val="tx1"/>
              </a:solidFill>
            </a:endParaRPr>
          </a:p>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33122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Human Performance Principles…</a:t>
            </a:r>
            <a:endParaRPr lang="en-US" dirty="0"/>
          </a:p>
        </p:txBody>
      </p:sp>
      <p:sp>
        <p:nvSpPr>
          <p:cNvPr id="3" name="Content Placeholder 2"/>
          <p:cNvSpPr>
            <a:spLocks noGrp="1"/>
          </p:cNvSpPr>
          <p:nvPr>
            <p:ph idx="1"/>
          </p:nvPr>
        </p:nvSpPr>
        <p:spPr/>
        <p:txBody>
          <a:bodyPr>
            <a:normAutofit/>
          </a:bodyPr>
          <a:lstStyle/>
          <a:p>
            <a:r>
              <a:rPr lang="en-US" altLang="en-US" sz="3200" b="1" dirty="0" smtClean="0"/>
              <a:t>Understanding the reasons</a:t>
            </a:r>
            <a:r>
              <a:rPr lang="en-US" altLang="en-US" sz="3200" dirty="0" smtClean="0"/>
              <a:t> mistakes occur and </a:t>
            </a:r>
            <a:r>
              <a:rPr lang="en-US" altLang="en-US" sz="3200" b="1" dirty="0" smtClean="0"/>
              <a:t>applying lessons learned</a:t>
            </a:r>
            <a:r>
              <a:rPr lang="en-US" altLang="en-US" sz="3200" dirty="0" smtClean="0"/>
              <a:t> from past events can </a:t>
            </a:r>
            <a:r>
              <a:rPr lang="en-US" altLang="en-US" sz="3200" b="1" dirty="0" smtClean="0"/>
              <a:t>avoid future events</a:t>
            </a:r>
            <a:r>
              <a:rPr lang="en-US" altLang="en-US" sz="3200" dirty="0" smtClean="0"/>
              <a:t>.</a:t>
            </a:r>
          </a:p>
          <a:p>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780928"/>
            <a:ext cx="4286250" cy="3314700"/>
          </a:xfrm>
          <a:prstGeom prst="rect">
            <a:avLst/>
          </a:prstGeom>
        </p:spPr>
      </p:pic>
    </p:spTree>
    <p:custDataLst>
      <p:tags r:id="rId1"/>
    </p:custDataLst>
    <p:extLst>
      <p:ext uri="{BB962C8B-B14F-4D97-AF65-F5344CB8AC3E}">
        <p14:creationId xmlns:p14="http://schemas.microsoft.com/office/powerpoint/2010/main" val="2831373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Traps</a:t>
            </a:r>
            <a:endParaRPr lang="en-US" dirty="0"/>
          </a:p>
        </p:txBody>
      </p:sp>
      <p:sp>
        <p:nvSpPr>
          <p:cNvPr id="5" name="Content Placeholder 4"/>
          <p:cNvSpPr>
            <a:spLocks noGrp="1"/>
          </p:cNvSpPr>
          <p:nvPr>
            <p:ph sz="half" idx="1"/>
          </p:nvPr>
        </p:nvSpPr>
        <p:spPr/>
        <p:txBody>
          <a:bodyPr/>
          <a:lstStyle/>
          <a:p>
            <a:r>
              <a:rPr lang="en-US" dirty="0" smtClean="0"/>
              <a:t>Time pressure</a:t>
            </a:r>
          </a:p>
          <a:p>
            <a:r>
              <a:rPr lang="en-US" dirty="0" smtClean="0"/>
              <a:t>Distraction/interruption</a:t>
            </a:r>
          </a:p>
          <a:p>
            <a:r>
              <a:rPr lang="en-US" dirty="0" smtClean="0"/>
              <a:t>Multiple tasks</a:t>
            </a:r>
          </a:p>
          <a:p>
            <a:r>
              <a:rPr lang="en-US" dirty="0" smtClean="0"/>
              <a:t>Overconfidence</a:t>
            </a:r>
          </a:p>
          <a:p>
            <a:endParaRPr lang="en-US" dirty="0"/>
          </a:p>
        </p:txBody>
      </p:sp>
      <p:sp>
        <p:nvSpPr>
          <p:cNvPr id="6" name="Content Placeholder 5"/>
          <p:cNvSpPr>
            <a:spLocks noGrp="1"/>
          </p:cNvSpPr>
          <p:nvPr>
            <p:ph sz="half" idx="2"/>
          </p:nvPr>
        </p:nvSpPr>
        <p:spPr/>
        <p:txBody>
          <a:bodyPr/>
          <a:lstStyle/>
          <a:p>
            <a:r>
              <a:rPr lang="en-US" dirty="0"/>
              <a:t>Vague or interpretive guidance</a:t>
            </a:r>
          </a:p>
          <a:p>
            <a:r>
              <a:rPr lang="en-US" dirty="0" smtClean="0"/>
              <a:t>Peer pressure</a:t>
            </a:r>
          </a:p>
          <a:p>
            <a:r>
              <a:rPr lang="en-US" dirty="0" smtClean="0"/>
              <a:t>Physical environment </a:t>
            </a:r>
          </a:p>
          <a:p>
            <a:r>
              <a:rPr lang="en-US" dirty="0" smtClean="0"/>
              <a:t>Mental stress</a:t>
            </a:r>
          </a:p>
          <a:p>
            <a:endParaRPr lang="en-US" dirty="0"/>
          </a:p>
        </p:txBody>
      </p:sp>
    </p:spTree>
    <p:custDataLst>
      <p:tags r:id="rId1"/>
    </p:custDataLst>
    <p:extLst>
      <p:ext uri="{BB962C8B-B14F-4D97-AF65-F5344CB8AC3E}">
        <p14:creationId xmlns:p14="http://schemas.microsoft.com/office/powerpoint/2010/main" val="268321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Error Traps</a:t>
            </a:r>
            <a:endParaRPr lang="en-US" dirty="0"/>
          </a:p>
        </p:txBody>
      </p:sp>
      <p:sp>
        <p:nvSpPr>
          <p:cNvPr id="3" name="Content Placeholder 2"/>
          <p:cNvSpPr>
            <a:spLocks noGrp="1"/>
          </p:cNvSpPr>
          <p:nvPr>
            <p:ph idx="1"/>
          </p:nvPr>
        </p:nvSpPr>
        <p:spPr/>
        <p:txBody>
          <a:bodyPr/>
          <a:lstStyle/>
          <a:p>
            <a:r>
              <a:rPr lang="en-US" altLang="en-US" smtClean="0"/>
              <a:t>Time Pressure</a:t>
            </a:r>
            <a:endParaRPr lang="en-US" altLang="en-US" dirty="0"/>
          </a:p>
        </p:txBody>
      </p:sp>
      <p:sp>
        <p:nvSpPr>
          <p:cNvPr id="4" name="Content Placeholder 3"/>
          <p:cNvSpPr>
            <a:spLocks noGrp="1"/>
          </p:cNvSpPr>
          <p:nvPr>
            <p:ph idx="10"/>
          </p:nvPr>
        </p:nvSpPr>
        <p:spPr>
          <a:xfrm>
            <a:off x="1835696" y="1844824"/>
            <a:ext cx="6861448" cy="4147865"/>
          </a:xfrm>
        </p:spPr>
        <p:txBody>
          <a:bodyPr>
            <a:noAutofit/>
          </a:bodyPr>
          <a:lstStyle/>
          <a:p>
            <a:pPr>
              <a:lnSpc>
                <a:spcPct val="100000"/>
              </a:lnSpc>
              <a:spcBef>
                <a:spcPts val="0"/>
              </a:spcBef>
            </a:pPr>
            <a:r>
              <a:rPr lang="en-US" sz="2000" dirty="0" smtClean="0"/>
              <a:t>Our work is often driven by time pressure.  When we rush, we are less likely to:</a:t>
            </a:r>
          </a:p>
          <a:p>
            <a:pPr lvl="1">
              <a:lnSpc>
                <a:spcPct val="100000"/>
              </a:lnSpc>
              <a:spcBef>
                <a:spcPts val="0"/>
              </a:spcBef>
            </a:pPr>
            <a:r>
              <a:rPr lang="en-US" sz="2000" dirty="0" smtClean="0"/>
              <a:t>Prepare for the job</a:t>
            </a:r>
          </a:p>
          <a:p>
            <a:pPr lvl="1">
              <a:lnSpc>
                <a:spcPct val="100000"/>
              </a:lnSpc>
              <a:spcBef>
                <a:spcPts val="0"/>
              </a:spcBef>
            </a:pPr>
            <a:r>
              <a:rPr lang="en-US" sz="2000" dirty="0" smtClean="0"/>
              <a:t>Have a questioning attitude</a:t>
            </a:r>
          </a:p>
          <a:p>
            <a:pPr lvl="1">
              <a:lnSpc>
                <a:spcPct val="100000"/>
              </a:lnSpc>
              <a:spcBef>
                <a:spcPts val="0"/>
              </a:spcBef>
            </a:pPr>
            <a:r>
              <a:rPr lang="en-US" sz="2000" dirty="0" smtClean="0"/>
              <a:t>Self/peer check</a:t>
            </a:r>
          </a:p>
          <a:p>
            <a:pPr>
              <a:lnSpc>
                <a:spcPct val="100000"/>
              </a:lnSpc>
              <a:spcBef>
                <a:spcPts val="0"/>
              </a:spcBef>
            </a:pPr>
            <a:r>
              <a:rPr lang="en-US" sz="2000" dirty="0" smtClean="0"/>
              <a:t>Keys to eliminating time pressure:</a:t>
            </a:r>
          </a:p>
          <a:p>
            <a:pPr lvl="1">
              <a:lnSpc>
                <a:spcPct val="100000"/>
              </a:lnSpc>
              <a:spcBef>
                <a:spcPts val="0"/>
              </a:spcBef>
            </a:pPr>
            <a:r>
              <a:rPr lang="en-US" sz="2000" dirty="0" smtClean="0"/>
              <a:t> Eliminate false pressure</a:t>
            </a:r>
          </a:p>
          <a:p>
            <a:pPr lvl="1">
              <a:lnSpc>
                <a:spcPct val="100000"/>
              </a:lnSpc>
              <a:spcBef>
                <a:spcPts val="0"/>
              </a:spcBef>
            </a:pPr>
            <a:r>
              <a:rPr lang="en-US" sz="2000" dirty="0" smtClean="0"/>
              <a:t> Provide sufficient time to do the job</a:t>
            </a:r>
          </a:p>
          <a:p>
            <a:pPr lvl="1">
              <a:lnSpc>
                <a:spcPct val="100000"/>
              </a:lnSpc>
              <a:spcBef>
                <a:spcPts val="0"/>
              </a:spcBef>
            </a:pPr>
            <a:r>
              <a:rPr lang="en-US" sz="2000" dirty="0" smtClean="0"/>
              <a:t> Do not over commit</a:t>
            </a:r>
          </a:p>
          <a:p>
            <a:pPr>
              <a:lnSpc>
                <a:spcPct val="100000"/>
              </a:lnSpc>
              <a:spcBef>
                <a:spcPts val="0"/>
              </a:spcBef>
            </a:pPr>
            <a:r>
              <a:rPr lang="en-US" sz="2000" dirty="0" smtClean="0"/>
              <a:t>If we can not avoid Time Pressure, what else can we do?  </a:t>
            </a:r>
          </a:p>
          <a:p>
            <a:pPr lvl="1">
              <a:lnSpc>
                <a:spcPct val="100000"/>
              </a:lnSpc>
              <a:spcBef>
                <a:spcPts val="0"/>
              </a:spcBef>
            </a:pPr>
            <a:r>
              <a:rPr lang="en-US" sz="2000" i="1" dirty="0" smtClean="0"/>
              <a:t>Recognize the Trap and make a conscious decision about how to deal with it. </a:t>
            </a:r>
          </a:p>
          <a:p>
            <a:pPr algn="ctr">
              <a:lnSpc>
                <a:spcPct val="100000"/>
              </a:lnSpc>
              <a:spcBef>
                <a:spcPts val="0"/>
              </a:spcBef>
            </a:pPr>
            <a:r>
              <a:rPr lang="en-US" sz="2000" dirty="0" smtClean="0"/>
              <a:t>USE YOUR HU TOOLS</a:t>
            </a:r>
            <a:endParaRPr lang="en-US" sz="2000" dirty="0"/>
          </a:p>
        </p:txBody>
      </p:sp>
    </p:spTree>
    <p:custDataLst>
      <p:tags r:id="rId1"/>
    </p:custDataLst>
    <p:extLst>
      <p:ext uri="{BB962C8B-B14F-4D97-AF65-F5344CB8AC3E}">
        <p14:creationId xmlns:p14="http://schemas.microsoft.com/office/powerpoint/2010/main" val="264537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Error Traps</a:t>
            </a:r>
            <a:endParaRPr lang="en-US" dirty="0"/>
          </a:p>
        </p:txBody>
      </p:sp>
      <p:sp>
        <p:nvSpPr>
          <p:cNvPr id="3" name="Content Placeholder 2"/>
          <p:cNvSpPr>
            <a:spLocks noGrp="1"/>
          </p:cNvSpPr>
          <p:nvPr>
            <p:ph idx="1"/>
          </p:nvPr>
        </p:nvSpPr>
        <p:spPr/>
        <p:txBody>
          <a:bodyPr/>
          <a:lstStyle/>
          <a:p>
            <a:r>
              <a:rPr lang="en-US" altLang="en-US" smtClean="0"/>
              <a:t>Distraction/Interruption</a:t>
            </a:r>
            <a:endParaRPr lang="en-US" altLang="en-US" dirty="0"/>
          </a:p>
        </p:txBody>
      </p:sp>
      <p:sp>
        <p:nvSpPr>
          <p:cNvPr id="4" name="Content Placeholder 3"/>
          <p:cNvSpPr>
            <a:spLocks noGrp="1"/>
          </p:cNvSpPr>
          <p:nvPr>
            <p:ph idx="10"/>
          </p:nvPr>
        </p:nvSpPr>
        <p:spPr/>
        <p:txBody>
          <a:bodyPr>
            <a:normAutofit fontScale="92500" lnSpcReduction="10000"/>
          </a:bodyPr>
          <a:lstStyle/>
          <a:p>
            <a:r>
              <a:rPr lang="en-US" altLang="en-US" dirty="0" smtClean="0"/>
              <a:t>Most of our workforce is subjected to situations where distractions are common.</a:t>
            </a:r>
          </a:p>
          <a:p>
            <a:r>
              <a:rPr lang="en-US" altLang="en-US" dirty="0" smtClean="0"/>
              <a:t>When we are distracted from our work, we are less likely to:</a:t>
            </a:r>
          </a:p>
          <a:p>
            <a:pPr lvl="1"/>
            <a:r>
              <a:rPr lang="en-US" altLang="en-US" dirty="0" smtClean="0"/>
              <a:t>Verify the as-left conditions prior to resuming work (Self-Check)</a:t>
            </a:r>
          </a:p>
          <a:p>
            <a:pPr lvl="1"/>
            <a:r>
              <a:rPr lang="en-US" altLang="en-US" dirty="0" smtClean="0"/>
              <a:t>Recognize a change in condition (Questioning attitude)</a:t>
            </a:r>
          </a:p>
          <a:p>
            <a:pPr lvl="1"/>
            <a:r>
              <a:rPr lang="en-US" altLang="en-US" dirty="0" smtClean="0"/>
              <a:t>Verify that we have completed all our assigned tasks </a:t>
            </a:r>
          </a:p>
          <a:p>
            <a:r>
              <a:rPr lang="en-US" altLang="en-US" dirty="0" smtClean="0"/>
              <a:t>Ways to eliminate distractions:</a:t>
            </a:r>
          </a:p>
          <a:p>
            <a:pPr lvl="1"/>
            <a:r>
              <a:rPr lang="en-US" altLang="en-US" dirty="0" smtClean="0"/>
              <a:t> Verify conditions prior to resuming the task</a:t>
            </a:r>
          </a:p>
          <a:p>
            <a:pPr lvl="1"/>
            <a:r>
              <a:rPr lang="en-US" altLang="en-US" dirty="0" smtClean="0"/>
              <a:t> Ask for a peer check </a:t>
            </a:r>
            <a:endParaRPr lang="en-US" altLang="en-US" dirty="0"/>
          </a:p>
        </p:txBody>
      </p:sp>
    </p:spTree>
    <p:custDataLst>
      <p:tags r:id="rId1"/>
    </p:custDataLst>
    <p:extLst>
      <p:ext uri="{BB962C8B-B14F-4D97-AF65-F5344CB8AC3E}">
        <p14:creationId xmlns:p14="http://schemas.microsoft.com/office/powerpoint/2010/main" val="182241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Why Are We Here? </a:t>
            </a:r>
            <a:endParaRPr lang="en-US" dirty="0"/>
          </a:p>
        </p:txBody>
      </p:sp>
      <p:sp>
        <p:nvSpPr>
          <p:cNvPr id="3" name="Content Placeholder 2"/>
          <p:cNvSpPr>
            <a:spLocks noGrp="1"/>
          </p:cNvSpPr>
          <p:nvPr>
            <p:ph idx="1"/>
          </p:nvPr>
        </p:nvSpPr>
        <p:spPr/>
        <p:txBody>
          <a:bodyPr>
            <a:normAutofit/>
          </a:bodyPr>
          <a:lstStyle/>
          <a:p>
            <a:r>
              <a:rPr lang="en-US" altLang="en-US" sz="3200" b="1" dirty="0" smtClean="0"/>
              <a:t>Safety</a:t>
            </a:r>
            <a:r>
              <a:rPr lang="en-US" altLang="en-US" sz="3200" dirty="0" smtClean="0"/>
              <a:t> – Ourselves and others.</a:t>
            </a:r>
          </a:p>
          <a:p>
            <a:r>
              <a:rPr lang="en-US" altLang="en-US" sz="3200" b="1" dirty="0" smtClean="0"/>
              <a:t>Consequences</a:t>
            </a:r>
            <a:r>
              <a:rPr lang="en-US" altLang="en-US" sz="3200" dirty="0" smtClean="0"/>
              <a:t> – Our products matter!</a:t>
            </a:r>
          </a:p>
          <a:p>
            <a:r>
              <a:rPr lang="en-US" altLang="en-US" sz="3200" b="1" dirty="0" smtClean="0"/>
              <a:t>Rework</a:t>
            </a:r>
            <a:r>
              <a:rPr lang="en-US" altLang="en-US" sz="3200" dirty="0" smtClean="0"/>
              <a:t> – Who has time to do it twice?</a:t>
            </a:r>
          </a:p>
          <a:p>
            <a:r>
              <a:rPr lang="en-US" altLang="en-US" sz="3200" b="1" dirty="0" smtClean="0"/>
              <a:t>Career Development </a:t>
            </a:r>
            <a:r>
              <a:rPr lang="en-US" altLang="en-US" sz="3200" dirty="0" smtClean="0"/>
              <a:t>– Leaders help others.</a:t>
            </a:r>
          </a:p>
          <a:p>
            <a:r>
              <a:rPr lang="en-US" altLang="en-US" sz="3200" b="1" dirty="0" smtClean="0"/>
              <a:t>Pride </a:t>
            </a:r>
            <a:r>
              <a:rPr lang="en-US" altLang="en-US" dirty="0" smtClean="0"/>
              <a:t>– In ourselves and our team!</a:t>
            </a:r>
            <a:endParaRPr lang="en-US" altLang="en-US" sz="3200" b="1" dirty="0" smtClean="0"/>
          </a:p>
          <a:p>
            <a:endParaRPr lang="en-US" sz="3200" dirty="0"/>
          </a:p>
        </p:txBody>
      </p:sp>
    </p:spTree>
    <p:custDataLst>
      <p:tags r:id="rId1"/>
    </p:custDataLst>
    <p:extLst>
      <p:ext uri="{BB962C8B-B14F-4D97-AF65-F5344CB8AC3E}">
        <p14:creationId xmlns:p14="http://schemas.microsoft.com/office/powerpoint/2010/main" val="2435286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Error Traps</a:t>
            </a:r>
            <a:endParaRPr lang="en-US" dirty="0"/>
          </a:p>
        </p:txBody>
      </p:sp>
      <p:sp>
        <p:nvSpPr>
          <p:cNvPr id="3" name="Content Placeholder 2"/>
          <p:cNvSpPr>
            <a:spLocks noGrp="1"/>
          </p:cNvSpPr>
          <p:nvPr>
            <p:ph idx="1"/>
          </p:nvPr>
        </p:nvSpPr>
        <p:spPr/>
        <p:txBody>
          <a:bodyPr/>
          <a:lstStyle/>
          <a:p>
            <a:r>
              <a:rPr lang="en-US" altLang="en-US" dirty="0"/>
              <a:t>Multiple </a:t>
            </a:r>
            <a:r>
              <a:rPr lang="en-US" altLang="en-US" dirty="0" smtClean="0"/>
              <a:t>Tasks</a:t>
            </a:r>
            <a:endParaRPr lang="en-US" altLang="en-US" dirty="0"/>
          </a:p>
        </p:txBody>
      </p:sp>
      <p:sp>
        <p:nvSpPr>
          <p:cNvPr id="4" name="Content Placeholder 3"/>
          <p:cNvSpPr>
            <a:spLocks noGrp="1"/>
          </p:cNvSpPr>
          <p:nvPr>
            <p:ph idx="10"/>
          </p:nvPr>
        </p:nvSpPr>
        <p:spPr/>
        <p:txBody>
          <a:bodyPr>
            <a:normAutofit fontScale="92500" lnSpcReduction="10000"/>
          </a:bodyPr>
          <a:lstStyle/>
          <a:p>
            <a:r>
              <a:rPr lang="en-US" altLang="en-US" dirty="0"/>
              <a:t>When we manage too many things at one time we are less likely to:</a:t>
            </a:r>
          </a:p>
          <a:p>
            <a:pPr lvl="1"/>
            <a:r>
              <a:rPr lang="en-US" altLang="en-US" dirty="0"/>
              <a:t>Self check</a:t>
            </a:r>
          </a:p>
          <a:p>
            <a:pPr lvl="1"/>
            <a:r>
              <a:rPr lang="en-US" altLang="en-US" dirty="0" smtClean="0"/>
              <a:t>Recognize </a:t>
            </a:r>
            <a:r>
              <a:rPr lang="en-US" altLang="en-US" dirty="0"/>
              <a:t>an unusual condition</a:t>
            </a:r>
          </a:p>
          <a:p>
            <a:pPr lvl="1"/>
            <a:r>
              <a:rPr lang="en-US" altLang="en-US" dirty="0" smtClean="0"/>
              <a:t>Adhere </a:t>
            </a:r>
            <a:r>
              <a:rPr lang="en-US" altLang="en-US" dirty="0"/>
              <a:t>to procedures</a:t>
            </a:r>
          </a:p>
          <a:p>
            <a:pPr lvl="1"/>
            <a:r>
              <a:rPr lang="en-US" altLang="en-US" dirty="0" smtClean="0"/>
              <a:t>Ask </a:t>
            </a:r>
            <a:r>
              <a:rPr lang="en-US" altLang="en-US" dirty="0"/>
              <a:t>for a peer check</a:t>
            </a:r>
          </a:p>
          <a:p>
            <a:pPr lvl="1"/>
            <a:r>
              <a:rPr lang="en-US" altLang="en-US" dirty="0" smtClean="0"/>
              <a:t>Recognize hazards</a:t>
            </a:r>
          </a:p>
          <a:p>
            <a:r>
              <a:rPr lang="en-US" altLang="en-US" dirty="0"/>
              <a:t>Key elements to eliminating multi </a:t>
            </a:r>
            <a:r>
              <a:rPr lang="en-US" altLang="en-US" dirty="0" smtClean="0"/>
              <a:t>tasking:</a:t>
            </a:r>
            <a:endParaRPr lang="en-US" altLang="en-US" dirty="0"/>
          </a:p>
          <a:p>
            <a:pPr lvl="1"/>
            <a:r>
              <a:rPr lang="en-US" altLang="en-US" dirty="0" smtClean="0"/>
              <a:t>Prioritize </a:t>
            </a:r>
            <a:r>
              <a:rPr lang="en-US" altLang="en-US" dirty="0"/>
              <a:t>– don’t do everything at once</a:t>
            </a:r>
          </a:p>
          <a:p>
            <a:pPr lvl="1"/>
            <a:r>
              <a:rPr lang="en-US" altLang="en-US" dirty="0" smtClean="0"/>
              <a:t>Ask </a:t>
            </a:r>
            <a:r>
              <a:rPr lang="en-US" altLang="en-US" dirty="0"/>
              <a:t>for additional help when needed</a:t>
            </a:r>
          </a:p>
          <a:p>
            <a:pPr lvl="1"/>
            <a:r>
              <a:rPr lang="en-US" altLang="en-US" dirty="0" smtClean="0"/>
              <a:t>Follow </a:t>
            </a:r>
            <a:r>
              <a:rPr lang="en-US" altLang="en-US" dirty="0"/>
              <a:t>procedures</a:t>
            </a:r>
          </a:p>
          <a:p>
            <a:pPr lvl="1"/>
            <a:r>
              <a:rPr lang="en-US" altLang="en-US" dirty="0" smtClean="0"/>
              <a:t>Be </a:t>
            </a:r>
            <a:r>
              <a:rPr lang="en-US" altLang="en-US" dirty="0"/>
              <a:t>aware of your surroundings</a:t>
            </a:r>
          </a:p>
          <a:p>
            <a:endParaRPr lang="en-US" altLang="en-US" dirty="0" smtClean="0"/>
          </a:p>
          <a:p>
            <a:endParaRPr lang="en-US" altLang="en-US" dirty="0"/>
          </a:p>
        </p:txBody>
      </p:sp>
    </p:spTree>
    <p:custDataLst>
      <p:tags r:id="rId1"/>
    </p:custDataLst>
    <p:extLst>
      <p:ext uri="{BB962C8B-B14F-4D97-AF65-F5344CB8AC3E}">
        <p14:creationId xmlns:p14="http://schemas.microsoft.com/office/powerpoint/2010/main" val="2137909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Traps</a:t>
            </a:r>
            <a:endParaRPr lang="en-US" dirty="0"/>
          </a:p>
        </p:txBody>
      </p:sp>
      <p:sp>
        <p:nvSpPr>
          <p:cNvPr id="3" name="Content Placeholder 2"/>
          <p:cNvSpPr>
            <a:spLocks noGrp="1"/>
          </p:cNvSpPr>
          <p:nvPr>
            <p:ph idx="1"/>
          </p:nvPr>
        </p:nvSpPr>
        <p:spPr/>
        <p:txBody>
          <a:bodyPr/>
          <a:lstStyle/>
          <a:p>
            <a:r>
              <a:rPr lang="en-US" altLang="en-US" dirty="0" smtClean="0"/>
              <a:t>Overconfidence</a:t>
            </a:r>
            <a:endParaRPr lang="en-US" altLang="en-US" dirty="0"/>
          </a:p>
        </p:txBody>
      </p:sp>
      <p:sp>
        <p:nvSpPr>
          <p:cNvPr id="4" name="Content Placeholder 3"/>
          <p:cNvSpPr>
            <a:spLocks noGrp="1"/>
          </p:cNvSpPr>
          <p:nvPr>
            <p:ph idx="10"/>
          </p:nvPr>
        </p:nvSpPr>
        <p:spPr/>
        <p:txBody>
          <a:bodyPr>
            <a:normAutofit lnSpcReduction="10000"/>
          </a:bodyPr>
          <a:lstStyle/>
          <a:p>
            <a:r>
              <a:rPr lang="en-US" dirty="0"/>
              <a:t>When we become overconfident we are less likely to:</a:t>
            </a:r>
          </a:p>
          <a:p>
            <a:pPr lvl="1"/>
            <a:r>
              <a:rPr lang="en-US" dirty="0"/>
              <a:t>Self-check</a:t>
            </a:r>
          </a:p>
          <a:p>
            <a:pPr lvl="1"/>
            <a:r>
              <a:rPr lang="en-US" dirty="0"/>
              <a:t>Pay attention to the results</a:t>
            </a:r>
          </a:p>
          <a:p>
            <a:pPr lvl="1"/>
            <a:r>
              <a:rPr lang="en-US" dirty="0"/>
              <a:t>Adhere to procedures</a:t>
            </a:r>
          </a:p>
          <a:p>
            <a:pPr lvl="1"/>
            <a:r>
              <a:rPr lang="en-US" dirty="0"/>
              <a:t>Recognize the need for additional information</a:t>
            </a:r>
          </a:p>
          <a:p>
            <a:r>
              <a:rPr lang="en-US" dirty="0" smtClean="0"/>
              <a:t>Key </a:t>
            </a:r>
            <a:r>
              <a:rPr lang="en-US" dirty="0"/>
              <a:t>elements to eliminating overconfidence:</a:t>
            </a:r>
          </a:p>
          <a:p>
            <a:pPr lvl="1"/>
            <a:r>
              <a:rPr lang="en-US" dirty="0"/>
              <a:t>Don’t fall into the “I know what I’m doing” or the “It won’t happen to  me” trap</a:t>
            </a:r>
          </a:p>
          <a:p>
            <a:pPr lvl="1"/>
            <a:r>
              <a:rPr lang="en-US" dirty="0"/>
              <a:t>Ask for a peer check</a:t>
            </a:r>
          </a:p>
          <a:p>
            <a:pPr lvl="1"/>
            <a:r>
              <a:rPr lang="en-US" dirty="0"/>
              <a:t>Provide coaching</a:t>
            </a:r>
          </a:p>
        </p:txBody>
      </p:sp>
    </p:spTree>
    <p:custDataLst>
      <p:tags r:id="rId1"/>
    </p:custDataLst>
    <p:extLst>
      <p:ext uri="{BB962C8B-B14F-4D97-AF65-F5344CB8AC3E}">
        <p14:creationId xmlns:p14="http://schemas.microsoft.com/office/powerpoint/2010/main" val="417887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Error Traps</a:t>
            </a:r>
            <a:endParaRPr lang="en-US" dirty="0"/>
          </a:p>
        </p:txBody>
      </p:sp>
      <p:sp>
        <p:nvSpPr>
          <p:cNvPr id="3" name="Content Placeholder 2"/>
          <p:cNvSpPr>
            <a:spLocks noGrp="1"/>
          </p:cNvSpPr>
          <p:nvPr>
            <p:ph idx="1"/>
          </p:nvPr>
        </p:nvSpPr>
        <p:spPr/>
        <p:txBody>
          <a:bodyPr/>
          <a:lstStyle/>
          <a:p>
            <a:r>
              <a:rPr lang="en-US" altLang="en-US" smtClean="0"/>
              <a:t>Vague or Interpretive Guidance</a:t>
            </a:r>
            <a:endParaRPr lang="en-US" altLang="en-US" dirty="0"/>
          </a:p>
        </p:txBody>
      </p:sp>
      <p:sp>
        <p:nvSpPr>
          <p:cNvPr id="4" name="Content Placeholder 3"/>
          <p:cNvSpPr>
            <a:spLocks noGrp="1"/>
          </p:cNvSpPr>
          <p:nvPr>
            <p:ph idx="10"/>
          </p:nvPr>
        </p:nvSpPr>
        <p:spPr/>
        <p:txBody>
          <a:bodyPr/>
          <a:lstStyle/>
          <a:p>
            <a:r>
              <a:rPr lang="en-US" altLang="en-US" dirty="0" smtClean="0"/>
              <a:t>Sometimes our briefs, procedures and communications are unclear. </a:t>
            </a:r>
          </a:p>
          <a:p>
            <a:r>
              <a:rPr lang="en-US" altLang="en-US" dirty="0" smtClean="0"/>
              <a:t>Keys elements to eliminating vague or interpretive guidance: </a:t>
            </a:r>
          </a:p>
          <a:p>
            <a:pPr lvl="1"/>
            <a:r>
              <a:rPr lang="en-US" altLang="en-US" dirty="0" smtClean="0"/>
              <a:t>  Never assume</a:t>
            </a:r>
          </a:p>
          <a:p>
            <a:pPr lvl="1"/>
            <a:r>
              <a:rPr lang="en-US" altLang="en-US" dirty="0" smtClean="0"/>
              <a:t>  Have a questioning attitude</a:t>
            </a:r>
          </a:p>
          <a:p>
            <a:pPr lvl="1"/>
            <a:r>
              <a:rPr lang="en-US" altLang="en-US" dirty="0" smtClean="0"/>
              <a:t>  Ensure you have an effective pre-job brief</a:t>
            </a:r>
          </a:p>
          <a:p>
            <a:pPr lvl="1"/>
            <a:r>
              <a:rPr lang="en-US" altLang="en-US" dirty="0" smtClean="0"/>
              <a:t>  Assume 200% accountability </a:t>
            </a:r>
            <a:endParaRPr lang="en-US" altLang="en-US" dirty="0"/>
          </a:p>
        </p:txBody>
      </p:sp>
    </p:spTree>
    <p:custDataLst>
      <p:tags r:id="rId1"/>
    </p:custDataLst>
    <p:extLst>
      <p:ext uri="{BB962C8B-B14F-4D97-AF65-F5344CB8AC3E}">
        <p14:creationId xmlns:p14="http://schemas.microsoft.com/office/powerpoint/2010/main" val="3610693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Traps</a:t>
            </a:r>
            <a:endParaRPr lang="en-US" dirty="0"/>
          </a:p>
        </p:txBody>
      </p:sp>
      <p:sp>
        <p:nvSpPr>
          <p:cNvPr id="5" name="Content Placeholder 4"/>
          <p:cNvSpPr>
            <a:spLocks noGrp="1"/>
          </p:cNvSpPr>
          <p:nvPr>
            <p:ph idx="1"/>
          </p:nvPr>
        </p:nvSpPr>
        <p:spPr/>
        <p:txBody>
          <a:bodyPr/>
          <a:lstStyle/>
          <a:p>
            <a:r>
              <a:rPr lang="en-US" dirty="0" smtClean="0"/>
              <a:t>Peer Pressure</a:t>
            </a:r>
            <a:endParaRPr lang="en-US" dirty="0"/>
          </a:p>
        </p:txBody>
      </p:sp>
      <p:sp>
        <p:nvSpPr>
          <p:cNvPr id="6" name="Content Placeholder 5"/>
          <p:cNvSpPr>
            <a:spLocks noGrp="1"/>
          </p:cNvSpPr>
          <p:nvPr>
            <p:ph idx="10"/>
          </p:nvPr>
        </p:nvSpPr>
        <p:spPr/>
        <p:txBody>
          <a:bodyPr>
            <a:normAutofit fontScale="92500" lnSpcReduction="20000"/>
          </a:bodyPr>
          <a:lstStyle/>
          <a:p>
            <a:r>
              <a:rPr lang="en-US" dirty="0"/>
              <a:t>Peer pressure is one of the strongest influences in society and, in the work place.  Peer pressure can result in:</a:t>
            </a:r>
          </a:p>
          <a:p>
            <a:pPr lvl="1"/>
            <a:r>
              <a:rPr lang="en-US" dirty="0" smtClean="0"/>
              <a:t>Ineffective </a:t>
            </a:r>
            <a:r>
              <a:rPr lang="en-US" dirty="0"/>
              <a:t>communication</a:t>
            </a:r>
          </a:p>
          <a:p>
            <a:pPr lvl="1"/>
            <a:r>
              <a:rPr lang="en-US" dirty="0" smtClean="0"/>
              <a:t>Lack </a:t>
            </a:r>
            <a:r>
              <a:rPr lang="en-US" dirty="0"/>
              <a:t>of questioning attitude</a:t>
            </a:r>
          </a:p>
          <a:p>
            <a:pPr lvl="1"/>
            <a:r>
              <a:rPr lang="en-US" dirty="0" smtClean="0"/>
              <a:t>Taking </a:t>
            </a:r>
            <a:r>
              <a:rPr lang="en-US" dirty="0"/>
              <a:t>shortcuts</a:t>
            </a:r>
          </a:p>
          <a:p>
            <a:pPr lvl="1"/>
            <a:r>
              <a:rPr lang="en-US" dirty="0" smtClean="0"/>
              <a:t>Ignoring  </a:t>
            </a:r>
            <a:r>
              <a:rPr lang="en-US" dirty="0"/>
              <a:t>standards</a:t>
            </a:r>
          </a:p>
          <a:p>
            <a:pPr lvl="1"/>
            <a:r>
              <a:rPr lang="en-US" dirty="0" smtClean="0"/>
              <a:t>Lack </a:t>
            </a:r>
            <a:r>
              <a:rPr lang="en-US" dirty="0"/>
              <a:t>of peer/self checks</a:t>
            </a:r>
          </a:p>
          <a:p>
            <a:r>
              <a:rPr lang="en-US" dirty="0" smtClean="0"/>
              <a:t>Key </a:t>
            </a:r>
            <a:r>
              <a:rPr lang="en-US" dirty="0"/>
              <a:t>elements to eliminating peer pressure</a:t>
            </a:r>
          </a:p>
          <a:p>
            <a:pPr lvl="1"/>
            <a:r>
              <a:rPr lang="en-US" b="1" dirty="0"/>
              <a:t>Have the confidence to make excellence </a:t>
            </a:r>
            <a:r>
              <a:rPr lang="en-US" b="1" i="1" dirty="0" smtClean="0"/>
              <a:t>cool</a:t>
            </a:r>
            <a:r>
              <a:rPr lang="en-US" b="1" dirty="0" smtClean="0"/>
              <a:t> </a:t>
            </a:r>
            <a:endParaRPr lang="en-US" b="1" dirty="0"/>
          </a:p>
          <a:p>
            <a:pPr lvl="1"/>
            <a:r>
              <a:rPr lang="en-US" dirty="0"/>
              <a:t>Do not allow others to influence you</a:t>
            </a:r>
          </a:p>
          <a:p>
            <a:pPr lvl="1"/>
            <a:r>
              <a:rPr lang="en-US" dirty="0" smtClean="0"/>
              <a:t>Have </a:t>
            </a:r>
            <a:r>
              <a:rPr lang="en-US" dirty="0"/>
              <a:t>a questioning attitude</a:t>
            </a:r>
          </a:p>
          <a:p>
            <a:pPr lvl="1"/>
            <a:r>
              <a:rPr lang="en-US" dirty="0" smtClean="0"/>
              <a:t>Always </a:t>
            </a:r>
            <a:r>
              <a:rPr lang="en-US" dirty="0"/>
              <a:t>think “what’s the worse that can happen”</a:t>
            </a:r>
          </a:p>
          <a:p>
            <a:endParaRPr lang="en-US" dirty="0"/>
          </a:p>
        </p:txBody>
      </p:sp>
    </p:spTree>
    <p:custDataLst>
      <p:tags r:id="rId1"/>
    </p:custDataLst>
    <p:extLst>
      <p:ext uri="{BB962C8B-B14F-4D97-AF65-F5344CB8AC3E}">
        <p14:creationId xmlns:p14="http://schemas.microsoft.com/office/powerpoint/2010/main" val="3854324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Enabling Objectives</a:t>
            </a:r>
            <a:endParaRPr lang="ko-KR" altLang="en-US" dirty="0"/>
          </a:p>
        </p:txBody>
      </p:sp>
      <p:sp>
        <p:nvSpPr>
          <p:cNvPr id="2" name="Content Placeholder 1"/>
          <p:cNvSpPr>
            <a:spLocks noGrp="1"/>
          </p:cNvSpPr>
          <p:nvPr>
            <p:ph idx="1"/>
          </p:nvPr>
        </p:nvSpPr>
        <p:spPr/>
        <p:txBody>
          <a:bodyPr>
            <a:normAutofit lnSpcReduction="10000"/>
          </a:bodyPr>
          <a:lstStyle/>
          <a:p>
            <a:pPr marL="457200" indent="-457200">
              <a:buFont typeface="+mj-lt"/>
              <a:buAutoNum type="arabicPeriod"/>
            </a:pPr>
            <a:r>
              <a:rPr lang="en-US" altLang="en-US" dirty="0" smtClean="0"/>
              <a:t>Define Human Performance.</a:t>
            </a:r>
          </a:p>
          <a:p>
            <a:pPr marL="457200" indent="-457200">
              <a:buFont typeface="+mj-lt"/>
              <a:buAutoNum type="arabicPeriod"/>
            </a:pPr>
            <a:r>
              <a:rPr lang="en-US" altLang="en-US" dirty="0" smtClean="0"/>
              <a:t>Describe the behavioral influences affecting human performance.</a:t>
            </a:r>
          </a:p>
          <a:p>
            <a:pPr marL="457200" indent="-457200">
              <a:buFont typeface="+mj-lt"/>
              <a:buAutoNum type="arabicPeriod"/>
            </a:pPr>
            <a:r>
              <a:rPr lang="en-US" altLang="en-US" dirty="0" smtClean="0"/>
              <a:t>Identify the three performance modes.</a:t>
            </a:r>
          </a:p>
          <a:p>
            <a:pPr marL="457200" indent="-457200">
              <a:buFont typeface="+mj-lt"/>
              <a:buAutoNum type="arabicPeriod"/>
            </a:pPr>
            <a:r>
              <a:rPr lang="en-US" altLang="en-US" dirty="0" smtClean="0"/>
              <a:t>Describe the typical reasons for errors.</a:t>
            </a:r>
          </a:p>
          <a:p>
            <a:pPr marL="457200" indent="-457200">
              <a:buFont typeface="+mj-lt"/>
              <a:buAutoNum type="arabicPeriod"/>
            </a:pPr>
            <a:r>
              <a:rPr lang="en-US" altLang="en-US" dirty="0"/>
              <a:t>Describe the expected behaviors necessary to apply Human Performance Tools for technical workers.</a:t>
            </a:r>
            <a:endParaRPr lang="en-US" altLang="en-US" b="1" dirty="0"/>
          </a:p>
          <a:p>
            <a:pPr marL="457200" indent="-457200">
              <a:buFont typeface="+mj-lt"/>
              <a:buAutoNum type="arabicPeriod"/>
            </a:pPr>
            <a:r>
              <a:rPr lang="en-US" altLang="en-US" dirty="0" smtClean="0"/>
              <a:t>Describe the error proofing techniques. </a:t>
            </a:r>
          </a:p>
          <a:p>
            <a:pPr marL="457200" indent="-457200">
              <a:buFont typeface="+mj-lt"/>
              <a:buAutoNum type="arabicPeriod"/>
            </a:pPr>
            <a:r>
              <a:rPr lang="en-US" altLang="en-US" dirty="0" smtClean="0"/>
              <a:t>Apply Human Performance Tools.</a:t>
            </a:r>
          </a:p>
          <a:p>
            <a:endParaRPr lang="en-US" dirty="0"/>
          </a:p>
        </p:txBody>
      </p:sp>
    </p:spTree>
    <p:custDataLst>
      <p:tags r:id="rId1"/>
    </p:custDataLst>
    <p:extLst>
      <p:ext uri="{BB962C8B-B14F-4D97-AF65-F5344CB8AC3E}">
        <p14:creationId xmlns:p14="http://schemas.microsoft.com/office/powerpoint/2010/main" val="3610957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Human Performance is…</a:t>
            </a:r>
            <a:endParaRPr lang="en-US" dirty="0"/>
          </a:p>
        </p:txBody>
      </p:sp>
      <p:sp>
        <p:nvSpPr>
          <p:cNvPr id="3" name="Content Placeholder 2"/>
          <p:cNvSpPr>
            <a:spLocks noGrp="1"/>
          </p:cNvSpPr>
          <p:nvPr>
            <p:ph idx="1"/>
          </p:nvPr>
        </p:nvSpPr>
        <p:spPr/>
        <p:txBody>
          <a:bodyPr/>
          <a:lstStyle/>
          <a:p>
            <a:r>
              <a:rPr lang="en-US" altLang="en-US" dirty="0" smtClean="0"/>
              <a:t>Human behaviors performed to accomplish specific tasks and/or objectives.</a:t>
            </a:r>
            <a:endParaRPr lang="en-US" alt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499"/>
          <a:stretch/>
        </p:blipFill>
        <p:spPr>
          <a:xfrm>
            <a:off x="5148064" y="3573016"/>
            <a:ext cx="3491880" cy="2474894"/>
          </a:xfrm>
          <a:prstGeom prst="rect">
            <a:avLst/>
          </a:prstGeom>
        </p:spPr>
      </p:pic>
    </p:spTree>
    <p:custDataLst>
      <p:tags r:id="rId1"/>
    </p:custDataLst>
    <p:extLst>
      <p:ext uri="{BB962C8B-B14F-4D97-AF65-F5344CB8AC3E}">
        <p14:creationId xmlns:p14="http://schemas.microsoft.com/office/powerpoint/2010/main" val="308256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smtClean="0"/>
              <a:t>Behaviors for Excellence Include:</a:t>
            </a:r>
            <a:endParaRPr lang="en-US" dirty="0"/>
          </a:p>
        </p:txBody>
      </p:sp>
      <p:sp>
        <p:nvSpPr>
          <p:cNvPr id="7" name="Content Placeholder 6"/>
          <p:cNvSpPr>
            <a:spLocks noGrp="1"/>
          </p:cNvSpPr>
          <p:nvPr>
            <p:ph idx="1"/>
          </p:nvPr>
        </p:nvSpPr>
        <p:spPr/>
        <p:txBody>
          <a:bodyPr/>
          <a:lstStyle/>
          <a:p>
            <a:r>
              <a:rPr lang="en-US" altLang="en-US" dirty="0" smtClean="0"/>
              <a:t>Comply with expectations and procedures</a:t>
            </a:r>
          </a:p>
          <a:p>
            <a:r>
              <a:rPr lang="en-US" altLang="en-US" dirty="0" smtClean="0"/>
              <a:t>Ask questions when in doubt</a:t>
            </a:r>
          </a:p>
          <a:p>
            <a:r>
              <a:rPr lang="en-US" altLang="en-US" dirty="0" smtClean="0"/>
              <a:t>Correct unsafe behaviors</a:t>
            </a:r>
          </a:p>
          <a:p>
            <a:r>
              <a:rPr lang="en-US" altLang="en-US" dirty="0" smtClean="0"/>
              <a:t>Do your work safely and do it right the first time</a:t>
            </a:r>
          </a:p>
          <a:p>
            <a:r>
              <a:rPr lang="en-US" altLang="en-US" dirty="0" smtClean="0"/>
              <a:t>Work safely for yourself, your family, your community, and Entergy</a:t>
            </a:r>
          </a:p>
          <a:p>
            <a:endParaRPr lang="en-US" dirty="0"/>
          </a:p>
        </p:txBody>
      </p:sp>
    </p:spTree>
    <p:custDataLst>
      <p:tags r:id="rId1"/>
    </p:custDataLst>
    <p:extLst>
      <p:ext uri="{BB962C8B-B14F-4D97-AF65-F5344CB8AC3E}">
        <p14:creationId xmlns:p14="http://schemas.microsoft.com/office/powerpoint/2010/main" val="137035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09437" y="2684905"/>
            <a:ext cx="3024336" cy="2062103"/>
          </a:xfrm>
          <a:prstGeom prst="rect">
            <a:avLst/>
          </a:prstGeom>
          <a:no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HU </a:t>
            </a:r>
            <a:br>
              <a:rPr lang="en-US" sz="3200" b="0" cap="none" spc="0" dirty="0" smtClean="0">
                <a:ln w="0"/>
                <a:solidFill>
                  <a:schemeClr val="tx1"/>
                </a:solidFill>
                <a:effectLst>
                  <a:outerShdw blurRad="38100" dist="19050" dir="2700000" algn="tl" rotWithShape="0">
                    <a:schemeClr val="dk1">
                      <a:alpha val="40000"/>
                    </a:schemeClr>
                  </a:outerShdw>
                </a:effectLst>
              </a:rPr>
            </a:br>
            <a:r>
              <a:rPr lang="en-US" sz="3200" b="0" cap="none" spc="0" dirty="0" smtClean="0">
                <a:ln w="0"/>
                <a:solidFill>
                  <a:schemeClr val="tx1"/>
                </a:solidFill>
                <a:effectLst>
                  <a:outerShdw blurRad="38100" dist="19050" dir="2700000" algn="tl" rotWithShape="0">
                    <a:schemeClr val="dk1">
                      <a:alpha val="40000"/>
                    </a:schemeClr>
                  </a:outerShdw>
                </a:effectLst>
              </a:rPr>
              <a:t>Principles</a:t>
            </a:r>
            <a:br>
              <a:rPr lang="en-US" sz="3200" b="0" cap="none" spc="0" dirty="0" smtClean="0">
                <a:ln w="0"/>
                <a:solidFill>
                  <a:schemeClr val="tx1"/>
                </a:solidFill>
                <a:effectLst>
                  <a:outerShdw blurRad="38100" dist="19050" dir="2700000" algn="tl" rotWithShape="0">
                    <a:schemeClr val="dk1">
                      <a:alpha val="40000"/>
                    </a:schemeClr>
                  </a:outerShdw>
                </a:effectLst>
              </a:rPr>
            </a:br>
            <a:r>
              <a:rPr lang="en-US" sz="3200" b="0" cap="none" spc="0" dirty="0" smtClean="0">
                <a:ln w="0"/>
                <a:solidFill>
                  <a:schemeClr val="tx1"/>
                </a:solidFill>
                <a:effectLst>
                  <a:outerShdw blurRad="38100" dist="19050" dir="2700000" algn="tl" rotWithShape="0">
                    <a:schemeClr val="dk1">
                      <a:alpha val="40000"/>
                    </a:schemeClr>
                  </a:outerShdw>
                </a:effectLst>
              </a:rPr>
              <a:t>that Influence </a:t>
            </a:r>
            <a:br>
              <a:rPr lang="en-US" sz="3200" b="0" cap="none" spc="0" dirty="0" smtClean="0">
                <a:ln w="0"/>
                <a:solidFill>
                  <a:schemeClr val="tx1"/>
                </a:solidFill>
                <a:effectLst>
                  <a:outerShdw blurRad="38100" dist="19050" dir="2700000" algn="tl" rotWithShape="0">
                    <a:schemeClr val="dk1">
                      <a:alpha val="40000"/>
                    </a:schemeClr>
                  </a:outerShdw>
                </a:effectLst>
              </a:rPr>
            </a:br>
            <a:r>
              <a:rPr lang="en-US" sz="3200" b="0" cap="none" spc="0" dirty="0" smtClean="0">
                <a:ln w="0"/>
                <a:solidFill>
                  <a:schemeClr val="tx1"/>
                </a:solidFill>
                <a:effectLst>
                  <a:outerShdw blurRad="38100" dist="19050" dir="2700000" algn="tl" rotWithShape="0">
                    <a:schemeClr val="dk1">
                      <a:alpha val="40000"/>
                    </a:schemeClr>
                  </a:outerShdw>
                </a:effectLst>
              </a:rPr>
              <a:t>Behaviors</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3591072" y="547131"/>
            <a:ext cx="1800200" cy="1800200"/>
          </a:xfrm>
          <a:prstGeom prst="ellipse">
            <a:avLst/>
          </a:prstGeom>
          <a:solidFill>
            <a:schemeClr val="accent4">
              <a:lumMod val="20000"/>
              <a:lumOff val="8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787400" h="41275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rPr>
              <a:t>People </a:t>
            </a:r>
            <a:br>
              <a:rPr lang="en-US" sz="2000" b="1" dirty="0" smtClean="0">
                <a:solidFill>
                  <a:schemeClr val="tx1"/>
                </a:solidFill>
              </a:rPr>
            </a:br>
            <a:r>
              <a:rPr lang="en-US" sz="2000" b="1" dirty="0" smtClean="0">
                <a:solidFill>
                  <a:schemeClr val="tx1"/>
                </a:solidFill>
              </a:rPr>
              <a:t>are </a:t>
            </a:r>
            <a:br>
              <a:rPr lang="en-US" sz="2000" b="1" dirty="0" smtClean="0">
                <a:solidFill>
                  <a:schemeClr val="tx1"/>
                </a:solidFill>
              </a:rPr>
            </a:br>
            <a:r>
              <a:rPr lang="en-US" sz="2000" b="1" dirty="0" smtClean="0">
                <a:solidFill>
                  <a:schemeClr val="tx1"/>
                </a:solidFill>
              </a:rPr>
              <a:t>Fallible</a:t>
            </a:r>
            <a:endParaRPr lang="en-US" sz="2000" b="1" dirty="0">
              <a:solidFill>
                <a:schemeClr val="tx1"/>
              </a:solidFill>
            </a:endParaRPr>
          </a:p>
        </p:txBody>
      </p:sp>
      <p:sp>
        <p:nvSpPr>
          <p:cNvPr id="12" name="Oval 11"/>
          <p:cNvSpPr/>
          <p:nvPr/>
        </p:nvSpPr>
        <p:spPr>
          <a:xfrm>
            <a:off x="5940151" y="1812359"/>
            <a:ext cx="1746629" cy="1800200"/>
          </a:xfrm>
          <a:prstGeom prst="ellipse">
            <a:avLst/>
          </a:prstGeom>
          <a:solidFill>
            <a:schemeClr val="accent4">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787400" h="41275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b="1" dirty="0">
              <a:solidFill>
                <a:schemeClr val="tx1"/>
              </a:solidFill>
            </a:endParaRPr>
          </a:p>
        </p:txBody>
      </p:sp>
      <p:sp>
        <p:nvSpPr>
          <p:cNvPr id="13" name="Oval 12"/>
          <p:cNvSpPr/>
          <p:nvPr/>
        </p:nvSpPr>
        <p:spPr>
          <a:xfrm>
            <a:off x="1790872" y="4260153"/>
            <a:ext cx="1800200" cy="1800200"/>
          </a:xfrm>
          <a:prstGeom prst="ellipse">
            <a:avLst/>
          </a:prstGeom>
          <a:solidFill>
            <a:schemeClr val="accent4">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787400" h="41275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b="1" dirty="0"/>
          </a:p>
        </p:txBody>
      </p:sp>
      <p:sp>
        <p:nvSpPr>
          <p:cNvPr id="14" name="Oval 13"/>
          <p:cNvSpPr/>
          <p:nvPr/>
        </p:nvSpPr>
        <p:spPr>
          <a:xfrm>
            <a:off x="1543218" y="1784805"/>
            <a:ext cx="1800200" cy="1800200"/>
          </a:xfrm>
          <a:prstGeom prst="ellipse">
            <a:avLst/>
          </a:prstGeom>
          <a:solidFill>
            <a:schemeClr val="accent4">
              <a:lumMod val="50000"/>
            </a:schemeClr>
          </a:solidFill>
          <a:ln>
            <a:solidFill>
              <a:schemeClr val="accent4">
                <a:lumMod val="75000"/>
              </a:schemeClr>
            </a:solidFill>
          </a:ln>
          <a:effectLst>
            <a:outerShdw blurRad="76200" dir="18900000" sy="23000" kx="-1200000" algn="bl" rotWithShape="0">
              <a:prstClr val="black">
                <a:alpha val="20000"/>
              </a:prstClr>
            </a:outerShdw>
          </a:effectLst>
          <a:scene3d>
            <a:camera prst="orthographicFront"/>
            <a:lightRig rig="threePt" dir="t"/>
          </a:scene3d>
          <a:sp3d>
            <a:bevelT w="787400" h="41275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b="1" dirty="0"/>
          </a:p>
        </p:txBody>
      </p:sp>
      <p:sp>
        <p:nvSpPr>
          <p:cNvPr id="15" name="Oval 14"/>
          <p:cNvSpPr/>
          <p:nvPr/>
        </p:nvSpPr>
        <p:spPr>
          <a:xfrm>
            <a:off x="5416424" y="4365104"/>
            <a:ext cx="1800200" cy="1800200"/>
          </a:xfrm>
          <a:prstGeom prst="ellipse">
            <a:avLst/>
          </a:prstGeom>
          <a:solidFill>
            <a:schemeClr val="accent4">
              <a:lumMod val="60000"/>
              <a:lumOff val="4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787400" h="41275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b="1" dirty="0"/>
          </a:p>
        </p:txBody>
      </p:sp>
      <p:sp>
        <p:nvSpPr>
          <p:cNvPr id="2" name="Rectangle 1"/>
          <p:cNvSpPr/>
          <p:nvPr/>
        </p:nvSpPr>
        <p:spPr>
          <a:xfrm>
            <a:off x="5769349" y="2113121"/>
            <a:ext cx="2088231" cy="1015663"/>
          </a:xfrm>
          <a:prstGeom prst="rect">
            <a:avLst/>
          </a:prstGeom>
          <a:noFill/>
        </p:spPr>
        <p:txBody>
          <a:bodyPr wrap="square" lIns="91440" tIns="45720" rIns="91440" bIns="45720">
            <a:spAutoFit/>
          </a:bodyPr>
          <a:lstStyle/>
          <a:p>
            <a:pPr algn="ctr"/>
            <a:r>
              <a:rPr lang="en-US" sz="2000" b="1" dirty="0" smtClean="0"/>
              <a:t>Error-</a:t>
            </a:r>
            <a:r>
              <a:rPr lang="en-US" sz="2000" b="1" dirty="0"/>
              <a:t/>
            </a:r>
            <a:br>
              <a:rPr lang="en-US" sz="2000" b="1" dirty="0"/>
            </a:br>
            <a:r>
              <a:rPr lang="en-US" sz="2000" b="1" dirty="0" smtClean="0"/>
              <a:t>likely </a:t>
            </a:r>
            <a:r>
              <a:rPr lang="en-US" sz="2000" b="1" dirty="0"/>
              <a:t/>
            </a:r>
            <a:br>
              <a:rPr lang="en-US" sz="2000" b="1" dirty="0"/>
            </a:br>
            <a:r>
              <a:rPr lang="en-US" sz="2000" b="1" dirty="0"/>
              <a:t>Situations</a:t>
            </a:r>
          </a:p>
        </p:txBody>
      </p:sp>
      <p:sp>
        <p:nvSpPr>
          <p:cNvPr id="9" name="Rectangle 8"/>
          <p:cNvSpPr/>
          <p:nvPr/>
        </p:nvSpPr>
        <p:spPr>
          <a:xfrm>
            <a:off x="5012521" y="4911261"/>
            <a:ext cx="2608005" cy="707886"/>
          </a:xfrm>
          <a:prstGeom prst="rect">
            <a:avLst/>
          </a:prstGeom>
          <a:noFill/>
        </p:spPr>
        <p:txBody>
          <a:bodyPr wrap="square" lIns="91440" tIns="45720" rIns="91440" bIns="45720">
            <a:spAutoFit/>
          </a:bodyPr>
          <a:lstStyle/>
          <a:p>
            <a:pPr algn="ctr"/>
            <a:r>
              <a:rPr lang="en-US" sz="2000" b="1" dirty="0" smtClean="0"/>
              <a:t>Organizational</a:t>
            </a:r>
          </a:p>
          <a:p>
            <a:pPr algn="ctr"/>
            <a:r>
              <a:rPr lang="en-US" sz="2000" b="1" dirty="0" smtClean="0"/>
              <a:t>Processes</a:t>
            </a:r>
            <a:endParaRPr lang="en-US" sz="2000" b="1" dirty="0"/>
          </a:p>
        </p:txBody>
      </p:sp>
      <p:sp>
        <p:nvSpPr>
          <p:cNvPr id="10" name="Rectangle 9"/>
          <p:cNvSpPr/>
          <p:nvPr/>
        </p:nvSpPr>
        <p:spPr>
          <a:xfrm>
            <a:off x="1386969" y="4952233"/>
            <a:ext cx="2608005" cy="400110"/>
          </a:xfrm>
          <a:prstGeom prst="rect">
            <a:avLst/>
          </a:prstGeom>
          <a:noFill/>
        </p:spPr>
        <p:txBody>
          <a:bodyPr wrap="square" lIns="91440" tIns="45720" rIns="91440" bIns="45720">
            <a:spAutoFit/>
          </a:bodyPr>
          <a:lstStyle/>
          <a:p>
            <a:pPr algn="ctr"/>
            <a:r>
              <a:rPr lang="en-US" sz="2000" b="1" dirty="0" smtClean="0"/>
              <a:t>Coaching</a:t>
            </a:r>
          </a:p>
        </p:txBody>
      </p:sp>
      <p:sp>
        <p:nvSpPr>
          <p:cNvPr id="16" name="Rectangle 15"/>
          <p:cNvSpPr/>
          <p:nvPr/>
        </p:nvSpPr>
        <p:spPr>
          <a:xfrm>
            <a:off x="1154783" y="2265338"/>
            <a:ext cx="2608005" cy="707886"/>
          </a:xfrm>
          <a:prstGeom prst="rect">
            <a:avLst/>
          </a:prstGeom>
          <a:noFill/>
        </p:spPr>
        <p:txBody>
          <a:bodyPr wrap="square" lIns="91440" tIns="45720" rIns="91440" bIns="45720">
            <a:spAutoFit/>
          </a:bodyPr>
          <a:lstStyle/>
          <a:p>
            <a:pPr algn="ctr"/>
            <a:r>
              <a:rPr lang="en-US" sz="2000" b="1" dirty="0" smtClean="0"/>
              <a:t>Lessons</a:t>
            </a:r>
          </a:p>
          <a:p>
            <a:pPr algn="ctr"/>
            <a:r>
              <a:rPr lang="en-US" sz="2000" b="1" dirty="0" smtClean="0"/>
              <a:t>Learned</a:t>
            </a:r>
          </a:p>
        </p:txBody>
      </p:sp>
    </p:spTree>
    <p:custDataLst>
      <p:tags r:id="rId1"/>
    </p:custDataLst>
    <p:extLst>
      <p:ext uri="{BB962C8B-B14F-4D97-AF65-F5344CB8AC3E}">
        <p14:creationId xmlns:p14="http://schemas.microsoft.com/office/powerpoint/2010/main" val="167941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mtClean="0"/>
              <a:t>Human Performance Principles…</a:t>
            </a:r>
            <a:endParaRPr lang="en-US" dirty="0"/>
          </a:p>
        </p:txBody>
      </p:sp>
      <p:sp>
        <p:nvSpPr>
          <p:cNvPr id="3" name="Content Placeholder 2"/>
          <p:cNvSpPr>
            <a:spLocks noGrp="1"/>
          </p:cNvSpPr>
          <p:nvPr>
            <p:ph idx="1"/>
          </p:nvPr>
        </p:nvSpPr>
        <p:spPr/>
        <p:txBody>
          <a:bodyPr>
            <a:normAutofit/>
          </a:bodyPr>
          <a:lstStyle/>
          <a:p>
            <a:r>
              <a:rPr lang="en-US" altLang="en-US" sz="3200" dirty="0" smtClean="0"/>
              <a:t>People are fallible </a:t>
            </a:r>
          </a:p>
          <a:p>
            <a:r>
              <a:rPr lang="en-US" altLang="en-US" sz="3200" dirty="0" smtClean="0"/>
              <a:t>	(…even the best of us make mistakes!)</a:t>
            </a:r>
          </a:p>
          <a:p>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429000"/>
            <a:ext cx="2847975" cy="2686050"/>
          </a:xfrm>
          <a:prstGeom prst="rect">
            <a:avLst/>
          </a:prstGeom>
        </p:spPr>
      </p:pic>
    </p:spTree>
    <p:custDataLst>
      <p:tags r:id="rId1"/>
    </p:custDataLst>
    <p:extLst>
      <p:ext uri="{BB962C8B-B14F-4D97-AF65-F5344CB8AC3E}">
        <p14:creationId xmlns:p14="http://schemas.microsoft.com/office/powerpoint/2010/main" val="226857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mtClean="0"/>
              <a:t>Human Performance Principles…</a:t>
            </a:r>
            <a:endParaRPr lang="en-US" dirty="0"/>
          </a:p>
        </p:txBody>
      </p:sp>
      <p:sp>
        <p:nvSpPr>
          <p:cNvPr id="3" name="Content Placeholder 2"/>
          <p:cNvSpPr>
            <a:spLocks noGrp="1"/>
          </p:cNvSpPr>
          <p:nvPr>
            <p:ph idx="1"/>
          </p:nvPr>
        </p:nvSpPr>
        <p:spPr/>
        <p:txBody>
          <a:bodyPr>
            <a:normAutofit/>
          </a:bodyPr>
          <a:lstStyle/>
          <a:p>
            <a:r>
              <a:rPr lang="en-US" altLang="en-US" sz="3200" dirty="0" smtClean="0"/>
              <a:t>Error-likely situations are </a:t>
            </a:r>
            <a:r>
              <a:rPr lang="en-US" altLang="en-US" sz="3200" b="1" dirty="0" smtClean="0"/>
              <a:t>predictable</a:t>
            </a:r>
            <a:r>
              <a:rPr lang="en-US" altLang="en-US" sz="3200" dirty="0" smtClean="0"/>
              <a:t>, </a:t>
            </a:r>
            <a:r>
              <a:rPr lang="en-US" altLang="en-US" sz="3200" b="1" dirty="0" smtClean="0"/>
              <a:t>manageable</a:t>
            </a:r>
            <a:r>
              <a:rPr lang="en-US" altLang="en-US" sz="3200" dirty="0" smtClean="0"/>
              <a:t>, or </a:t>
            </a:r>
            <a:r>
              <a:rPr lang="en-US" altLang="en-US" sz="3200" b="1" dirty="0" smtClean="0"/>
              <a:t>preventable</a:t>
            </a:r>
            <a:r>
              <a:rPr lang="en-US" altLang="en-US" sz="3200" dirty="0" smtClean="0"/>
              <a:t>.</a:t>
            </a:r>
            <a:endParaRPr lang="en-US" alt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068960"/>
            <a:ext cx="3305175" cy="3295650"/>
          </a:xfrm>
          <a:prstGeom prst="rect">
            <a:avLst/>
          </a:prstGeom>
        </p:spPr>
      </p:pic>
    </p:spTree>
    <p:custDataLst>
      <p:tags r:id="rId1"/>
    </p:custDataLst>
    <p:extLst>
      <p:ext uri="{BB962C8B-B14F-4D97-AF65-F5344CB8AC3E}">
        <p14:creationId xmlns:p14="http://schemas.microsoft.com/office/powerpoint/2010/main" val="1744649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ightid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7993.pptm [Autosaved]" id="{A9A191E6-8DAA-41C5-A201-C07547F4F28A}" vid="{0F7679E3-1DD4-4C8C-A046-BF9361C37B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brightidea</Template>
  <TotalTime>863</TotalTime>
  <Words>1599</Words>
  <Application>Microsoft Office PowerPoint</Application>
  <PresentationFormat>On-screen Show (4:3)</PresentationFormat>
  <Paragraphs>294</Paragraphs>
  <Slides>44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맑은 고딕</vt:lpstr>
      <vt:lpstr>Arial</vt:lpstr>
      <vt:lpstr>Calibri</vt:lpstr>
      <vt:lpstr>Calibri Light</vt:lpstr>
      <vt:lpstr>brightidea</vt:lpstr>
      <vt:lpstr>Wired for Excellence:</vt:lpstr>
      <vt:lpstr>Terminal Objective</vt:lpstr>
      <vt:lpstr>Enabling Objectives</vt:lpstr>
      <vt:lpstr>Why Are We Here? </vt:lpstr>
      <vt:lpstr>Human Performance is…</vt:lpstr>
      <vt:lpstr>Behaviors for Excellence Include:</vt:lpstr>
      <vt:lpstr>PowerPoint Presentation</vt:lpstr>
      <vt:lpstr>Human Performance Principles…</vt:lpstr>
      <vt:lpstr>Human Performance Principles…</vt:lpstr>
      <vt:lpstr>Human Performance Principles…</vt:lpstr>
      <vt:lpstr>Human Performance Principles…</vt:lpstr>
      <vt:lpstr>Human Performance Tools</vt:lpstr>
      <vt:lpstr>HU Tools</vt:lpstr>
      <vt:lpstr>HU Tools</vt:lpstr>
      <vt:lpstr>HU Tools</vt:lpstr>
      <vt:lpstr>HU Tools</vt:lpstr>
      <vt:lpstr>HU Tools</vt:lpstr>
      <vt:lpstr>Performance Modes Overview</vt:lpstr>
      <vt:lpstr>PowerPoint Presentation</vt:lpstr>
      <vt:lpstr>Skill Based Performance Mode</vt:lpstr>
      <vt:lpstr>Skill Based Performance Mode</vt:lpstr>
      <vt:lpstr>Skill Based Performance Mode Errors</vt:lpstr>
      <vt:lpstr>Skill Based Performance Mode Tools</vt:lpstr>
      <vt:lpstr>Rule Based Performance Mode</vt:lpstr>
      <vt:lpstr>Rule Based Performance Mode</vt:lpstr>
      <vt:lpstr>Rule Based Performance Mode Errors</vt:lpstr>
      <vt:lpstr>Rule Based Performance Mode Tools</vt:lpstr>
      <vt:lpstr>Knowledge Based Performance Mode</vt:lpstr>
      <vt:lpstr>Knowledge Based Performance Mode</vt:lpstr>
      <vt:lpstr>Knowledge Based Performance Mode Errors</vt:lpstr>
      <vt:lpstr>Mental Model </vt:lpstr>
      <vt:lpstr>Mental Model Test</vt:lpstr>
      <vt:lpstr>Phrase Recall Exercise</vt:lpstr>
      <vt:lpstr>Mental Model Test</vt:lpstr>
      <vt:lpstr>Phrase Recall Exercise</vt:lpstr>
      <vt:lpstr>Human Performance Principles…</vt:lpstr>
      <vt:lpstr>Error Traps</vt:lpstr>
      <vt:lpstr>Error Traps</vt:lpstr>
      <vt:lpstr>Error Traps</vt:lpstr>
      <vt:lpstr>Error Traps</vt:lpstr>
      <vt:lpstr>Error Traps</vt:lpstr>
      <vt:lpstr>Error Traps</vt:lpstr>
      <vt:lpstr>Error Traps</vt:lpstr>
      <vt:lpstr>Enabling Objectives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mharpe1</cp:lastModifiedBy>
  <cp:revision>70</cp:revision>
  <dcterms:created xsi:type="dcterms:W3CDTF">2014-04-01T16:35:38Z</dcterms:created>
  <dcterms:modified xsi:type="dcterms:W3CDTF">2017-09-19T18:15:14Z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6B670D0F-8B27-4F30-A248-C3F74DF8CF03</vt:lpwstr>
  </property>
  <property fmtid="{D5CDD505-2E9C-101B-9397-08002B2CF9AE}" pid="3" name="ArticulatePath">
    <vt:lpwstr>bright-idea-concept-with-light-bulb-PowerPoint-Templates-Standard</vt:lpwstr>
  </property>
</Properties>
</file>