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F8FE"/>
    <a:srgbClr val="0094FD"/>
    <a:srgbClr val="006FFA"/>
    <a:srgbClr val="0046A4"/>
    <a:srgbClr val="0079FB"/>
    <a:srgbClr val="FEFF22"/>
    <a:srgbClr val="11A4FF"/>
    <a:srgbClr val="0093F2"/>
    <a:srgbClr val="0069F0"/>
    <a:srgbClr val="009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602" autoAdjust="0"/>
  </p:normalViewPr>
  <p:slideViewPr>
    <p:cSldViewPr snapToGrid="0" showGuides="1">
      <p:cViewPr varScale="1">
        <p:scale>
          <a:sx n="99" d="100"/>
          <a:sy n="99" d="100"/>
        </p:scale>
        <p:origin x="1980" y="78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4.sv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.sv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70827093120837E-2"/>
          <c:y val="0.14417240698583689"/>
          <c:w val="0.89810486090641839"/>
          <c:h val="0.7295497357909007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094FD"/>
                </a:gs>
                <a:gs pos="97000">
                  <a:srgbClr val="0069F0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cat>
            <c:strRef>
              <c:f>Sheet1!$A$2:$A$10</c:f>
              <c:strCache>
                <c:ptCount val="8"/>
                <c:pt idx="1">
                  <c:v>7 AM</c:v>
                </c:pt>
                <c:pt idx="2">
                  <c:v>9 AM</c:v>
                </c:pt>
                <c:pt idx="3">
                  <c:v>11 AM</c:v>
                </c:pt>
                <c:pt idx="4">
                  <c:v>1 PM</c:v>
                </c:pt>
                <c:pt idx="5">
                  <c:v>3 PM</c:v>
                </c:pt>
                <c:pt idx="6">
                  <c:v>5 PM</c:v>
                </c:pt>
                <c:pt idx="7">
                  <c:v>7 PM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70</c:v>
                </c:pt>
                <c:pt idx="1">
                  <c:v>70</c:v>
                </c:pt>
                <c:pt idx="2">
                  <c:v>73</c:v>
                </c:pt>
                <c:pt idx="3">
                  <c:v>79</c:v>
                </c:pt>
                <c:pt idx="4">
                  <c:v>83</c:v>
                </c:pt>
                <c:pt idx="5">
                  <c:v>85</c:v>
                </c:pt>
                <c:pt idx="6">
                  <c:v>75</c:v>
                </c:pt>
                <c:pt idx="7">
                  <c:v>71</c:v>
                </c:pt>
                <c:pt idx="8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A-4E06-9A05-C8D7C8BAC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2720336"/>
        <c:axId val="802718672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LINE</c:v>
                </c:pt>
              </c:strCache>
            </c:strRef>
          </c:tx>
          <c:spPr>
            <a:ln w="41275" cap="rnd">
              <a:solidFill>
                <a:srgbClr val="FEFF22"/>
              </a:solidFill>
              <a:round/>
            </a:ln>
            <a:effectLst/>
          </c:spPr>
          <c:marker>
            <c:symbol val="square"/>
            <c:size val="72"/>
            <c:spPr>
              <a:blipFill>
                <a:blip xmlns:r="http://schemas.openxmlformats.org/officeDocument/2006/relationships" r:embed="rId1"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a:blipFill>
              <a:ln w="9525">
                <a:noFill/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604A-4E06-9A05-C8D7C8BAC993}"/>
              </c:ext>
            </c:extLst>
          </c:dPt>
          <c:dPt>
            <c:idx val="5"/>
            <c:marker>
              <c:spPr>
                <a:blipFill>
                  <a:blip xmlns:r="http://schemas.openxmlformats.org/officeDocument/2006/relationships"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346-4EA7-BA3A-C6CAD52F65AE}"/>
              </c:ext>
            </c:extLst>
          </c:dPt>
          <c:dPt>
            <c:idx val="6"/>
            <c:marker>
              <c:spPr>
                <a:blipFill>
                  <a:blip xmlns:r="http://schemas.openxmlformats.org/officeDocument/2006/relationships"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346-4EA7-BA3A-C6CAD52F65AE}"/>
              </c:ext>
            </c:extLst>
          </c:dPt>
          <c:dPt>
            <c:idx val="7"/>
            <c:marker>
              <c:spPr>
                <a:blipFill>
                  <a:blip xmlns:r="http://schemas.openxmlformats.org/officeDocument/2006/relationships"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346-4EA7-BA3A-C6CAD52F65AE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604A-4E06-9A05-C8D7C8BAC9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A-4E06-9A05-C8D7C8BAC99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A-4E06-9A05-C8D7C8BAC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tIns="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1">
                  <c:v>7 AM</c:v>
                </c:pt>
                <c:pt idx="2">
                  <c:v>9 AM</c:v>
                </c:pt>
                <c:pt idx="3">
                  <c:v>11 AM</c:v>
                </c:pt>
                <c:pt idx="4">
                  <c:v>1 PM</c:v>
                </c:pt>
                <c:pt idx="5">
                  <c:v>3 PM</c:v>
                </c:pt>
                <c:pt idx="6">
                  <c:v>5 PM</c:v>
                </c:pt>
                <c:pt idx="7">
                  <c:v>7 PM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70</c:v>
                </c:pt>
                <c:pt idx="1">
                  <c:v>70</c:v>
                </c:pt>
                <c:pt idx="2">
                  <c:v>73</c:v>
                </c:pt>
                <c:pt idx="3">
                  <c:v>79</c:v>
                </c:pt>
                <c:pt idx="4">
                  <c:v>83</c:v>
                </c:pt>
                <c:pt idx="5">
                  <c:v>85</c:v>
                </c:pt>
                <c:pt idx="6">
                  <c:v>75</c:v>
                </c:pt>
                <c:pt idx="7">
                  <c:v>71</c:v>
                </c:pt>
                <c:pt idx="8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4A-4E06-9A05-C8D7C8BAC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marker val="1"/>
        <c:smooth val="0"/>
        <c:axId val="802720336"/>
        <c:axId val="802718672"/>
      </c:lineChart>
      <c:catAx>
        <c:axId val="80272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pPr>
            <a:endParaRPr lang="en-US"/>
          </a:p>
        </c:txPr>
        <c:crossAx val="802718672"/>
        <c:crosses val="autoZero"/>
        <c:auto val="1"/>
        <c:lblAlgn val="ctr"/>
        <c:lblOffset val="100"/>
        <c:noMultiLvlLbl val="0"/>
      </c:catAx>
      <c:valAx>
        <c:axId val="802718672"/>
        <c:scaling>
          <c:orientation val="minMax"/>
          <c:max val="88"/>
          <c:min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802720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70827093120837E-2"/>
          <c:y val="0.13648186627017658"/>
          <c:w val="0.89810486090641839"/>
          <c:h val="0.7295497357909007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094FD"/>
                </a:gs>
                <a:gs pos="97000">
                  <a:srgbClr val="0069F0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cat>
            <c:strRef>
              <c:f>Sheet1!$A$2:$A$10</c:f>
              <c:strCache>
                <c:ptCount val="8"/>
                <c:pt idx="1">
                  <c:v>7 AM</c:v>
                </c:pt>
                <c:pt idx="2">
                  <c:v>9 AM</c:v>
                </c:pt>
                <c:pt idx="3">
                  <c:v>11 AM</c:v>
                </c:pt>
                <c:pt idx="4">
                  <c:v>1 PM</c:v>
                </c:pt>
                <c:pt idx="5">
                  <c:v>3 PM</c:v>
                </c:pt>
                <c:pt idx="6">
                  <c:v>5 PM</c:v>
                </c:pt>
                <c:pt idx="7">
                  <c:v>7 PM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70</c:v>
                </c:pt>
                <c:pt idx="1">
                  <c:v>70</c:v>
                </c:pt>
                <c:pt idx="2">
                  <c:v>93</c:v>
                </c:pt>
                <c:pt idx="3">
                  <c:v>96</c:v>
                </c:pt>
                <c:pt idx="4">
                  <c:v>83</c:v>
                </c:pt>
                <c:pt idx="5">
                  <c:v>85</c:v>
                </c:pt>
                <c:pt idx="6">
                  <c:v>75</c:v>
                </c:pt>
                <c:pt idx="7">
                  <c:v>71</c:v>
                </c:pt>
                <c:pt idx="8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A-4E06-9A05-C8D7C8BAC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2720336"/>
        <c:axId val="802718672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LINE</c:v>
                </c:pt>
              </c:strCache>
            </c:strRef>
          </c:tx>
          <c:spPr>
            <a:ln w="41275" cap="rnd">
              <a:solidFill>
                <a:srgbClr val="FEFF22"/>
              </a:solidFill>
              <a:round/>
            </a:ln>
            <a:effectLst/>
          </c:spPr>
          <c:marker>
            <c:symbol val="square"/>
            <c:size val="72"/>
            <c:spPr>
              <a:blipFill>
                <a:blip xmlns:r="http://schemas.openxmlformats.org/officeDocument/2006/relationships"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w="9525">
                <a:noFill/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604A-4E06-9A05-C8D7C8BAC993}"/>
              </c:ext>
            </c:extLst>
          </c:dPt>
          <c:dPt>
            <c:idx val="5"/>
            <c:marker>
              <c:symbol val="square"/>
              <c:size val="72"/>
              <c:spPr>
                <a:blipFill>
                  <a:blip xmlns:r="http://schemas.openxmlformats.org/officeDocument/2006/relationships"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3BF-4676-9FC2-D2020B6369A7}"/>
              </c:ext>
            </c:extLst>
          </c:dPt>
          <c:dPt>
            <c:idx val="6"/>
            <c:marker>
              <c:symbol val="square"/>
              <c:size val="72"/>
              <c:spPr>
                <a:blipFill>
                  <a:blip xmlns:r="http://schemas.openxmlformats.org/officeDocument/2006/relationships"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3BF-4676-9FC2-D2020B6369A7}"/>
              </c:ext>
            </c:extLst>
          </c:dPt>
          <c:dPt>
            <c:idx val="7"/>
            <c:marker>
              <c:symbol val="square"/>
              <c:size val="72"/>
              <c:spPr>
                <a:blipFill>
                  <a:blip xmlns:r="http://schemas.openxmlformats.org/officeDocument/2006/relationships"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3BF-4676-9FC2-D2020B6369A7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604A-4E06-9A05-C8D7C8BAC9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A-4E06-9A05-C8D7C8BAC99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A-4E06-9A05-C8D7C8BAC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1">
                  <c:v>7 AM</c:v>
                </c:pt>
                <c:pt idx="2">
                  <c:v>9 AM</c:v>
                </c:pt>
                <c:pt idx="3">
                  <c:v>11 AM</c:v>
                </c:pt>
                <c:pt idx="4">
                  <c:v>1 PM</c:v>
                </c:pt>
                <c:pt idx="5">
                  <c:v>3 PM</c:v>
                </c:pt>
                <c:pt idx="6">
                  <c:v>5 PM</c:v>
                </c:pt>
                <c:pt idx="7">
                  <c:v>7 PM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70</c:v>
                </c:pt>
                <c:pt idx="1">
                  <c:v>70</c:v>
                </c:pt>
                <c:pt idx="2">
                  <c:v>93</c:v>
                </c:pt>
                <c:pt idx="3">
                  <c:v>96</c:v>
                </c:pt>
                <c:pt idx="4">
                  <c:v>83</c:v>
                </c:pt>
                <c:pt idx="5">
                  <c:v>85</c:v>
                </c:pt>
                <c:pt idx="6">
                  <c:v>75</c:v>
                </c:pt>
                <c:pt idx="7">
                  <c:v>71</c:v>
                </c:pt>
                <c:pt idx="8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4A-4E06-9A05-C8D7C8BAC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marker val="1"/>
        <c:smooth val="0"/>
        <c:axId val="802720336"/>
        <c:axId val="802718672"/>
      </c:lineChart>
      <c:catAx>
        <c:axId val="80272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pPr>
            <a:endParaRPr lang="en-US"/>
          </a:p>
        </c:txPr>
        <c:crossAx val="802718672"/>
        <c:crosses val="autoZero"/>
        <c:auto val="1"/>
        <c:lblAlgn val="ctr"/>
        <c:lblOffset val="100"/>
        <c:noMultiLvlLbl val="0"/>
      </c:catAx>
      <c:valAx>
        <c:axId val="802718672"/>
        <c:scaling>
          <c:orientation val="minMax"/>
          <c:max val="98"/>
          <c:min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802720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7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70827093120837E-2"/>
          <c:y val="0.14417240698583689"/>
          <c:w val="0.89810486090641839"/>
          <c:h val="0.7295497357909007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094FD"/>
                </a:gs>
                <a:gs pos="97000">
                  <a:srgbClr val="0069F0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cat>
            <c:strRef>
              <c:f>Sheet1!$A$2:$A$10</c:f>
              <c:strCache>
                <c:ptCount val="8"/>
                <c:pt idx="1">
                  <c:v>7 AM</c:v>
                </c:pt>
                <c:pt idx="2">
                  <c:v>9 AM</c:v>
                </c:pt>
                <c:pt idx="3">
                  <c:v>11 AM</c:v>
                </c:pt>
                <c:pt idx="4">
                  <c:v>1 PM</c:v>
                </c:pt>
                <c:pt idx="5">
                  <c:v>3 PM</c:v>
                </c:pt>
                <c:pt idx="6">
                  <c:v>5 PM</c:v>
                </c:pt>
                <c:pt idx="7">
                  <c:v>7 PM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72</c:v>
                </c:pt>
                <c:pt idx="1">
                  <c:v>72</c:v>
                </c:pt>
                <c:pt idx="2">
                  <c:v>93</c:v>
                </c:pt>
                <c:pt idx="3">
                  <c:v>96</c:v>
                </c:pt>
                <c:pt idx="4">
                  <c:v>88</c:v>
                </c:pt>
                <c:pt idx="5">
                  <c:v>92</c:v>
                </c:pt>
                <c:pt idx="6">
                  <c:v>83</c:v>
                </c:pt>
                <c:pt idx="7">
                  <c:v>81</c:v>
                </c:pt>
                <c:pt idx="8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A-4E06-9A05-C8D7C8BAC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2720336"/>
        <c:axId val="802718672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LINE</c:v>
                </c:pt>
              </c:strCache>
            </c:strRef>
          </c:tx>
          <c:spPr>
            <a:ln w="41275" cap="rnd">
              <a:solidFill>
                <a:srgbClr val="FEFF22"/>
              </a:solidFill>
              <a:round/>
            </a:ln>
            <a:effectLst/>
          </c:spPr>
          <c:marker>
            <c:symbol val="square"/>
            <c:size val="72"/>
            <c:spPr>
              <a:blipFill>
                <a:blip xmlns:r="http://schemas.openxmlformats.org/officeDocument/2006/relationships"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w="9525">
                <a:noFill/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604A-4E06-9A05-C8D7C8BAC993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604A-4E06-9A05-C8D7C8BAC9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A-4E06-9A05-C8D7C8BAC99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A-4E06-9A05-C8D7C8BAC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1">
                  <c:v>7 AM</c:v>
                </c:pt>
                <c:pt idx="2">
                  <c:v>9 AM</c:v>
                </c:pt>
                <c:pt idx="3">
                  <c:v>11 AM</c:v>
                </c:pt>
                <c:pt idx="4">
                  <c:v>1 PM</c:v>
                </c:pt>
                <c:pt idx="5">
                  <c:v>3 PM</c:v>
                </c:pt>
                <c:pt idx="6">
                  <c:v>5 PM</c:v>
                </c:pt>
                <c:pt idx="7">
                  <c:v>7 PM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72</c:v>
                </c:pt>
                <c:pt idx="1">
                  <c:v>72</c:v>
                </c:pt>
                <c:pt idx="2">
                  <c:v>93</c:v>
                </c:pt>
                <c:pt idx="3">
                  <c:v>96</c:v>
                </c:pt>
                <c:pt idx="4">
                  <c:v>88</c:v>
                </c:pt>
                <c:pt idx="5">
                  <c:v>92</c:v>
                </c:pt>
                <c:pt idx="6">
                  <c:v>83</c:v>
                </c:pt>
                <c:pt idx="7">
                  <c:v>81</c:v>
                </c:pt>
                <c:pt idx="8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4A-4E06-9A05-C8D7C8BAC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marker val="1"/>
        <c:smooth val="0"/>
        <c:axId val="802720336"/>
        <c:axId val="802718672"/>
      </c:lineChart>
      <c:catAx>
        <c:axId val="80272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pPr>
            <a:endParaRPr lang="en-US"/>
          </a:p>
        </c:txPr>
        <c:crossAx val="802718672"/>
        <c:crosses val="autoZero"/>
        <c:auto val="1"/>
        <c:lblAlgn val="ctr"/>
        <c:lblOffset val="100"/>
        <c:noMultiLvlLbl val="0"/>
      </c:catAx>
      <c:valAx>
        <c:axId val="802718672"/>
        <c:scaling>
          <c:orientation val="minMax"/>
          <c:max val="98"/>
          <c:min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802720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5F8A2-B61C-44FF-ACD7-D11276BDB2F0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5ED53-25B7-4FD1-889A-E6DF370D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5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same remake for Sunday’s forecast but with data from weather.com for Sunday, 8/7/2022. </a:t>
            </a:r>
          </a:p>
          <a:p>
            <a:endParaRPr lang="en-US" dirty="0"/>
          </a:p>
          <a:p>
            <a:r>
              <a:rPr lang="en-US" dirty="0"/>
              <a:t>Subscribe to Spotlight Impact Data Design on YouTube for data visualization, PowerPoint, and Excel tutorials for all skill levels: www.youtube.com/spotlightimpactdatadesign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5ED53-25B7-4FD1-889A-E6DF370DCF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8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Re-make from forecast graphic broadcast on Sunday, 8/7/2022. Used the same numbers and times broadcast but they’re likely off – don’t make sense.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Subscribe to Spotlight Impact Data Design on YouTube for data visualization, PowerPoint, and Excel tutorials for all skill levels: www.youtube.com/spotlightimpactdatadesign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5ED53-25B7-4FD1-889A-E6DF370DCF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0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version re-make from Saturday, 8/6/22. Photo of what was broadcast can be seen to the right.  Temp labels are definitely off because temp distribution likely wouldn’t take this shape over the course of the day.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Subscribe to Spotlight Impact Data Design on YouTube for data visualization, PowerPoint, and Excel tutorials for all skill levels: www.youtube.com/spotlightimpactdatadesign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5ED53-25B7-4FD1-889A-E6DF370DCF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7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99D5-3CB3-701A-03FD-CF227D676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33BE4-34B1-50DC-10DF-EB625013F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76CFB-E65C-D2F0-D0F4-D67DEC94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87F3-03F3-4EB0-8D23-FDD35D6A5E44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034F5-6C5A-8591-34B2-010A8880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2AA80-8869-A991-9019-5F185404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786B-07C3-421C-A580-55892449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2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62AA4-5665-706D-FD1D-0DECFA27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0625D-5443-FB34-AF64-A44889F22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673D7-9163-3EE6-DFA1-BD150DF4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87F3-03F3-4EB0-8D23-FDD35D6A5E44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98FA4-F6F8-D903-51CB-B63D01C7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D3F42-2180-8159-CA89-74D435CB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786B-07C3-421C-A580-55892449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001A6-6478-7D4A-6EBC-5DE18D034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F0562-4C74-E392-B91B-83300C04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05F2-7086-E5E7-B82E-858FE555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87F3-03F3-4EB0-8D23-FDD35D6A5E44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3168A-0C27-B4BB-121F-F8D3E9DA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B5961-E2B1-0FF6-9D39-614A1106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786B-07C3-421C-A580-55892449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CACB-E5C1-FF2D-1EAA-6B865289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84A17-6495-63EE-64E8-10A5C722E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094AC-BC63-EEDC-265F-B167C08C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87F3-03F3-4EB0-8D23-FDD35D6A5E44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5B125-5945-CCEA-B360-5C052C30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5EA11-FA7D-CB5E-32D3-6E3FEA9C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786B-07C3-421C-A580-55892449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4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705C-0542-503C-A12C-EEED7976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A21DF-64A9-3DB3-9B18-2C492AB60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88AE-BF8E-1C5D-FE15-2D6D97CC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87F3-03F3-4EB0-8D23-FDD35D6A5E44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05AA2-F263-1A9E-8ABF-E615D954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000B6-D8FA-A05B-B120-D5DDCA97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786B-07C3-421C-A580-55892449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2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F48D-68C1-C8C5-D70E-6819C486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C7E8-EF2E-8662-D8D6-B4381FE99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2F595-5E31-6955-7FDE-58B1D76EE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0AF62-BA09-7E18-2411-003D5950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87F3-03F3-4EB0-8D23-FDD35D6A5E44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A401F-E798-7F29-2492-5B1DBBED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424F4-BDFB-59BB-80CF-EDFEBCC5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786B-07C3-421C-A580-55892449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8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9F0A-86FE-8AF4-2C3B-8A7CB108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396D6-CB05-3597-16D0-D4CDB68ED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929F4-FCF5-6537-928E-5FF173E19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D551E-D453-15F4-64E1-FCEA9D8C4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81B66-A9C2-DB85-10BD-8332E383C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3ACA5-9D1D-D07A-C508-AB8A3DD8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87F3-03F3-4EB0-8D23-FDD35D6A5E44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D8151-0064-98D3-6C7C-B48A2298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4D556-6CE6-9E26-58DF-17ED9625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786B-07C3-421C-A580-55892449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8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135E-F8B7-3C32-269F-10CF5AB4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6CB24-2DC0-6BFD-7BA7-5F859E66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87F3-03F3-4EB0-8D23-FDD35D6A5E44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0E116-A836-7A00-B6C0-D1DC1405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DAB25-8BB7-209D-377F-32F79191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786B-07C3-421C-A580-55892449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8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F01FF-6068-8C97-7E9B-5F52C79E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87F3-03F3-4EB0-8D23-FDD35D6A5E44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4ADF0-E81B-D0C0-DCD7-F6D74F1C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C1F40-6803-BC6B-4300-7121193B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786B-07C3-421C-A580-55892449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8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0F66-C82E-99B6-5F19-FC19B307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6457D-94C8-50B2-74CF-B30F820A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13A38-973E-EC87-BD7F-3DF0D630E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14F23-D1A1-84DF-D0E4-82CF6AD4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87F3-03F3-4EB0-8D23-FDD35D6A5E44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4772A-D5BF-7E71-1814-F16C994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6F1E5-1D04-88F3-C240-93AE057A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786B-07C3-421C-A580-55892449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6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96DF8-BF26-1696-9C0A-4BFF8752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F8A28-29D6-7A2A-33CC-6D91AD47F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F254F-54A5-D422-BD9F-76960BB30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6B8F8-C0B8-8E7C-2D10-6A01C3CC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87F3-03F3-4EB0-8D23-FDD35D6A5E44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B65EF-22A4-46B5-0D38-437C7255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E2504-9CE2-A2ED-1936-68F1BD91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786B-07C3-421C-A580-55892449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7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1700F1-3E84-4FCA-07AE-0187B4B5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63174-BF2E-8E81-7362-03465E217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1970D-9494-47B3-2148-1E0B5A34F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187F3-03F3-4EB0-8D23-FDD35D6A5E44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1935E-0B1B-1353-7658-DFDD07866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2F7C-4806-30A7-B916-6C381FB04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786B-07C3-421C-A580-55892449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3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http://www.youtube.com/spotlightimpactdatadesign" TargetMode="Externa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2.xm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1.jpg"/><Relationship Id="rId10" Type="http://schemas.openxmlformats.org/officeDocument/2006/relationships/image" Target="../media/image9.png"/><Relationship Id="rId4" Type="http://schemas.openxmlformats.org/officeDocument/2006/relationships/hyperlink" Target="http://www.youtube.com/spotlightimpactdatadesign" TargetMode="External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3.xml"/><Relationship Id="rId7" Type="http://schemas.openxmlformats.org/officeDocument/2006/relationships/image" Target="../media/image12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8.sv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hyperlink" Target="http://www.youtube.com/spotlightimpactdatadesign" TargetMode="External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0ED"/>
            </a:gs>
            <a:gs pos="30000">
              <a:srgbClr val="0069F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EB05539-0712-C732-A7B7-56909B102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560211"/>
              </p:ext>
            </p:extLst>
          </p:nvPr>
        </p:nvGraphicFramePr>
        <p:xfrm>
          <a:off x="-692631" y="1637731"/>
          <a:ext cx="13577262" cy="495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DE22FD29-13EA-13D4-D43F-342B82D17688}"/>
              </a:ext>
            </a:extLst>
          </p:cNvPr>
          <p:cNvSpPr/>
          <p:nvPr/>
        </p:nvSpPr>
        <p:spPr>
          <a:xfrm>
            <a:off x="0" y="0"/>
            <a:ext cx="12192000" cy="116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46A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DENVER FORECAST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28CCF0-FAA5-43CF-22A6-DB5FF9A600ED}"/>
              </a:ext>
            </a:extLst>
          </p:cNvPr>
          <p:cNvGrpSpPr/>
          <p:nvPr/>
        </p:nvGrpSpPr>
        <p:grpSpPr>
          <a:xfrm>
            <a:off x="-3431349" y="-3416149"/>
            <a:ext cx="3079485" cy="3079485"/>
            <a:chOff x="14182729" y="-2165086"/>
            <a:chExt cx="3079485" cy="307948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22542F-86A6-F3BB-ED6F-11920E800E16}"/>
                </a:ext>
              </a:extLst>
            </p:cNvPr>
            <p:cNvGrpSpPr/>
            <p:nvPr/>
          </p:nvGrpSpPr>
          <p:grpSpPr>
            <a:xfrm>
              <a:off x="14182729" y="-2165086"/>
              <a:ext cx="3079485" cy="3079485"/>
              <a:chOff x="14548514" y="-1919425"/>
              <a:chExt cx="2249676" cy="2249676"/>
            </a:xfrm>
          </p:grpSpPr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73884C78-D4DA-E110-0FAB-4701D87BD70B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548514" y="-1919425"/>
                <a:ext cx="2249676" cy="2249676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6BEB3C8-A98E-10B8-8CE0-413258B34D28}"/>
                  </a:ext>
                </a:extLst>
              </p:cNvPr>
              <p:cNvSpPr/>
              <p:nvPr/>
            </p:nvSpPr>
            <p:spPr>
              <a:xfrm>
                <a:off x="15246530" y="-1221409"/>
                <a:ext cx="853645" cy="853645"/>
              </a:xfrm>
              <a:prstGeom prst="ellipse">
                <a:avLst/>
              </a:prstGeom>
              <a:solidFill>
                <a:srgbClr val="FEFF22"/>
              </a:solidFill>
              <a:ln>
                <a:solidFill>
                  <a:srgbClr val="FEFF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C9FC2B6-CFB0-1F75-EF95-FFD23B510FA6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536804" y="-1272550"/>
              <a:ext cx="1539853" cy="153985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A86BE2-6159-25E1-1FD4-733BC1B7CA7A}"/>
              </a:ext>
            </a:extLst>
          </p:cNvPr>
          <p:cNvSpPr txBox="1"/>
          <p:nvPr/>
        </p:nvSpPr>
        <p:spPr>
          <a:xfrm>
            <a:off x="9772650" y="1214229"/>
            <a:ext cx="237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53F8FE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rPr>
              <a:t>Weather.com 8/7/222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C69FD8-968D-5969-AA9A-645A9E1A5B7E}"/>
              </a:ext>
            </a:extLst>
          </p:cNvPr>
          <p:cNvGrpSpPr/>
          <p:nvPr/>
        </p:nvGrpSpPr>
        <p:grpSpPr>
          <a:xfrm>
            <a:off x="3492048" y="-3062328"/>
            <a:ext cx="2162212" cy="2371843"/>
            <a:chOff x="-4102243" y="2621657"/>
            <a:chExt cx="2162212" cy="237184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E67136C-FDFF-3F80-45A9-F0FAEDBEDF1B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4102243" y="2621657"/>
              <a:ext cx="2162212" cy="2162212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40C0914-DC8F-84B8-B1FC-7867D6DD6490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3595661" y="3618008"/>
              <a:ext cx="1375492" cy="137549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10C609-2267-427A-3191-6B992CDA0A2F}"/>
              </a:ext>
            </a:extLst>
          </p:cNvPr>
          <p:cNvGrpSpPr/>
          <p:nvPr/>
        </p:nvGrpSpPr>
        <p:grpSpPr>
          <a:xfrm>
            <a:off x="30350" y="-3416149"/>
            <a:ext cx="3079485" cy="3079485"/>
            <a:chOff x="-4908744" y="-736336"/>
            <a:chExt cx="3079485" cy="30794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D4ABD5-31AF-A880-A67D-2F407195F876}"/>
                </a:ext>
              </a:extLst>
            </p:cNvPr>
            <p:cNvGrpSpPr/>
            <p:nvPr/>
          </p:nvGrpSpPr>
          <p:grpSpPr>
            <a:xfrm>
              <a:off x="-4908744" y="-736336"/>
              <a:ext cx="3079485" cy="3079485"/>
              <a:chOff x="14182729" y="-2165086"/>
              <a:chExt cx="3079485" cy="307948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25B1A7D-2CBB-E241-56F8-8844D42AD74C}"/>
                  </a:ext>
                </a:extLst>
              </p:cNvPr>
              <p:cNvGrpSpPr/>
              <p:nvPr/>
            </p:nvGrpSpPr>
            <p:grpSpPr>
              <a:xfrm>
                <a:off x="14182729" y="-2165086"/>
                <a:ext cx="3079485" cy="3079485"/>
                <a:chOff x="14548514" y="-1919425"/>
                <a:chExt cx="2249676" cy="2249676"/>
              </a:xfrm>
            </p:grpSpPr>
            <p:pic>
              <p:nvPicPr>
                <p:cNvPr id="24" name="Graphic 23">
                  <a:extLst>
                    <a:ext uri="{FF2B5EF4-FFF2-40B4-BE49-F238E27FC236}">
                      <a16:creationId xmlns:a16="http://schemas.microsoft.com/office/drawing/2014/main" id="{7ED86E81-A180-634C-0E3D-E7602EA07C8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48514" y="-1919425"/>
                  <a:ext cx="2249676" cy="2249676"/>
                </a:xfrm>
                <a:prstGeom prst="rect">
                  <a:avLst/>
                </a:prstGeom>
              </p:spPr>
            </p:pic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B279106-485B-B1C3-5A71-26E6958DDD13}"/>
                    </a:ext>
                  </a:extLst>
                </p:cNvPr>
                <p:cNvSpPr/>
                <p:nvPr/>
              </p:nvSpPr>
              <p:spPr>
                <a:xfrm>
                  <a:off x="15246530" y="-1221409"/>
                  <a:ext cx="853645" cy="853645"/>
                </a:xfrm>
                <a:prstGeom prst="ellipse">
                  <a:avLst/>
                </a:prstGeom>
                <a:solidFill>
                  <a:srgbClr val="FEFF22"/>
                </a:solidFill>
                <a:ln>
                  <a:solidFill>
                    <a:srgbClr val="FEFF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B062170D-5AB0-4E58-5E00-38F7133F7FAE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536804" y="-1272550"/>
                <a:ext cx="1539853" cy="1539853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6F981FB-670D-A1C7-F187-277317E04BF1}"/>
                </a:ext>
              </a:extLst>
            </p:cNvPr>
            <p:cNvGrpSpPr/>
            <p:nvPr/>
          </p:nvGrpSpPr>
          <p:grpSpPr>
            <a:xfrm>
              <a:off x="-3284374" y="803406"/>
              <a:ext cx="1184822" cy="979578"/>
              <a:chOff x="9004944" y="3976688"/>
              <a:chExt cx="587555" cy="485774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3F2C27A4-9B13-38B2-1061-797F4E58C3A9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004944" y="3976688"/>
                <a:ext cx="485774" cy="485774"/>
              </a:xfrm>
              <a:prstGeom prst="rect">
                <a:avLst/>
              </a:prstGeom>
            </p:spPr>
          </p:pic>
          <p:sp>
            <p:nvSpPr>
              <p:cNvPr id="21" name="Graphic 26">
                <a:extLst>
                  <a:ext uri="{FF2B5EF4-FFF2-40B4-BE49-F238E27FC236}">
                    <a16:creationId xmlns:a16="http://schemas.microsoft.com/office/drawing/2014/main" id="{A1D41D57-357E-3294-9B50-B56D4642148B}"/>
                  </a:ext>
                </a:extLst>
              </p:cNvPr>
              <p:cNvSpPr/>
              <p:nvPr/>
            </p:nvSpPr>
            <p:spPr>
              <a:xfrm rot="1420559">
                <a:off x="9388935" y="4145066"/>
                <a:ext cx="203564" cy="252028"/>
              </a:xfrm>
              <a:custGeom>
                <a:avLst/>
                <a:gdLst>
                  <a:gd name="connsiteX0" fmla="*/ 352248 w 352247"/>
                  <a:gd name="connsiteY0" fmla="*/ 375576 h 551700"/>
                  <a:gd name="connsiteX1" fmla="*/ 176124 w 352247"/>
                  <a:gd name="connsiteY1" fmla="*/ 551700 h 551700"/>
                  <a:gd name="connsiteX2" fmla="*/ 0 w 352247"/>
                  <a:gd name="connsiteY2" fmla="*/ 375576 h 551700"/>
                  <a:gd name="connsiteX3" fmla="*/ 176124 w 352247"/>
                  <a:gd name="connsiteY3" fmla="*/ 0 h 551700"/>
                  <a:gd name="connsiteX4" fmla="*/ 352248 w 352247"/>
                  <a:gd name="connsiteY4" fmla="*/ 375576 h 55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247" h="551700">
                    <a:moveTo>
                      <a:pt x="352248" y="375576"/>
                    </a:moveTo>
                    <a:cubicBezTo>
                      <a:pt x="352248" y="472839"/>
                      <a:pt x="273386" y="551700"/>
                      <a:pt x="176124" y="551700"/>
                    </a:cubicBezTo>
                    <a:cubicBezTo>
                      <a:pt x="78861" y="551700"/>
                      <a:pt x="0" y="472839"/>
                      <a:pt x="0" y="375576"/>
                    </a:cubicBezTo>
                    <a:cubicBezTo>
                      <a:pt x="0" y="278314"/>
                      <a:pt x="114961" y="61185"/>
                      <a:pt x="176124" y="0"/>
                    </a:cubicBezTo>
                    <a:cubicBezTo>
                      <a:pt x="243914" y="67791"/>
                      <a:pt x="352248" y="278291"/>
                      <a:pt x="352248" y="375576"/>
                    </a:cubicBezTo>
                    <a:close/>
                  </a:path>
                </a:pathLst>
              </a:custGeom>
              <a:solidFill>
                <a:srgbClr val="53F8FE"/>
              </a:solidFill>
              <a:ln w="19050" cap="flat">
                <a:solidFill>
                  <a:srgbClr val="0046A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117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0ED"/>
            </a:gs>
            <a:gs pos="30000">
              <a:srgbClr val="0069F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EB05539-0712-C732-A7B7-56909B102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459410"/>
              </p:ext>
            </p:extLst>
          </p:nvPr>
        </p:nvGraphicFramePr>
        <p:xfrm>
          <a:off x="-692631" y="1637731"/>
          <a:ext cx="13577262" cy="495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DE22FD29-13EA-13D4-D43F-342B82D17688}"/>
              </a:ext>
            </a:extLst>
          </p:cNvPr>
          <p:cNvSpPr/>
          <p:nvPr/>
        </p:nvSpPr>
        <p:spPr>
          <a:xfrm>
            <a:off x="0" y="0"/>
            <a:ext cx="12192000" cy="116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46A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DENVER FORECAST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86BE2-6159-25E1-1FD4-733BC1B7CA7A}"/>
              </a:ext>
            </a:extLst>
          </p:cNvPr>
          <p:cNvSpPr txBox="1"/>
          <p:nvPr/>
        </p:nvSpPr>
        <p:spPr>
          <a:xfrm>
            <a:off x="10058397" y="1214229"/>
            <a:ext cx="20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53F8FE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rPr>
              <a:t>Broadcast 8/7/222</a:t>
            </a:r>
          </a:p>
        </p:txBody>
      </p:sp>
      <p:pic>
        <p:nvPicPr>
          <p:cNvPr id="4" name="Picture 3" descr="A picture containing text, monitor, indoor, wall&#10;&#10;Description automatically generated">
            <a:extLst>
              <a:ext uri="{FF2B5EF4-FFF2-40B4-BE49-F238E27FC236}">
                <a16:creationId xmlns:a16="http://schemas.microsoft.com/office/drawing/2014/main" id="{34F60229-0F09-8199-B555-DB8C22250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230" y="0"/>
            <a:ext cx="8337069" cy="67956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B909514-F8D8-E681-7B4C-36D932A330F0}"/>
              </a:ext>
            </a:extLst>
          </p:cNvPr>
          <p:cNvGrpSpPr/>
          <p:nvPr/>
        </p:nvGrpSpPr>
        <p:grpSpPr>
          <a:xfrm>
            <a:off x="-3431349" y="-3416149"/>
            <a:ext cx="3079485" cy="3079485"/>
            <a:chOff x="14182729" y="-2165086"/>
            <a:chExt cx="3079485" cy="30794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C1B44B5-6117-DC17-420A-C4B3F6D47329}"/>
                </a:ext>
              </a:extLst>
            </p:cNvPr>
            <p:cNvGrpSpPr/>
            <p:nvPr/>
          </p:nvGrpSpPr>
          <p:grpSpPr>
            <a:xfrm>
              <a:off x="14182729" y="-2165086"/>
              <a:ext cx="3079485" cy="3079485"/>
              <a:chOff x="14548514" y="-1919425"/>
              <a:chExt cx="2249676" cy="2249676"/>
            </a:xfrm>
          </p:grpSpPr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B85C054C-77B6-F2D1-C0F8-A9EA1F700FEC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4548514" y="-1919425"/>
                <a:ext cx="2249676" cy="2249676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C7B3928-D941-0676-B369-89EF3BE0823F}"/>
                  </a:ext>
                </a:extLst>
              </p:cNvPr>
              <p:cNvSpPr/>
              <p:nvPr/>
            </p:nvSpPr>
            <p:spPr>
              <a:xfrm>
                <a:off x="15246530" y="-1221409"/>
                <a:ext cx="853645" cy="853645"/>
              </a:xfrm>
              <a:prstGeom prst="ellipse">
                <a:avLst/>
              </a:prstGeom>
              <a:solidFill>
                <a:srgbClr val="FEFF22"/>
              </a:solidFill>
              <a:ln>
                <a:solidFill>
                  <a:srgbClr val="FEFF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ED72ADF-F536-CA17-E830-1F71ACE124BD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536804" y="-1272550"/>
              <a:ext cx="1539853" cy="153985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069BF-F346-66B1-1EA9-2B52ECBC14B6}"/>
              </a:ext>
            </a:extLst>
          </p:cNvPr>
          <p:cNvGrpSpPr/>
          <p:nvPr/>
        </p:nvGrpSpPr>
        <p:grpSpPr>
          <a:xfrm>
            <a:off x="3492048" y="-3062328"/>
            <a:ext cx="2162212" cy="2371843"/>
            <a:chOff x="-4102243" y="2621657"/>
            <a:chExt cx="2162212" cy="2371843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52402A11-70F1-31D4-4E99-BEADE67B4FCF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4102243" y="2621657"/>
              <a:ext cx="2162212" cy="2162212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2BFB6E72-CC23-23D3-F132-76AC6F40743A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3595661" y="3618008"/>
              <a:ext cx="1375492" cy="137549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452245-F801-CA91-7BCA-9676284C952A}"/>
              </a:ext>
            </a:extLst>
          </p:cNvPr>
          <p:cNvGrpSpPr/>
          <p:nvPr/>
        </p:nvGrpSpPr>
        <p:grpSpPr>
          <a:xfrm>
            <a:off x="30350" y="-3416149"/>
            <a:ext cx="3079485" cy="3079485"/>
            <a:chOff x="-4908744" y="-736336"/>
            <a:chExt cx="3079485" cy="307948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9949658-DE30-A263-50FE-E2F72BCFAA1B}"/>
                </a:ext>
              </a:extLst>
            </p:cNvPr>
            <p:cNvGrpSpPr/>
            <p:nvPr/>
          </p:nvGrpSpPr>
          <p:grpSpPr>
            <a:xfrm>
              <a:off x="-4908744" y="-736336"/>
              <a:ext cx="3079485" cy="3079485"/>
              <a:chOff x="14182729" y="-2165086"/>
              <a:chExt cx="3079485" cy="3079485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CFBE55D-2218-18B8-3742-DFB9A0C3E98B}"/>
                  </a:ext>
                </a:extLst>
              </p:cNvPr>
              <p:cNvGrpSpPr/>
              <p:nvPr/>
            </p:nvGrpSpPr>
            <p:grpSpPr>
              <a:xfrm>
                <a:off x="14182729" y="-2165086"/>
                <a:ext cx="3079485" cy="3079485"/>
                <a:chOff x="14548514" y="-1919425"/>
                <a:chExt cx="2249676" cy="2249676"/>
              </a:xfrm>
            </p:grpSpPr>
            <p:pic>
              <p:nvPicPr>
                <p:cNvPr id="45" name="Graphic 44">
                  <a:extLst>
                    <a:ext uri="{FF2B5EF4-FFF2-40B4-BE49-F238E27FC236}">
                      <a16:creationId xmlns:a16="http://schemas.microsoft.com/office/drawing/2014/main" id="{38BED021-A3CC-A130-627D-B62184EF73C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48514" y="-1919425"/>
                  <a:ext cx="2249676" cy="2249676"/>
                </a:xfrm>
                <a:prstGeom prst="rect">
                  <a:avLst/>
                </a:prstGeom>
              </p:spPr>
            </p:pic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C94D6D7-B6D0-E1EA-EBD5-86D3FEC57796}"/>
                    </a:ext>
                  </a:extLst>
                </p:cNvPr>
                <p:cNvSpPr/>
                <p:nvPr/>
              </p:nvSpPr>
              <p:spPr>
                <a:xfrm>
                  <a:off x="15246530" y="-1221409"/>
                  <a:ext cx="853645" cy="853645"/>
                </a:xfrm>
                <a:prstGeom prst="ellipse">
                  <a:avLst/>
                </a:prstGeom>
                <a:solidFill>
                  <a:srgbClr val="FEFF22"/>
                </a:solidFill>
                <a:ln>
                  <a:solidFill>
                    <a:srgbClr val="FEFF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94058503-BABC-3ABC-B137-10887AB793AA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536804" y="-1272550"/>
                <a:ext cx="1539853" cy="1539853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F7FA361-AC07-2DB4-06EB-599CA11E2506}"/>
                </a:ext>
              </a:extLst>
            </p:cNvPr>
            <p:cNvGrpSpPr/>
            <p:nvPr/>
          </p:nvGrpSpPr>
          <p:grpSpPr>
            <a:xfrm>
              <a:off x="-3284374" y="803406"/>
              <a:ext cx="1184822" cy="979578"/>
              <a:chOff x="9004944" y="3976688"/>
              <a:chExt cx="587555" cy="485774"/>
            </a:xfrm>
          </p:grpSpPr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61F87167-F14E-EBBD-9A11-14CDAD4C8CDA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004944" y="3976688"/>
                <a:ext cx="485774" cy="485774"/>
              </a:xfrm>
              <a:prstGeom prst="rect">
                <a:avLst/>
              </a:prstGeom>
            </p:spPr>
          </p:pic>
          <p:sp>
            <p:nvSpPr>
              <p:cNvPr id="42" name="Graphic 26">
                <a:extLst>
                  <a:ext uri="{FF2B5EF4-FFF2-40B4-BE49-F238E27FC236}">
                    <a16:creationId xmlns:a16="http://schemas.microsoft.com/office/drawing/2014/main" id="{D09A2465-4F06-CBF7-A58F-26E9929CFE98}"/>
                  </a:ext>
                </a:extLst>
              </p:cNvPr>
              <p:cNvSpPr/>
              <p:nvPr/>
            </p:nvSpPr>
            <p:spPr>
              <a:xfrm rot="1420559">
                <a:off x="9388935" y="4145066"/>
                <a:ext cx="203564" cy="252028"/>
              </a:xfrm>
              <a:custGeom>
                <a:avLst/>
                <a:gdLst>
                  <a:gd name="connsiteX0" fmla="*/ 352248 w 352247"/>
                  <a:gd name="connsiteY0" fmla="*/ 375576 h 551700"/>
                  <a:gd name="connsiteX1" fmla="*/ 176124 w 352247"/>
                  <a:gd name="connsiteY1" fmla="*/ 551700 h 551700"/>
                  <a:gd name="connsiteX2" fmla="*/ 0 w 352247"/>
                  <a:gd name="connsiteY2" fmla="*/ 375576 h 551700"/>
                  <a:gd name="connsiteX3" fmla="*/ 176124 w 352247"/>
                  <a:gd name="connsiteY3" fmla="*/ 0 h 551700"/>
                  <a:gd name="connsiteX4" fmla="*/ 352248 w 352247"/>
                  <a:gd name="connsiteY4" fmla="*/ 375576 h 55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247" h="551700">
                    <a:moveTo>
                      <a:pt x="352248" y="375576"/>
                    </a:moveTo>
                    <a:cubicBezTo>
                      <a:pt x="352248" y="472839"/>
                      <a:pt x="273386" y="551700"/>
                      <a:pt x="176124" y="551700"/>
                    </a:cubicBezTo>
                    <a:cubicBezTo>
                      <a:pt x="78861" y="551700"/>
                      <a:pt x="0" y="472839"/>
                      <a:pt x="0" y="375576"/>
                    </a:cubicBezTo>
                    <a:cubicBezTo>
                      <a:pt x="0" y="278314"/>
                      <a:pt x="114961" y="61185"/>
                      <a:pt x="176124" y="0"/>
                    </a:cubicBezTo>
                    <a:cubicBezTo>
                      <a:pt x="243914" y="67791"/>
                      <a:pt x="352248" y="278291"/>
                      <a:pt x="352248" y="375576"/>
                    </a:cubicBezTo>
                    <a:close/>
                  </a:path>
                </a:pathLst>
              </a:custGeom>
              <a:solidFill>
                <a:srgbClr val="53F8FE"/>
              </a:solidFill>
              <a:ln w="19050" cap="flat">
                <a:solidFill>
                  <a:srgbClr val="0046A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024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0ED"/>
            </a:gs>
            <a:gs pos="30000">
              <a:srgbClr val="0069F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EB05539-0712-C732-A7B7-56909B102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112963"/>
              </p:ext>
            </p:extLst>
          </p:nvPr>
        </p:nvGraphicFramePr>
        <p:xfrm>
          <a:off x="-692631" y="1637731"/>
          <a:ext cx="13577262" cy="495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DE22FD29-13EA-13D4-D43F-342B82D17688}"/>
              </a:ext>
            </a:extLst>
          </p:cNvPr>
          <p:cNvSpPr/>
          <p:nvPr/>
        </p:nvSpPr>
        <p:spPr>
          <a:xfrm>
            <a:off x="0" y="0"/>
            <a:ext cx="12192000" cy="116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46A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DENVER FORECAST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C23251-CA95-882E-F860-380B4C79004D}"/>
              </a:ext>
            </a:extLst>
          </p:cNvPr>
          <p:cNvGrpSpPr/>
          <p:nvPr/>
        </p:nvGrpSpPr>
        <p:grpSpPr>
          <a:xfrm>
            <a:off x="7546626" y="2915077"/>
            <a:ext cx="519201" cy="429261"/>
            <a:chOff x="9004944" y="3976688"/>
            <a:chExt cx="587555" cy="485774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4CB1FE6A-6CC5-9F8F-6AD6-43CCEEA9910C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04944" y="3976688"/>
              <a:ext cx="485774" cy="485774"/>
            </a:xfrm>
            <a:prstGeom prst="rect">
              <a:avLst/>
            </a:prstGeom>
          </p:spPr>
        </p:pic>
        <p:sp>
          <p:nvSpPr>
            <p:cNvPr id="33" name="Graphic 26">
              <a:extLst>
                <a:ext uri="{FF2B5EF4-FFF2-40B4-BE49-F238E27FC236}">
                  <a16:creationId xmlns:a16="http://schemas.microsoft.com/office/drawing/2014/main" id="{100CB396-2785-7CBC-04BD-3E9DD6D7824E}"/>
                </a:ext>
              </a:extLst>
            </p:cNvPr>
            <p:cNvSpPr/>
            <p:nvPr/>
          </p:nvSpPr>
          <p:spPr>
            <a:xfrm rot="1420559">
              <a:off x="9388935" y="4145066"/>
              <a:ext cx="203564" cy="252028"/>
            </a:xfrm>
            <a:custGeom>
              <a:avLst/>
              <a:gdLst>
                <a:gd name="connsiteX0" fmla="*/ 352248 w 352247"/>
                <a:gd name="connsiteY0" fmla="*/ 375576 h 551700"/>
                <a:gd name="connsiteX1" fmla="*/ 176124 w 352247"/>
                <a:gd name="connsiteY1" fmla="*/ 551700 h 551700"/>
                <a:gd name="connsiteX2" fmla="*/ 0 w 352247"/>
                <a:gd name="connsiteY2" fmla="*/ 375576 h 551700"/>
                <a:gd name="connsiteX3" fmla="*/ 176124 w 352247"/>
                <a:gd name="connsiteY3" fmla="*/ 0 h 551700"/>
                <a:gd name="connsiteX4" fmla="*/ 352248 w 352247"/>
                <a:gd name="connsiteY4" fmla="*/ 375576 h 55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247" h="551700">
                  <a:moveTo>
                    <a:pt x="352248" y="375576"/>
                  </a:moveTo>
                  <a:cubicBezTo>
                    <a:pt x="352248" y="472839"/>
                    <a:pt x="273386" y="551700"/>
                    <a:pt x="176124" y="551700"/>
                  </a:cubicBezTo>
                  <a:cubicBezTo>
                    <a:pt x="78861" y="551700"/>
                    <a:pt x="0" y="472839"/>
                    <a:pt x="0" y="375576"/>
                  </a:cubicBezTo>
                  <a:cubicBezTo>
                    <a:pt x="0" y="278314"/>
                    <a:pt x="114961" y="61185"/>
                    <a:pt x="176124" y="0"/>
                  </a:cubicBezTo>
                  <a:cubicBezTo>
                    <a:pt x="243914" y="67791"/>
                    <a:pt x="352248" y="278291"/>
                    <a:pt x="352248" y="375576"/>
                  </a:cubicBezTo>
                  <a:close/>
                </a:path>
              </a:pathLst>
            </a:custGeom>
            <a:solidFill>
              <a:srgbClr val="53F8FE"/>
            </a:solidFill>
            <a:ln w="19050" cap="flat">
              <a:solidFill>
                <a:srgbClr val="0046A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02278E2-D5BC-9BB3-FD64-40638B2A4849}"/>
              </a:ext>
            </a:extLst>
          </p:cNvPr>
          <p:cNvGrpSpPr/>
          <p:nvPr/>
        </p:nvGrpSpPr>
        <p:grpSpPr>
          <a:xfrm>
            <a:off x="9104745" y="3753779"/>
            <a:ext cx="519201" cy="429261"/>
            <a:chOff x="9004944" y="3976688"/>
            <a:chExt cx="587555" cy="485774"/>
          </a:xfrm>
        </p:grpSpPr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68A46E0F-DCDF-00E2-A3DC-7260E5908435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04944" y="3976688"/>
              <a:ext cx="485774" cy="485774"/>
            </a:xfrm>
            <a:prstGeom prst="rect">
              <a:avLst/>
            </a:prstGeom>
          </p:spPr>
        </p:pic>
        <p:sp>
          <p:nvSpPr>
            <p:cNvPr id="38" name="Graphic 26">
              <a:extLst>
                <a:ext uri="{FF2B5EF4-FFF2-40B4-BE49-F238E27FC236}">
                  <a16:creationId xmlns:a16="http://schemas.microsoft.com/office/drawing/2014/main" id="{8E6289CD-2D8D-3C89-1D1B-4ADA58F54AF6}"/>
                </a:ext>
              </a:extLst>
            </p:cNvPr>
            <p:cNvSpPr/>
            <p:nvPr/>
          </p:nvSpPr>
          <p:spPr>
            <a:xfrm rot="1420559">
              <a:off x="9388935" y="4145066"/>
              <a:ext cx="203564" cy="252028"/>
            </a:xfrm>
            <a:custGeom>
              <a:avLst/>
              <a:gdLst>
                <a:gd name="connsiteX0" fmla="*/ 352248 w 352247"/>
                <a:gd name="connsiteY0" fmla="*/ 375576 h 551700"/>
                <a:gd name="connsiteX1" fmla="*/ 176124 w 352247"/>
                <a:gd name="connsiteY1" fmla="*/ 551700 h 551700"/>
                <a:gd name="connsiteX2" fmla="*/ 0 w 352247"/>
                <a:gd name="connsiteY2" fmla="*/ 375576 h 551700"/>
                <a:gd name="connsiteX3" fmla="*/ 176124 w 352247"/>
                <a:gd name="connsiteY3" fmla="*/ 0 h 551700"/>
                <a:gd name="connsiteX4" fmla="*/ 352248 w 352247"/>
                <a:gd name="connsiteY4" fmla="*/ 375576 h 55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247" h="551700">
                  <a:moveTo>
                    <a:pt x="352248" y="375576"/>
                  </a:moveTo>
                  <a:cubicBezTo>
                    <a:pt x="352248" y="472839"/>
                    <a:pt x="273386" y="551700"/>
                    <a:pt x="176124" y="551700"/>
                  </a:cubicBezTo>
                  <a:cubicBezTo>
                    <a:pt x="78861" y="551700"/>
                    <a:pt x="0" y="472839"/>
                    <a:pt x="0" y="375576"/>
                  </a:cubicBezTo>
                  <a:cubicBezTo>
                    <a:pt x="0" y="278314"/>
                    <a:pt x="114961" y="61185"/>
                    <a:pt x="176124" y="0"/>
                  </a:cubicBezTo>
                  <a:cubicBezTo>
                    <a:pt x="243914" y="67791"/>
                    <a:pt x="352248" y="278291"/>
                    <a:pt x="352248" y="375576"/>
                  </a:cubicBezTo>
                  <a:close/>
                </a:path>
              </a:pathLst>
            </a:custGeom>
            <a:solidFill>
              <a:srgbClr val="53F8FE"/>
            </a:solidFill>
            <a:ln w="19050" cap="flat">
              <a:solidFill>
                <a:srgbClr val="0046A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A picture containing text, monitor, wall, electronics&#10;&#10;Description automatically generated">
            <a:extLst>
              <a:ext uri="{FF2B5EF4-FFF2-40B4-BE49-F238E27FC236}">
                <a16:creationId xmlns:a16="http://schemas.microsoft.com/office/drawing/2014/main" id="{136D1918-9F46-FEB4-2D85-3FE941001D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345" y="96786"/>
            <a:ext cx="7800912" cy="6664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A86BE2-6159-25E1-1FD4-733BC1B7CA7A}"/>
              </a:ext>
            </a:extLst>
          </p:cNvPr>
          <p:cNvSpPr txBox="1"/>
          <p:nvPr/>
        </p:nvSpPr>
        <p:spPr>
          <a:xfrm>
            <a:off x="10058397" y="1214229"/>
            <a:ext cx="20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53F8FE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rPr>
              <a:t>Broadcast 8/6/222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E80854-3E63-80C6-3466-D2B3379FB40E}"/>
              </a:ext>
            </a:extLst>
          </p:cNvPr>
          <p:cNvGrpSpPr/>
          <p:nvPr/>
        </p:nvGrpSpPr>
        <p:grpSpPr>
          <a:xfrm>
            <a:off x="-3431349" y="-3416149"/>
            <a:ext cx="3079485" cy="3079485"/>
            <a:chOff x="14182729" y="-2165086"/>
            <a:chExt cx="3079485" cy="307948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4320B6D-6E5E-E6FF-5A6A-8EB6FBE5E461}"/>
                </a:ext>
              </a:extLst>
            </p:cNvPr>
            <p:cNvGrpSpPr/>
            <p:nvPr/>
          </p:nvGrpSpPr>
          <p:grpSpPr>
            <a:xfrm>
              <a:off x="14182729" y="-2165086"/>
              <a:ext cx="3079485" cy="3079485"/>
              <a:chOff x="14548514" y="-1919425"/>
              <a:chExt cx="2249676" cy="2249676"/>
            </a:xfrm>
          </p:grpSpPr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13E536AD-BEFC-7683-549D-2E49182C996D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4548514" y="-1919425"/>
                <a:ext cx="2249676" cy="2249676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8439FF2-A827-0509-CFDA-8202DC8ABF24}"/>
                  </a:ext>
                </a:extLst>
              </p:cNvPr>
              <p:cNvSpPr/>
              <p:nvPr/>
            </p:nvSpPr>
            <p:spPr>
              <a:xfrm>
                <a:off x="15246530" y="-1221409"/>
                <a:ext cx="853645" cy="853645"/>
              </a:xfrm>
              <a:prstGeom prst="ellipse">
                <a:avLst/>
              </a:prstGeom>
              <a:solidFill>
                <a:srgbClr val="FEFF22"/>
              </a:solidFill>
              <a:ln>
                <a:solidFill>
                  <a:srgbClr val="FEFF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108AA2F-B1C6-4BE2-60D5-385A49C194D6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536804" y="-1272550"/>
              <a:ext cx="1539853" cy="153985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89EE44-A2F1-9647-5D9E-42993EC40CA5}"/>
              </a:ext>
            </a:extLst>
          </p:cNvPr>
          <p:cNvGrpSpPr/>
          <p:nvPr/>
        </p:nvGrpSpPr>
        <p:grpSpPr>
          <a:xfrm>
            <a:off x="3492048" y="-3062328"/>
            <a:ext cx="2162212" cy="2371843"/>
            <a:chOff x="-4102243" y="2621657"/>
            <a:chExt cx="2162212" cy="2371843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4B49F3D9-CB2E-00A8-C97A-B693814B0C24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4102243" y="2621657"/>
              <a:ext cx="2162212" cy="2162212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B1CD8F0B-2573-C4C5-DFC6-EA075B8A1786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3595661" y="3618008"/>
              <a:ext cx="1375492" cy="1375492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92B882-51F9-335A-DB24-CC5F42DD071B}"/>
              </a:ext>
            </a:extLst>
          </p:cNvPr>
          <p:cNvGrpSpPr/>
          <p:nvPr/>
        </p:nvGrpSpPr>
        <p:grpSpPr>
          <a:xfrm>
            <a:off x="30350" y="-3416149"/>
            <a:ext cx="3079485" cy="3079485"/>
            <a:chOff x="-4908744" y="-736336"/>
            <a:chExt cx="3079485" cy="307948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4B0ADE6-CD69-C4A4-4B4D-ED3BCEB53D98}"/>
                </a:ext>
              </a:extLst>
            </p:cNvPr>
            <p:cNvGrpSpPr/>
            <p:nvPr/>
          </p:nvGrpSpPr>
          <p:grpSpPr>
            <a:xfrm>
              <a:off x="-4908744" y="-736336"/>
              <a:ext cx="3079485" cy="3079485"/>
              <a:chOff x="14182729" y="-2165086"/>
              <a:chExt cx="3079485" cy="3079485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D1D5AA4-7AE8-B51F-7BC1-64A3A27305FE}"/>
                  </a:ext>
                </a:extLst>
              </p:cNvPr>
              <p:cNvGrpSpPr/>
              <p:nvPr/>
            </p:nvGrpSpPr>
            <p:grpSpPr>
              <a:xfrm>
                <a:off x="14182729" y="-2165086"/>
                <a:ext cx="3079485" cy="3079485"/>
                <a:chOff x="14548514" y="-1919425"/>
                <a:chExt cx="2249676" cy="2249676"/>
              </a:xfrm>
            </p:grpSpPr>
            <p:pic>
              <p:nvPicPr>
                <p:cNvPr id="49" name="Graphic 48">
                  <a:extLst>
                    <a:ext uri="{FF2B5EF4-FFF2-40B4-BE49-F238E27FC236}">
                      <a16:creationId xmlns:a16="http://schemas.microsoft.com/office/drawing/2014/main" id="{61CE762A-3D98-1741-3082-36D34070F9C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48514" y="-1919425"/>
                  <a:ext cx="2249676" cy="2249676"/>
                </a:xfrm>
                <a:prstGeom prst="rect">
                  <a:avLst/>
                </a:prstGeom>
              </p:spPr>
            </p:pic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D3754D09-12E0-4228-7040-E471DD3BCBBB}"/>
                    </a:ext>
                  </a:extLst>
                </p:cNvPr>
                <p:cNvSpPr/>
                <p:nvPr/>
              </p:nvSpPr>
              <p:spPr>
                <a:xfrm>
                  <a:off x="15246530" y="-1221409"/>
                  <a:ext cx="853645" cy="853645"/>
                </a:xfrm>
                <a:prstGeom prst="ellipse">
                  <a:avLst/>
                </a:prstGeom>
                <a:solidFill>
                  <a:srgbClr val="FEFF22"/>
                </a:solidFill>
                <a:ln>
                  <a:solidFill>
                    <a:srgbClr val="FEFF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8" name="Graphic 47">
                <a:extLst>
                  <a:ext uri="{FF2B5EF4-FFF2-40B4-BE49-F238E27FC236}">
                    <a16:creationId xmlns:a16="http://schemas.microsoft.com/office/drawing/2014/main" id="{B075A145-FA6F-87AF-305B-CE980A30F87C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5536804" y="-1272550"/>
                <a:ext cx="1539853" cy="1539853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B86E29A-BCE0-00B7-14C8-5B87322B23F8}"/>
                </a:ext>
              </a:extLst>
            </p:cNvPr>
            <p:cNvGrpSpPr/>
            <p:nvPr/>
          </p:nvGrpSpPr>
          <p:grpSpPr>
            <a:xfrm>
              <a:off x="-3284374" y="803406"/>
              <a:ext cx="1184822" cy="979578"/>
              <a:chOff x="9004944" y="3976688"/>
              <a:chExt cx="587555" cy="485774"/>
            </a:xfrm>
          </p:grpSpPr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25B18DED-046B-21CC-C8DF-BC3362CFEAD7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004944" y="3976688"/>
                <a:ext cx="485774" cy="485774"/>
              </a:xfrm>
              <a:prstGeom prst="rect">
                <a:avLst/>
              </a:prstGeom>
            </p:spPr>
          </p:pic>
          <p:sp>
            <p:nvSpPr>
              <p:cNvPr id="46" name="Graphic 26">
                <a:extLst>
                  <a:ext uri="{FF2B5EF4-FFF2-40B4-BE49-F238E27FC236}">
                    <a16:creationId xmlns:a16="http://schemas.microsoft.com/office/drawing/2014/main" id="{4B8BB1E8-C57C-CADF-4F7B-3E307A429830}"/>
                  </a:ext>
                </a:extLst>
              </p:cNvPr>
              <p:cNvSpPr/>
              <p:nvPr/>
            </p:nvSpPr>
            <p:spPr>
              <a:xfrm rot="1420559">
                <a:off x="9388935" y="4145066"/>
                <a:ext cx="203564" cy="252028"/>
              </a:xfrm>
              <a:custGeom>
                <a:avLst/>
                <a:gdLst>
                  <a:gd name="connsiteX0" fmla="*/ 352248 w 352247"/>
                  <a:gd name="connsiteY0" fmla="*/ 375576 h 551700"/>
                  <a:gd name="connsiteX1" fmla="*/ 176124 w 352247"/>
                  <a:gd name="connsiteY1" fmla="*/ 551700 h 551700"/>
                  <a:gd name="connsiteX2" fmla="*/ 0 w 352247"/>
                  <a:gd name="connsiteY2" fmla="*/ 375576 h 551700"/>
                  <a:gd name="connsiteX3" fmla="*/ 176124 w 352247"/>
                  <a:gd name="connsiteY3" fmla="*/ 0 h 551700"/>
                  <a:gd name="connsiteX4" fmla="*/ 352248 w 352247"/>
                  <a:gd name="connsiteY4" fmla="*/ 375576 h 55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247" h="551700">
                    <a:moveTo>
                      <a:pt x="352248" y="375576"/>
                    </a:moveTo>
                    <a:cubicBezTo>
                      <a:pt x="352248" y="472839"/>
                      <a:pt x="273386" y="551700"/>
                      <a:pt x="176124" y="551700"/>
                    </a:cubicBezTo>
                    <a:cubicBezTo>
                      <a:pt x="78861" y="551700"/>
                      <a:pt x="0" y="472839"/>
                      <a:pt x="0" y="375576"/>
                    </a:cubicBezTo>
                    <a:cubicBezTo>
                      <a:pt x="0" y="278314"/>
                      <a:pt x="114961" y="61185"/>
                      <a:pt x="176124" y="0"/>
                    </a:cubicBezTo>
                    <a:cubicBezTo>
                      <a:pt x="243914" y="67791"/>
                      <a:pt x="352248" y="278291"/>
                      <a:pt x="352248" y="375576"/>
                    </a:cubicBezTo>
                    <a:close/>
                  </a:path>
                </a:pathLst>
              </a:custGeom>
              <a:solidFill>
                <a:srgbClr val="53F8FE"/>
              </a:solidFill>
              <a:ln w="19050" cap="flat">
                <a:solidFill>
                  <a:srgbClr val="0046A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13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36D2236-4863-46DD-9CD9-67A1696D5EE0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191</Words>
  <Application>Microsoft Office PowerPoint</Application>
  <PresentationFormat>Widescreen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 condensed</vt:lpstr>
      <vt:lpstr>Open Sans ExtraBold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Visscher</dc:creator>
  <cp:lastModifiedBy>Nick Visscher</cp:lastModifiedBy>
  <cp:revision>8</cp:revision>
  <dcterms:created xsi:type="dcterms:W3CDTF">2022-08-06T16:32:14Z</dcterms:created>
  <dcterms:modified xsi:type="dcterms:W3CDTF">2022-08-07T15:38:39Z</dcterms:modified>
</cp:coreProperties>
</file>