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Lst>
  <p:notesMasterIdLst>
    <p:notesMasterId r:id="rId30"/>
  </p:notesMasterIdLst>
  <p:handoutMasterIdLst>
    <p:handoutMasterId r:id="rId31"/>
  </p:handoutMasterIdLst>
  <p:sldIdLst>
    <p:sldId id="256" r:id="rId5"/>
    <p:sldId id="277" r:id="rId6"/>
    <p:sldId id="281" r:id="rId7"/>
    <p:sldId id="280" r:id="rId8"/>
    <p:sldId id="263" r:id="rId9"/>
    <p:sldId id="272" r:id="rId10"/>
    <p:sldId id="267" r:id="rId11"/>
    <p:sldId id="283" r:id="rId12"/>
    <p:sldId id="284" r:id="rId13"/>
    <p:sldId id="285" r:id="rId14"/>
    <p:sldId id="286" r:id="rId15"/>
    <p:sldId id="287" r:id="rId16"/>
    <p:sldId id="264" r:id="rId17"/>
    <p:sldId id="265" r:id="rId18"/>
    <p:sldId id="266" r:id="rId19"/>
    <p:sldId id="288" r:id="rId20"/>
    <p:sldId id="268" r:id="rId21"/>
    <p:sldId id="273" r:id="rId22"/>
    <p:sldId id="269" r:id="rId23"/>
    <p:sldId id="270" r:id="rId24"/>
    <p:sldId id="274" r:id="rId25"/>
    <p:sldId id="275" r:id="rId26"/>
    <p:sldId id="260" r:id="rId27"/>
    <p:sldId id="289"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48" autoAdjust="0"/>
  </p:normalViewPr>
  <p:slideViewPr>
    <p:cSldViewPr snapToGrid="0">
      <p:cViewPr varScale="1">
        <p:scale>
          <a:sx n="103" d="100"/>
          <a:sy n="103" d="100"/>
        </p:scale>
        <p:origin x="138" y="3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theme" Target="theme/theme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viewProps" Target="view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presProps" Target="pres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handoutMaster" Target="handoutMasters/handoutMaster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notesMaster" Target="notesMasters/notesMaster1.xml" /><Relationship Id="rId35"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10/14/2022</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10/14/2022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23</a:t>
            </a:fld>
            <a:endParaRPr lang="en-US" dirty="0"/>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83516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02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7206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5635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6635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4015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5400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853607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942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594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853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26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362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224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228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048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0167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10/14/2022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352356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image" Target="../media/image6.jpg" /><Relationship Id="rId1" Type="http://schemas.openxmlformats.org/officeDocument/2006/relationships/slideLayout" Target="../slideLayouts/slideLayout2.xml" /><Relationship Id="rId5" Type="http://schemas.openxmlformats.org/officeDocument/2006/relationships/image" Target="../media/image9.jpg" /><Relationship Id="rId4" Type="http://schemas.openxmlformats.org/officeDocument/2006/relationships/image" Target="../media/image8.png" /></Relationships>
</file>

<file path=ppt/slides/_rels/slide12.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image" Target="../media/image6.jpg" /><Relationship Id="rId1" Type="http://schemas.openxmlformats.org/officeDocument/2006/relationships/slideLayout" Target="../slideLayouts/slideLayout2.xml" /><Relationship Id="rId5" Type="http://schemas.openxmlformats.org/officeDocument/2006/relationships/image" Target="../media/image9.jpg" /><Relationship Id="rId4" Type="http://schemas.openxmlformats.org/officeDocument/2006/relationships/image" Target="../media/image8.png" /></Relationships>
</file>

<file path=ppt/slides/_rels/slide13.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4p5286T_kn0" TargetMode="External"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Htm0pTVl5Z0" TargetMode="Externa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2" Type="http://schemas.openxmlformats.org/officeDocument/2006/relationships/image" Target="../media/image12.gif"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3.gif"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0" y="10"/>
            <a:ext cx="12191980" cy="6857990"/>
          </a:xfrm>
          <a:prstGeom prst="rect">
            <a:avLst/>
          </a:prstGeom>
        </p:spPr>
      </p:pic>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0" y="0"/>
            <a:ext cx="12192000" cy="5467244"/>
          </a:xfrm>
        </p:spPr>
        <p:txBody>
          <a:bodyPr anchor="ctr">
            <a:noAutofit/>
          </a:bodyPr>
          <a:lstStyle/>
          <a:p>
            <a:pPr algn="ctr"/>
            <a:r>
              <a:rPr lang="en-US" sz="8000" b="1" dirty="0">
                <a:effectLst>
                  <a:outerShdw blurRad="38100" dist="38100" dir="2700000" algn="tl">
                    <a:srgbClr val="000000">
                      <a:alpha val="43137"/>
                    </a:srgbClr>
                  </a:outerShdw>
                </a:effectLst>
                <a:latin typeface="+mn-lt"/>
              </a:rPr>
              <a:t>extreme ownership</a:t>
            </a:r>
            <a:br>
              <a:rPr lang="en-US" sz="8000" b="1" dirty="0">
                <a:effectLst>
                  <a:outerShdw blurRad="38100" dist="38100" dir="2700000" algn="tl">
                    <a:srgbClr val="000000">
                      <a:alpha val="43137"/>
                    </a:srgbClr>
                  </a:outerShdw>
                </a:effectLst>
                <a:latin typeface="+mn-lt"/>
              </a:rPr>
            </a:br>
            <a:r>
              <a:rPr lang="en-US" sz="8000" b="1" dirty="0">
                <a:effectLst>
                  <a:outerShdw blurRad="38100" dist="38100" dir="2700000" algn="tl">
                    <a:srgbClr val="000000">
                      <a:alpha val="43137"/>
                    </a:srgbClr>
                  </a:outerShdw>
                </a:effectLst>
                <a:latin typeface="+mn-lt"/>
              </a:rPr>
              <a:t>applied</a:t>
            </a:r>
            <a:br>
              <a:rPr lang="en-US" sz="8000" b="1" dirty="0">
                <a:effectLst>
                  <a:outerShdw blurRad="38100" dist="38100" dir="2700000" algn="tl">
                    <a:srgbClr val="000000">
                      <a:alpha val="43137"/>
                    </a:srgbClr>
                  </a:outerShdw>
                </a:effectLst>
                <a:latin typeface="+mn-lt"/>
              </a:rPr>
            </a:br>
            <a:r>
              <a:rPr lang="en-US" sz="8000" b="1" dirty="0">
                <a:effectLst>
                  <a:outerShdw blurRad="38100" dist="38100" dir="2700000" algn="tl">
                    <a:srgbClr val="000000">
                      <a:alpha val="43137"/>
                    </a:srgbClr>
                  </a:outerShdw>
                </a:effectLst>
                <a:latin typeface="+mn-lt"/>
              </a:rPr>
              <a:t>to academic leadership</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99217" y="5091699"/>
            <a:ext cx="10993546" cy="1421476"/>
          </a:xfrm>
        </p:spPr>
        <p:txBody>
          <a:bodyPr>
            <a:normAutofit fontScale="85000" lnSpcReduction="20000"/>
          </a:bodyPr>
          <a:lstStyle/>
          <a:p>
            <a:pPr algn="ctr"/>
            <a:r>
              <a:rPr lang="en-US" sz="3200" b="1" dirty="0">
                <a:solidFill>
                  <a:srgbClr val="7CEBFF"/>
                </a:solidFill>
                <a:effectLst>
                  <a:outerShdw blurRad="38100" dist="38100" dir="2700000" algn="tl">
                    <a:srgbClr val="000000">
                      <a:alpha val="43137"/>
                    </a:srgbClr>
                  </a:outerShdw>
                </a:effectLst>
              </a:rPr>
              <a:t>By: Mark J Flowers</a:t>
            </a:r>
          </a:p>
          <a:p>
            <a:pPr algn="ctr"/>
            <a:r>
              <a:rPr lang="en-US" sz="3200" b="1" dirty="0">
                <a:solidFill>
                  <a:srgbClr val="7CEBFF"/>
                </a:solidFill>
                <a:effectLst>
                  <a:outerShdw blurRad="38100" dist="38100" dir="2700000" algn="tl">
                    <a:srgbClr val="000000">
                      <a:alpha val="43137"/>
                    </a:srgbClr>
                  </a:outerShdw>
                </a:effectLst>
              </a:rPr>
              <a:t>Associate Chair (BUS/HIST/POLS/</a:t>
            </a:r>
            <a:r>
              <a:rPr lang="en-US" sz="3200" b="1" dirty="0" err="1">
                <a:solidFill>
                  <a:srgbClr val="7CEBFF"/>
                </a:solidFill>
                <a:effectLst>
                  <a:outerShdw blurRad="38100" dist="38100" dir="2700000" algn="tl">
                    <a:srgbClr val="000000">
                      <a:alpha val="43137"/>
                    </a:srgbClr>
                  </a:outerShdw>
                </a:effectLst>
              </a:rPr>
              <a:t>Cul</a:t>
            </a:r>
            <a:r>
              <a:rPr lang="en-US" sz="3200" b="1" dirty="0">
                <a:solidFill>
                  <a:srgbClr val="7CEBFF"/>
                </a:solidFill>
                <a:effectLst>
                  <a:outerShdw blurRad="38100" dist="38100" dir="2700000" algn="tl">
                    <a:srgbClr val="000000">
                      <a:alpha val="43137"/>
                    </a:srgbClr>
                  </a:outerShdw>
                </a:effectLst>
              </a:rPr>
              <a:t>/</a:t>
            </a:r>
            <a:r>
              <a:rPr lang="en-US" sz="3200" b="1" dirty="0" err="1">
                <a:solidFill>
                  <a:srgbClr val="7CEBFF"/>
                </a:solidFill>
                <a:effectLst>
                  <a:outerShdw blurRad="38100" dist="38100" dir="2700000" algn="tl">
                    <a:srgbClr val="000000">
                      <a:alpha val="43137"/>
                    </a:srgbClr>
                  </a:outerShdw>
                </a:effectLst>
              </a:rPr>
              <a:t>beh</a:t>
            </a:r>
            <a:r>
              <a:rPr lang="en-US" sz="3200" b="1" dirty="0">
                <a:solidFill>
                  <a:srgbClr val="7CEBFF"/>
                </a:solidFill>
                <a:effectLst>
                  <a:outerShdw blurRad="38100" dist="38100" dir="2700000" algn="tl">
                    <a:srgbClr val="000000">
                      <a:alpha val="43137"/>
                    </a:srgbClr>
                  </a:outerShdw>
                </a:effectLst>
              </a:rPr>
              <a:t>)</a:t>
            </a:r>
          </a:p>
          <a:p>
            <a:pPr algn="ctr"/>
            <a:r>
              <a:rPr lang="en-US" sz="3200" b="1" dirty="0">
                <a:solidFill>
                  <a:srgbClr val="7CEBFF"/>
                </a:solidFill>
                <a:effectLst>
                  <a:outerShdw blurRad="38100" dist="38100" dir="2700000" algn="tl">
                    <a:srgbClr val="000000">
                      <a:alpha val="43137"/>
                    </a:srgbClr>
                  </a:outerShdw>
                </a:effectLst>
              </a:rPr>
              <a:t>Decatur campus</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1999" cy="1456267"/>
          </a:xfrm>
        </p:spPr>
        <p:txBody>
          <a:bodyPr>
            <a:normAutofit/>
          </a:bodyPr>
          <a:lstStyle/>
          <a:p>
            <a:pPr algn="ctr"/>
            <a:r>
              <a:rPr lang="en-US" sz="4800" b="1" dirty="0">
                <a:effectLst>
                  <a:outerShdw blurRad="38100" dist="38100" dir="2700000" algn="tl">
                    <a:srgbClr val="000000">
                      <a:alpha val="43137"/>
                    </a:srgbClr>
                  </a:outerShdw>
                </a:effectLst>
              </a:rPr>
              <a:t>What Culture should we be cultivating?</a:t>
            </a:r>
          </a:p>
        </p:txBody>
      </p:sp>
      <p:sp>
        <p:nvSpPr>
          <p:cNvPr id="3" name="Content Placeholder 2"/>
          <p:cNvSpPr>
            <a:spLocks noGrp="1"/>
          </p:cNvSpPr>
          <p:nvPr>
            <p:ph idx="1"/>
          </p:nvPr>
        </p:nvSpPr>
        <p:spPr>
          <a:xfrm>
            <a:off x="685801" y="1953491"/>
            <a:ext cx="10131425" cy="2618509"/>
          </a:xfrm>
        </p:spPr>
        <p:txBody>
          <a:bodyPr>
            <a:normAutofit/>
          </a:bodyPr>
          <a:lstStyle/>
          <a:p>
            <a:r>
              <a:rPr lang="en-US" sz="4000" dirty="0">
                <a:effectLst>
                  <a:outerShdw blurRad="38100" dist="38100" dir="2700000" algn="tl">
                    <a:srgbClr val="000000">
                      <a:alpha val="43137"/>
                    </a:srgbClr>
                  </a:outerShdw>
                </a:effectLst>
              </a:rPr>
              <a:t>Faculty as Leaders</a:t>
            </a:r>
          </a:p>
          <a:p>
            <a:r>
              <a:rPr lang="en-US" sz="4000" dirty="0">
                <a:effectLst>
                  <a:outerShdw blurRad="38100" dist="38100" dir="2700000" algn="tl">
                    <a:srgbClr val="000000">
                      <a:alpha val="43137"/>
                    </a:srgbClr>
                  </a:outerShdw>
                </a:effectLst>
              </a:rPr>
              <a:t>Students as Leaders</a:t>
            </a:r>
          </a:p>
          <a:p>
            <a:pPr algn="ct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891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554" y="0"/>
            <a:ext cx="10274531" cy="685825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7074371" cy="3979333"/>
          </a:xfr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4931" y="3243298"/>
            <a:ext cx="6430664" cy="361495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3765"/>
            <a:ext cx="4019217" cy="3039533"/>
          </a:xfrm>
          <a:prstGeom prst="rect">
            <a:avLst/>
          </a:prstGeom>
        </p:spPr>
      </p:pic>
    </p:spTree>
    <p:extLst>
      <p:ext uri="{BB962C8B-B14F-4D97-AF65-F5344CB8AC3E}">
        <p14:creationId xmlns:p14="http://schemas.microsoft.com/office/powerpoint/2010/main" val="305332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554" y="0"/>
            <a:ext cx="10274531" cy="685825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7074371" cy="3979333"/>
          </a:xfr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4931" y="3243298"/>
            <a:ext cx="6430664" cy="361495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3765"/>
            <a:ext cx="4019217" cy="3039533"/>
          </a:xfrm>
          <a:prstGeom prst="rect">
            <a:avLst/>
          </a:prstGeom>
        </p:spPr>
      </p:pic>
      <p:sp>
        <p:nvSpPr>
          <p:cNvPr id="2" name="Rectangle 1"/>
          <p:cNvSpPr/>
          <p:nvPr/>
        </p:nvSpPr>
        <p:spPr>
          <a:xfrm>
            <a:off x="0" y="0"/>
            <a:ext cx="12191999" cy="6858000"/>
          </a:xfrm>
          <a:prstGeom prst="rect">
            <a:avLst/>
          </a:prstGeom>
          <a:solidFill>
            <a:schemeClr val="dk1">
              <a:alpha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u="sng" dirty="0">
                <a:solidFill>
                  <a:srgbClr val="00B0F0"/>
                </a:solidFill>
                <a:effectLst>
                  <a:outerShdw blurRad="38100" dist="38100" dir="2700000" algn="tl">
                    <a:srgbClr val="000000">
                      <a:alpha val="43137"/>
                    </a:srgbClr>
                  </a:outerShdw>
                </a:effectLst>
              </a:rPr>
              <a:t>What about:</a:t>
            </a:r>
          </a:p>
          <a:p>
            <a:pPr marL="285750" indent="-285750" algn="ctr">
              <a:buFont typeface="Arial" panose="020B0604020202020204" pitchFamily="34" charset="0"/>
              <a:buChar char="•"/>
            </a:pPr>
            <a:r>
              <a:rPr lang="en-US" sz="4400" dirty="0">
                <a:effectLst>
                  <a:outerShdw blurRad="38100" dist="38100" dir="2700000" algn="tl">
                    <a:srgbClr val="000000">
                      <a:alpha val="43137"/>
                    </a:srgbClr>
                  </a:outerShdw>
                </a:effectLst>
              </a:rPr>
              <a:t>Trusting the Professionalism of the Team?</a:t>
            </a:r>
          </a:p>
          <a:p>
            <a:pPr marL="285750" indent="-285750" algn="ctr">
              <a:buFont typeface="Arial" panose="020B0604020202020204" pitchFamily="34" charset="0"/>
              <a:buChar char="•"/>
            </a:pPr>
            <a:r>
              <a:rPr lang="en-US" sz="4400" dirty="0">
                <a:solidFill>
                  <a:srgbClr val="00B0F0"/>
                </a:solidFill>
                <a:effectLst>
                  <a:outerShdw blurRad="38100" dist="38100" dir="2700000" algn="tl">
                    <a:srgbClr val="000000">
                      <a:alpha val="43137"/>
                    </a:srgbClr>
                  </a:outerShdw>
                </a:effectLst>
              </a:rPr>
              <a:t>Allowing for experimentation?</a:t>
            </a:r>
          </a:p>
          <a:p>
            <a:pPr marL="285750" indent="-285750" algn="ctr">
              <a:buFont typeface="Arial" panose="020B0604020202020204" pitchFamily="34" charset="0"/>
              <a:buChar char="•"/>
            </a:pPr>
            <a:r>
              <a:rPr lang="en-US" sz="4400" dirty="0">
                <a:solidFill>
                  <a:schemeClr val="tx1"/>
                </a:solidFill>
                <a:effectLst>
                  <a:outerShdw blurRad="38100" dist="38100" dir="2700000" algn="tl">
                    <a:srgbClr val="000000">
                      <a:alpha val="43137"/>
                    </a:srgbClr>
                  </a:outerShdw>
                </a:effectLst>
              </a:rPr>
              <a:t>Allowing for failure?</a:t>
            </a:r>
          </a:p>
          <a:p>
            <a:pPr marL="285750" indent="-285750" algn="ctr">
              <a:buFont typeface="Arial" panose="020B0604020202020204" pitchFamily="34" charset="0"/>
              <a:buChar char="•"/>
            </a:pPr>
            <a:r>
              <a:rPr lang="en-US" sz="4400" dirty="0">
                <a:solidFill>
                  <a:srgbClr val="00B0F0"/>
                </a:solidFill>
                <a:effectLst>
                  <a:outerShdw blurRad="38100" dist="38100" dir="2700000" algn="tl">
                    <a:srgbClr val="000000">
                      <a:alpha val="43137"/>
                    </a:srgbClr>
                  </a:outerShdw>
                </a:effectLst>
              </a:rPr>
              <a:t>Accountability for when the team fails?</a:t>
            </a:r>
          </a:p>
          <a:p>
            <a:pPr algn="ctr"/>
            <a:r>
              <a:rPr lang="en-US" sz="4400" dirty="0">
                <a:solidFill>
                  <a:schemeClr val="tx1"/>
                </a:solidFill>
                <a:effectLst>
                  <a:outerShdw blurRad="38100" dist="38100" dir="2700000" algn="tl">
                    <a:srgbClr val="000000">
                      <a:alpha val="43137"/>
                    </a:srgbClr>
                  </a:outerShdw>
                </a:effectLst>
              </a:rPr>
              <a:t>This means taking responsibility!</a:t>
            </a:r>
          </a:p>
          <a:p>
            <a:pPr algn="ctr"/>
            <a:endParaRPr lang="en-US" dirty="0"/>
          </a:p>
          <a:p>
            <a:pPr algn="ctr"/>
            <a:endParaRPr lang="en-US" dirty="0"/>
          </a:p>
        </p:txBody>
      </p:sp>
    </p:spTree>
    <p:extLst>
      <p:ext uri="{BB962C8B-B14F-4D97-AF65-F5344CB8AC3E}">
        <p14:creationId xmlns:p14="http://schemas.microsoft.com/office/powerpoint/2010/main" val="2091810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4C03-94E2-4F6F-86D1-22270FE07627}"/>
              </a:ext>
            </a:extLst>
          </p:cNvPr>
          <p:cNvSpPr>
            <a:spLocks noGrp="1"/>
          </p:cNvSpPr>
          <p:nvPr>
            <p:ph type="title"/>
          </p:nvPr>
        </p:nvSpPr>
        <p:spPr/>
        <p:txBody>
          <a:bodyPr>
            <a:normAutofit/>
          </a:bodyPr>
          <a:lstStyle/>
          <a:p>
            <a:r>
              <a:rPr lang="en-US" sz="5400" b="1" dirty="0"/>
              <a:t>Who are you as a professor?</a:t>
            </a:r>
          </a:p>
        </p:txBody>
      </p:sp>
      <p:sp>
        <p:nvSpPr>
          <p:cNvPr id="3" name="Content Placeholder 2">
            <a:extLst>
              <a:ext uri="{FF2B5EF4-FFF2-40B4-BE49-F238E27FC236}">
                <a16:creationId xmlns:a16="http://schemas.microsoft.com/office/drawing/2014/main" id="{615C3D3B-FFA2-4960-9CEA-85042E49BEDF}"/>
              </a:ext>
            </a:extLst>
          </p:cNvPr>
          <p:cNvSpPr>
            <a:spLocks noGrp="1"/>
          </p:cNvSpPr>
          <p:nvPr>
            <p:ph idx="1"/>
          </p:nvPr>
        </p:nvSpPr>
        <p:spPr/>
        <p:txBody>
          <a:bodyPr>
            <a:normAutofit/>
          </a:bodyPr>
          <a:lstStyle/>
          <a:p>
            <a:r>
              <a:rPr lang="en-US" sz="2800" b="1" dirty="0"/>
              <a:t>Highly Productive</a:t>
            </a:r>
          </a:p>
          <a:p>
            <a:r>
              <a:rPr lang="en-US" sz="2800" b="1" dirty="0"/>
              <a:t>Highly Informed</a:t>
            </a:r>
          </a:p>
          <a:p>
            <a:r>
              <a:rPr lang="en-US" sz="2800" b="1" dirty="0"/>
              <a:t>Highly Trained</a:t>
            </a:r>
          </a:p>
          <a:p>
            <a:r>
              <a:rPr lang="en-US" sz="2800" b="1" dirty="0"/>
              <a:t>Highly Specialized</a:t>
            </a:r>
          </a:p>
          <a:p>
            <a:r>
              <a:rPr lang="en-US" sz="2800" b="1" dirty="0"/>
              <a:t>Highly Knowledgeable</a:t>
            </a:r>
          </a:p>
          <a:p>
            <a:r>
              <a:rPr lang="en-US" sz="2800" b="1" dirty="0"/>
              <a:t>Highly Experienced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195" y="2142067"/>
            <a:ext cx="6507213" cy="3745549"/>
          </a:xfrm>
          <a:prstGeom prst="rect">
            <a:avLst/>
          </a:prstGeom>
        </p:spPr>
      </p:pic>
      <p:sp>
        <p:nvSpPr>
          <p:cNvPr id="7" name="Rectangle 6"/>
          <p:cNvSpPr/>
          <p:nvPr/>
        </p:nvSpPr>
        <p:spPr>
          <a:xfrm>
            <a:off x="5084195" y="2142067"/>
            <a:ext cx="6507212" cy="3745549"/>
          </a:xfrm>
          <a:prstGeom prst="rect">
            <a:avLst/>
          </a:prstGeom>
          <a:solidFill>
            <a:schemeClr val="bg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74433" y="2673971"/>
            <a:ext cx="6216974" cy="2585323"/>
          </a:xfrm>
          <a:prstGeom prst="rect">
            <a:avLst/>
          </a:prstGeom>
          <a:noFill/>
        </p:spPr>
        <p:txBody>
          <a:bodyPr wrap="square" lIns="91440" tIns="45720" rIns="91440" bIns="45720">
            <a:spAutoFit/>
          </a:bodyPr>
          <a:lstStyle/>
          <a:p>
            <a:pPr marL="685800" indent="-685800">
              <a:buFont typeface="Arial" panose="020B0604020202020204" pitchFamily="34" charset="0"/>
              <a:buChar char="•"/>
            </a:pPr>
            <a:r>
              <a:rPr lang="en-US" sz="5400" b="1" dirty="0">
                <a:ln w="9525">
                  <a:solidFill>
                    <a:schemeClr val="bg1"/>
                  </a:solidFill>
                  <a:prstDash val="solid"/>
                </a:ln>
                <a:effectLst>
                  <a:outerShdw blurRad="12700" dist="38100" dir="2700000" algn="tl" rotWithShape="0">
                    <a:schemeClr val="bg1">
                      <a:lumMod val="50000"/>
                    </a:schemeClr>
                  </a:outerShdw>
                </a:effectLst>
              </a:rPr>
              <a:t>BA/BS 		= 22.2</a:t>
            </a:r>
            <a:r>
              <a:rPr lang="en-US" sz="5400" b="1" cap="none" spc="0" dirty="0">
                <a:ln w="9525">
                  <a:solidFill>
                    <a:schemeClr val="bg1"/>
                  </a:solidFill>
                  <a:prstDash val="solid"/>
                </a:ln>
                <a:effectLst>
                  <a:outerShdw blurRad="12700" dist="38100" dir="2700000" algn="tl" rotWithShape="0">
                    <a:schemeClr val="bg1">
                      <a:lumMod val="50000"/>
                    </a:schemeClr>
                  </a:outerShdw>
                </a:effectLst>
              </a:rPr>
              <a:t> %</a:t>
            </a:r>
          </a:p>
          <a:p>
            <a:pPr marL="685800" indent="-685800">
              <a:buFont typeface="Arial" panose="020B0604020202020204" pitchFamily="34" charset="0"/>
              <a:buChar char="•"/>
            </a:pPr>
            <a:r>
              <a:rPr lang="en-US" sz="5400" b="1" dirty="0">
                <a:ln w="9525">
                  <a:solidFill>
                    <a:schemeClr val="bg1"/>
                  </a:solidFill>
                  <a:prstDash val="solid"/>
                </a:ln>
                <a:effectLst>
                  <a:outerShdw blurRad="12700" dist="38100" dir="2700000" algn="tl" rotWithShape="0">
                    <a:schemeClr val="bg1">
                      <a:lumMod val="50000"/>
                    </a:schemeClr>
                  </a:outerShdw>
                </a:effectLst>
              </a:rPr>
              <a:t>MA/MS	= 9.6 %</a:t>
            </a:r>
          </a:p>
          <a:p>
            <a:pPr marL="685800" indent="-685800">
              <a:buFont typeface="Arial" panose="020B0604020202020204" pitchFamily="34" charset="0"/>
              <a:buChar char="•"/>
            </a:pPr>
            <a:r>
              <a:rPr lang="en-US" sz="5400" b="1" dirty="0">
                <a:ln w="9525">
                  <a:solidFill>
                    <a:schemeClr val="bg1"/>
                  </a:solidFill>
                  <a:prstDash val="solid"/>
                </a:ln>
                <a:effectLst>
                  <a:outerShdw blurRad="12700" dist="38100" dir="2700000" algn="tl" rotWithShape="0">
                    <a:schemeClr val="bg1">
                      <a:lumMod val="50000"/>
                    </a:schemeClr>
                  </a:outerShdw>
                </a:effectLst>
              </a:rPr>
              <a:t>Ph.D. 		= 1.9</a:t>
            </a:r>
            <a:r>
              <a:rPr lang="en-US" sz="5400" b="1" cap="none" spc="0" dirty="0">
                <a:ln w="9525">
                  <a:solidFill>
                    <a:schemeClr val="bg1"/>
                  </a:solidFill>
                  <a:prstDash val="solid"/>
                </a:ln>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96324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Digital Numbers">
            <a:extLst>
              <a:ext uri="{FF2B5EF4-FFF2-40B4-BE49-F238E27FC236}">
                <a16:creationId xmlns:a16="http://schemas.microsoft.com/office/drawing/2014/main" id="{D2A2B1E9-7D10-40C6-8825-E04AA89176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sp>
        <p:nvSpPr>
          <p:cNvPr id="5" name="Rectangle 4">
            <a:extLst>
              <a:ext uri="{FF2B5EF4-FFF2-40B4-BE49-F238E27FC236}">
                <a16:creationId xmlns:a16="http://schemas.microsoft.com/office/drawing/2014/main" id="{24DE181C-C5FB-4EEC-8742-ABF09EDABD27}"/>
              </a:ext>
            </a:extLst>
          </p:cNvPr>
          <p:cNvSpPr/>
          <p:nvPr/>
        </p:nvSpPr>
        <p:spPr>
          <a:xfrm>
            <a:off x="0" y="-102637"/>
            <a:ext cx="12192000" cy="7025951"/>
          </a:xfrm>
          <a:prstGeom prst="rect">
            <a:avLst/>
          </a:prstGeom>
          <a:solidFill>
            <a:schemeClr val="bg2">
              <a:lumMod val="5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B69A4-988E-4EC6-9383-08119FA002A8}"/>
              </a:ext>
            </a:extLst>
          </p:cNvPr>
          <p:cNvSpPr>
            <a:spLocks noGrp="1"/>
          </p:cNvSpPr>
          <p:nvPr>
            <p:ph type="title"/>
          </p:nvPr>
        </p:nvSpPr>
        <p:spPr>
          <a:xfrm>
            <a:off x="685801" y="77749"/>
            <a:ext cx="10131425" cy="1456267"/>
          </a:xfrm>
        </p:spPr>
        <p:txBody>
          <a:bodyPr>
            <a:normAutofit/>
          </a:bodyPr>
          <a:lstStyle/>
          <a:p>
            <a:r>
              <a:rPr lang="en-US" sz="6000" b="1" dirty="0"/>
              <a:t>Who were you as a student?</a:t>
            </a:r>
          </a:p>
        </p:txBody>
      </p:sp>
      <p:sp>
        <p:nvSpPr>
          <p:cNvPr id="3" name="Content Placeholder 2">
            <a:extLst>
              <a:ext uri="{FF2B5EF4-FFF2-40B4-BE49-F238E27FC236}">
                <a16:creationId xmlns:a16="http://schemas.microsoft.com/office/drawing/2014/main" id="{825B451D-5561-4923-8EB0-FD8DB93FD0BA}"/>
              </a:ext>
            </a:extLst>
          </p:cNvPr>
          <p:cNvSpPr>
            <a:spLocks noGrp="1"/>
          </p:cNvSpPr>
          <p:nvPr>
            <p:ph idx="1"/>
          </p:nvPr>
        </p:nvSpPr>
        <p:spPr>
          <a:xfrm>
            <a:off x="685800" y="1224178"/>
            <a:ext cx="10131425" cy="5969725"/>
          </a:xfrm>
        </p:spPr>
        <p:txBody>
          <a:bodyPr>
            <a:normAutofit/>
          </a:bodyPr>
          <a:lstStyle/>
          <a:p>
            <a:r>
              <a:rPr lang="en-US" sz="3200" b="1" dirty="0"/>
              <a:t>Highly Interested</a:t>
            </a:r>
          </a:p>
          <a:p>
            <a:r>
              <a:rPr lang="en-US" sz="3200" b="1" dirty="0"/>
              <a:t>Highly Engaged</a:t>
            </a:r>
          </a:p>
          <a:p>
            <a:r>
              <a:rPr lang="en-US" sz="3200" b="1" dirty="0"/>
              <a:t>Highly Prepared</a:t>
            </a:r>
          </a:p>
          <a:p>
            <a:r>
              <a:rPr lang="en-US" sz="3200" b="1" dirty="0"/>
              <a:t>Highly Motivated</a:t>
            </a:r>
          </a:p>
          <a:p>
            <a:r>
              <a:rPr lang="en-US" sz="3200" b="1" dirty="0"/>
              <a:t>Highly Productive</a:t>
            </a:r>
          </a:p>
          <a:p>
            <a:r>
              <a:rPr lang="en-US" sz="3200" b="1" dirty="0"/>
              <a:t>Highly Supported by Family, Peers, Both, or had life experience which taught you the importance of college</a:t>
            </a:r>
          </a:p>
          <a:p>
            <a:endParaRPr lang="en-US" sz="3200" b="1" dirty="0"/>
          </a:p>
          <a:p>
            <a:endParaRPr lang="en-US" sz="4800" b="1" dirty="0"/>
          </a:p>
        </p:txBody>
      </p:sp>
    </p:spTree>
    <p:extLst>
      <p:ext uri="{BB962C8B-B14F-4D97-AF65-F5344CB8AC3E}">
        <p14:creationId xmlns:p14="http://schemas.microsoft.com/office/powerpoint/2010/main" val="24363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4C03-94E2-4F6F-86D1-22270FE07627}"/>
              </a:ext>
            </a:extLst>
          </p:cNvPr>
          <p:cNvSpPr>
            <a:spLocks noGrp="1"/>
          </p:cNvSpPr>
          <p:nvPr>
            <p:ph type="title"/>
          </p:nvPr>
        </p:nvSpPr>
        <p:spPr>
          <a:xfrm>
            <a:off x="685801" y="609600"/>
            <a:ext cx="10529595" cy="1456267"/>
          </a:xfrm>
        </p:spPr>
        <p:txBody>
          <a:bodyPr>
            <a:normAutofit fontScale="90000"/>
          </a:bodyPr>
          <a:lstStyle/>
          <a:p>
            <a:pPr algn="ctr"/>
            <a:r>
              <a:rPr lang="en-US" sz="5400" b="1" dirty="0"/>
              <a:t>Who are your students when the semester begins?</a:t>
            </a:r>
          </a:p>
        </p:txBody>
      </p:sp>
      <p:sp>
        <p:nvSpPr>
          <p:cNvPr id="3" name="Content Placeholder 2">
            <a:extLst>
              <a:ext uri="{FF2B5EF4-FFF2-40B4-BE49-F238E27FC236}">
                <a16:creationId xmlns:a16="http://schemas.microsoft.com/office/drawing/2014/main" id="{615C3D3B-FFA2-4960-9CEA-85042E49BEDF}"/>
              </a:ext>
            </a:extLst>
          </p:cNvPr>
          <p:cNvSpPr>
            <a:spLocks noGrp="1"/>
          </p:cNvSpPr>
          <p:nvPr>
            <p:ph idx="1"/>
          </p:nvPr>
        </p:nvSpPr>
        <p:spPr>
          <a:xfrm>
            <a:off x="685801" y="1946246"/>
            <a:ext cx="11080101" cy="4781725"/>
          </a:xfrm>
        </p:spPr>
        <p:txBody>
          <a:bodyPr>
            <a:normAutofit/>
          </a:bodyPr>
          <a:lstStyle/>
          <a:p>
            <a:r>
              <a:rPr lang="en-US" sz="3600" b="1" dirty="0"/>
              <a:t>A students 					= 	Predetermined, so extend</a:t>
            </a:r>
          </a:p>
          <a:p>
            <a:r>
              <a:rPr lang="en-US" sz="3600" b="1" dirty="0"/>
              <a:t>B, C, and D Students 	= 	OPPORTUNITY!!</a:t>
            </a:r>
          </a:p>
          <a:p>
            <a:r>
              <a:rPr lang="en-US" sz="3600" b="1" dirty="0"/>
              <a:t>F-Students 					= 	Are they predetermined?</a:t>
            </a:r>
          </a:p>
          <a:p>
            <a:pPr lvl="2"/>
            <a:r>
              <a:rPr lang="en-US" sz="3600" b="1" dirty="0"/>
              <a:t>Will we see them beyond the first day? </a:t>
            </a:r>
          </a:p>
          <a:p>
            <a:pPr lvl="4"/>
            <a:r>
              <a:rPr lang="en-US" sz="3600" b="1" dirty="0"/>
              <a:t>If not, then predetermined outcome.</a:t>
            </a:r>
          </a:p>
          <a:p>
            <a:pPr lvl="4"/>
            <a:r>
              <a:rPr lang="en-US" sz="3600" b="1" dirty="0"/>
              <a:t>If yes, then they are D-Students, not F!</a:t>
            </a:r>
          </a:p>
        </p:txBody>
      </p:sp>
    </p:spTree>
    <p:extLst>
      <p:ext uri="{BB962C8B-B14F-4D97-AF65-F5344CB8AC3E}">
        <p14:creationId xmlns:p14="http://schemas.microsoft.com/office/powerpoint/2010/main" val="2062347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5C3D3B-FFA2-4960-9CEA-85042E49BEDF}"/>
              </a:ext>
            </a:extLst>
          </p:cNvPr>
          <p:cNvSpPr>
            <a:spLocks noGrp="1"/>
          </p:cNvSpPr>
          <p:nvPr>
            <p:ph idx="1"/>
          </p:nvPr>
        </p:nvSpPr>
        <p:spPr>
          <a:xfrm>
            <a:off x="0" y="0"/>
            <a:ext cx="12191999" cy="6727971"/>
          </a:xfrm>
        </p:spPr>
        <p:txBody>
          <a:bodyPr>
            <a:normAutofit/>
          </a:bodyPr>
          <a:lstStyle/>
          <a:p>
            <a:pPr marL="0" indent="0" algn="ctr">
              <a:buNone/>
            </a:pPr>
            <a:r>
              <a:rPr lang="en-US" sz="4000" b="1" dirty="0"/>
              <a:t>We should not aim at training more elite people to replicate ourselves, we should aim to train our students so they can reach</a:t>
            </a:r>
          </a:p>
          <a:p>
            <a:pPr marL="0" indent="0" algn="ctr">
              <a:buNone/>
            </a:pPr>
            <a:br>
              <a:rPr lang="en-US" sz="2800" b="1" dirty="0"/>
            </a:br>
            <a:r>
              <a:rPr lang="en-US" sz="7200" b="1" dirty="0"/>
              <a:t>Beyond their current level.</a:t>
            </a:r>
          </a:p>
        </p:txBody>
      </p:sp>
      <p:sp>
        <p:nvSpPr>
          <p:cNvPr id="4" name="Title 3"/>
          <p:cNvSpPr>
            <a:spLocks noGrp="1"/>
          </p:cNvSpPr>
          <p:nvPr>
            <p:ph type="title"/>
          </p:nvPr>
        </p:nvSpPr>
        <p:spPr/>
        <p:txBody>
          <a:bodyPr>
            <a:normAutofit/>
          </a:bodyPr>
          <a:lstStyle/>
          <a:p>
            <a:pPr algn="ctr"/>
            <a:r>
              <a:rPr lang="en-US" sz="6600" b="1" dirty="0">
                <a:effectLst>
                  <a:outerShdw blurRad="38100" dist="38100" dir="2700000" algn="tl">
                    <a:srgbClr val="000000">
                      <a:alpha val="43137"/>
                    </a:srgbClr>
                  </a:outerShdw>
                </a:effectLst>
              </a:rPr>
              <a:t>OUR GOAL</a:t>
            </a:r>
          </a:p>
        </p:txBody>
      </p:sp>
    </p:spTree>
    <p:extLst>
      <p:ext uri="{BB962C8B-B14F-4D97-AF65-F5344CB8AC3E}">
        <p14:creationId xmlns:p14="http://schemas.microsoft.com/office/powerpoint/2010/main" val="303217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4C03-94E2-4F6F-86D1-22270FE07627}"/>
              </a:ext>
            </a:extLst>
          </p:cNvPr>
          <p:cNvSpPr>
            <a:spLocks noGrp="1"/>
          </p:cNvSpPr>
          <p:nvPr>
            <p:ph type="title"/>
          </p:nvPr>
        </p:nvSpPr>
        <p:spPr>
          <a:xfrm>
            <a:off x="685801" y="609600"/>
            <a:ext cx="10529595" cy="1456267"/>
          </a:xfrm>
        </p:spPr>
        <p:txBody>
          <a:bodyPr>
            <a:normAutofit fontScale="90000"/>
          </a:bodyPr>
          <a:lstStyle/>
          <a:p>
            <a:pPr algn="ctr"/>
            <a:r>
              <a:rPr lang="en-US" sz="5400" b="1" dirty="0"/>
              <a:t>train our students so they are at least GOOD ENOUGH!</a:t>
            </a:r>
          </a:p>
        </p:txBody>
      </p:sp>
      <p:sp>
        <p:nvSpPr>
          <p:cNvPr id="3" name="Content Placeholder 2">
            <a:extLst>
              <a:ext uri="{FF2B5EF4-FFF2-40B4-BE49-F238E27FC236}">
                <a16:creationId xmlns:a16="http://schemas.microsoft.com/office/drawing/2014/main" id="{615C3D3B-FFA2-4960-9CEA-85042E49BEDF}"/>
              </a:ext>
            </a:extLst>
          </p:cNvPr>
          <p:cNvSpPr>
            <a:spLocks noGrp="1"/>
          </p:cNvSpPr>
          <p:nvPr>
            <p:ph idx="1"/>
          </p:nvPr>
        </p:nvSpPr>
        <p:spPr>
          <a:xfrm>
            <a:off x="685801" y="2142067"/>
            <a:ext cx="11080101" cy="4538651"/>
          </a:xfrm>
        </p:spPr>
        <p:txBody>
          <a:bodyPr>
            <a:normAutofit fontScale="92500" lnSpcReduction="20000"/>
          </a:bodyPr>
          <a:lstStyle/>
          <a:p>
            <a:r>
              <a:rPr lang="en-US" sz="2800" b="1" dirty="0"/>
              <a:t>B-Students, OPPORTUNITY!!</a:t>
            </a:r>
          </a:p>
          <a:p>
            <a:pPr lvl="1"/>
            <a:r>
              <a:rPr lang="en-US" sz="2600" b="1" dirty="0"/>
              <a:t>What can we do to make them A students?</a:t>
            </a:r>
          </a:p>
          <a:p>
            <a:r>
              <a:rPr lang="en-US" sz="2800" b="1" dirty="0"/>
              <a:t>C-Students, OPPORTUNITY!!</a:t>
            </a:r>
          </a:p>
          <a:p>
            <a:pPr lvl="1"/>
            <a:r>
              <a:rPr lang="en-US" sz="2600" b="1" dirty="0"/>
              <a:t>What can we do to make them B students? A?</a:t>
            </a:r>
          </a:p>
          <a:p>
            <a:r>
              <a:rPr lang="en-US" sz="2800" b="1" dirty="0"/>
              <a:t>D-Students, OPPORTUNITY!!</a:t>
            </a:r>
          </a:p>
          <a:p>
            <a:pPr lvl="1"/>
            <a:r>
              <a:rPr lang="en-US" sz="2600" b="1" dirty="0"/>
              <a:t>We fail when these students remain D students. What can we do to help them reach C?</a:t>
            </a:r>
          </a:p>
          <a:p>
            <a:pPr lvl="1"/>
            <a:r>
              <a:rPr lang="en-US" sz="2600" b="1" dirty="0"/>
              <a:t>If they fall to F then we have failed them; they have not failed themselves. That is on us. </a:t>
            </a:r>
          </a:p>
          <a:p>
            <a:pPr lvl="1"/>
            <a:r>
              <a:rPr lang="en-US" sz="2600" b="1" dirty="0"/>
              <a:t>If they remain a D then we have failed them; they have not failed themselves. That is on us.</a:t>
            </a:r>
          </a:p>
        </p:txBody>
      </p:sp>
    </p:spTree>
    <p:extLst>
      <p:ext uri="{BB962C8B-B14F-4D97-AF65-F5344CB8AC3E}">
        <p14:creationId xmlns:p14="http://schemas.microsoft.com/office/powerpoint/2010/main" val="3631439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Digital Numbers">
            <a:extLst>
              <a:ext uri="{FF2B5EF4-FFF2-40B4-BE49-F238E27FC236}">
                <a16:creationId xmlns:a16="http://schemas.microsoft.com/office/drawing/2014/main" id="{D2A2B1E9-7D10-40C6-8825-E04AA89176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sp>
        <p:nvSpPr>
          <p:cNvPr id="5" name="Rectangle 4">
            <a:extLst>
              <a:ext uri="{FF2B5EF4-FFF2-40B4-BE49-F238E27FC236}">
                <a16:creationId xmlns:a16="http://schemas.microsoft.com/office/drawing/2014/main" id="{24DE181C-C5FB-4EEC-8742-ABF09EDABD27}"/>
              </a:ext>
            </a:extLst>
          </p:cNvPr>
          <p:cNvSpPr/>
          <p:nvPr/>
        </p:nvSpPr>
        <p:spPr>
          <a:xfrm>
            <a:off x="0" y="-102637"/>
            <a:ext cx="12192000" cy="7025951"/>
          </a:xfrm>
          <a:prstGeom prst="rect">
            <a:avLst/>
          </a:prstGeom>
          <a:solidFill>
            <a:schemeClr val="bg2">
              <a:lumMod val="5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B69A4-988E-4EC6-9383-08119FA002A8}"/>
              </a:ext>
            </a:extLst>
          </p:cNvPr>
          <p:cNvSpPr>
            <a:spLocks noGrp="1"/>
          </p:cNvSpPr>
          <p:nvPr>
            <p:ph type="title"/>
          </p:nvPr>
        </p:nvSpPr>
        <p:spPr>
          <a:xfrm>
            <a:off x="685800" y="260629"/>
            <a:ext cx="10131425" cy="1456267"/>
          </a:xfrm>
        </p:spPr>
        <p:txBody>
          <a:bodyPr>
            <a:normAutofit fontScale="90000"/>
          </a:bodyPr>
          <a:lstStyle/>
          <a:p>
            <a:r>
              <a:rPr lang="en-US" sz="6000" b="1" dirty="0"/>
              <a:t>But good enough sounds awful! We should aim at elite!</a:t>
            </a:r>
          </a:p>
        </p:txBody>
      </p:sp>
      <p:sp>
        <p:nvSpPr>
          <p:cNvPr id="3" name="Content Placeholder 2">
            <a:extLst>
              <a:ext uri="{FF2B5EF4-FFF2-40B4-BE49-F238E27FC236}">
                <a16:creationId xmlns:a16="http://schemas.microsoft.com/office/drawing/2014/main" id="{825B451D-5561-4923-8EB0-FD8DB93FD0BA}"/>
              </a:ext>
            </a:extLst>
          </p:cNvPr>
          <p:cNvSpPr>
            <a:spLocks noGrp="1"/>
          </p:cNvSpPr>
          <p:nvPr>
            <p:ph idx="1"/>
          </p:nvPr>
        </p:nvSpPr>
        <p:spPr>
          <a:xfrm>
            <a:off x="310393" y="2776755"/>
            <a:ext cx="11881587" cy="4417147"/>
          </a:xfrm>
        </p:spPr>
        <p:txBody>
          <a:bodyPr>
            <a:normAutofit fontScale="85000" lnSpcReduction="20000"/>
          </a:bodyPr>
          <a:lstStyle/>
          <a:p>
            <a:r>
              <a:rPr lang="en-US" sz="3200" dirty="0"/>
              <a:t>We must meet students where they are, and many are not ready to be treated as elite.</a:t>
            </a:r>
          </a:p>
          <a:p>
            <a:r>
              <a:rPr lang="en-US" sz="3200" dirty="0"/>
              <a:t>Treating unprepared students as if they are elite will only discourage and exacerbate the issues we face.</a:t>
            </a:r>
          </a:p>
          <a:p>
            <a:r>
              <a:rPr lang="en-US" sz="3200" dirty="0"/>
              <a:t>WE DO NOT KNOW HOW GOOD ENOUGH WILL TURN OUT, THEY COULD STILL BECOME ELITE! </a:t>
            </a:r>
          </a:p>
          <a:p>
            <a:r>
              <a:rPr lang="en-US" sz="3200" dirty="0"/>
              <a:t>So, let’s prepare them so they can become elite on their own terms.</a:t>
            </a:r>
          </a:p>
          <a:p>
            <a:pPr marL="0" indent="0" algn="ctr">
              <a:buNone/>
            </a:pPr>
            <a:r>
              <a:rPr lang="en-US" sz="3200" b="1" dirty="0">
                <a:solidFill>
                  <a:srgbClr val="FFFF00"/>
                </a:solidFill>
              </a:rPr>
              <a:t>Who was your favorite teacher ever? What made them special? Why do you remember them? Stories?</a:t>
            </a:r>
          </a:p>
          <a:p>
            <a:pPr marL="0" indent="0" algn="ctr">
              <a:buNone/>
            </a:pPr>
            <a:r>
              <a:rPr lang="en-US" sz="2800" dirty="0">
                <a:latin typeface="comic sans ms" panose="030F0702030302020204" pitchFamily="66" charset="0"/>
                <a:hlinkClick r:id="rId3" tooltip="Original URL: https://www.youtube.com/watch?v=4p5286T_kn0. Click or tap if you trust this link."/>
              </a:rPr>
              <a:t>https://www.youtube.com/watch?v=4p5286T_kn0</a:t>
            </a:r>
            <a:endParaRPr lang="en-US" sz="2400" b="1" dirty="0"/>
          </a:p>
          <a:p>
            <a:pPr marL="0" indent="0">
              <a:buNone/>
            </a:pPr>
            <a:endParaRPr lang="en-US" sz="3000" dirty="0"/>
          </a:p>
          <a:p>
            <a:endParaRPr lang="en-US" sz="3200" b="1" dirty="0"/>
          </a:p>
          <a:p>
            <a:endParaRPr lang="en-US" sz="4800" b="1" dirty="0"/>
          </a:p>
        </p:txBody>
      </p:sp>
    </p:spTree>
    <p:extLst>
      <p:ext uri="{BB962C8B-B14F-4D97-AF65-F5344CB8AC3E}">
        <p14:creationId xmlns:p14="http://schemas.microsoft.com/office/powerpoint/2010/main" val="284551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pic>
        <p:nvPicPr>
          <p:cNvPr id="4" name="Content Placeholder 4" descr="Digital Numbers">
            <a:extLst>
              <a:ext uri="{FF2B5EF4-FFF2-40B4-BE49-F238E27FC236}">
                <a16:creationId xmlns:a16="http://schemas.microsoft.com/office/drawing/2014/main" id="{D2A2B1E9-7D10-40C6-8825-E04AA89176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sp>
        <p:nvSpPr>
          <p:cNvPr id="5" name="Rectangle 4">
            <a:extLst>
              <a:ext uri="{FF2B5EF4-FFF2-40B4-BE49-F238E27FC236}">
                <a16:creationId xmlns:a16="http://schemas.microsoft.com/office/drawing/2014/main" id="{24DE181C-C5FB-4EEC-8742-ABF09EDABD27}"/>
              </a:ext>
            </a:extLst>
          </p:cNvPr>
          <p:cNvSpPr/>
          <p:nvPr/>
        </p:nvSpPr>
        <p:spPr>
          <a:xfrm>
            <a:off x="0" y="-102637"/>
            <a:ext cx="12192000" cy="7025951"/>
          </a:xfrm>
          <a:prstGeom prst="rect">
            <a:avLst/>
          </a:prstGeom>
          <a:solidFill>
            <a:schemeClr val="bg2">
              <a:lumMod val="5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B69A4-988E-4EC6-9383-08119FA002A8}"/>
              </a:ext>
            </a:extLst>
          </p:cNvPr>
          <p:cNvSpPr>
            <a:spLocks noGrp="1"/>
          </p:cNvSpPr>
          <p:nvPr>
            <p:ph type="title"/>
          </p:nvPr>
        </p:nvSpPr>
        <p:spPr>
          <a:xfrm>
            <a:off x="685800" y="260629"/>
            <a:ext cx="10131425" cy="1456267"/>
          </a:xfrm>
        </p:spPr>
        <p:txBody>
          <a:bodyPr>
            <a:normAutofit fontScale="90000"/>
          </a:bodyPr>
          <a:lstStyle/>
          <a:p>
            <a:r>
              <a:rPr lang="en-US" sz="6000" b="1" dirty="0"/>
              <a:t>But students earn their grades, we don’t give them…</a:t>
            </a:r>
          </a:p>
        </p:txBody>
      </p:sp>
      <p:sp>
        <p:nvSpPr>
          <p:cNvPr id="3" name="Content Placeholder 2">
            <a:extLst>
              <a:ext uri="{FF2B5EF4-FFF2-40B4-BE49-F238E27FC236}">
                <a16:creationId xmlns:a16="http://schemas.microsoft.com/office/drawing/2014/main" id="{825B451D-5561-4923-8EB0-FD8DB93FD0BA}"/>
              </a:ext>
            </a:extLst>
          </p:cNvPr>
          <p:cNvSpPr>
            <a:spLocks noGrp="1"/>
          </p:cNvSpPr>
          <p:nvPr>
            <p:ph idx="1"/>
          </p:nvPr>
        </p:nvSpPr>
        <p:spPr>
          <a:xfrm>
            <a:off x="0" y="2174033"/>
            <a:ext cx="12192000" cy="4749281"/>
          </a:xfrm>
        </p:spPr>
        <p:txBody>
          <a:bodyPr>
            <a:normAutofit/>
          </a:bodyPr>
          <a:lstStyle/>
          <a:p>
            <a:r>
              <a:rPr lang="en-US" sz="3200" dirty="0"/>
              <a:t>Great! I agree! ... So what was the student’s grade?</a:t>
            </a:r>
          </a:p>
          <a:p>
            <a:r>
              <a:rPr lang="en-US" sz="3200" dirty="0"/>
              <a:t>1. Did the student do what they needed to earn a C or better?</a:t>
            </a:r>
          </a:p>
          <a:p>
            <a:r>
              <a:rPr lang="en-US" sz="3200" dirty="0"/>
              <a:t>2. Did we do all we could to assure they earned a C or better?</a:t>
            </a:r>
          </a:p>
          <a:p>
            <a:endParaRPr lang="en-US" sz="3200" dirty="0"/>
          </a:p>
          <a:p>
            <a:r>
              <a:rPr lang="en-US" sz="3200" dirty="0"/>
              <a:t>If the student “earned” a D, then did we do all we could to learn why they fell behind or weren’t learning our material? </a:t>
            </a:r>
            <a:endParaRPr lang="en-US" sz="3000" b="1" dirty="0"/>
          </a:p>
          <a:p>
            <a:endParaRPr lang="en-US" sz="3200" b="1" dirty="0"/>
          </a:p>
          <a:p>
            <a:endParaRPr lang="en-US" sz="4800" b="1" dirty="0"/>
          </a:p>
        </p:txBody>
      </p:sp>
    </p:spTree>
    <p:extLst>
      <p:ext uri="{BB962C8B-B14F-4D97-AF65-F5344CB8AC3E}">
        <p14:creationId xmlns:p14="http://schemas.microsoft.com/office/powerpoint/2010/main" val="249202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825C-59B4-4AFF-867D-2E2AF0A2A769}"/>
              </a:ext>
            </a:extLst>
          </p:cNvPr>
          <p:cNvSpPr>
            <a:spLocks noGrp="1"/>
          </p:cNvSpPr>
          <p:nvPr>
            <p:ph type="title"/>
          </p:nvPr>
        </p:nvSpPr>
        <p:spPr>
          <a:xfrm>
            <a:off x="685801" y="609600"/>
            <a:ext cx="10131425" cy="4112029"/>
          </a:xfrm>
        </p:spPr>
        <p:txBody>
          <a:bodyPr>
            <a:normAutofit/>
          </a:bodyPr>
          <a:lstStyle/>
          <a:p>
            <a:pPr algn="ctr"/>
            <a:r>
              <a:rPr lang="en-US" dirty="0">
                <a:effectLst>
                  <a:outerShdw blurRad="38100" dist="38100" dir="2700000" algn="tl">
                    <a:srgbClr val="000000">
                      <a:alpha val="43137"/>
                    </a:srgbClr>
                  </a:outerShdw>
                </a:effectLst>
              </a:rPr>
              <a:t>We have a plan!</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We can; all ands;</a:t>
            </a: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br>
              <a:rPr lang="en-US" dirty="0"/>
            </a:br>
            <a:r>
              <a:rPr lang="en-US" sz="6600" b="1" dirty="0">
                <a:effectLst>
                  <a:outerShdw blurRad="38100" dist="38100" dir="2700000" algn="tl">
                    <a:srgbClr val="000000">
                      <a:alpha val="43137"/>
                    </a:srgbClr>
                  </a:outerShdw>
                </a:effectLst>
              </a:rPr>
              <a:t>no buts…</a:t>
            </a:r>
          </a:p>
        </p:txBody>
      </p:sp>
      <p:sp>
        <p:nvSpPr>
          <p:cNvPr id="3" name="Content Placeholder 2">
            <a:extLst>
              <a:ext uri="{FF2B5EF4-FFF2-40B4-BE49-F238E27FC236}">
                <a16:creationId xmlns:a16="http://schemas.microsoft.com/office/drawing/2014/main" id="{31516E69-14D5-4B43-ABFE-A37EF3E62CCF}"/>
              </a:ext>
            </a:extLst>
          </p:cNvPr>
          <p:cNvSpPr>
            <a:spLocks noGrp="1"/>
          </p:cNvSpPr>
          <p:nvPr>
            <p:ph idx="1"/>
          </p:nvPr>
        </p:nvSpPr>
        <p:spPr>
          <a:xfrm>
            <a:off x="561681" y="3736726"/>
            <a:ext cx="11107024" cy="2581634"/>
          </a:xfrm>
        </p:spPr>
        <p:txBody>
          <a:bodyPr>
            <a:normAutofit/>
          </a:bodyPr>
          <a:lstStyle/>
          <a:p>
            <a:pPr marL="0" indent="0" algn="ctr">
              <a:buNone/>
            </a:pPr>
            <a:r>
              <a:rPr lang="en-US" sz="3200" b="0" i="0" dirty="0">
                <a:effectLst/>
                <a:latin typeface="comic sans ms" panose="030F0702030302020204" pitchFamily="66" charset="0"/>
                <a:hlinkClick r:id="rId2" tooltip="Original URL: https://www.youtube.com/watch?v=Htm0pTVl5Z0. Click or tap if you trust this link."/>
              </a:rPr>
              <a:t>https://www.youtube.com/watch?v=Htm0pTVl5Z0</a:t>
            </a:r>
            <a:endParaRPr lang="en-US" sz="3200" dirty="0"/>
          </a:p>
        </p:txBody>
      </p:sp>
    </p:spTree>
    <p:extLst>
      <p:ext uri="{BB962C8B-B14F-4D97-AF65-F5344CB8AC3E}">
        <p14:creationId xmlns:p14="http://schemas.microsoft.com/office/powerpoint/2010/main" val="1237896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Digital Numbers">
            <a:extLst>
              <a:ext uri="{FF2B5EF4-FFF2-40B4-BE49-F238E27FC236}">
                <a16:creationId xmlns:a16="http://schemas.microsoft.com/office/drawing/2014/main" id="{D2A2B1E9-7D10-40C6-8825-E04AA89176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sp>
        <p:nvSpPr>
          <p:cNvPr id="5" name="Rectangle 4">
            <a:extLst>
              <a:ext uri="{FF2B5EF4-FFF2-40B4-BE49-F238E27FC236}">
                <a16:creationId xmlns:a16="http://schemas.microsoft.com/office/drawing/2014/main" id="{24DE181C-C5FB-4EEC-8742-ABF09EDABD27}"/>
              </a:ext>
            </a:extLst>
          </p:cNvPr>
          <p:cNvSpPr/>
          <p:nvPr/>
        </p:nvSpPr>
        <p:spPr>
          <a:xfrm>
            <a:off x="0" y="-102637"/>
            <a:ext cx="12192000" cy="7025951"/>
          </a:xfrm>
          <a:prstGeom prst="rect">
            <a:avLst/>
          </a:prstGeom>
          <a:solidFill>
            <a:schemeClr val="bg2">
              <a:lumMod val="5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B69A4-988E-4EC6-9383-08119FA002A8}"/>
              </a:ext>
            </a:extLst>
          </p:cNvPr>
          <p:cNvSpPr>
            <a:spLocks noGrp="1"/>
          </p:cNvSpPr>
          <p:nvPr>
            <p:ph type="title"/>
          </p:nvPr>
        </p:nvSpPr>
        <p:spPr>
          <a:xfrm>
            <a:off x="685800" y="260629"/>
            <a:ext cx="10131425" cy="1456267"/>
          </a:xfrm>
        </p:spPr>
        <p:txBody>
          <a:bodyPr>
            <a:normAutofit fontScale="90000"/>
          </a:bodyPr>
          <a:lstStyle/>
          <a:p>
            <a:r>
              <a:rPr lang="en-US" sz="6000" b="1" dirty="0"/>
              <a:t>But the student did not come back after roll verification?</a:t>
            </a:r>
          </a:p>
        </p:txBody>
      </p:sp>
      <p:sp>
        <p:nvSpPr>
          <p:cNvPr id="3" name="Content Placeholder 2">
            <a:extLst>
              <a:ext uri="{FF2B5EF4-FFF2-40B4-BE49-F238E27FC236}">
                <a16:creationId xmlns:a16="http://schemas.microsoft.com/office/drawing/2014/main" id="{825B451D-5561-4923-8EB0-FD8DB93FD0BA}"/>
              </a:ext>
            </a:extLst>
          </p:cNvPr>
          <p:cNvSpPr>
            <a:spLocks noGrp="1"/>
          </p:cNvSpPr>
          <p:nvPr>
            <p:ph idx="1"/>
          </p:nvPr>
        </p:nvSpPr>
        <p:spPr>
          <a:xfrm>
            <a:off x="685800" y="2762450"/>
            <a:ext cx="10548257" cy="4431453"/>
          </a:xfrm>
        </p:spPr>
        <p:txBody>
          <a:bodyPr>
            <a:normAutofit fontScale="92500" lnSpcReduction="20000"/>
          </a:bodyPr>
          <a:lstStyle/>
          <a:p>
            <a:r>
              <a:rPr lang="en-US" sz="2800" dirty="0"/>
              <a:t>Did we see them several times or literally only once?</a:t>
            </a:r>
          </a:p>
          <a:p>
            <a:pPr lvl="1"/>
            <a:r>
              <a:rPr lang="en-US" sz="2800" dirty="0"/>
              <a:t>If only once, the student is a deserter</a:t>
            </a:r>
          </a:p>
          <a:p>
            <a:pPr lvl="2"/>
            <a:r>
              <a:rPr lang="en-US" sz="2600" dirty="0"/>
              <a:t>This is only one of two potential times we don’t own the failure. The other is when circumstances were beyond everyone’s control – generally health or emergency related.</a:t>
            </a:r>
          </a:p>
          <a:p>
            <a:pPr lvl="2"/>
            <a:r>
              <a:rPr lang="en-US" sz="2600" dirty="0"/>
              <a:t>Still, have we tried communicating with the student to try and bring them back? If not, then even this one is questionable.</a:t>
            </a:r>
          </a:p>
          <a:p>
            <a:pPr lvl="1"/>
            <a:r>
              <a:rPr lang="en-US" sz="2800" dirty="0"/>
              <a:t>If several times, then why did they stop coming?</a:t>
            </a:r>
          </a:p>
          <a:p>
            <a:pPr lvl="2"/>
            <a:r>
              <a:rPr lang="en-US" sz="2400" dirty="0"/>
              <a:t>Have we reached out to the student? </a:t>
            </a:r>
          </a:p>
          <a:p>
            <a:pPr lvl="2"/>
            <a:r>
              <a:rPr lang="en-US" sz="2400" dirty="0"/>
              <a:t>Have we tried to assure you met the student on their level?</a:t>
            </a:r>
          </a:p>
          <a:p>
            <a:pPr lvl="2"/>
            <a:r>
              <a:rPr lang="en-US" sz="2400" dirty="0"/>
              <a:t>Have we truly done our best to bring them back and help them catch up?</a:t>
            </a:r>
          </a:p>
          <a:p>
            <a:endParaRPr lang="en-US" sz="3200" b="1" dirty="0"/>
          </a:p>
          <a:p>
            <a:endParaRPr lang="en-US" sz="3200" b="1" dirty="0"/>
          </a:p>
          <a:p>
            <a:endParaRPr lang="en-US" sz="4800" b="1" dirty="0"/>
          </a:p>
        </p:txBody>
      </p:sp>
    </p:spTree>
    <p:extLst>
      <p:ext uri="{BB962C8B-B14F-4D97-AF65-F5344CB8AC3E}">
        <p14:creationId xmlns:p14="http://schemas.microsoft.com/office/powerpoint/2010/main" val="133190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8EAC-CCF3-4B21-8B73-4B197D6AD184}"/>
              </a:ext>
            </a:extLst>
          </p:cNvPr>
          <p:cNvSpPr>
            <a:spLocks noGrp="1"/>
          </p:cNvSpPr>
          <p:nvPr>
            <p:ph type="title"/>
          </p:nvPr>
        </p:nvSpPr>
        <p:spPr/>
        <p:txBody>
          <a:bodyPr/>
          <a:lstStyle/>
          <a:p>
            <a:r>
              <a:rPr lang="en-US" dirty="0"/>
              <a:t>But what about responsibility? Shouldn’t the student be responsible for their own actions?</a:t>
            </a:r>
          </a:p>
        </p:txBody>
      </p:sp>
      <p:sp>
        <p:nvSpPr>
          <p:cNvPr id="3" name="Content Placeholder 2">
            <a:extLst>
              <a:ext uri="{FF2B5EF4-FFF2-40B4-BE49-F238E27FC236}">
                <a16:creationId xmlns:a16="http://schemas.microsoft.com/office/drawing/2014/main" id="{4F124288-A92A-499D-A248-BC23FFABB471}"/>
              </a:ext>
            </a:extLst>
          </p:cNvPr>
          <p:cNvSpPr>
            <a:spLocks noGrp="1"/>
          </p:cNvSpPr>
          <p:nvPr>
            <p:ph idx="1"/>
          </p:nvPr>
        </p:nvSpPr>
        <p:spPr>
          <a:xfrm>
            <a:off x="192946" y="1510019"/>
            <a:ext cx="11878811" cy="5226342"/>
          </a:xfrm>
        </p:spPr>
        <p:txBody>
          <a:bodyPr>
            <a:normAutofit/>
          </a:bodyPr>
          <a:lstStyle/>
          <a:p>
            <a:r>
              <a:rPr lang="en-US" sz="2400" dirty="0"/>
              <a:t>Yes, but there are three problems with this assumption and question.</a:t>
            </a:r>
          </a:p>
          <a:p>
            <a:pPr lvl="1"/>
            <a:r>
              <a:rPr lang="en-US" sz="2000" dirty="0"/>
              <a:t>1. Does the student know how to be responsible for their own actions? </a:t>
            </a:r>
          </a:p>
          <a:p>
            <a:pPr lvl="2"/>
            <a:r>
              <a:rPr lang="en-US" sz="1800" dirty="0"/>
              <a:t>What is their background? Did they come to us already prepared? Will failing them teach them the life-lesson they need to succeed next semester? Did we attempt to learn from where they are beginning this journey?</a:t>
            </a:r>
          </a:p>
          <a:p>
            <a:pPr lvl="2"/>
            <a:r>
              <a:rPr lang="en-US" sz="1800" dirty="0"/>
              <a:t>MEET THEM WHERE THEY ARE, NOT WHERE YOU WANT OR EXPECT THEM TO BE. Everyone develops differently and comes to us from varying backgrounds and circumstances. Do not place expectations on them as if they should have been like us.</a:t>
            </a:r>
          </a:p>
          <a:p>
            <a:pPr lvl="1"/>
            <a:r>
              <a:rPr lang="en-US" sz="2000" dirty="0"/>
              <a:t>2. We are here to teach our content, not responsibility. </a:t>
            </a:r>
          </a:p>
          <a:p>
            <a:pPr lvl="2"/>
            <a:r>
              <a:rPr lang="en-US" sz="1800" dirty="0"/>
              <a:t>Responsibility is a secondary effect, to be sure, but only if we meet the student where they are.</a:t>
            </a:r>
          </a:p>
          <a:p>
            <a:pPr lvl="1"/>
            <a:r>
              <a:rPr lang="en-US" sz="2000" dirty="0"/>
              <a:t>3. We are here to teach students how best to learn so they are prepared for their future.</a:t>
            </a:r>
          </a:p>
          <a:p>
            <a:pPr lvl="2"/>
            <a:r>
              <a:rPr lang="en-US" sz="1800" dirty="0"/>
              <a:t>Responsibility will be a secondary effect of this too, but only if we meet them where they are. </a:t>
            </a:r>
          </a:p>
        </p:txBody>
      </p:sp>
    </p:spTree>
    <p:extLst>
      <p:ext uri="{BB962C8B-B14F-4D97-AF65-F5344CB8AC3E}">
        <p14:creationId xmlns:p14="http://schemas.microsoft.com/office/powerpoint/2010/main" val="407770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396AA9-EB3B-44C9-B549-FFF35E3E3FE1}"/>
              </a:ext>
            </a:extLst>
          </p:cNvPr>
          <p:cNvSpPr/>
          <p:nvPr/>
        </p:nvSpPr>
        <p:spPr>
          <a:xfrm>
            <a:off x="0" y="-102637"/>
            <a:ext cx="12192000" cy="7025951"/>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466EA-23BE-4801-80C9-4A914017148B}"/>
              </a:ext>
            </a:extLst>
          </p:cNvPr>
          <p:cNvSpPr>
            <a:spLocks noGrp="1"/>
          </p:cNvSpPr>
          <p:nvPr>
            <p:ph type="title"/>
          </p:nvPr>
        </p:nvSpPr>
        <p:spPr>
          <a:xfrm>
            <a:off x="1" y="0"/>
            <a:ext cx="12192000" cy="2065867"/>
          </a:xfrm>
        </p:spPr>
        <p:txBody>
          <a:bodyPr>
            <a:normAutofit/>
          </a:bodyPr>
          <a:lstStyle/>
          <a:p>
            <a:pPr algn="ctr"/>
            <a:r>
              <a:rPr lang="en-US" sz="4400" dirty="0"/>
              <a:t>But what about academic standards?</a:t>
            </a:r>
          </a:p>
        </p:txBody>
      </p:sp>
      <p:sp>
        <p:nvSpPr>
          <p:cNvPr id="3" name="Content Placeholder 2">
            <a:extLst>
              <a:ext uri="{FF2B5EF4-FFF2-40B4-BE49-F238E27FC236}">
                <a16:creationId xmlns:a16="http://schemas.microsoft.com/office/drawing/2014/main" id="{6E2ACE43-30A1-4431-A2C9-EF964C36EFAA}"/>
              </a:ext>
            </a:extLst>
          </p:cNvPr>
          <p:cNvSpPr>
            <a:spLocks noGrp="1"/>
          </p:cNvSpPr>
          <p:nvPr>
            <p:ph idx="1"/>
          </p:nvPr>
        </p:nvSpPr>
        <p:spPr>
          <a:xfrm>
            <a:off x="587228" y="1595534"/>
            <a:ext cx="11031523" cy="4788487"/>
          </a:xfrm>
        </p:spPr>
        <p:txBody>
          <a:bodyPr>
            <a:normAutofit fontScale="92500"/>
          </a:bodyPr>
          <a:lstStyle/>
          <a:p>
            <a:r>
              <a:rPr lang="en-US" sz="2800" dirty="0"/>
              <a:t>Meeting students where they are does not mean we sacrifice academic standards.</a:t>
            </a:r>
          </a:p>
          <a:p>
            <a:r>
              <a:rPr lang="en-US" sz="2800" dirty="0"/>
              <a:t>It means we must begin from the more realistic assumption that many may not already be of high academic caliber unless they have already identified themselves to us as such.</a:t>
            </a:r>
          </a:p>
          <a:p>
            <a:r>
              <a:rPr lang="en-US" sz="2800" dirty="0"/>
              <a:t>It means we meet them where they are and prepare them for our increased future expectations.</a:t>
            </a:r>
          </a:p>
          <a:p>
            <a:r>
              <a:rPr lang="en-US" sz="2800" dirty="0"/>
              <a:t>It means we do not begin with preconceived expectations about readiness.</a:t>
            </a:r>
          </a:p>
          <a:p>
            <a:r>
              <a:rPr lang="en-US" sz="2800" dirty="0"/>
              <a:t>It means we begin where students begin and help them rise to meet our high expectations by the end of the semester.</a:t>
            </a:r>
          </a:p>
        </p:txBody>
      </p:sp>
    </p:spTree>
    <p:extLst>
      <p:ext uri="{BB962C8B-B14F-4D97-AF65-F5344CB8AC3E}">
        <p14:creationId xmlns:p14="http://schemas.microsoft.com/office/powerpoint/2010/main" val="399570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61395" y="906503"/>
            <a:ext cx="6714445" cy="5083236"/>
          </a:xfrm>
          <a:prstGeom prst="rect">
            <a:avLst/>
          </a:prstGeom>
        </p:spPr>
      </p:pic>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7323589" y="-186620"/>
            <a:ext cx="4389822" cy="6858000"/>
          </a:xfrm>
        </p:spPr>
        <p:txBody>
          <a:bodyPr>
            <a:noAutofit/>
          </a:bodyPr>
          <a:lstStyle/>
          <a:p>
            <a:pPr algn="ctr"/>
            <a:r>
              <a:rPr lang="en-US" sz="2800" dirty="0">
                <a:solidFill>
                  <a:srgbClr val="FFFFFF"/>
                </a:solidFill>
              </a:rPr>
              <a:t>All of this is how we achieve excellence, in teaching and in student outcomes. </a:t>
            </a:r>
            <a:br>
              <a:rPr lang="en-US" sz="2800" dirty="0">
                <a:solidFill>
                  <a:srgbClr val="FFFFFF"/>
                </a:solidFill>
              </a:rPr>
            </a:br>
            <a:br>
              <a:rPr lang="en-US" sz="2800" dirty="0">
                <a:solidFill>
                  <a:srgbClr val="FFFFFF"/>
                </a:solidFill>
              </a:rPr>
            </a:br>
            <a:r>
              <a:rPr lang="en-US" sz="2800" dirty="0">
                <a:solidFill>
                  <a:srgbClr val="FFFFFF"/>
                </a:solidFill>
              </a:rPr>
              <a:t>we must own our failures, and that means adopting student failures as our own.</a:t>
            </a:r>
            <a:br>
              <a:rPr lang="en-US" sz="2800" dirty="0">
                <a:solidFill>
                  <a:srgbClr val="FFFFFF"/>
                </a:solidFill>
              </a:rPr>
            </a:br>
            <a:br>
              <a:rPr lang="en-US" sz="2800" dirty="0">
                <a:solidFill>
                  <a:srgbClr val="FFFFFF"/>
                </a:solidFill>
              </a:rPr>
            </a:br>
            <a:r>
              <a:rPr lang="en-US" sz="2800" dirty="0">
                <a:solidFill>
                  <a:srgbClr val="FFFFFF"/>
                </a:solidFill>
              </a:rPr>
              <a:t>Let’s focus on the positive. </a:t>
            </a:r>
            <a:br>
              <a:rPr lang="en-US" sz="2800" dirty="0">
                <a:solidFill>
                  <a:srgbClr val="FFFFFF"/>
                </a:solidFill>
              </a:rPr>
            </a:br>
            <a:r>
              <a:rPr lang="en-US" sz="2800" dirty="0">
                <a:solidFill>
                  <a:srgbClr val="FFFFFF"/>
                </a:solidFill>
              </a:rPr>
              <a:t>What can we do?</a:t>
            </a:r>
            <a:br>
              <a:rPr lang="en-US" sz="2800" dirty="0">
                <a:solidFill>
                  <a:srgbClr val="FFFFFF"/>
                </a:solidFill>
              </a:rPr>
            </a:br>
            <a:endParaRPr lang="en-US" sz="2800" dirty="0">
              <a:solidFill>
                <a:srgbClr val="FFFFFF"/>
              </a:solidFill>
            </a:endParaRPr>
          </a:p>
        </p:txBody>
      </p:sp>
    </p:spTree>
    <p:extLst>
      <p:ext uri="{BB962C8B-B14F-4D97-AF65-F5344CB8AC3E}">
        <p14:creationId xmlns:p14="http://schemas.microsoft.com/office/powerpoint/2010/main" val="3501347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effectLst>
                  <a:outerShdw blurRad="38100" dist="38100" dir="2700000" algn="tl">
                    <a:srgbClr val="000000">
                      <a:alpha val="43137"/>
                    </a:srgbClr>
                  </a:outerShdw>
                </a:effectLst>
              </a:rPr>
              <a:t>But that means we have to first know from where they are beginning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6366" y="2065867"/>
            <a:ext cx="5850293" cy="4387719"/>
          </a:xfrm>
        </p:spPr>
      </p:pic>
    </p:spTree>
    <p:extLst>
      <p:ext uri="{BB962C8B-B14F-4D97-AF65-F5344CB8AC3E}">
        <p14:creationId xmlns:p14="http://schemas.microsoft.com/office/powerpoint/2010/main" val="37886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1999" cy="7473580"/>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473580"/>
          </a:xfrm>
          <a:prstGeom prst="rect">
            <a:avLst/>
          </a:prstGeom>
        </p:spPr>
      </p:pic>
      <p:sp>
        <p:nvSpPr>
          <p:cNvPr id="2" name="Title 1">
            <a:extLst>
              <a:ext uri="{FF2B5EF4-FFF2-40B4-BE49-F238E27FC236}">
                <a16:creationId xmlns:a16="http://schemas.microsoft.com/office/drawing/2014/main" id="{9D5441D2-DC80-4D65-8C8E-C630449489D7}"/>
              </a:ext>
            </a:extLst>
          </p:cNvPr>
          <p:cNvSpPr>
            <a:spLocks noGrp="1"/>
          </p:cNvSpPr>
          <p:nvPr>
            <p:ph type="title"/>
          </p:nvPr>
        </p:nvSpPr>
        <p:spPr>
          <a:xfrm>
            <a:off x="0" y="5498840"/>
            <a:ext cx="12191999" cy="1456267"/>
          </a:xfrm>
        </p:spPr>
        <p:txBody>
          <a:bodyPr>
            <a:normAutofit/>
          </a:bodyPr>
          <a:lstStyle/>
          <a:p>
            <a:pPr algn="ctr"/>
            <a:r>
              <a:rPr lang="en-US" sz="7200" b="1" dirty="0"/>
              <a:t>Questions?</a:t>
            </a:r>
          </a:p>
        </p:txBody>
      </p:sp>
    </p:spTree>
    <p:extLst>
      <p:ext uri="{BB962C8B-B14F-4D97-AF65-F5344CB8AC3E}">
        <p14:creationId xmlns:p14="http://schemas.microsoft.com/office/powerpoint/2010/main" val="176871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2E3C0-DB86-45D7-BF66-7ED89EEA3335}"/>
              </a:ext>
            </a:extLst>
          </p:cNvPr>
          <p:cNvSpPr>
            <a:spLocks noGrp="1"/>
          </p:cNvSpPr>
          <p:nvPr>
            <p:ph type="title"/>
          </p:nvPr>
        </p:nvSpPr>
        <p:spPr>
          <a:xfrm>
            <a:off x="0" y="609600"/>
            <a:ext cx="12191999" cy="1456267"/>
          </a:xfrm>
        </p:spPr>
        <p:txBody>
          <a:bodyPr>
            <a:normAutofit/>
          </a:bodyPr>
          <a:lstStyle/>
          <a:p>
            <a:pPr algn="ctr"/>
            <a:r>
              <a:rPr lang="en-US" sz="5400" dirty="0"/>
              <a:t>GSU Mission Statement</a:t>
            </a:r>
          </a:p>
        </p:txBody>
      </p:sp>
      <p:sp>
        <p:nvSpPr>
          <p:cNvPr id="3" name="Content Placeholder 2">
            <a:extLst>
              <a:ext uri="{FF2B5EF4-FFF2-40B4-BE49-F238E27FC236}">
                <a16:creationId xmlns:a16="http://schemas.microsoft.com/office/drawing/2014/main" id="{5769F4A9-BBAC-49BF-B7E2-99AC1074CBB8}"/>
              </a:ext>
            </a:extLst>
          </p:cNvPr>
          <p:cNvSpPr>
            <a:spLocks noGrp="1"/>
          </p:cNvSpPr>
          <p:nvPr>
            <p:ph idx="1"/>
          </p:nvPr>
        </p:nvSpPr>
        <p:spPr>
          <a:xfrm>
            <a:off x="343949" y="1770077"/>
            <a:ext cx="11459361" cy="4021123"/>
          </a:xfrm>
        </p:spPr>
        <p:txBody>
          <a:bodyPr>
            <a:normAutofit/>
          </a:bodyPr>
          <a:lstStyle/>
          <a:p>
            <a:pPr marL="0" indent="0">
              <a:buNone/>
            </a:pPr>
            <a:r>
              <a:rPr lang="en-US" dirty="0"/>
              <a:t>Georgia State University, an enterprising public research university, transforms the lives of students, advances the frontiers of knowledge and strengthens the workforce of the future. The university provides an outstanding education and exceptional support for students from all backgrounds. Georgia State readies students for professional pursuits, educates future leaders, and prepares citizens for lifelong learning. Enrolling one of the most diverse student bodies in the nation, the university provides educational opportunities for tens of thousands of students at the graduate, baccalaureate, associate, and certificate levels.</a:t>
            </a:r>
          </a:p>
          <a:p>
            <a:pPr marL="0" indent="0">
              <a:buNone/>
            </a:pPr>
            <a:endParaRPr lang="en-US" dirty="0"/>
          </a:p>
          <a:p>
            <a:pPr marL="0" indent="0">
              <a:buNone/>
            </a:pPr>
            <a:r>
              <a:rPr lang="en-US" dirty="0"/>
              <a:t>Georgia State’s scholarship and research focus on solving complex issues ranging from the most fundamental questions of the universe to the most challenging issues of our day. The scholarly work and artistic expression of the university’s faculty create new knowledge, extend the boundaries of imagination, and enhance student learning. The university’s presence in the Atlanta metropolitan area provides extraordinary experiential learning opportunities and supports the work of faculty tackling the challenges of an urbanizing nation and world.</a:t>
            </a:r>
          </a:p>
        </p:txBody>
      </p:sp>
    </p:spTree>
    <p:extLst>
      <p:ext uri="{BB962C8B-B14F-4D97-AF65-F5344CB8AC3E}">
        <p14:creationId xmlns:p14="http://schemas.microsoft.com/office/powerpoint/2010/main" val="94134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F7F2-43A3-423C-A8DB-D99EAFA0E41B}"/>
              </a:ext>
            </a:extLst>
          </p:cNvPr>
          <p:cNvSpPr>
            <a:spLocks noGrp="1"/>
          </p:cNvSpPr>
          <p:nvPr>
            <p:ph type="title"/>
          </p:nvPr>
        </p:nvSpPr>
        <p:spPr/>
        <p:txBody>
          <a:bodyPr/>
          <a:lstStyle/>
          <a:p>
            <a:r>
              <a:rPr lang="en-US" dirty="0"/>
              <a:t>Our mission </a:t>
            </a:r>
            <a:r>
              <a:rPr lang="en-US" dirty="0">
                <a:sym typeface="Wingdings" panose="05000000000000000000" pitchFamily="2" charset="2"/>
              </a:rPr>
              <a:t> The real mission</a:t>
            </a:r>
            <a:endParaRPr lang="en-US" dirty="0"/>
          </a:p>
        </p:txBody>
      </p:sp>
      <p:sp>
        <p:nvSpPr>
          <p:cNvPr id="3" name="Content Placeholder 2">
            <a:extLst>
              <a:ext uri="{FF2B5EF4-FFF2-40B4-BE49-F238E27FC236}">
                <a16:creationId xmlns:a16="http://schemas.microsoft.com/office/drawing/2014/main" id="{BA7D7143-2724-4584-BEA0-8F6445E5616F}"/>
              </a:ext>
            </a:extLst>
          </p:cNvPr>
          <p:cNvSpPr>
            <a:spLocks noGrp="1"/>
          </p:cNvSpPr>
          <p:nvPr>
            <p:ph idx="1"/>
          </p:nvPr>
        </p:nvSpPr>
        <p:spPr>
          <a:xfrm>
            <a:off x="0" y="2258008"/>
            <a:ext cx="12191999" cy="3533192"/>
          </a:xfrm>
        </p:spPr>
        <p:txBody>
          <a:bodyPr>
            <a:normAutofit/>
          </a:bodyPr>
          <a:lstStyle/>
          <a:p>
            <a:pPr marL="0" indent="0" algn="ctr">
              <a:buNone/>
            </a:pPr>
            <a:r>
              <a:rPr lang="en-US" sz="6600" dirty="0"/>
              <a:t>To prepare our students for their future and ours.</a:t>
            </a:r>
          </a:p>
          <a:p>
            <a:pPr marL="0" indent="0" algn="ctr">
              <a:buNone/>
            </a:pPr>
            <a:endParaRPr lang="en-US" sz="6600" dirty="0"/>
          </a:p>
        </p:txBody>
      </p:sp>
    </p:spTree>
    <p:extLst>
      <p:ext uri="{BB962C8B-B14F-4D97-AF65-F5344CB8AC3E}">
        <p14:creationId xmlns:p14="http://schemas.microsoft.com/office/powerpoint/2010/main" val="360343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Digital Numbers">
            <a:extLst>
              <a:ext uri="{FF2B5EF4-FFF2-40B4-BE49-F238E27FC236}">
                <a16:creationId xmlns:a16="http://schemas.microsoft.com/office/drawing/2014/main" id="{D2A2B1E9-7D10-40C6-8825-E04AA89176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sp>
        <p:nvSpPr>
          <p:cNvPr id="5" name="Rectangle 4">
            <a:extLst>
              <a:ext uri="{FF2B5EF4-FFF2-40B4-BE49-F238E27FC236}">
                <a16:creationId xmlns:a16="http://schemas.microsoft.com/office/drawing/2014/main" id="{24DE181C-C5FB-4EEC-8742-ABF09EDABD27}"/>
              </a:ext>
            </a:extLst>
          </p:cNvPr>
          <p:cNvSpPr/>
          <p:nvPr/>
        </p:nvSpPr>
        <p:spPr>
          <a:xfrm>
            <a:off x="0" y="-102637"/>
            <a:ext cx="12192000" cy="7025951"/>
          </a:xfrm>
          <a:prstGeom prst="rect">
            <a:avLst/>
          </a:prstGeom>
          <a:solidFill>
            <a:schemeClr val="bg2">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B69A4-988E-4EC6-9383-08119FA002A8}"/>
              </a:ext>
            </a:extLst>
          </p:cNvPr>
          <p:cNvSpPr>
            <a:spLocks noGrp="1"/>
          </p:cNvSpPr>
          <p:nvPr>
            <p:ph type="title"/>
          </p:nvPr>
        </p:nvSpPr>
        <p:spPr/>
        <p:txBody>
          <a:bodyPr/>
          <a:lstStyle/>
          <a:p>
            <a:r>
              <a:rPr lang="en-US" dirty="0"/>
              <a:t>Why are we here?</a:t>
            </a:r>
          </a:p>
        </p:txBody>
      </p:sp>
      <p:sp>
        <p:nvSpPr>
          <p:cNvPr id="3" name="Content Placeholder 2">
            <a:extLst>
              <a:ext uri="{FF2B5EF4-FFF2-40B4-BE49-F238E27FC236}">
                <a16:creationId xmlns:a16="http://schemas.microsoft.com/office/drawing/2014/main" id="{825B451D-5561-4923-8EB0-FD8DB93FD0BA}"/>
              </a:ext>
            </a:extLst>
          </p:cNvPr>
          <p:cNvSpPr>
            <a:spLocks noGrp="1"/>
          </p:cNvSpPr>
          <p:nvPr>
            <p:ph idx="1"/>
          </p:nvPr>
        </p:nvSpPr>
        <p:spPr>
          <a:xfrm>
            <a:off x="685801" y="1476463"/>
            <a:ext cx="10131425" cy="4899170"/>
          </a:xfrm>
        </p:spPr>
        <p:txBody>
          <a:bodyPr>
            <a:normAutofit/>
          </a:bodyPr>
          <a:lstStyle/>
          <a:p>
            <a:r>
              <a:rPr lang="en-US" sz="3000" dirty="0"/>
              <a:t>Paycheck? </a:t>
            </a:r>
          </a:p>
          <a:p>
            <a:r>
              <a:rPr lang="en-US" sz="3000" dirty="0"/>
              <a:t>Teach our Topic?</a:t>
            </a:r>
          </a:p>
          <a:p>
            <a:r>
              <a:rPr lang="en-US" sz="3000" dirty="0"/>
              <a:t>Teach Students how to Learn?</a:t>
            </a:r>
          </a:p>
          <a:p>
            <a:r>
              <a:rPr lang="en-US" sz="3000" dirty="0"/>
              <a:t>Pass Students to assure they graduate?</a:t>
            </a:r>
          </a:p>
          <a:p>
            <a:r>
              <a:rPr lang="en-US" sz="3000" dirty="0"/>
              <a:t>Prepare for the future?</a:t>
            </a:r>
          </a:p>
          <a:p>
            <a:r>
              <a:rPr lang="en-US" sz="3200" dirty="0"/>
              <a:t>Will we all be able to do this for 30 more years? 40? 60?</a:t>
            </a:r>
          </a:p>
          <a:p>
            <a:pPr lvl="1"/>
            <a:r>
              <a:rPr lang="en-US" sz="2800" dirty="0"/>
              <a:t>Of course not! So, who does it next?</a:t>
            </a:r>
          </a:p>
        </p:txBody>
      </p:sp>
    </p:spTree>
    <p:extLst>
      <p:ext uri="{BB962C8B-B14F-4D97-AF65-F5344CB8AC3E}">
        <p14:creationId xmlns:p14="http://schemas.microsoft.com/office/powerpoint/2010/main" val="271936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69A4-988E-4EC6-9383-08119FA002A8}"/>
              </a:ext>
            </a:extLst>
          </p:cNvPr>
          <p:cNvSpPr>
            <a:spLocks noGrp="1"/>
          </p:cNvSpPr>
          <p:nvPr>
            <p:ph type="title"/>
          </p:nvPr>
        </p:nvSpPr>
        <p:spPr>
          <a:xfrm>
            <a:off x="685800" y="413651"/>
            <a:ext cx="11033448" cy="1456267"/>
          </a:xfrm>
        </p:spPr>
        <p:txBody>
          <a:bodyPr>
            <a:noAutofit/>
          </a:bodyPr>
          <a:lstStyle/>
          <a:p>
            <a:pPr algn="ctr"/>
            <a:r>
              <a:rPr lang="en-US" sz="4800" b="1" dirty="0"/>
              <a:t>DFW Rates and years of contemplation without answers… only questions!</a:t>
            </a:r>
          </a:p>
        </p:txBody>
      </p:sp>
      <p:sp>
        <p:nvSpPr>
          <p:cNvPr id="3" name="Content Placeholder 2">
            <a:extLst>
              <a:ext uri="{FF2B5EF4-FFF2-40B4-BE49-F238E27FC236}">
                <a16:creationId xmlns:a16="http://schemas.microsoft.com/office/drawing/2014/main" id="{825B451D-5561-4923-8EB0-FD8DB93FD0BA}"/>
              </a:ext>
            </a:extLst>
          </p:cNvPr>
          <p:cNvSpPr>
            <a:spLocks noGrp="1"/>
          </p:cNvSpPr>
          <p:nvPr>
            <p:ph idx="1"/>
          </p:nvPr>
        </p:nvSpPr>
        <p:spPr>
          <a:xfrm>
            <a:off x="685800" y="2283559"/>
            <a:ext cx="10748394" cy="4574432"/>
          </a:xfrm>
        </p:spPr>
        <p:txBody>
          <a:bodyPr>
            <a:normAutofit/>
          </a:bodyPr>
          <a:lstStyle/>
          <a:p>
            <a:r>
              <a:rPr lang="en-US" sz="3200" dirty="0"/>
              <a:t>What can be done?</a:t>
            </a:r>
          </a:p>
          <a:p>
            <a:r>
              <a:rPr lang="en-US" sz="3200" dirty="0"/>
              <a:t>Who can do it?</a:t>
            </a:r>
          </a:p>
          <a:p>
            <a:r>
              <a:rPr lang="en-US" sz="3200" dirty="0"/>
              <a:t>Who is to blame and who should be responsible?</a:t>
            </a:r>
          </a:p>
          <a:p>
            <a:r>
              <a:rPr lang="en-US" sz="3200" dirty="0"/>
              <a:t>How do we reach students who leave or who do not reach out?</a:t>
            </a:r>
          </a:p>
          <a:p>
            <a:r>
              <a:rPr lang="en-US" sz="3200" dirty="0"/>
              <a:t>Why don’t students come to office hours?</a:t>
            </a:r>
          </a:p>
          <a:p>
            <a:r>
              <a:rPr lang="en-US" sz="3200" dirty="0"/>
              <a:t>Are we as approachable as we perceive ourselves to be?</a:t>
            </a:r>
          </a:p>
          <a:p>
            <a:endParaRPr lang="en-US" sz="4800" b="1" dirty="0"/>
          </a:p>
        </p:txBody>
      </p:sp>
    </p:spTree>
    <p:extLst>
      <p:ext uri="{BB962C8B-B14F-4D97-AF65-F5344CB8AC3E}">
        <p14:creationId xmlns:p14="http://schemas.microsoft.com/office/powerpoint/2010/main" val="415391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Digital Numbers">
            <a:extLst>
              <a:ext uri="{FF2B5EF4-FFF2-40B4-BE49-F238E27FC236}">
                <a16:creationId xmlns:a16="http://schemas.microsoft.com/office/drawing/2014/main" id="{D2A2B1E9-7D10-40C6-8825-E04AA89176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sp>
        <p:nvSpPr>
          <p:cNvPr id="5" name="Rectangle 4">
            <a:extLst>
              <a:ext uri="{FF2B5EF4-FFF2-40B4-BE49-F238E27FC236}">
                <a16:creationId xmlns:a16="http://schemas.microsoft.com/office/drawing/2014/main" id="{24DE181C-C5FB-4EEC-8742-ABF09EDABD27}"/>
              </a:ext>
            </a:extLst>
          </p:cNvPr>
          <p:cNvSpPr/>
          <p:nvPr/>
        </p:nvSpPr>
        <p:spPr>
          <a:xfrm>
            <a:off x="0" y="-102637"/>
            <a:ext cx="12192000" cy="7025951"/>
          </a:xfrm>
          <a:prstGeom prst="rect">
            <a:avLst/>
          </a:prstGeom>
          <a:solidFill>
            <a:schemeClr val="bg2">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B69A4-988E-4EC6-9383-08119FA002A8}"/>
              </a:ext>
            </a:extLst>
          </p:cNvPr>
          <p:cNvSpPr>
            <a:spLocks noGrp="1"/>
          </p:cNvSpPr>
          <p:nvPr>
            <p:ph type="title"/>
          </p:nvPr>
        </p:nvSpPr>
        <p:spPr>
          <a:xfrm>
            <a:off x="685800" y="413651"/>
            <a:ext cx="11033448" cy="1456267"/>
          </a:xfrm>
        </p:spPr>
        <p:txBody>
          <a:bodyPr>
            <a:normAutofit fontScale="90000"/>
          </a:bodyPr>
          <a:lstStyle/>
          <a:p>
            <a:pPr algn="ctr"/>
            <a:r>
              <a:rPr lang="en-US" sz="6000" b="1" dirty="0"/>
              <a:t>Who is to blame for </a:t>
            </a:r>
            <a:r>
              <a:rPr lang="en-US" sz="6000" b="1" i="1" u="sng" dirty="0"/>
              <a:t>our</a:t>
            </a:r>
            <a:r>
              <a:rPr lang="en-US" sz="6000" b="1" dirty="0"/>
              <a:t> students getting a </a:t>
            </a:r>
            <a:r>
              <a:rPr lang="en-US" sz="6000" b="1" i="1" u="sng" dirty="0"/>
              <a:t>d, F, or W</a:t>
            </a:r>
            <a:r>
              <a:rPr lang="en-US" sz="6000" b="1" dirty="0"/>
              <a:t>?</a:t>
            </a:r>
          </a:p>
        </p:txBody>
      </p:sp>
      <p:sp>
        <p:nvSpPr>
          <p:cNvPr id="3" name="Content Placeholder 2">
            <a:extLst>
              <a:ext uri="{FF2B5EF4-FFF2-40B4-BE49-F238E27FC236}">
                <a16:creationId xmlns:a16="http://schemas.microsoft.com/office/drawing/2014/main" id="{825B451D-5561-4923-8EB0-FD8DB93FD0BA}"/>
              </a:ext>
            </a:extLst>
          </p:cNvPr>
          <p:cNvSpPr>
            <a:spLocks noGrp="1"/>
          </p:cNvSpPr>
          <p:nvPr>
            <p:ph idx="1"/>
          </p:nvPr>
        </p:nvSpPr>
        <p:spPr>
          <a:xfrm>
            <a:off x="685800" y="2283559"/>
            <a:ext cx="10131425" cy="4574432"/>
          </a:xfrm>
        </p:spPr>
        <p:txBody>
          <a:bodyPr>
            <a:normAutofit fontScale="85000" lnSpcReduction="10000"/>
          </a:bodyPr>
          <a:lstStyle/>
          <a:p>
            <a:r>
              <a:rPr lang="en-US" sz="3200" dirty="0"/>
              <a:t>The Student’s themselves? </a:t>
            </a:r>
          </a:p>
          <a:p>
            <a:r>
              <a:rPr lang="en-US" sz="3200" dirty="0"/>
              <a:t>Parents?</a:t>
            </a:r>
          </a:p>
          <a:p>
            <a:r>
              <a:rPr lang="en-US" sz="3200" dirty="0"/>
              <a:t>Secondary School/Teachers?</a:t>
            </a:r>
          </a:p>
          <a:p>
            <a:r>
              <a:rPr lang="en-US" sz="3200" dirty="0"/>
              <a:t>Government/Funding?</a:t>
            </a:r>
          </a:p>
          <a:p>
            <a:r>
              <a:rPr lang="en-US" sz="3200" dirty="0"/>
              <a:t>Society?</a:t>
            </a:r>
          </a:p>
          <a:p>
            <a:r>
              <a:rPr lang="en-US" sz="3200" dirty="0"/>
              <a:t>Student Behavior/Responsibilities Outside of School?</a:t>
            </a:r>
          </a:p>
          <a:p>
            <a:r>
              <a:rPr lang="en-US" sz="3200" dirty="0"/>
              <a:t>You?</a:t>
            </a:r>
          </a:p>
          <a:p>
            <a:pPr algn="ctr"/>
            <a:r>
              <a:rPr lang="en-US" sz="7100" b="1" dirty="0"/>
              <a:t>Leadership! We are to BLAME!</a:t>
            </a:r>
          </a:p>
          <a:p>
            <a:endParaRPr lang="en-US" sz="4800" b="1" dirty="0"/>
          </a:p>
        </p:txBody>
      </p:sp>
    </p:spTree>
    <p:extLst>
      <p:ext uri="{BB962C8B-B14F-4D97-AF65-F5344CB8AC3E}">
        <p14:creationId xmlns:p14="http://schemas.microsoft.com/office/powerpoint/2010/main" val="83674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9600"/>
            <a:ext cx="12191998" cy="1456267"/>
          </a:xfrm>
        </p:spPr>
        <p:txBody>
          <a:bodyPr>
            <a:noAutofit/>
          </a:bodyPr>
          <a:lstStyle/>
          <a:p>
            <a:pPr algn="ctr"/>
            <a:r>
              <a:rPr lang="en-US" sz="6000" b="1" dirty="0">
                <a:effectLst>
                  <a:outerShdw blurRad="38100" dist="38100" dir="2700000" algn="tl">
                    <a:srgbClr val="000000">
                      <a:alpha val="43137"/>
                    </a:srgbClr>
                  </a:outerShdw>
                </a:effectLst>
              </a:rPr>
              <a:t>Leadership! We are to BLAME!</a:t>
            </a:r>
            <a:endParaRPr lang="en-US" sz="6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922106"/>
            <a:ext cx="12191999" cy="3153747"/>
          </a:xfrm>
        </p:spPr>
        <p:txBody>
          <a:bodyPr>
            <a:normAutofit fontScale="92500"/>
          </a:bodyPr>
          <a:lstStyle/>
          <a:p>
            <a:pPr algn="ctr"/>
            <a:r>
              <a:rPr lang="en-US" sz="3600" dirty="0"/>
              <a:t>We never hear this – But we should!</a:t>
            </a:r>
          </a:p>
          <a:p>
            <a:pPr algn="ctr"/>
            <a:r>
              <a:rPr lang="en-US" sz="3600" dirty="0"/>
              <a:t>It is a message we need to deliver to our faculty every semester</a:t>
            </a:r>
          </a:p>
          <a:p>
            <a:pPr algn="ctr"/>
            <a:r>
              <a:rPr lang="en-US" sz="3600" dirty="0"/>
              <a:t>It is a message higher level leaders need to deliver to our mid-level leaders every semester</a:t>
            </a:r>
          </a:p>
          <a:p>
            <a:pPr algn="ctr"/>
            <a:r>
              <a:rPr lang="en-US" sz="3600" dirty="0"/>
              <a:t>Why don’t we say/hear this more often?</a:t>
            </a:r>
          </a:p>
        </p:txBody>
      </p:sp>
      <p:sp>
        <p:nvSpPr>
          <p:cNvPr id="4" name="Title 1"/>
          <p:cNvSpPr txBox="1">
            <a:spLocks/>
          </p:cNvSpPr>
          <p:nvPr/>
        </p:nvSpPr>
        <p:spPr>
          <a:xfrm>
            <a:off x="1" y="4992948"/>
            <a:ext cx="12191998"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200" b="1" dirty="0">
                <a:effectLst>
                  <a:outerShdw blurRad="38100" dist="38100" dir="2700000" algn="tl">
                    <a:srgbClr val="000000">
                      <a:alpha val="43137"/>
                    </a:srgbClr>
                  </a:outerShdw>
                </a:effectLst>
              </a:rPr>
              <a:t>We are to BLAME!</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378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Why are we to blame?</a:t>
            </a:r>
          </a:p>
        </p:txBody>
      </p:sp>
      <p:sp>
        <p:nvSpPr>
          <p:cNvPr id="3" name="Content Placeholder 2"/>
          <p:cNvSpPr>
            <a:spLocks noGrp="1"/>
          </p:cNvSpPr>
          <p:nvPr>
            <p:ph idx="1"/>
          </p:nvPr>
        </p:nvSpPr>
        <p:spPr>
          <a:xfrm>
            <a:off x="1" y="1953491"/>
            <a:ext cx="12192000" cy="4355870"/>
          </a:xfrm>
        </p:spPr>
        <p:txBody>
          <a:bodyPr>
            <a:normAutofit/>
          </a:bodyPr>
          <a:lstStyle/>
          <a:p>
            <a:pPr algn="ctr"/>
            <a:r>
              <a:rPr lang="en-US" sz="4000" dirty="0">
                <a:effectLst>
                  <a:outerShdw blurRad="38100" dist="38100" dir="2700000" algn="tl">
                    <a:srgbClr val="000000">
                      <a:alpha val="43137"/>
                    </a:srgbClr>
                  </a:outerShdw>
                </a:effectLst>
              </a:rPr>
              <a:t>We are not cultivating the proper culture!</a:t>
            </a:r>
          </a:p>
          <a:p>
            <a:pPr algn="ctr"/>
            <a:r>
              <a:rPr lang="en-US" sz="4000" dirty="0">
                <a:effectLst>
                  <a:outerShdw blurRad="38100" dist="38100" dir="2700000" algn="tl">
                    <a:srgbClr val="000000">
                      <a:alpha val="43137"/>
                    </a:srgbClr>
                  </a:outerShdw>
                </a:effectLst>
              </a:rPr>
              <a:t>We are not cultivating the proper culture!</a:t>
            </a:r>
          </a:p>
          <a:p>
            <a:pPr algn="ctr"/>
            <a:r>
              <a:rPr lang="en-US" sz="4000" dirty="0">
                <a:effectLst>
                  <a:outerShdw blurRad="38100" dist="38100" dir="2700000" algn="tl">
                    <a:srgbClr val="000000">
                      <a:alpha val="43137"/>
                    </a:srgbClr>
                  </a:outerShdw>
                </a:effectLst>
              </a:rPr>
              <a:t>We are not cultivating the proper culture!</a:t>
            </a:r>
          </a:p>
          <a:p>
            <a:pPr marL="0" indent="0" algn="ctr">
              <a:buNone/>
            </a:pP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77127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E586370-B0FB-4108-8B4F-329716A22E3A}">
  <ds:schemaRefs>
    <ds:schemaRef ds:uri="http://schemas.microsoft.com/sharepoint/v3/contenttype/forms"/>
  </ds:schemaRefs>
</ds:datastoreItem>
</file>

<file path=customXml/itemProps2.xml><?xml version="1.0" encoding="utf-8"?>
<ds:datastoreItem xmlns:ds="http://schemas.openxmlformats.org/officeDocument/2006/customXml" ds:itemID="{E503B719-B9A6-4DC9-AA9D-06F16B758BCB}">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customXml/itemProps3.xml><?xml version="1.0" encoding="utf-8"?>
<ds:datastoreItem xmlns:ds="http://schemas.openxmlformats.org/officeDocument/2006/customXml" ds:itemID="{55B48092-4A2C-4E16-B971-9ACADFFF69E4}">
  <ds:schemaRefs>
    <ds:schemaRef ds:uri="http://schemas.microsoft.com/office/2006/metadata/properties"/>
    <ds:schemaRef ds:uri="http://www.w3.org/2000/xmlns/"/>
    <ds:schemaRef ds:uri="71af3243-3dd4-4a8d-8c0d-dd76da1f02a5"/>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296</TotalTime>
  <Words>1518</Words>
  <Application>Microsoft Office PowerPoint</Application>
  <PresentationFormat>Widescreen</PresentationFormat>
  <Paragraphs>135</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Celestial</vt:lpstr>
      <vt:lpstr>extreme ownership applied to academic leadership</vt:lpstr>
      <vt:lpstr>We have a plan! We can; all ands;    no buts…</vt:lpstr>
      <vt:lpstr>GSU Mission Statement</vt:lpstr>
      <vt:lpstr>Our mission  The real mission</vt:lpstr>
      <vt:lpstr>Why are we here?</vt:lpstr>
      <vt:lpstr>DFW Rates and years of contemplation without answers… only questions!</vt:lpstr>
      <vt:lpstr>Who is to blame for our students getting a d, F, or W?</vt:lpstr>
      <vt:lpstr>Leadership! We are to BLAME!</vt:lpstr>
      <vt:lpstr>Why are we to blame?</vt:lpstr>
      <vt:lpstr>What Culture should we be cultivating?</vt:lpstr>
      <vt:lpstr>PowerPoint Presentation</vt:lpstr>
      <vt:lpstr>PowerPoint Presentation</vt:lpstr>
      <vt:lpstr>Who are you as a professor?</vt:lpstr>
      <vt:lpstr>Who were you as a student?</vt:lpstr>
      <vt:lpstr>Who are your students when the semester begins?</vt:lpstr>
      <vt:lpstr>OUR GOAL</vt:lpstr>
      <vt:lpstr>train our students so they are at least GOOD ENOUGH!</vt:lpstr>
      <vt:lpstr>But good enough sounds awful! We should aim at elite!</vt:lpstr>
      <vt:lpstr>But students earn their grades, we don’t give them…</vt:lpstr>
      <vt:lpstr>But the student did not come back after roll verification?</vt:lpstr>
      <vt:lpstr>But what about responsibility? Shouldn’t the student be responsible for their own actions?</vt:lpstr>
      <vt:lpstr>But what about academic standards?</vt:lpstr>
      <vt:lpstr>All of this is how we achieve excellence, in teaching and in student outcomes.   we must own our failures, and that means adopting student failures as our own.  Let’s focus on the positive.  What can we do? </vt:lpstr>
      <vt:lpstr>But that means we have to first know from where they are beginning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 from COVID</dc:title>
  <dc:creator>Mark</dc:creator>
  <cp:lastModifiedBy>Andrea Hendricks</cp:lastModifiedBy>
  <cp:revision>31</cp:revision>
  <dcterms:created xsi:type="dcterms:W3CDTF">2021-08-05T17:48:03Z</dcterms:created>
  <dcterms:modified xsi:type="dcterms:W3CDTF">2022-10-14T14:55:05Z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