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B8BE9C9-12A9-4B52-BC37-00F4FE4F4761}" type="datetimeFigureOut">
              <a:rPr lang="en-US" smtClean="0"/>
              <a:t>10/14/2022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FA3788-F7A2-4C20-A496-1966FEB963E3}" type="slidenum">
              <a:rPr lang="en-US" smtClean="0"/>
              <a:t>‹#›</a:t>
            </a:fld>
            <a:endParaRPr lang="en-US"/>
          </a:p>
        </p:txBody>
      </p:sp>
    </p:spTree>
    <p:extLst>
      <p:ext uri="{BB962C8B-B14F-4D97-AF65-F5344CB8AC3E}">
        <p14:creationId xmlns:p14="http://schemas.microsoft.com/office/powerpoint/2010/main" val="1145654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Shortly after having a conversation with my oldest</a:t>
            </a:r>
            <a:r>
              <a:rPr lang="en-US" baseline="0" dirty="0"/>
              <a:t> daughter about how I don’t understand Generation Z, I came to the part in the book I was reading at the time, </a:t>
            </a:r>
            <a:r>
              <a:rPr lang="en-US" baseline="0" dirty="0" err="1"/>
              <a:t>Lightmaker’s</a:t>
            </a:r>
            <a:r>
              <a:rPr lang="en-US" baseline="0" dirty="0"/>
              <a:t> Manifesto, that mentioned a TED Talk by Shawn </a:t>
            </a:r>
            <a:r>
              <a:rPr lang="en-US" baseline="0" dirty="0" err="1"/>
              <a:t>Achor</a:t>
            </a:r>
            <a:r>
              <a:rPr lang="en-US" baseline="0" dirty="0"/>
              <a:t>. The details in that book and in the TED Talk started me down the proverbial rabbit hole of learning all that I could – not about Generation Z, specifically, but about the role a sense of well-being plays in learning, resilience, and satisfaction with ones life. I want to share some of what I learned with you, but first . . . .</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1</a:t>
            </a:fld>
            <a:endParaRPr lang="en-US"/>
          </a:p>
        </p:txBody>
      </p:sp>
    </p:spTree>
    <p:extLst>
      <p:ext uri="{BB962C8B-B14F-4D97-AF65-F5344CB8AC3E}">
        <p14:creationId xmlns:p14="http://schemas.microsoft.com/office/powerpoint/2010/main" val="2151657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first bullet, have them</a:t>
            </a:r>
            <a:r>
              <a:rPr lang="en-US" baseline="0" dirty="0"/>
              <a:t> close their eyes and think about that positive event. [Wait 15 seconds, then] “Just notice how you feel having reflected on that good thing. Flip the card over.”</a:t>
            </a:r>
          </a:p>
          <a:p>
            <a:r>
              <a:rPr lang="en-US" baseline="0" dirty="0"/>
              <a:t>After second bullet, have them close their eyes and think about that success. [Wait 15 seconds, then] “Just notice how you feel having reflected on that good thing.”</a:t>
            </a:r>
          </a:p>
          <a:p>
            <a:r>
              <a:rPr lang="en-US" baseline="0" dirty="0"/>
              <a:t>We’re going to circle back to this shortly.</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2</a:t>
            </a:fld>
            <a:endParaRPr lang="en-US"/>
          </a:p>
        </p:txBody>
      </p:sp>
    </p:spTree>
    <p:extLst>
      <p:ext uri="{BB962C8B-B14F-4D97-AF65-F5344CB8AC3E}">
        <p14:creationId xmlns:p14="http://schemas.microsoft.com/office/powerpoint/2010/main" val="1368963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bullet – In other words, success doesn’t result in happiness so much</a:t>
            </a:r>
            <a:r>
              <a:rPr lang="en-US" baseline="0" dirty="0"/>
              <a:t> as happiness results in success. </a:t>
            </a:r>
            <a:r>
              <a:rPr lang="en-US" dirty="0"/>
              <a:t>How might this, as a Student Success paradigm shift, look? Let’s talk about</a:t>
            </a:r>
            <a:r>
              <a:rPr lang="en-US" baseline="0" dirty="0"/>
              <a:t> that.</a:t>
            </a:r>
            <a:endParaRPr lang="en-US" dirty="0"/>
          </a:p>
          <a:p>
            <a:r>
              <a:rPr lang="en-US" dirty="0"/>
              <a:t>Second bullet – I got the Eeyore gene. One of my SIL got the Tigger gene. The 40% is</a:t>
            </a:r>
            <a:r>
              <a:rPr lang="en-US" baseline="0" dirty="0"/>
              <a:t> where we can help guide our students; also where I personally must be intentionally intentional. </a:t>
            </a:r>
          </a:p>
          <a:p>
            <a:r>
              <a:rPr lang="en-US" baseline="0" dirty="0"/>
              <a:t>Third bullet – in a 2020 survey, almost 3 out of 4 18-24 </a:t>
            </a:r>
            <a:r>
              <a:rPr lang="en-US" baseline="0" dirty="0" err="1"/>
              <a:t>y.o</a:t>
            </a:r>
            <a:r>
              <a:rPr lang="en-US" baseline="0" dirty="0"/>
              <a:t>. report poor mental health tied to the pandemic. Those seem to be lingering statistics, esp. considering the adult brain isn’t fully developed until well into the 20’s.</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3</a:t>
            </a:fld>
            <a:endParaRPr lang="en-US"/>
          </a:p>
        </p:txBody>
      </p:sp>
    </p:spTree>
    <p:extLst>
      <p:ext uri="{BB962C8B-B14F-4D97-AF65-F5344CB8AC3E}">
        <p14:creationId xmlns:p14="http://schemas.microsoft.com/office/powerpoint/2010/main" val="777113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me fill in the blanks from your experiences</a:t>
            </a:r>
            <a:r>
              <a:rPr lang="en-US" baseline="0" dirty="0"/>
              <a:t> the past few years and even now.</a:t>
            </a:r>
          </a:p>
          <a:p>
            <a:r>
              <a:rPr lang="en-US" dirty="0"/>
              <a:t>Did you know that 58% of adolescents suffering from major depression in 2020 did not receive treatment?</a:t>
            </a:r>
            <a:r>
              <a:rPr lang="en-US" baseline="0" dirty="0"/>
              <a:t> And those are adolescents who’ve been identified as having depression . . . . I think some students don’t realize how stressed, depressed, or anxious they are until they encounter the rigors of college.</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4</a:t>
            </a:fld>
            <a:endParaRPr lang="en-US"/>
          </a:p>
        </p:txBody>
      </p:sp>
    </p:spTree>
    <p:extLst>
      <p:ext uri="{BB962C8B-B14F-4D97-AF65-F5344CB8AC3E}">
        <p14:creationId xmlns:p14="http://schemas.microsoft.com/office/powerpoint/2010/main" val="3289496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Researcher Sonja </a:t>
            </a:r>
            <a:r>
              <a:rPr lang="en-US" dirty="0" err="1"/>
              <a:t>Lyubomirsky</a:t>
            </a:r>
            <a:r>
              <a:rPr lang="en-US" baseline="0" dirty="0"/>
              <a:t> says she uses the term happiness “to refer to the experience of joy, contentment, or positive well-being, combined with a sense that one’s life is good, meaningful, and worthwhile.” </a:t>
            </a:r>
            <a:r>
              <a:rPr lang="en-US" dirty="0"/>
              <a:t>(versus a mood). This</a:t>
            </a:r>
            <a:r>
              <a:rPr lang="en-US" baseline="0" dirty="0"/>
              <a:t> definition d</a:t>
            </a:r>
            <a:r>
              <a:rPr lang="en-US" dirty="0"/>
              <a:t>oes not discount the injustices and sorrows in the world, but a recognition that there is the possibility of joy, of contentment,</a:t>
            </a:r>
            <a:r>
              <a:rPr lang="en-US" baseline="0" dirty="0"/>
              <a:t> and essentially becomes a reservoir of sorts to cope with said injustices and sorrows. </a:t>
            </a:r>
            <a:r>
              <a:rPr lang="en-US" baseline="0" dirty="0" err="1"/>
              <a:t>Lyubomirsky’s</a:t>
            </a:r>
            <a:r>
              <a:rPr lang="en-US" baseline="0" dirty="0"/>
              <a:t> Subjective Happiness Scale available online, and I’ve included a link in the resources slide.</a:t>
            </a:r>
          </a:p>
          <a:p>
            <a:r>
              <a:rPr lang="en-US" baseline="0" dirty="0"/>
              <a:t>A example – if I were to ask you to look for a particular book on a shelf of books, randomly lined up, you’d be attending to every title on the spines, but if I said “it’s got a dark green binding with gold lettering,” you would be attending to that detail.</a:t>
            </a:r>
          </a:p>
          <a:p>
            <a:r>
              <a:rPr lang="en-US" dirty="0"/>
              <a:t>B need not be complicated. Maybe</a:t>
            </a:r>
            <a:r>
              <a:rPr lang="en-US" baseline="0" dirty="0"/>
              <a:t> try parasympathetic breathing using the fingers on one hand, the version used in many elementary schools. </a:t>
            </a:r>
          </a:p>
          <a:p>
            <a:r>
              <a:rPr lang="en-US" baseline="0" dirty="0"/>
              <a:t>As well, </a:t>
            </a:r>
            <a:r>
              <a:rPr lang="en-US" dirty="0"/>
              <a:t>B</a:t>
            </a:r>
            <a:r>
              <a:rPr lang="en-US" baseline="0" dirty="0"/>
              <a:t> and C can be combined. </a:t>
            </a:r>
          </a:p>
          <a:p>
            <a:r>
              <a:rPr lang="en-US" baseline="0" dirty="0"/>
              <a:t>D – this is one way of savoring events; the science of well-being has something to say about savoring, which I’ll touch on in the next slide; Happiness handout has some particular recommendations for journaling</a:t>
            </a:r>
          </a:p>
          <a:p>
            <a:r>
              <a:rPr lang="en-US" baseline="0" dirty="0"/>
              <a:t>E – perhaps, as a class, one day, between classes, you all can do something as simple as handing out a piece of bubblegum, a smile, and an encouraging word. RAOK not only boost the happiness scores of recipients, but also the one doing the kind act.</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5</a:t>
            </a:fld>
            <a:endParaRPr lang="en-US"/>
          </a:p>
        </p:txBody>
      </p:sp>
    </p:spTree>
    <p:extLst>
      <p:ext uri="{BB962C8B-B14F-4D97-AF65-F5344CB8AC3E}">
        <p14:creationId xmlns:p14="http://schemas.microsoft.com/office/powerpoint/2010/main" val="38585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bullet: well-being</a:t>
            </a:r>
            <a:r>
              <a:rPr lang="en-US" baseline="0" dirty="0"/>
              <a:t> research tells us that savoring positive experiences increases and enhances our happiness quotient. Additionally, developing the habit of savoring positive events helps us make the most of our personal and interpersonal resources and helps reinforce a glass-half-full outlook.</a:t>
            </a:r>
          </a:p>
          <a:p>
            <a:r>
              <a:rPr lang="en-US" baseline="0" dirty="0"/>
              <a:t>Second bullet: After the disruptions of the past few years, I believe one of the things our students want is structure. They need to know what the expectations are. They may chafe against said structure, but there is a greater sense of safety when we, as human beings, know where the guardrails are, and that they are in place. Our students seem to be struggling with connecting, not only with the content and with their professors, but also with each other. Their educational, social, and emotional development has been disrupted. There’s often a degree of ambivalence when one is struggling with imposter syndrome (struggling with life in general) - that of wanting to be seen and be invisible at the same time. Perhaps if we can help our students, with structured, intentional activities, access an enhanced sense of well being, they’ll be more inclined to connect (and learn); conversely, perhaps if we can facilitate their connection with each other, they’ll experience a heightened sense of well-being and, therefore, be more primed to learn. Think again of how a group RAOK might work on both those elements simultaneously.</a:t>
            </a:r>
            <a:endParaRPr lang="en-US" dirty="0"/>
          </a:p>
        </p:txBody>
      </p:sp>
      <p:sp>
        <p:nvSpPr>
          <p:cNvPr id="4" name="Slide Number Placeholder 3"/>
          <p:cNvSpPr>
            <a:spLocks noGrp="1"/>
          </p:cNvSpPr>
          <p:nvPr>
            <p:ph type="sldNum" sz="quarter" idx="10"/>
          </p:nvPr>
        </p:nvSpPr>
        <p:spPr/>
        <p:txBody>
          <a:bodyPr/>
          <a:lstStyle/>
          <a:p>
            <a:fld id="{A2FA3788-F7A2-4C20-A496-1966FEB963E3}" type="slidenum">
              <a:rPr lang="en-US" smtClean="0"/>
              <a:t>6</a:t>
            </a:fld>
            <a:endParaRPr lang="en-US"/>
          </a:p>
        </p:txBody>
      </p:sp>
    </p:spTree>
    <p:extLst>
      <p:ext uri="{BB962C8B-B14F-4D97-AF65-F5344CB8AC3E}">
        <p14:creationId xmlns:p14="http://schemas.microsoft.com/office/powerpoint/2010/main" val="3597513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FA3788-F7A2-4C20-A496-1966FEB963E3}" type="slidenum">
              <a:rPr lang="en-US" smtClean="0"/>
              <a:t>7</a:t>
            </a:fld>
            <a:endParaRPr lang="en-US"/>
          </a:p>
        </p:txBody>
      </p:sp>
    </p:spTree>
    <p:extLst>
      <p:ext uri="{BB962C8B-B14F-4D97-AF65-F5344CB8AC3E}">
        <p14:creationId xmlns:p14="http://schemas.microsoft.com/office/powerpoint/2010/main" val="1474618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FA3788-F7A2-4C20-A496-1966FEB963E3}" type="slidenum">
              <a:rPr lang="en-US" smtClean="0"/>
              <a:t>8</a:t>
            </a:fld>
            <a:endParaRPr lang="en-US"/>
          </a:p>
        </p:txBody>
      </p:sp>
    </p:spTree>
    <p:extLst>
      <p:ext uri="{BB962C8B-B14F-4D97-AF65-F5344CB8AC3E}">
        <p14:creationId xmlns:p14="http://schemas.microsoft.com/office/powerpoint/2010/main" val="1816915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F0D41FE-4A74-4E1C-9DE1-2559A63827DE}"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163511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D41FE-4A74-4E1C-9DE1-2559A63827DE}"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179126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D41FE-4A74-4E1C-9DE1-2559A63827DE}"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202140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D41FE-4A74-4E1C-9DE1-2559A63827DE}"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15506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0D41FE-4A74-4E1C-9DE1-2559A63827DE}"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7165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0D41FE-4A74-4E1C-9DE1-2559A63827DE}"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272572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0D41FE-4A74-4E1C-9DE1-2559A63827DE}" type="datetimeFigureOut">
              <a:rPr lang="en-US" smtClean="0"/>
              <a:t>10/14/2022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220385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0D41FE-4A74-4E1C-9DE1-2559A63827DE}"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9756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D41FE-4A74-4E1C-9DE1-2559A63827DE}" type="datetimeFigureOut">
              <a:rPr lang="en-US" smtClean="0"/>
              <a:t>10/14/2022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908625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0D41FE-4A74-4E1C-9DE1-2559A63827DE}"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2146453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0D41FE-4A74-4E1C-9DE1-2559A63827DE}"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BF91C-C64B-4F34-87F6-5DA08DCF81A8}" type="slidenum">
              <a:rPr lang="en-US" smtClean="0"/>
              <a:t>‹#›</a:t>
            </a:fld>
            <a:endParaRPr lang="en-US"/>
          </a:p>
        </p:txBody>
      </p:sp>
    </p:spTree>
    <p:extLst>
      <p:ext uri="{BB962C8B-B14F-4D97-AF65-F5344CB8AC3E}">
        <p14:creationId xmlns:p14="http://schemas.microsoft.com/office/powerpoint/2010/main" val="35854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D41FE-4A74-4E1C-9DE1-2559A63827DE}" type="datetimeFigureOut">
              <a:rPr lang="en-US" smtClean="0"/>
              <a:t>10/14/2022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BF91C-C64B-4F34-87F6-5DA08DCF81A8}" type="slidenum">
              <a:rPr lang="en-US" smtClean="0"/>
              <a:t>‹#›</a:t>
            </a:fld>
            <a:endParaRPr lang="en-US"/>
          </a:p>
        </p:txBody>
      </p:sp>
    </p:spTree>
    <p:extLst>
      <p:ext uri="{BB962C8B-B14F-4D97-AF65-F5344CB8AC3E}">
        <p14:creationId xmlns:p14="http://schemas.microsoft.com/office/powerpoint/2010/main" val="4144007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3.jpg" /><Relationship Id="rId2" Type="http://schemas.openxmlformats.org/officeDocument/2006/relationships/notesSlide" Target="../notesSlides/notesSlide2.xml" /><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hthgse.online/wp-content/uploads/2020/03/SubjectiveHappinessScale.pdf" TargetMode="External" /><Relationship Id="rId2" Type="http://schemas.openxmlformats.org/officeDocument/2006/relationships/notesSlide" Target="../notesSlides/notesSlide7.xml" /><Relationship Id="rId1" Type="http://schemas.openxmlformats.org/officeDocument/2006/relationships/slideLayout" Target="../slideLayouts/slideLayout2.xml" /><Relationship Id="rId6" Type="http://schemas.openxmlformats.org/officeDocument/2006/relationships/hyperlink" Target="https://onbeing.org/programs/kimberley-wilson-whole-body-mental-health/" TargetMode="External" /><Relationship Id="rId5" Type="http://schemas.openxmlformats.org/officeDocument/2006/relationships/hyperlink" Target="https://www.ala.org/acrl/publications/keeping_up_with/trauma-informed-pedagogy" TargetMode="External" /><Relationship Id="rId4" Type="http://schemas.openxmlformats.org/officeDocument/2006/relationships/hyperlink" Target="https://www.youtube.com/watch?v=GXy__kBVq1M" TargetMode="External" /></Relationships>
</file>

<file path=ppt/slides/_rels/slide8.xml.rels><?xml version="1.0" encoding="UTF-8" standalone="yes"?>
<Relationships xmlns="http://schemas.openxmlformats.org/package/2006/relationships"><Relationship Id="rId3" Type="http://schemas.openxmlformats.org/officeDocument/2006/relationships/hyperlink" Target="mailto:Carla.Chwat@ung.edu"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 Id="rId5" Type="http://schemas.openxmlformats.org/officeDocument/2006/relationships/hyperlink" Target="mailto:Dede.deLaughter@ung.edu" TargetMode="External" /><Relationship Id="rId4" Type="http://schemas.openxmlformats.org/officeDocument/2006/relationships/hyperlink" Target="mailto:Heather.Howington@ung.edu"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600200" y="4150678"/>
            <a:ext cx="9144000" cy="1655762"/>
          </a:xfrm>
        </p:spPr>
        <p:txBody>
          <a:bodyPr>
            <a:normAutofit lnSpcReduction="10000"/>
          </a:bodyPr>
          <a:lstStyle/>
          <a:p>
            <a:endParaRPr lang="en-US" sz="3200" b="1" dirty="0">
              <a:solidFill>
                <a:srgbClr val="0070C0"/>
              </a:solidFill>
              <a:latin typeface="Arial" panose="020B0604020202020204" pitchFamily="34" charset="0"/>
              <a:cs typeface="Arial" panose="020B0604020202020204" pitchFamily="34" charset="0"/>
            </a:endParaRPr>
          </a:p>
          <a:p>
            <a:r>
              <a:rPr lang="en-US" sz="3200" b="1" dirty="0">
                <a:solidFill>
                  <a:srgbClr val="0070C0"/>
                </a:solidFill>
                <a:latin typeface="Arial" panose="020B0604020202020204" pitchFamily="34" charset="0"/>
                <a:cs typeface="Arial" panose="020B0604020202020204" pitchFamily="34" charset="0"/>
              </a:rPr>
              <a:t>Recalibrating Student Success:</a:t>
            </a:r>
          </a:p>
          <a:p>
            <a:r>
              <a:rPr lang="en-US" sz="3200" b="1" dirty="0">
                <a:solidFill>
                  <a:srgbClr val="0070C0"/>
                </a:solidFill>
                <a:latin typeface="Arial" panose="020B0604020202020204" pitchFamily="34" charset="0"/>
                <a:cs typeface="Arial" panose="020B0604020202020204" pitchFamily="34" charset="0"/>
              </a:rPr>
              <a:t>Setting the Tone for Student [Re-]Engagement</a:t>
            </a:r>
          </a:p>
        </p:txBody>
      </p:sp>
      <p:pic>
        <p:nvPicPr>
          <p:cNvPr id="4" name="Picture 3" descr="DSC05772 | Operator control panel for the submarine voyage r… | Flick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05508"/>
            <a:ext cx="9144000" cy="4045170"/>
          </a:xfrm>
          <a:prstGeom prst="rect">
            <a:avLst/>
          </a:prstGeom>
        </p:spPr>
      </p:pic>
    </p:spTree>
    <p:extLst>
      <p:ext uri="{BB962C8B-B14F-4D97-AF65-F5344CB8AC3E}">
        <p14:creationId xmlns:p14="http://schemas.microsoft.com/office/powerpoint/2010/main" val="190262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rincipal's Point of View: 7 Top Things Teachers Want from Their Principal"/>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128684" y="169358"/>
            <a:ext cx="4318000" cy="3175000"/>
          </a:xfrm>
        </p:spPr>
      </p:pic>
      <p:sp>
        <p:nvSpPr>
          <p:cNvPr id="6" name="Content Placeholder 5"/>
          <p:cNvSpPr>
            <a:spLocks noGrp="1"/>
          </p:cNvSpPr>
          <p:nvPr>
            <p:ph sz="half" idx="2"/>
          </p:nvPr>
        </p:nvSpPr>
        <p:spPr>
          <a:xfrm>
            <a:off x="6172200" y="1825625"/>
            <a:ext cx="5181600" cy="2350721"/>
          </a:xfrm>
        </p:spPr>
        <p:txBody>
          <a:bodyPr>
            <a:normAutofit/>
          </a:bodyPr>
          <a:lstStyle/>
          <a:p>
            <a:r>
              <a:rPr lang="en-US" b="1" dirty="0">
                <a:latin typeface="Arial" panose="020B0604020202020204" pitchFamily="34" charset="0"/>
                <a:cs typeface="Arial" panose="020B0604020202020204" pitchFamily="34" charset="0"/>
              </a:rPr>
              <a:t>Something good that happened to you within the past 24 hours.</a:t>
            </a:r>
          </a:p>
          <a:p>
            <a:r>
              <a:rPr lang="en-US" b="1" dirty="0">
                <a:latin typeface="Arial" panose="020B0604020202020204" pitchFamily="34" charset="0"/>
                <a:cs typeface="Arial" panose="020B0604020202020204" pitchFamily="34" charset="0"/>
              </a:rPr>
              <a:t>One way you used math within the past 24 hours.</a:t>
            </a:r>
          </a:p>
        </p:txBody>
      </p:sp>
    </p:spTree>
    <p:extLst>
      <p:ext uri="{BB962C8B-B14F-4D97-AF65-F5344CB8AC3E}">
        <p14:creationId xmlns:p14="http://schemas.microsoft.com/office/powerpoint/2010/main" val="312404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The Science of Well-Being</a:t>
            </a:r>
          </a:p>
        </p:txBody>
      </p:sp>
      <p:sp>
        <p:nvSpPr>
          <p:cNvPr id="6" name="Content Placeholder 5"/>
          <p:cNvSpPr>
            <a:spLocks noGrp="1"/>
          </p:cNvSpPr>
          <p:nvPr>
            <p:ph idx="1"/>
          </p:nvPr>
        </p:nvSpPr>
        <p:spPr/>
        <p:txBody>
          <a:bodyPr/>
          <a:lstStyle/>
          <a:p>
            <a:r>
              <a:rPr lang="en-US" b="1" dirty="0">
                <a:latin typeface="Arial" panose="020B0604020202020204" pitchFamily="34" charset="0"/>
                <a:cs typeface="Arial" panose="020B0604020202020204" pitchFamily="34" charset="0"/>
              </a:rPr>
              <a:t>Approximately 90% of long-term happiness comes from the way we view the world, </a:t>
            </a:r>
            <a:r>
              <a:rPr lang="en-US" b="1" u="sng" dirty="0">
                <a:latin typeface="Arial" panose="020B0604020202020204" pitchFamily="34" charset="0"/>
                <a:cs typeface="Arial" panose="020B0604020202020204" pitchFamily="34" charset="0"/>
              </a:rPr>
              <a:t>not from circumstances</a:t>
            </a:r>
            <a:r>
              <a:rPr lang="en-US" b="1" dirty="0">
                <a:latin typeface="Arial" panose="020B0604020202020204" pitchFamily="34" charset="0"/>
                <a:cs typeface="Arial" panose="020B0604020202020204" pitchFamily="34" charset="0"/>
              </a:rPr>
              <a:t>.</a:t>
            </a:r>
          </a:p>
          <a:p>
            <a:r>
              <a:rPr lang="en-US" b="1" dirty="0">
                <a:latin typeface="Arial" panose="020B0604020202020204" pitchFamily="34" charset="0"/>
                <a:cs typeface="Arial" panose="020B0604020202020204" pitchFamily="34" charset="0"/>
              </a:rPr>
              <a:t>50% of our sense of happiness is determined by our genetic set point (our “factory settings”); 10% is determined by our circumstances; and 40% by our intentional actions and thoughts.</a:t>
            </a:r>
          </a:p>
          <a:p>
            <a:r>
              <a:rPr lang="en-US" b="1" dirty="0">
                <a:latin typeface="Arial" panose="020B0604020202020204" pitchFamily="34" charset="0"/>
                <a:cs typeface="Arial" panose="020B0604020202020204" pitchFamily="34" charset="0"/>
              </a:rPr>
              <a:t>When our brains are at rest, doing what they’re designed to do, they consume 20-25% of our calorie intake. When we are stressed, however, our stress hormones rob our brains of that nutrition.</a:t>
            </a:r>
          </a:p>
        </p:txBody>
      </p:sp>
    </p:spTree>
    <p:extLst>
      <p:ext uri="{BB962C8B-B14F-4D97-AF65-F5344CB8AC3E}">
        <p14:creationId xmlns:p14="http://schemas.microsoft.com/office/powerpoint/2010/main" val="133848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1000"/>
                                        <p:tgtEl>
                                          <p:spTgt spid="6">
                                            <p:txEl>
                                              <p:pRg st="1" end="1"/>
                                            </p:txEl>
                                          </p:spTgt>
                                        </p:tgtEl>
                                      </p:cBhvr>
                                    </p:animEffect>
                                    <p:anim calcmode="lin" valueType="num">
                                      <p:cBhvr>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1000"/>
                                        <p:tgtEl>
                                          <p:spTgt spid="6">
                                            <p:txEl>
                                              <p:pRg st="2" end="2"/>
                                            </p:txEl>
                                          </p:spTgt>
                                        </p:tgtEl>
                                      </p:cBhvr>
                                    </p:animEffect>
                                    <p:anim calcmode="lin" valueType="num">
                                      <p:cBhvr>
                                        <p:cTn id="21"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Maybe, just maybe . . .</a:t>
            </a:r>
          </a:p>
        </p:txBody>
      </p:sp>
      <p:sp>
        <p:nvSpPr>
          <p:cNvPr id="3" name="Content Placeholder 2"/>
          <p:cNvSpPr>
            <a:spLocks noGrp="1"/>
          </p:cNvSpPr>
          <p:nvPr>
            <p:ph idx="1"/>
          </p:nvPr>
        </p:nvSpPr>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That last fact might help explain some of what we’ve been seeing . . .</a:t>
            </a:r>
          </a:p>
          <a:p>
            <a:r>
              <a:rPr lang="en-US" b="1" dirty="0">
                <a:latin typeface="Arial" panose="020B0604020202020204" pitchFamily="34" charset="0"/>
                <a:cs typeface="Arial" panose="020B0604020202020204" pitchFamily="34" charset="0"/>
              </a:rPr>
              <a:t>She came to every class, but ______.</a:t>
            </a:r>
          </a:p>
          <a:p>
            <a:r>
              <a:rPr lang="en-US" b="1" dirty="0">
                <a:latin typeface="Arial" panose="020B0604020202020204" pitchFamily="34" charset="0"/>
                <a:cs typeface="Arial" panose="020B0604020202020204" pitchFamily="34" charset="0"/>
              </a:rPr>
              <a:t>He logged in at least once a week, but ______.</a:t>
            </a:r>
          </a:p>
          <a:p>
            <a:r>
              <a:rPr lang="en-US" b="1" dirty="0">
                <a:latin typeface="Arial" panose="020B0604020202020204" pitchFamily="34" charset="0"/>
                <a:cs typeface="Arial" panose="020B0604020202020204" pitchFamily="34" charset="0"/>
              </a:rPr>
              <a:t>I walked around, offering help, and then _______.</a:t>
            </a:r>
          </a:p>
          <a:p>
            <a:r>
              <a:rPr lang="en-US" b="1" dirty="0">
                <a:latin typeface="Arial" panose="020B0604020202020204" pitchFamily="34" charset="0"/>
                <a:cs typeface="Arial" panose="020B0604020202020204" pitchFamily="34" charset="0"/>
              </a:rPr>
              <a:t>I emailed, I called, I offered to meet on Teams, but _____. </a:t>
            </a:r>
          </a:p>
          <a:p>
            <a:r>
              <a:rPr lang="en-US" b="1" dirty="0">
                <a:latin typeface="Arial" panose="020B0604020202020204" pitchFamily="34" charset="0"/>
                <a:cs typeface="Arial" panose="020B0604020202020204" pitchFamily="34" charset="0"/>
              </a:rPr>
              <a:t>I allowed them to earn additional points for redoing assignments, and yet _____.</a:t>
            </a:r>
          </a:p>
          <a:p>
            <a:pPr marL="0" indent="0">
              <a:buNone/>
            </a:pPr>
            <a:r>
              <a:rPr lang="en-US" b="1" dirty="0">
                <a:latin typeface="Arial" panose="020B0604020202020204" pitchFamily="34" charset="0"/>
                <a:cs typeface="Arial" panose="020B0604020202020204" pitchFamily="34" charset="0"/>
              </a:rPr>
              <a:t>Stress comes in all sorts of disguises, and depletes our bandwidth!</a:t>
            </a:r>
          </a:p>
        </p:txBody>
      </p:sp>
    </p:spTree>
    <p:extLst>
      <p:ext uri="{BB962C8B-B14F-4D97-AF65-F5344CB8AC3E}">
        <p14:creationId xmlns:p14="http://schemas.microsoft.com/office/powerpoint/2010/main" val="162050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Happiness Doesn’t Just Happen</a:t>
            </a:r>
          </a:p>
        </p:txBody>
      </p:sp>
      <p:sp>
        <p:nvSpPr>
          <p:cNvPr id="3" name="Content Placeholder 2"/>
          <p:cNvSpPr>
            <a:spLocks noGrp="1"/>
          </p:cNvSpPr>
          <p:nvPr>
            <p:ph idx="1"/>
          </p:nvPr>
        </p:nvSpPr>
        <p:spPr>
          <a:xfrm>
            <a:off x="838200" y="1825624"/>
            <a:ext cx="10515600" cy="4716491"/>
          </a:xfrm>
        </p:spPr>
        <p:txBody>
          <a:bodyPr>
            <a:normAutofit fontScale="92500" lnSpcReduction="10000"/>
          </a:bodyPr>
          <a:lstStyle/>
          <a:p>
            <a:r>
              <a:rPr lang="en-US" b="1" dirty="0">
                <a:latin typeface="Arial" panose="020B0604020202020204" pitchFamily="34" charset="0"/>
                <a:cs typeface="Arial" panose="020B0604020202020204" pitchFamily="34" charset="0"/>
              </a:rPr>
              <a:t>What we mean by “happiness”</a:t>
            </a:r>
          </a:p>
          <a:p>
            <a:r>
              <a:rPr lang="en-US" b="1" dirty="0">
                <a:latin typeface="Arial" panose="020B0604020202020204" pitchFamily="34" charset="0"/>
                <a:cs typeface="Arial" panose="020B0604020202020204" pitchFamily="34" charset="0"/>
              </a:rPr>
              <a:t>What the science tells us boosts happiness:</a:t>
            </a:r>
          </a:p>
          <a:p>
            <a:pPr marL="514350" indent="-514350">
              <a:buFont typeface="+mj-lt"/>
              <a:buAutoNum type="alphaLcParenR"/>
            </a:pPr>
            <a:r>
              <a:rPr lang="en-US" b="1" dirty="0">
                <a:latin typeface="Arial" panose="020B0604020202020204" pitchFamily="34" charset="0"/>
                <a:cs typeface="Arial" panose="020B0604020202020204" pitchFamily="34" charset="0"/>
              </a:rPr>
              <a:t>Gratitude – trains our brains to look for what’s right with the world</a:t>
            </a:r>
          </a:p>
          <a:p>
            <a:pPr marL="514350" indent="-514350">
              <a:buFont typeface="+mj-lt"/>
              <a:buAutoNum type="alphaLcParenR"/>
            </a:pPr>
            <a:r>
              <a:rPr lang="en-US" b="1" dirty="0">
                <a:latin typeface="Arial" panose="020B0604020202020204" pitchFamily="34" charset="0"/>
                <a:cs typeface="Arial" panose="020B0604020202020204" pitchFamily="34" charset="0"/>
              </a:rPr>
              <a:t>Meditation – stops “monkey-brain” multi-tasking, keeps us present </a:t>
            </a:r>
          </a:p>
          <a:p>
            <a:pPr marL="514350" indent="-514350">
              <a:buFont typeface="+mj-lt"/>
              <a:buAutoNum type="alphaLcParenR"/>
            </a:pPr>
            <a:r>
              <a:rPr lang="en-US" b="1" dirty="0">
                <a:latin typeface="Arial" panose="020B0604020202020204" pitchFamily="34" charset="0"/>
                <a:cs typeface="Arial" panose="020B0604020202020204" pitchFamily="34" charset="0"/>
              </a:rPr>
              <a:t>Exercise – teaches our brains that behavior matters</a:t>
            </a:r>
          </a:p>
          <a:p>
            <a:pPr marL="514350" indent="-514350">
              <a:buFont typeface="+mj-lt"/>
              <a:buAutoNum type="alphaLcParenR"/>
            </a:pPr>
            <a:r>
              <a:rPr lang="en-US" b="1" dirty="0">
                <a:latin typeface="Arial" panose="020B0604020202020204" pitchFamily="34" charset="0"/>
                <a:cs typeface="Arial" panose="020B0604020202020204" pitchFamily="34" charset="0"/>
              </a:rPr>
              <a:t>Journaling – helps us relive and reinforce the positive; helps short-circuit obsessive ruminating</a:t>
            </a:r>
          </a:p>
          <a:p>
            <a:pPr marL="514350" indent="-514350">
              <a:buFont typeface="+mj-lt"/>
              <a:buAutoNum type="alphaLcParenR"/>
            </a:pPr>
            <a:r>
              <a:rPr lang="en-US" b="1" dirty="0">
                <a:latin typeface="Arial" panose="020B0604020202020204" pitchFamily="34" charset="0"/>
                <a:cs typeface="Arial" panose="020B0604020202020204" pitchFamily="34" charset="0"/>
              </a:rPr>
              <a:t>Random Acts of Kindness – builds connection, contributes to what’s right with the world</a:t>
            </a:r>
          </a:p>
        </p:txBody>
      </p:sp>
    </p:spTree>
    <p:extLst>
      <p:ext uri="{BB962C8B-B14F-4D97-AF65-F5344CB8AC3E}">
        <p14:creationId xmlns:p14="http://schemas.microsoft.com/office/powerpoint/2010/main" val="6407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Incorporating Happiness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Into Academia</a:t>
            </a:r>
          </a:p>
        </p:txBody>
      </p:sp>
      <p:sp>
        <p:nvSpPr>
          <p:cNvPr id="3" name="Content Placeholder 2"/>
          <p:cNvSpPr>
            <a:spLocks noGrp="1"/>
          </p:cNvSpPr>
          <p:nvPr>
            <p:ph idx="1"/>
          </p:nvPr>
        </p:nvSpPr>
        <p:spPr/>
        <p:txBody>
          <a:bodyPr/>
          <a:lstStyle/>
          <a:p>
            <a:r>
              <a:rPr lang="en-US" b="1" dirty="0">
                <a:latin typeface="Arial" panose="020B0604020202020204" pitchFamily="34" charset="0"/>
                <a:cs typeface="Arial" panose="020B0604020202020204" pitchFamily="34" charset="0"/>
              </a:rPr>
              <a:t>How did the index card exercises make you feel? </a:t>
            </a:r>
          </a:p>
          <a:p>
            <a:r>
              <a:rPr lang="en-US" b="1" dirty="0">
                <a:latin typeface="Arial" panose="020B0604020202020204" pitchFamily="34" charset="0"/>
                <a:cs typeface="Arial" panose="020B0604020202020204" pitchFamily="34" charset="0"/>
              </a:rPr>
              <a:t>What are some ways we can help our students access positive feelings, setting the tone for that day’s learning objectives? How can we facilitate those intentional actions and thoughts? How can we help them feel seen and safe?</a:t>
            </a:r>
          </a:p>
          <a:p>
            <a:r>
              <a:rPr lang="en-US" b="1" dirty="0">
                <a:latin typeface="Arial" panose="020B0604020202020204" pitchFamily="34" charset="0"/>
                <a:cs typeface="Arial" panose="020B0604020202020204" pitchFamily="34" charset="0"/>
              </a:rPr>
              <a:t>Heather Howington – math</a:t>
            </a:r>
          </a:p>
          <a:p>
            <a:r>
              <a:rPr lang="en-US" b="1" dirty="0">
                <a:latin typeface="Arial" panose="020B0604020202020204" pitchFamily="34" charset="0"/>
                <a:cs typeface="Arial" panose="020B0604020202020204" pitchFamily="34" charset="0"/>
              </a:rPr>
              <a:t>Carla Chwat - English</a:t>
            </a:r>
          </a:p>
        </p:txBody>
      </p:sp>
    </p:spTree>
    <p:extLst>
      <p:ext uri="{BB962C8B-B14F-4D97-AF65-F5344CB8AC3E}">
        <p14:creationId xmlns:p14="http://schemas.microsoft.com/office/powerpoint/2010/main" val="182345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9278"/>
            <a:ext cx="10515600" cy="936137"/>
          </a:xfrm>
        </p:spPr>
        <p:txBody>
          <a:bodyPr/>
          <a:lstStyle/>
          <a:p>
            <a:pPr algn="ctr"/>
            <a:r>
              <a:rPr lang="en-US" b="1" dirty="0">
                <a:solidFill>
                  <a:srgbClr val="0070C0"/>
                </a:solidFill>
                <a:latin typeface="Arial" panose="020B0604020202020204" pitchFamily="34" charset="0"/>
                <a:cs typeface="Arial" panose="020B0604020202020204" pitchFamily="34" charset="0"/>
              </a:rPr>
              <a:t>Resources </a:t>
            </a:r>
          </a:p>
        </p:txBody>
      </p:sp>
      <p:sp>
        <p:nvSpPr>
          <p:cNvPr id="3" name="Content Placeholder 2"/>
          <p:cNvSpPr>
            <a:spLocks noGrp="1"/>
          </p:cNvSpPr>
          <p:nvPr>
            <p:ph idx="1"/>
          </p:nvPr>
        </p:nvSpPr>
        <p:spPr>
          <a:xfrm>
            <a:off x="838200" y="1011114"/>
            <a:ext cx="10515600" cy="5732585"/>
          </a:xfrm>
        </p:spPr>
        <p:txBody>
          <a:bodyPr>
            <a:normAutofit fontScale="92500" lnSpcReduction="20000"/>
          </a:bodyPr>
          <a:lstStyle/>
          <a:p>
            <a:r>
              <a:rPr lang="en-US" b="1" dirty="0"/>
              <a:t>The </a:t>
            </a:r>
            <a:r>
              <a:rPr lang="en-US" b="1" dirty="0" err="1"/>
              <a:t>Lightmaker’s</a:t>
            </a:r>
            <a:r>
              <a:rPr lang="en-US" b="1" dirty="0"/>
              <a:t> Manifesto: How To Work For Change Without Losing Your Joy</a:t>
            </a:r>
            <a:r>
              <a:rPr lang="en-US" dirty="0"/>
              <a:t>, Karen </a:t>
            </a:r>
            <a:r>
              <a:rPr lang="en-US" dirty="0" err="1"/>
              <a:t>Walrond</a:t>
            </a:r>
            <a:r>
              <a:rPr lang="en-US" dirty="0"/>
              <a:t>; Broadleaf Books, 2021</a:t>
            </a:r>
          </a:p>
          <a:p>
            <a:r>
              <a:rPr lang="en-US" b="1" dirty="0"/>
              <a:t>Pursuing Happiness</a:t>
            </a:r>
            <a:r>
              <a:rPr lang="en-US" dirty="0"/>
              <a:t> (A Bedford Spotlight Reader), Matthew </a:t>
            </a:r>
            <a:r>
              <a:rPr lang="en-US" dirty="0" err="1"/>
              <a:t>Parfitt</a:t>
            </a:r>
            <a:r>
              <a:rPr lang="en-US" dirty="0"/>
              <a:t>, Dawn </a:t>
            </a:r>
            <a:r>
              <a:rPr lang="en-US" dirty="0" err="1"/>
              <a:t>Skorczewski</a:t>
            </a:r>
            <a:r>
              <a:rPr lang="en-US" dirty="0"/>
              <a:t>; Bedford/St. Martin’s; 2020 (Thank you, Carla, for this!)</a:t>
            </a:r>
          </a:p>
          <a:p>
            <a:r>
              <a:rPr lang="en-US" b="1" dirty="0"/>
              <a:t>The How of Happiness: A New Approach to Getting the Life You Want</a:t>
            </a:r>
            <a:r>
              <a:rPr lang="en-US" dirty="0"/>
              <a:t>, Sonja </a:t>
            </a:r>
            <a:r>
              <a:rPr lang="en-US" dirty="0" err="1"/>
              <a:t>Lyubomirsky</a:t>
            </a:r>
            <a:r>
              <a:rPr lang="en-US" dirty="0"/>
              <a:t>; Penguin Press, 2008.</a:t>
            </a:r>
          </a:p>
          <a:p>
            <a:r>
              <a:rPr lang="en-US" dirty="0"/>
              <a:t>Subjective Happiness Scale: </a:t>
            </a:r>
            <a:r>
              <a:rPr lang="en-US" dirty="0">
                <a:hlinkClick r:id="rId3"/>
              </a:rPr>
              <a:t>https://hthgse.online/wp-content/uploads/2020/03/SubjectiveHappinessScale.pdf</a:t>
            </a:r>
            <a:r>
              <a:rPr lang="en-US" dirty="0"/>
              <a:t> </a:t>
            </a:r>
          </a:p>
          <a:p>
            <a:r>
              <a:rPr lang="en-US" dirty="0"/>
              <a:t>Shawn </a:t>
            </a:r>
            <a:r>
              <a:rPr lang="en-US" dirty="0" err="1"/>
              <a:t>Achor</a:t>
            </a:r>
            <a:r>
              <a:rPr lang="en-US" dirty="0"/>
              <a:t> TED Talk: </a:t>
            </a:r>
            <a:r>
              <a:rPr lang="en-US" u="sng" dirty="0">
                <a:hlinkClick r:id="rId4"/>
              </a:rPr>
              <a:t>https://www.youtube.com/watch?v=GXy__kBVq1M</a:t>
            </a:r>
            <a:r>
              <a:rPr lang="en-US" dirty="0"/>
              <a:t> (This one is delightful </a:t>
            </a:r>
            <a:r>
              <a:rPr lang="en-US" b="1" dirty="0"/>
              <a:t>and</a:t>
            </a:r>
            <a:r>
              <a:rPr lang="en-US" dirty="0"/>
              <a:t> informing!)</a:t>
            </a:r>
          </a:p>
          <a:p>
            <a:r>
              <a:rPr lang="en-US" dirty="0"/>
              <a:t>Keeping Up With . . . Trauma-Informed Pedagogy: </a:t>
            </a:r>
            <a:r>
              <a:rPr lang="en-US" u="sng" dirty="0">
                <a:hlinkClick r:id="rId5"/>
              </a:rPr>
              <a:t>https://www.ala.org/acrl/publications/keeping_up_with/trauma-informed-pedagogy</a:t>
            </a:r>
            <a:r>
              <a:rPr lang="en-US" dirty="0"/>
              <a:t> </a:t>
            </a:r>
          </a:p>
          <a:p>
            <a:r>
              <a:rPr lang="en-US" dirty="0"/>
              <a:t>Whole Body Mental Health podcast: </a:t>
            </a:r>
            <a:r>
              <a:rPr lang="en-US" dirty="0">
                <a:hlinkClick r:id="rId6"/>
              </a:rPr>
              <a:t>https://onbeing.org/programs/kimberley-wilson-whole-body-mental-health/</a:t>
            </a:r>
            <a:br>
              <a:rPr lang="en-US" dirty="0"/>
            </a:br>
            <a:endParaRPr lang="en-US" dirty="0"/>
          </a:p>
          <a:p>
            <a:endParaRPr lang="en-US" dirty="0"/>
          </a:p>
        </p:txBody>
      </p:sp>
    </p:spTree>
    <p:extLst>
      <p:ext uri="{BB962C8B-B14F-4D97-AF65-F5344CB8AC3E}">
        <p14:creationId xmlns:p14="http://schemas.microsoft.com/office/powerpoint/2010/main" val="27865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latin typeface="Arial" panose="020B0604020202020204" pitchFamily="34" charset="0"/>
                <a:cs typeface="Arial" panose="020B0604020202020204" pitchFamily="34" charset="0"/>
              </a:rPr>
              <a:t>Our Contact Information</a:t>
            </a:r>
            <a:endParaRPr lang="en-US" dirty="0"/>
          </a:p>
        </p:txBody>
      </p:sp>
      <p:sp>
        <p:nvSpPr>
          <p:cNvPr id="3" name="Content Placeholder 2"/>
          <p:cNvSpPr>
            <a:spLocks noGrp="1"/>
          </p:cNvSpPr>
          <p:nvPr>
            <p:ph idx="1"/>
          </p:nvPr>
        </p:nvSpPr>
        <p:spPr/>
        <p:txBody>
          <a:bodyPr/>
          <a:lstStyle/>
          <a:p>
            <a:r>
              <a:rPr lang="en-US" dirty="0"/>
              <a:t>Carla Chwat, Professor of English, UNG; </a:t>
            </a:r>
            <a:r>
              <a:rPr lang="en-US" dirty="0">
                <a:hlinkClick r:id="rId3"/>
              </a:rPr>
              <a:t>Carla.Chwat@ung.edu</a:t>
            </a:r>
            <a:r>
              <a:rPr lang="en-US" dirty="0"/>
              <a:t>;     678-717-3842</a:t>
            </a:r>
          </a:p>
          <a:p>
            <a:r>
              <a:rPr lang="en-US" dirty="0"/>
              <a:t>Heather Howington, Professor of Math, UNG; </a:t>
            </a:r>
            <a:r>
              <a:rPr lang="en-US" dirty="0">
                <a:hlinkClick r:id="rId4"/>
              </a:rPr>
              <a:t>Heather.Howington@ung.edu</a:t>
            </a:r>
            <a:r>
              <a:rPr lang="en-US" dirty="0"/>
              <a:t>; 678-717-3887</a:t>
            </a:r>
          </a:p>
          <a:p>
            <a:r>
              <a:rPr lang="en-US" dirty="0"/>
              <a:t>Dede deLaughter; Director of Learning Support, UNG; </a:t>
            </a:r>
            <a:r>
              <a:rPr lang="en-US" dirty="0">
                <a:hlinkClick r:id="rId5"/>
              </a:rPr>
              <a:t>Dede.deLaughter@ung.edu</a:t>
            </a:r>
            <a:r>
              <a:rPr lang="en-US" dirty="0"/>
              <a:t>; 706-310-6207 </a:t>
            </a:r>
          </a:p>
        </p:txBody>
      </p:sp>
    </p:spTree>
    <p:extLst>
      <p:ext uri="{BB962C8B-B14F-4D97-AF65-F5344CB8AC3E}">
        <p14:creationId xmlns:p14="http://schemas.microsoft.com/office/powerpoint/2010/main" val="4237861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TotalTime>
  <Words>1491</Words>
  <Application>Microsoft Office PowerPoint</Application>
  <PresentationFormat>Widescreen</PresentationFormat>
  <Paragraphs>67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The Science of Well-Being</vt:lpstr>
      <vt:lpstr>Maybe, just maybe . . .</vt:lpstr>
      <vt:lpstr>Happiness Doesn’t Just Happen</vt:lpstr>
      <vt:lpstr>Incorporating Happiness  Into Academia</vt:lpstr>
      <vt:lpstr>Resources </vt:lpstr>
      <vt:lpstr>Our Contact Information</vt:lpstr>
    </vt:vector>
  </TitlesOfParts>
  <Company>University of North Georgia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Dede deLaughter</dc:creator>
  <cp:lastModifiedBy>Andrea Hendricks</cp:lastModifiedBy>
  <cp:revision>86</cp:revision>
  <cp:lastPrinted>2022-09-28T14:52:03Z</cp:lastPrinted>
  <dcterms:created xsi:type="dcterms:W3CDTF">2022-07-28T13:05:51Z</dcterms:created>
  <dcterms:modified xsi:type="dcterms:W3CDTF">2022-10-14T14:55:28Z</dcterms:modified>
</cp:coreProperties>
</file>