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4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5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6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7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8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9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1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2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13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1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15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16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85" r:id="rId3"/>
    <p:sldId id="286" r:id="rId4"/>
    <p:sldId id="287" r:id="rId5"/>
    <p:sldId id="288" r:id="rId6"/>
    <p:sldId id="26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7" r:id="rId17"/>
    <p:sldId id="342" r:id="rId18"/>
    <p:sldId id="338" r:id="rId19"/>
    <p:sldId id="339" r:id="rId20"/>
    <p:sldId id="340" r:id="rId21"/>
    <p:sldId id="341" r:id="rId22"/>
    <p:sldId id="344" r:id="rId23"/>
    <p:sldId id="34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1.png"/><Relationship Id="rId4" Type="http://schemas.openxmlformats.org/officeDocument/2006/relationships/tags" Target="../tags/tag12.xml"/><Relationship Id="rId9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1.png"/><Relationship Id="rId4" Type="http://schemas.openxmlformats.org/officeDocument/2006/relationships/tags" Target="../tags/tag69.xml"/><Relationship Id="rId9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黑暗里有星球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>
          <a:xfrm>
            <a:off x="3425" y="0"/>
            <a:ext cx="12188575" cy="6858000"/>
          </a:xfrm>
          <a:custGeom>
            <a:avLst/>
            <a:gdLst>
              <a:gd name="connsiteX0" fmla="*/ 0 w 12188575"/>
              <a:gd name="connsiteY0" fmla="*/ 0 h 6858000"/>
              <a:gd name="connsiteX1" fmla="*/ 12188575 w 12188575"/>
              <a:gd name="connsiteY1" fmla="*/ 0 h 6858000"/>
              <a:gd name="connsiteX2" fmla="*/ 12188575 w 12188575"/>
              <a:gd name="connsiteY2" fmla="*/ 6858000 h 6858000"/>
              <a:gd name="connsiteX3" fmla="*/ 0 w 121885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575" h="6858000">
                <a:moveTo>
                  <a:pt x="0" y="0"/>
                </a:moveTo>
                <a:lnTo>
                  <a:pt x="12188575" y="0"/>
                </a:lnTo>
                <a:lnTo>
                  <a:pt x="121885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4986" y="1303986"/>
            <a:ext cx="1535822" cy="1510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838199" y="1761444"/>
            <a:ext cx="6120000" cy="24588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gradFill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838199" y="4799265"/>
            <a:ext cx="1620000" cy="39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8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9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0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2150" y="1296000"/>
            <a:ext cx="10807700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黑暗里有星球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>
          <a:xfrm>
            <a:off x="3425" y="0"/>
            <a:ext cx="12188575" cy="6858000"/>
          </a:xfrm>
          <a:custGeom>
            <a:avLst/>
            <a:gdLst>
              <a:gd name="connsiteX0" fmla="*/ 0 w 12188575"/>
              <a:gd name="connsiteY0" fmla="*/ 0 h 6858000"/>
              <a:gd name="connsiteX1" fmla="*/ 12188575 w 12188575"/>
              <a:gd name="connsiteY1" fmla="*/ 0 h 6858000"/>
              <a:gd name="connsiteX2" fmla="*/ 12188575 w 12188575"/>
              <a:gd name="connsiteY2" fmla="*/ 6858000 h 6858000"/>
              <a:gd name="connsiteX3" fmla="*/ 0 w 121885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575" h="6858000">
                <a:moveTo>
                  <a:pt x="0" y="0"/>
                </a:moveTo>
                <a:lnTo>
                  <a:pt x="12188575" y="0"/>
                </a:lnTo>
                <a:lnTo>
                  <a:pt x="12188575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  <a:tileRect/>
          </a:gradFill>
        </p:spPr>
      </p:pic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838200" y="4799265"/>
            <a:ext cx="1620000" cy="39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4986" y="1303986"/>
            <a:ext cx="1535822" cy="1510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838200" y="1760400"/>
            <a:ext cx="6120000" cy="24588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gradFill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2700000" scaled="0"/>
                </a:gra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8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9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20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00" y="1818936"/>
            <a:ext cx="5512904" cy="1081088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69905" y="375285"/>
            <a:ext cx="1160145" cy="449580"/>
          </a:xfrm>
          <a:prstGeom prst="rect">
            <a:avLst/>
          </a:prstGeom>
        </p:spPr>
      </p:pic>
      <p:pic>
        <p:nvPicPr>
          <p:cNvPr id="4" name="图片 3" descr="紧凑logo-0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37295" y="241935"/>
            <a:ext cx="1781810" cy="716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5800" y="3148536"/>
            <a:ext cx="6477000" cy="1676364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835800" y="547607"/>
            <a:ext cx="6477000" cy="2244193"/>
          </a:xfrm>
        </p:spPr>
        <p:txBody>
          <a:bodyPr anchor="b">
            <a:noAutofit/>
          </a:bodyPr>
          <a:lstStyle>
            <a:lvl1pPr marL="0" indent="0" algn="l">
              <a:buNone/>
              <a:defRPr sz="800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2150" y="1271588"/>
            <a:ext cx="5181600" cy="49060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71588"/>
            <a:ext cx="5181600" cy="49060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92150" y="1282095"/>
            <a:ext cx="5157787" cy="4478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2150" y="1787769"/>
            <a:ext cx="5157787" cy="439554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6311612" y="1282095"/>
            <a:ext cx="5183188" cy="4478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311612" y="1787769"/>
            <a:ext cx="5183188" cy="439554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  <p:sp>
        <p:nvSpPr>
          <p:cNvPr id="2" name="序号"/>
          <p:cNvSpPr txBox="1"/>
          <p:nvPr userDrawn="1">
            <p:custDataLst>
              <p:tags r:id="rId9"/>
            </p:custDataLst>
          </p:nvPr>
        </p:nvSpPr>
        <p:spPr>
          <a:xfrm>
            <a:off x="-342265" y="309245"/>
            <a:ext cx="773430" cy="4425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endParaRPr 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0395" y="76835"/>
            <a:ext cx="4560570" cy="720090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-8255" y="301625"/>
            <a:ext cx="481330" cy="487045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endParaRPr lang="en-US" sz="1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69905" y="375285"/>
            <a:ext cx="1160145" cy="449580"/>
          </a:xfrm>
          <a:prstGeom prst="rect">
            <a:avLst/>
          </a:prstGeom>
        </p:spPr>
      </p:pic>
      <p:pic>
        <p:nvPicPr>
          <p:cNvPr id="8" name="图片 7" descr="紧凑logo-0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37295" y="241935"/>
            <a:ext cx="1781810" cy="716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2150" y="360000"/>
            <a:ext cx="1080265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81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7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7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20"/>
          <a:srcRect t="63612" r="46047" b="5777"/>
          <a:stretch>
            <a:fillRect/>
          </a:stretch>
        </p:blipFill>
        <p:spPr>
          <a:xfrm flipH="1">
            <a:off x="42" y="0"/>
            <a:ext cx="5970229" cy="3331028"/>
          </a:xfrm>
          <a:custGeom>
            <a:avLst/>
            <a:gdLst>
              <a:gd name="connsiteX0" fmla="*/ 0 w 5970229"/>
              <a:gd name="connsiteY0" fmla="*/ 0 h 3331028"/>
              <a:gd name="connsiteX1" fmla="*/ 5970229 w 5970229"/>
              <a:gd name="connsiteY1" fmla="*/ 0 h 3331028"/>
              <a:gd name="connsiteX2" fmla="*/ 5970229 w 5970229"/>
              <a:gd name="connsiteY2" fmla="*/ 3331028 h 3331028"/>
              <a:gd name="connsiteX3" fmla="*/ 0 w 5970229"/>
              <a:gd name="connsiteY3" fmla="*/ 3331028 h 33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0229" h="3331028">
                <a:moveTo>
                  <a:pt x="0" y="0"/>
                </a:moveTo>
                <a:lnTo>
                  <a:pt x="5970229" y="0"/>
                </a:lnTo>
                <a:lnTo>
                  <a:pt x="5970229" y="3331028"/>
                </a:lnTo>
                <a:lnTo>
                  <a:pt x="0" y="3331028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2150" y="1271588"/>
            <a:ext cx="10807700" cy="4906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2150" y="6356350"/>
            <a:ext cx="28892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884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‹Nr.›</a:t>
            </a:fld>
            <a:endParaRPr lang="zh-CN" altLang="en-US" dirty="0"/>
          </a:p>
        </p:txBody>
      </p:sp>
      <p:sp>
        <p:nvSpPr>
          <p:cNvPr id="9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gradFill>
            <a:gsLst>
              <a:gs pos="0">
                <a:schemeClr val="tx1"/>
              </a:gs>
              <a:gs pos="100000">
                <a:schemeClr val="accent1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zh-CN" altLang="en-US" dirty="0"/>
          </a:p>
        </p:txBody>
      </p:sp>
      <p:sp>
        <p:nvSpPr>
          <p:cNvPr id="11" name="文本框 10"/>
          <p:cNvSpPr txBox="1"/>
          <p:nvPr userDrawn="1">
            <p:custDataLst>
              <p:tags r:id="rId19"/>
            </p:custDataLst>
          </p:nvPr>
        </p:nvSpPr>
        <p:spPr>
          <a:xfrm>
            <a:off x="-8255" y="337185"/>
            <a:ext cx="481330" cy="487045"/>
          </a:xfrm>
          <a:prstGeom prst="flowChartDelay">
            <a:avLst/>
          </a:prstGeom>
          <a:gradFill flip="none" rotWithShape="1">
            <a:gsLst>
              <a:gs pos="0">
                <a:srgbClr val="FFAD69"/>
              </a:gs>
              <a:gs pos="100000">
                <a:srgbClr val="E6B07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endParaRPr lang="en-US" sz="12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801985" y="375285"/>
            <a:ext cx="1160145" cy="449580"/>
          </a:xfrm>
          <a:prstGeom prst="rect">
            <a:avLst/>
          </a:prstGeom>
        </p:spPr>
      </p:pic>
      <p:pic>
        <p:nvPicPr>
          <p:cNvPr id="8" name="图片 7" descr="英文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952230" y="260350"/>
            <a:ext cx="1840230" cy="64579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17.png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16.jpe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image" Target="../media/image21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26.jpeg"/><Relationship Id="rId32" Type="http://schemas.openxmlformats.org/officeDocument/2006/relationships/image" Target="../media/image15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27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23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slideLayout" Target="../slideLayouts/slideLayout14.xml"/><Relationship Id="rId27" Type="http://schemas.openxmlformats.org/officeDocument/2006/relationships/image" Target="../media/image18.png"/><Relationship Id="rId30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image" Target="../media/image17.png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16.jpeg"/><Relationship Id="rId33" Type="http://schemas.openxmlformats.org/officeDocument/2006/relationships/image" Target="../media/image15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29" Type="http://schemas.openxmlformats.org/officeDocument/2006/relationships/image" Target="../media/image21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29.jpe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slideLayout" Target="../slideLayouts/slideLayout14.xml"/><Relationship Id="rId28" Type="http://schemas.openxmlformats.org/officeDocument/2006/relationships/image" Target="../media/image27.png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image" Target="../media/image28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image" Target="../media/image18.png"/><Relationship Id="rId30" Type="http://schemas.openxmlformats.org/officeDocument/2006/relationships/image" Target="../media/image23.png"/><Relationship Id="rId8" Type="http://schemas.openxmlformats.org/officeDocument/2006/relationships/tags" Target="../tags/tag30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17.png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image" Target="../media/image16.jpeg"/><Relationship Id="rId33" Type="http://schemas.openxmlformats.org/officeDocument/2006/relationships/image" Target="../media/image15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image" Target="../media/image21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29.jpe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slideLayout" Target="../slideLayouts/slideLayout14.xml"/><Relationship Id="rId28" Type="http://schemas.openxmlformats.org/officeDocument/2006/relationships/image" Target="../media/image27.png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image" Target="../media/image28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image" Target="../media/image18.png"/><Relationship Id="rId30" Type="http://schemas.openxmlformats.org/officeDocument/2006/relationships/image" Target="../media/image23.png"/><Relationship Id="rId8" Type="http://schemas.openxmlformats.org/officeDocument/2006/relationships/tags" Target="../tags/tag3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5" Type="http://schemas.openxmlformats.org/officeDocument/2006/relationships/image" Target="../media/image15.png"/><Relationship Id="rId10" Type="http://schemas.openxmlformats.org/officeDocument/2006/relationships/tags" Target="../tags/tag348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image" Target="../media/image22.pn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image" Target="../media/image30.jpe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image" Target="../media/image22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image" Target="../media/image30.jpe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notesSlide" Target="../notesSlides/notesSlide10.xml"/><Relationship Id="rId30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image" Target="../media/image23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image" Target="../media/image30.jpeg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image" Target="../media/image23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image" Target="../media/image30.jpe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notesSlide" Target="../notesSlides/notesSlide12.xml"/><Relationship Id="rId30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454.xml"/><Relationship Id="rId21" Type="http://schemas.openxmlformats.org/officeDocument/2006/relationships/tags" Target="../tags/tag472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image" Target="../media/image23.png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image" Target="../media/image31.jpe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479.xml"/><Relationship Id="rId21" Type="http://schemas.openxmlformats.org/officeDocument/2006/relationships/tags" Target="../tags/tag497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tags" Target="../tags/tag501.xml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29" Type="http://schemas.openxmlformats.org/officeDocument/2006/relationships/image" Target="../media/image23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tags" Target="../tags/tag500.xml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tags" Target="../tags/tag499.xml"/><Relationship Id="rId28" Type="http://schemas.openxmlformats.org/officeDocument/2006/relationships/image" Target="../media/image31.jpeg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tags" Target="../tags/tag498.xml"/><Relationship Id="rId27" Type="http://schemas.openxmlformats.org/officeDocument/2006/relationships/notesSlide" Target="../notesSlides/notesSlide14.xml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image" Target="../media/image23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image" Target="../media/image31.jpeg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notesSlide" Target="../notesSlides/notesSlide15.xml"/><Relationship Id="rId30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529.xml"/><Relationship Id="rId21" Type="http://schemas.openxmlformats.org/officeDocument/2006/relationships/tags" Target="../tags/tag547.xml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tags" Target="../tags/tag546.xml"/><Relationship Id="rId29" Type="http://schemas.openxmlformats.org/officeDocument/2006/relationships/image" Target="../media/image23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image" Target="../media/image31.jpe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55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10" Type="http://schemas.openxmlformats.org/officeDocument/2006/relationships/image" Target="../media/image33.png"/><Relationship Id="rId4" Type="http://schemas.openxmlformats.org/officeDocument/2006/relationships/tags" Target="../tags/tag555.xml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59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2.xml"/><Relationship Id="rId15" Type="http://schemas.openxmlformats.org/officeDocument/2006/relationships/image" Target="../media/image10.png"/><Relationship Id="rId10" Type="http://schemas.openxmlformats.org/officeDocument/2006/relationships/tags" Target="../tags/tag167.xml"/><Relationship Id="rId19" Type="http://schemas.openxmlformats.org/officeDocument/2006/relationships/image" Target="../media/image14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18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17.png"/><Relationship Id="rId33" Type="http://schemas.openxmlformats.org/officeDocument/2006/relationships/image" Target="../media/image15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21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16.jpeg"/><Relationship Id="rId32" Type="http://schemas.openxmlformats.org/officeDocument/2006/relationships/image" Target="../media/image24.jpe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20.sv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23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slideLayout" Target="../slideLayouts/slideLayout14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8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17.png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image" Target="../media/image15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16.jpeg"/><Relationship Id="rId33" Type="http://schemas.openxmlformats.org/officeDocument/2006/relationships/image" Target="../media/image24.jpe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20.sv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23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slideLayout" Target="../slideLayouts/slideLayout14.xml"/><Relationship Id="rId28" Type="http://schemas.openxmlformats.org/officeDocument/2006/relationships/image" Target="../media/image19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image" Target="../media/image22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8" Type="http://schemas.openxmlformats.org/officeDocument/2006/relationships/tags" Target="../tags/tag19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7.png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16.jpeg"/><Relationship Id="rId33" Type="http://schemas.openxmlformats.org/officeDocument/2006/relationships/image" Target="../media/image15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20.sv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25.jpeg"/><Relationship Id="rId32" Type="http://schemas.openxmlformats.org/officeDocument/2006/relationships/image" Target="../media/image23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19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22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slideLayout" Target="../slideLayouts/slideLayout14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8" Type="http://schemas.openxmlformats.org/officeDocument/2006/relationships/tags" Target="../tags/tag2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image" Target="../media/image17.png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image" Target="../media/image16.jpeg"/><Relationship Id="rId33" Type="http://schemas.openxmlformats.org/officeDocument/2006/relationships/image" Target="../media/image15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image" Target="../media/image20.sv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25.jpeg"/><Relationship Id="rId32" Type="http://schemas.openxmlformats.org/officeDocument/2006/relationships/image" Target="../media/image23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19.png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22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Layout" Target="../slideLayouts/slideLayout14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8" Type="http://schemas.openxmlformats.org/officeDocument/2006/relationships/tags" Target="../tags/tag23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17.png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image" Target="../media/image16.jpeg"/><Relationship Id="rId33" Type="http://schemas.openxmlformats.org/officeDocument/2006/relationships/image" Target="../media/image15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image" Target="../media/image20.sv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25.jpeg"/><Relationship Id="rId32" Type="http://schemas.openxmlformats.org/officeDocument/2006/relationships/image" Target="../media/image23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19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22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slideLayout" Target="../slideLayouts/slideLayout14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8" Type="http://schemas.openxmlformats.org/officeDocument/2006/relationships/tags" Target="../tags/tag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/>
              <a:t>BitStone En</a:t>
            </a:r>
            <a:r>
              <a:rPr lang="zh-CN" altLang="en-US">
                <a:sym typeface="+mn-ea"/>
              </a:rPr>
              <a:t>ergy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94080" y="4904105"/>
            <a:ext cx="3049270" cy="396240"/>
          </a:xfrm>
        </p:spPr>
        <p:txBody>
          <a:bodyPr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Product Series and Datasheet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4220210"/>
            <a:ext cx="3768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 err="1">
                <a:latin typeface="微软雅黑 Light" panose="020B0502040204020203" charset="-122"/>
                <a:ea typeface="微软雅黑 Light" panose="020B0502040204020203" charset="-122"/>
              </a:rPr>
              <a:t>Powered by H</a:t>
            </a:r>
            <a:r>
              <a:rPr lang="en-US" altLang="zh-CN" dirty="0" err="1">
                <a:latin typeface="微软雅黑 Light" panose="020B0502040204020203" charset="-122"/>
                <a:ea typeface="微软雅黑 Light" panose="020B0502040204020203" charset="-122"/>
              </a:rPr>
              <a:t>EGATECH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920" y="375285"/>
            <a:ext cx="1421130" cy="550545"/>
          </a:xfrm>
          <a:prstGeom prst="rect">
            <a:avLst/>
          </a:prstGeom>
        </p:spPr>
      </p:pic>
      <p:pic>
        <p:nvPicPr>
          <p:cNvPr id="3" name="图片 2" descr="紧凑logo-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455" y="173355"/>
            <a:ext cx="2366010" cy="9518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虫创意-样图-98873319433096400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369300" y="1117600"/>
            <a:ext cx="3822700" cy="2803525"/>
          </a:xfrm>
          <a:prstGeom prst="rect">
            <a:avLst/>
          </a:prstGeom>
        </p:spPr>
      </p:pic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8685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494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38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15.39W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13510" y="1431925"/>
            <a:ext cx="579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System-</a:t>
            </a:r>
            <a:r>
              <a:rPr lang="en-US" sz="1600">
                <a:effectLst/>
                <a:sym typeface="+mn-ea"/>
              </a:rPr>
              <a:t>BSHV1539</a:t>
            </a:r>
            <a:endParaRPr lang="en-US" sz="1600" b="0" i="0" u="none" strike="noStrike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8750" y="139446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15.39W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9701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12kW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874895" y="6403975"/>
            <a:ext cx="17100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sz="1000">
                <a:effectLst/>
                <a:sym typeface="+mn-ea"/>
              </a:rPr>
              <a:t>SUN-12K-SG04LP3-EU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2909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66877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5007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66877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9452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54494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7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8817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9701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66750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833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66813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8055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637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4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5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8436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654800" y="4559935"/>
            <a:ext cx="5179060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8685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494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48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20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1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2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19.44W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13510" y="1431925"/>
            <a:ext cx="579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System-</a:t>
            </a:r>
            <a:r>
              <a:rPr lang="en-US" sz="1600">
                <a:effectLst/>
                <a:sym typeface="+mn-ea"/>
              </a:rPr>
              <a:t>BSHV1944</a:t>
            </a:r>
            <a:endParaRPr lang="en-US" sz="1600" b="0" i="0" u="none" strike="noStrike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8750" y="139446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19.44W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>
          <a:xfrm>
            <a:off x="659701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15kW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62525" y="6386195"/>
            <a:ext cx="1534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sz="1000">
                <a:effectLst/>
                <a:sym typeface="+mn-ea"/>
              </a:rPr>
              <a:t>SUN-15K-SG01HP3</a:t>
            </a:r>
          </a:p>
          <a:p>
            <a:pPr algn="ctr" fontAlgn="ctr"/>
            <a:r>
              <a:rPr lang="en-US" sz="1000">
                <a:effectLst/>
                <a:sym typeface="+mn-ea"/>
              </a:rPr>
              <a:t>-EU-AM2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2909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66877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5007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</a:t>
            </a:r>
          </a:p>
        </p:txBody>
      </p:sp>
      <p:sp>
        <p:nvSpPr>
          <p:cNvPr id="53" name="圆角矩形 52"/>
          <p:cNvSpPr/>
          <p:nvPr>
            <p:custDataLst>
              <p:tags r:id="rId7"/>
            </p:custDataLst>
          </p:nvPr>
        </p:nvSpPr>
        <p:spPr>
          <a:xfrm>
            <a:off x="666877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9452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54494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7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8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8817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8"/>
            </p:custDataLst>
          </p:nvPr>
        </p:nvSpPr>
        <p:spPr>
          <a:xfrm>
            <a:off x="659701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0" name="圆角矩形 59"/>
          <p:cNvSpPr/>
          <p:nvPr>
            <p:custDataLst>
              <p:tags r:id="rId9"/>
            </p:custDataLst>
          </p:nvPr>
        </p:nvSpPr>
        <p:spPr>
          <a:xfrm>
            <a:off x="666750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833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62" name="圆角矩形 61"/>
          <p:cNvSpPr/>
          <p:nvPr>
            <p:custDataLst>
              <p:tags r:id="rId10"/>
            </p:custDataLst>
          </p:nvPr>
        </p:nvSpPr>
        <p:spPr>
          <a:xfrm>
            <a:off x="666813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8055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637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5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6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8436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1"/>
            </p:custDataLst>
          </p:nvPr>
        </p:nvCxnSpPr>
        <p:spPr>
          <a:xfrm>
            <a:off x="6654800" y="4559935"/>
            <a:ext cx="5179060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946015" y="4250690"/>
            <a:ext cx="1460500" cy="2280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rcRect/>
          <a:stretch>
            <a:fillRect/>
          </a:stretch>
        </p:blipFill>
        <p:spPr>
          <a:xfrm>
            <a:off x="8435975" y="1099820"/>
            <a:ext cx="3757930" cy="2821305"/>
          </a:xfrm>
          <a:prstGeom prst="rect">
            <a:avLst/>
          </a:prstGeom>
        </p:spPr>
      </p:pic>
      <p:pic>
        <p:nvPicPr>
          <p:cNvPr id="2" name="图片 1" descr="10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8685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494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64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20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1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2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24.30W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13510" y="1431925"/>
            <a:ext cx="579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System-</a:t>
            </a:r>
            <a:r>
              <a:rPr lang="en-US" sz="1600">
                <a:effectLst/>
                <a:sym typeface="+mn-ea"/>
              </a:rPr>
              <a:t>BSHV2430</a:t>
            </a:r>
            <a:endParaRPr lang="en-US" sz="1600" b="0" i="0" u="none" strike="noStrike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8750" y="139446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24.30W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>
          <a:xfrm>
            <a:off x="659701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20kW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62525" y="6386195"/>
            <a:ext cx="1534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sz="1000">
                <a:effectLst/>
                <a:sym typeface="+mn-ea"/>
              </a:rPr>
              <a:t>SUN-20K-SG01HP3-EU-AM2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2909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66877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5007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</a:t>
            </a:r>
          </a:p>
        </p:txBody>
      </p:sp>
      <p:sp>
        <p:nvSpPr>
          <p:cNvPr id="53" name="圆角矩形 52"/>
          <p:cNvSpPr/>
          <p:nvPr>
            <p:custDataLst>
              <p:tags r:id="rId7"/>
            </p:custDataLst>
          </p:nvPr>
        </p:nvSpPr>
        <p:spPr>
          <a:xfrm>
            <a:off x="666877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9452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54494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7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8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8817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8"/>
            </p:custDataLst>
          </p:nvPr>
        </p:nvSpPr>
        <p:spPr>
          <a:xfrm>
            <a:off x="659701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0" name="圆角矩形 59"/>
          <p:cNvSpPr/>
          <p:nvPr>
            <p:custDataLst>
              <p:tags r:id="rId9"/>
            </p:custDataLst>
          </p:nvPr>
        </p:nvSpPr>
        <p:spPr>
          <a:xfrm>
            <a:off x="666750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833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62" name="圆角矩形 61"/>
          <p:cNvSpPr/>
          <p:nvPr>
            <p:custDataLst>
              <p:tags r:id="rId10"/>
            </p:custDataLst>
          </p:nvPr>
        </p:nvSpPr>
        <p:spPr>
          <a:xfrm>
            <a:off x="666813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8055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637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5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6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8436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1"/>
            </p:custDataLst>
          </p:nvPr>
        </p:nvCxnSpPr>
        <p:spPr>
          <a:xfrm>
            <a:off x="6654800" y="4559935"/>
            <a:ext cx="5179060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946015" y="4250690"/>
            <a:ext cx="1460500" cy="2280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rcRect/>
          <a:stretch>
            <a:fillRect/>
          </a:stretch>
        </p:blipFill>
        <p:spPr>
          <a:xfrm>
            <a:off x="8435975" y="1099820"/>
            <a:ext cx="3757930" cy="2821305"/>
          </a:xfrm>
          <a:prstGeom prst="rect">
            <a:avLst/>
          </a:prstGeom>
        </p:spPr>
      </p:pic>
      <p:pic>
        <p:nvPicPr>
          <p:cNvPr id="2" name="图片 1" descr="10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b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sym typeface="+mn-ea"/>
              </a:rPr>
              <a:t>SOLAR MODULE </a:t>
            </a:r>
            <a:endParaRPr lang="en-US" sz="2400" cap="all" dirty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圆角矩形 7"/>
          <p:cNvSpPr/>
          <p:nvPr>
            <p:custDataLst>
              <p:tags r:id="rId3"/>
            </p:custDataLst>
          </p:nvPr>
        </p:nvSpPr>
        <p:spPr>
          <a:xfrm>
            <a:off x="539750" y="1849120"/>
            <a:ext cx="3651885" cy="4540250"/>
          </a:xfrm>
          <a:prstGeom prst="roundRect">
            <a:avLst>
              <a:gd name="adj" fmla="val 7023"/>
            </a:avLst>
          </a:prstGeom>
          <a:gradFill>
            <a:gsLst>
              <a:gs pos="0">
                <a:schemeClr val="accent4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glow rad="203200">
              <a:schemeClr val="accent1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9"/>
          <p:cNvSpPr/>
          <p:nvPr>
            <p:custDataLst>
              <p:tags r:id="rId4"/>
            </p:custDataLst>
          </p:nvPr>
        </p:nvSpPr>
        <p:spPr>
          <a:xfrm>
            <a:off x="3300095" y="6217920"/>
            <a:ext cx="891540" cy="20891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1"/>
          <p:cNvSpPr/>
          <p:nvPr>
            <p:custDataLst>
              <p:tags r:id="rId5"/>
            </p:custDataLst>
          </p:nvPr>
        </p:nvSpPr>
        <p:spPr>
          <a:xfrm>
            <a:off x="836295" y="4291965"/>
            <a:ext cx="3060700" cy="875030"/>
          </a:xfrm>
          <a:prstGeom prst="roundRect">
            <a:avLst>
              <a:gd name="adj" fmla="val 2852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2"/>
          <p:cNvSpPr/>
          <p:nvPr>
            <p:custDataLst>
              <p:tags r:id="rId6"/>
            </p:custDataLst>
          </p:nvPr>
        </p:nvSpPr>
        <p:spPr>
          <a:xfrm>
            <a:off x="3583940" y="5778500"/>
            <a:ext cx="172720" cy="172720"/>
          </a:xfrm>
          <a:prstGeom prst="roundRect">
            <a:avLst>
              <a:gd name="adj" fmla="val 38970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39750" y="1090930"/>
            <a:ext cx="413258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  <a:r>
              <a:rPr lang="en-US" sz="1400" b="1"/>
              <a:t>-</a:t>
            </a:r>
            <a:r>
              <a:rPr lang="en-US" sz="1400" b="1">
                <a:solidFill>
                  <a:schemeClr val="accent2"/>
                </a:solidFill>
              </a:rPr>
              <a:t>182mm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6610" y="5225415"/>
            <a:ext cx="1488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410W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3595" y="5662930"/>
            <a:ext cx="102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err="1">
                <a:latin typeface="微软雅黑" panose="020B0503020204020204" charset="-122"/>
                <a:ea typeface="微软雅黑" panose="020B0503020204020204" charset="-122"/>
              </a:rPr>
              <a:t>21.0%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05710" y="5662930"/>
            <a:ext cx="9893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b="1" dirty="0" err="1"/>
              <a:t>0~+5W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2485" y="5902960"/>
            <a:ext cx="1398270" cy="337820"/>
          </a:xfrm>
          <a:prstGeom prst="rect">
            <a:avLst/>
          </a:prstGeom>
          <a:noFill/>
        </p:spPr>
        <p:txBody>
          <a:bodyPr wrap="square" tIns="107950" rtlCol="0" anchor="t">
            <a:spAutoFit/>
          </a:bodyPr>
          <a:lstStyle/>
          <a:p>
            <a:pPr algn="l"/>
            <a:r>
              <a:rPr lang="zh-CN" altLang="en-US" sz="1200"/>
              <a:t>M</a:t>
            </a:r>
            <a:r>
              <a:rPr lang="en-US" altLang="zh-CN" sz="1200"/>
              <a:t>odule </a:t>
            </a:r>
            <a:r>
              <a:rPr lang="zh-CN" altLang="en-US" sz="1200"/>
              <a:t>E</a:t>
            </a:r>
            <a:r>
              <a:rPr lang="en-US" altLang="zh-CN" sz="1200"/>
              <a:t>fficiency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14600" y="5969635"/>
            <a:ext cx="139890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200"/>
              <a:t>Power Tolerance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322195" y="5655945"/>
            <a:ext cx="0" cy="5619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499870" y="5288915"/>
            <a:ext cx="25234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000" dirty="0" err="1">
                <a:solidFill>
                  <a:schemeClr val="bg1"/>
                </a:solidFill>
              </a:rPr>
              <a:t>bifacial dual glass half cut cell technology</a:t>
            </a:r>
          </a:p>
        </p:txBody>
      </p:sp>
      <p:graphicFrame>
        <p:nvGraphicFramePr>
          <p:cNvPr id="23" name="表格 22"/>
          <p:cNvGraphicFramePr/>
          <p:nvPr>
            <p:custDataLst>
              <p:tags r:id="rId8"/>
            </p:custDataLst>
          </p:nvPr>
        </p:nvGraphicFramePr>
        <p:xfrm>
          <a:off x="4811395" y="412115"/>
          <a:ext cx="303530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 err="1">
                          <a:solidFill>
                            <a:schemeClr val="accent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ELECTRICAL DATA (STC)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(Pmax)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410W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Voltage (Vmp)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31.6V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Current (Imp)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12.98A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Open Circuit Voltage (Voc)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37.5V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Short Circuit Curren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13.88A</a:t>
                      </a:r>
                      <a:endParaRPr lang="zh-CN" altLang="en-US" sz="1000" dirty="0" err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 m(%)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21.0%</a:t>
                      </a:r>
                      <a:endParaRPr lang="zh-CN" altLang="en-US" sz="1000" dirty="0" err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/>
          <p:nvPr>
            <p:custDataLst>
              <p:tags r:id="rId9"/>
            </p:custDataLst>
          </p:nvPr>
        </p:nvGraphicFramePr>
        <p:xfrm>
          <a:off x="8359140" y="412115"/>
          <a:ext cx="3035300" cy="1591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 err="1">
                          <a:solidFill>
                            <a:schemeClr val="accent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ELECTRICAL DATA  (NMOT)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(Pmax)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302W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Voltage (Vmp)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29.18V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Maximum Power Current (Imp)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10.35A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Open Circuit Voltage (Voc)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37.5V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Short Circuit Curren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13.88A</a:t>
                      </a:r>
                      <a:endParaRPr lang="zh-CN" altLang="en-US" sz="1000" dirty="0" err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/>
          <p:nvPr>
            <p:custDataLst>
              <p:tags r:id="rId10"/>
            </p:custDataLst>
          </p:nvPr>
        </p:nvGraphicFramePr>
        <p:xfrm>
          <a:off x="4811395" y="2433320"/>
          <a:ext cx="6901180" cy="2493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 err="1">
                          <a:solidFill>
                            <a:schemeClr val="accent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MECHANICAL DATA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No.of cells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108 cells (6x18)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Module Dimensions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1722 × 1134 × 30 mm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Weight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21 kg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Glass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2.0+2.0 mm , High Transmission, AR Coated Heat Strengthened Glass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Encapsulant Material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EVA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Frame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Anodized Aluminium Alloy (silver/balck)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J-Box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IP 68 rated（3 bypass diodes）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Cables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4.0mm , cable length +350mm/-350mm or customized length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Connector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MC4 Compatible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/>
          <p:nvPr>
            <p:custDataLst>
              <p:tags r:id="rId11"/>
            </p:custDataLst>
          </p:nvPr>
        </p:nvGraphicFramePr>
        <p:xfrm>
          <a:off x="4811395" y="5102860"/>
          <a:ext cx="2681605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 err="1">
                          <a:solidFill>
                            <a:schemeClr val="accent1"/>
                          </a:solidFill>
                        </a:rPr>
                        <a:t>WARRANTY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/>
                        <a:t>12 year Product Workmanship Warranty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/>
                        <a:t>30 year Power Warranty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/>
                        <a:t>2% first year degradation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/>
                        <a:t>0.45% Annual Power Attenuation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图片 19" descr="10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9820" y="1772285"/>
            <a:ext cx="2550160" cy="3491230"/>
          </a:xfrm>
          <a:prstGeom prst="rect">
            <a:avLst/>
          </a:prstGeom>
        </p:spPr>
      </p:pic>
      <p:graphicFrame>
        <p:nvGraphicFramePr>
          <p:cNvPr id="30" name="表格 29"/>
          <p:cNvGraphicFramePr/>
          <p:nvPr>
            <p:custDataLst>
              <p:tags r:id="rId13"/>
            </p:custDataLst>
          </p:nvPr>
        </p:nvGraphicFramePr>
        <p:xfrm>
          <a:off x="7846695" y="5099050"/>
          <a:ext cx="3879215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b="1" dirty="0" err="1">
                          <a:solidFill>
                            <a:schemeClr val="accent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PACKAGING CONFIGURATION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Pieces per pallet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36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Pallets per container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26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Pieces per container 40’HC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936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Packaging box dimensions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1770x1120x1270mm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</a:pPr>
                      <a:r>
                        <a:rPr lang="zh-CN" altLang="en-US"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Packaging box weight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000" dirty="0" err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795kg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13385" y="1339215"/>
            <a:ext cx="4274185" cy="28911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5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K-SG04LP3-EU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21970" y="2034540"/>
            <a:ext cx="1697990" cy="265811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7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9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1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2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4" name="圆角矩形 63"/>
          <p:cNvSpPr/>
          <p:nvPr>
            <p:custDataLst>
              <p:tags r:id="rId13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4"/>
            </p:custDataLst>
          </p:nvPr>
        </p:nvSpPr>
        <p:spPr>
          <a:xfrm>
            <a:off x="619760" y="566610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72" name="圆角矩形 71"/>
          <p:cNvSpPr/>
          <p:nvPr>
            <p:custDataLst>
              <p:tags r:id="rId15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6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7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8"/>
            </p:custDataLst>
          </p:nvPr>
        </p:nvGraphicFramePr>
        <p:xfrm>
          <a:off x="4944745" y="1328420"/>
          <a:ext cx="3285490" cy="5160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ym typeface="+mn-ea"/>
                        </a:rPr>
                        <a:t>Lead-acid or 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9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20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1"/>
            </p:custDataLst>
          </p:nvPr>
        </p:nvGraphicFramePr>
        <p:xfrm>
          <a:off x="8321040" y="1339215"/>
          <a:ext cx="3727450" cy="5149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7.6/7.2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8.4/8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11.4/10.9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Output short circuit current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 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13385" y="1339215"/>
            <a:ext cx="4274185" cy="28911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6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K-SG04LP3-EU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21970" y="2034540"/>
            <a:ext cx="1697990" cy="265811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7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9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1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2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4" name="圆角矩形 63"/>
          <p:cNvSpPr/>
          <p:nvPr>
            <p:custDataLst>
              <p:tags r:id="rId13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4"/>
            </p:custDataLst>
          </p:nvPr>
        </p:nvSpPr>
        <p:spPr>
          <a:xfrm>
            <a:off x="619760" y="566610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72" name="圆角矩形 71"/>
          <p:cNvSpPr/>
          <p:nvPr>
            <p:custDataLst>
              <p:tags r:id="rId15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6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7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8"/>
            </p:custDataLst>
          </p:nvPr>
        </p:nvGraphicFramePr>
        <p:xfrm>
          <a:off x="4944745" y="1328420"/>
          <a:ext cx="3285490" cy="5233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ym typeface="+mn-ea"/>
                        </a:rPr>
                        <a:t>Lead-acid or 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7800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9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20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1"/>
            </p:custDataLst>
          </p:nvPr>
        </p:nvGraphicFramePr>
        <p:xfrm>
          <a:off x="8321040" y="1339215"/>
          <a:ext cx="3727450" cy="5149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9.1/8.7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10/9.6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13.6/13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Output short circuit current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13385" y="1339215"/>
            <a:ext cx="4274185" cy="28911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6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6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0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1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4" name="圆角矩形 63"/>
          <p:cNvSpPr/>
          <p:nvPr>
            <p:custDataLst>
              <p:tags r:id="rId12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3"/>
            </p:custDataLst>
          </p:nvPr>
        </p:nvSpPr>
        <p:spPr>
          <a:xfrm>
            <a:off x="619760" y="566610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72" name="圆角矩形 71"/>
          <p:cNvSpPr/>
          <p:nvPr>
            <p:custDataLst>
              <p:tags r:id="rId14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6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7"/>
            </p:custDataLst>
          </p:nvPr>
        </p:nvGraphicFramePr>
        <p:xfrm>
          <a:off x="4944745" y="1346200"/>
          <a:ext cx="3285490" cy="51492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1H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P3-EU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ym typeface="+mn-ea"/>
                        </a:rPr>
                        <a:t>Lithium-ion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7800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8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9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8321040" y="1339215"/>
          <a:ext cx="3727450" cy="5149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K-SG0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1H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P3-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EU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-AM2</a:t>
                      </a: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9.1/8.7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10/9.6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13.6/13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Output short circuit current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/>
          <a:srcRect t="1500" b="4209"/>
          <a:stretch>
            <a:fillRect/>
          </a:stretch>
        </p:blipFill>
        <p:spPr>
          <a:xfrm>
            <a:off x="413385" y="1808480"/>
            <a:ext cx="1951990" cy="2873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13385" y="1339215"/>
            <a:ext cx="4274185" cy="28911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8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6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0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1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4" name="圆角矩形 63"/>
          <p:cNvSpPr/>
          <p:nvPr>
            <p:custDataLst>
              <p:tags r:id="rId12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3"/>
            </p:custDataLst>
          </p:nvPr>
        </p:nvSpPr>
        <p:spPr>
          <a:xfrm>
            <a:off x="619760" y="568388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72" name="圆角矩形 71"/>
          <p:cNvSpPr/>
          <p:nvPr>
            <p:custDataLst>
              <p:tags r:id="rId14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6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7"/>
            </p:custDataLst>
          </p:nvPr>
        </p:nvGraphicFramePr>
        <p:xfrm>
          <a:off x="4944745" y="1328420"/>
          <a:ext cx="3285490" cy="5177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160-700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 Battery Input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10400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260-850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20+20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30+30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8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9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8321040" y="1321435"/>
          <a:ext cx="3727450" cy="5185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K-SG04LP3-EU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8800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12.2/11.6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13.4/12.8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1.5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 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/>
          <a:srcRect t="1500" b="4209"/>
          <a:stretch>
            <a:fillRect/>
          </a:stretch>
        </p:blipFill>
        <p:spPr>
          <a:xfrm>
            <a:off x="413385" y="1808480"/>
            <a:ext cx="1951990" cy="2873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428625" y="1343025"/>
            <a:ext cx="4232275" cy="2870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10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5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7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1"/>
            </p:custDataLst>
          </p:nvPr>
        </p:nvGraphicFramePr>
        <p:xfrm>
          <a:off x="4944745" y="1328420"/>
          <a:ext cx="3285490" cy="5180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K-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SG01HP3-EU-AM2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160-700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 Battery Input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325-850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20+20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30+30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2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3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14"/>
            </p:custDataLst>
          </p:nvPr>
        </p:nvGraphicFramePr>
        <p:xfrm>
          <a:off x="8321040" y="1339215"/>
          <a:ext cx="3727450" cy="5168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900">
                          <a:effectLst/>
                          <a:sym typeface="+mn-ea"/>
                        </a:rPr>
                        <a:t>S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UN-10K-SG01HP3-</a:t>
                      </a: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EU-AM2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15.2/14.5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16.7/16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1.5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33375" y="1864995"/>
            <a:ext cx="1850390" cy="288988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11" name="圆角矩形 10"/>
          <p:cNvSpPr/>
          <p:nvPr>
            <p:custDataLst>
              <p:tags r:id="rId18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619760" y="568388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13" name="圆角矩形 12"/>
          <p:cNvSpPr/>
          <p:nvPr>
            <p:custDataLst>
              <p:tags r:id="rId20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21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428625" y="1343025"/>
            <a:ext cx="4232275" cy="2870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>
              <a:buClrTx/>
              <a:buSzTx/>
              <a:buFontTx/>
            </a:pP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12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5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7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1"/>
            </p:custDataLst>
          </p:nvPr>
        </p:nvGraphicFramePr>
        <p:xfrm>
          <a:off x="4944745" y="1328420"/>
          <a:ext cx="3288665" cy="513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SUN-12K-SG0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1HP3-EU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Type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160-700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 Battery Input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340-850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26+20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39+30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2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3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14"/>
            </p:custDataLst>
          </p:nvPr>
        </p:nvGraphicFramePr>
        <p:xfrm>
          <a:off x="8321040" y="1339215"/>
          <a:ext cx="3727450" cy="51244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SUN-12K-SG01HP3-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13200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18.2/17.4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20/19.2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1.5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33375" y="1864995"/>
            <a:ext cx="1850390" cy="288988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11" name="圆角矩形 10"/>
          <p:cNvSpPr/>
          <p:nvPr>
            <p:custDataLst>
              <p:tags r:id="rId18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619760" y="568388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13" name="圆角矩形 12"/>
          <p:cNvSpPr/>
          <p:nvPr>
            <p:custDataLst>
              <p:tags r:id="rId20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21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>
            <p:custDataLst>
              <p:tags r:id="rId2"/>
            </p:custDataLst>
          </p:nvPr>
        </p:nvSpPr>
        <p:spPr>
          <a:xfrm>
            <a:off x="635285" y="3308993"/>
            <a:ext cx="10921429" cy="2661007"/>
          </a:xfrm>
          <a:prstGeom prst="roundRect">
            <a:avLst>
              <a:gd name="adj" fmla="val 4409"/>
            </a:avLst>
          </a:prstGeom>
          <a:solidFill>
            <a:schemeClr val="bg1">
              <a:lumMod val="85000"/>
              <a:lumOff val="1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>
            <a:outerShdw blurRad="190500" dist="88900" algn="ctr" rotWithShape="0">
              <a:schemeClr val="bg2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3322520" y="3678862"/>
            <a:ext cx="0" cy="1982913"/>
          </a:xfrm>
          <a:prstGeom prst="line">
            <a:avLst/>
          </a:prstGeom>
          <a:ln>
            <a:gradFill flip="none" rotWithShape="1">
              <a:gsLst>
                <a:gs pos="50000">
                  <a:schemeClr val="accent4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5971839" y="3678862"/>
            <a:ext cx="0" cy="1982913"/>
          </a:xfrm>
          <a:prstGeom prst="line">
            <a:avLst/>
          </a:prstGeom>
          <a:ln>
            <a:gradFill flip="none" rotWithShape="1">
              <a:gsLst>
                <a:gs pos="50000">
                  <a:schemeClr val="accent4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1325514" y="3888187"/>
            <a:ext cx="1184391" cy="365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P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art One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1129665" y="4575810"/>
            <a:ext cx="1496695" cy="5530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400" b="1" kern="0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</a:t>
            </a:r>
            <a:r>
              <a:rPr lang="zh-CN" altLang="en-US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roduct</a:t>
            </a:r>
            <a:r>
              <a:rPr lang="en-US" altLang="zh-CN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Series</a:t>
            </a: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3988005" y="3888187"/>
            <a:ext cx="1184391" cy="365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P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art Two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序号"/>
          <p:cNvSpPr txBox="1"/>
          <p:nvPr>
            <p:custDataLst>
              <p:tags r:id="rId8"/>
            </p:custDataLst>
          </p:nvPr>
        </p:nvSpPr>
        <p:spPr>
          <a:xfrm>
            <a:off x="6801580" y="3888187"/>
            <a:ext cx="1184391" cy="365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P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art Three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序号"/>
          <p:cNvSpPr txBox="1"/>
          <p:nvPr>
            <p:custDataLst>
              <p:tags r:id="rId9"/>
            </p:custDataLst>
          </p:nvPr>
        </p:nvSpPr>
        <p:spPr>
          <a:xfrm>
            <a:off x="9689870" y="3888187"/>
            <a:ext cx="1184391" cy="365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P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art Four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标题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6079490" y="1818936"/>
            <a:ext cx="5512904" cy="10810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400"/>
              <a:t>CONTENTS</a:t>
            </a:r>
          </a:p>
        </p:txBody>
      </p:sp>
      <p:cxnSp>
        <p:nvCxnSpPr>
          <p:cNvPr id="30" name="直接连接符 29"/>
          <p:cNvCxnSpPr/>
          <p:nvPr>
            <p:custDataLst>
              <p:tags r:id="rId11"/>
            </p:custDataLst>
          </p:nvPr>
        </p:nvCxnSpPr>
        <p:spPr>
          <a:xfrm flipV="1">
            <a:off x="8917703" y="3678862"/>
            <a:ext cx="0" cy="1982913"/>
          </a:xfrm>
          <a:prstGeom prst="line">
            <a:avLst/>
          </a:prstGeom>
          <a:ln>
            <a:gradFill flip="none" rotWithShape="1">
              <a:gsLst>
                <a:gs pos="50000">
                  <a:schemeClr val="accent4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项标题"/>
          <p:cNvSpPr txBox="1"/>
          <p:nvPr>
            <p:custDataLst>
              <p:tags r:id="rId12"/>
            </p:custDataLst>
          </p:nvPr>
        </p:nvSpPr>
        <p:spPr>
          <a:xfrm>
            <a:off x="3814445" y="4575810"/>
            <a:ext cx="1496695" cy="55308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solar </a:t>
            </a:r>
            <a:r>
              <a:rPr lang="en-US" altLang="zh-CN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module</a:t>
            </a:r>
            <a:r>
              <a:rPr lang="zh-CN" altLang="en-US" sz="14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Datasheet</a:t>
            </a:r>
          </a:p>
        </p:txBody>
      </p:sp>
      <p:sp>
        <p:nvSpPr>
          <p:cNvPr id="51" name="项标题"/>
          <p:cNvSpPr txBox="1"/>
          <p:nvPr>
            <p:custDataLst>
              <p:tags r:id="rId13"/>
            </p:custDataLst>
          </p:nvPr>
        </p:nvSpPr>
        <p:spPr>
          <a:xfrm>
            <a:off x="6640830" y="4593590"/>
            <a:ext cx="1496695" cy="5530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6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Inverter Datasheet (HV)</a:t>
            </a:r>
          </a:p>
        </p:txBody>
      </p:sp>
      <p:sp>
        <p:nvSpPr>
          <p:cNvPr id="53" name="项标题"/>
          <p:cNvSpPr txBox="1"/>
          <p:nvPr>
            <p:custDataLst>
              <p:tags r:id="rId14"/>
            </p:custDataLst>
          </p:nvPr>
        </p:nvSpPr>
        <p:spPr>
          <a:xfrm>
            <a:off x="9509760" y="4575810"/>
            <a:ext cx="1496695" cy="5530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600" b="1" kern="0" cap="all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Battery Datasheet (HV)</a:t>
            </a:r>
            <a:endParaRPr lang="zh-CN" altLang="en-US" sz="1600" b="1" kern="0" cap="all" dirty="0">
              <a:gradFill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48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1600" b="1" kern="0" cap="all" dirty="0">
              <a:gradFill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48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1600" b="1" kern="0" cap="all" dirty="0">
              <a:gradFill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4800000"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428625" y="1343025"/>
            <a:ext cx="4232275" cy="2870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15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6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0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1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4" name="圆角矩形 63"/>
          <p:cNvSpPr/>
          <p:nvPr>
            <p:custDataLst>
              <p:tags r:id="rId12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3"/>
            </p:custDataLst>
          </p:nvPr>
        </p:nvSpPr>
        <p:spPr>
          <a:xfrm>
            <a:off x="619760" y="566610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72" name="圆角矩形 71"/>
          <p:cNvSpPr/>
          <p:nvPr>
            <p:custDataLst>
              <p:tags r:id="rId14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6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7"/>
            </p:custDataLst>
          </p:nvPr>
        </p:nvGraphicFramePr>
        <p:xfrm>
          <a:off x="4944745" y="1328420"/>
          <a:ext cx="3285490" cy="524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1H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P3-EU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Battery Type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160-700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 Battery Input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19500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420-850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26+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39+30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8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9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8321040" y="1339215"/>
          <a:ext cx="3727450" cy="5223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SUN-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15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K-SG0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1H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P3-EU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22.8/21.8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25/24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1.5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 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8625" y="2059940"/>
            <a:ext cx="1762760" cy="27520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428625" y="1343025"/>
            <a:ext cx="4232275" cy="2870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en-US" altLang="zh-CN" sz="2400" kern="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Three Phase Hybrid Inverter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375" y="96139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SUN-</a:t>
            </a:r>
            <a:r>
              <a:rPr lang="en-US">
                <a:solidFill>
                  <a:schemeClr val="accent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20</a:t>
            </a:r>
            <a:r>
              <a:rPr lang="en-US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K-SG01HP3-EU-AM2</a:t>
            </a:r>
            <a:endParaRPr lang="en-US" altLang="en-US"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61620" y="601091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19710" y="466979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pic>
        <p:nvPicPr>
          <p:cNvPr id="30" name="图片 29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3860" y="5043805"/>
            <a:ext cx="153670" cy="196215"/>
          </a:xfrm>
          <a:prstGeom prst="rect">
            <a:avLst/>
          </a:prstGeom>
        </p:spPr>
      </p:pic>
      <p:sp>
        <p:nvSpPr>
          <p:cNvPr id="32" name="圆角矩形 31"/>
          <p:cNvSpPr/>
          <p:nvPr>
            <p:custDataLst>
              <p:tags r:id="rId6"/>
            </p:custDataLst>
          </p:nvPr>
        </p:nvSpPr>
        <p:spPr>
          <a:xfrm>
            <a:off x="343535" y="46564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71500" y="4669155"/>
            <a:ext cx="45173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343535" y="49930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615950" y="4999355"/>
            <a:ext cx="304800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9710" y="5332095"/>
            <a:ext cx="500380" cy="288925"/>
            <a:chOff x="10181" y="8997"/>
            <a:chExt cx="788" cy="455"/>
          </a:xfrm>
        </p:grpSpPr>
        <p:sp>
          <p:nvSpPr>
            <p:cNvPr id="45" name="文本框 44"/>
            <p:cNvSpPr txBox="1"/>
            <p:nvPr>
              <p:custDataLst>
                <p:tags r:id="rId24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47" name="圆角矩形 46"/>
            <p:cNvSpPr/>
            <p:nvPr>
              <p:custDataLst>
                <p:tags r:id="rId25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0"/>
            </p:custDataLst>
          </p:nvPr>
        </p:nvSpPr>
        <p:spPr>
          <a:xfrm>
            <a:off x="609600" y="5361305"/>
            <a:ext cx="44443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</a:t>
            </a:r>
            <a:r>
              <a:rPr lang="en-US" altLang="zh-CN" sz="900">
                <a:latin typeface="微软雅黑 Light" panose="020B0502040204020203" charset="-122"/>
                <a:ea typeface="微软雅黑 Light" panose="020B0502040204020203" charset="-122"/>
              </a:rPr>
              <a:t>i-</a:t>
            </a:r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batteries parallel</a:t>
            </a:r>
          </a:p>
        </p:txBody>
      </p:sp>
      <p:sp>
        <p:nvSpPr>
          <p:cNvPr id="52" name="文本框 51"/>
          <p:cNvSpPr txBox="1"/>
          <p:nvPr>
            <p:custDataLst>
              <p:tags r:id="rId11"/>
            </p:custDataLst>
          </p:nvPr>
        </p:nvSpPr>
        <p:spPr>
          <a:xfrm>
            <a:off x="271780" y="568579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50</a:t>
            </a:r>
          </a:p>
        </p:txBody>
      </p:sp>
      <p:sp>
        <p:nvSpPr>
          <p:cNvPr id="64" name="圆角矩形 63"/>
          <p:cNvSpPr/>
          <p:nvPr>
            <p:custDataLst>
              <p:tags r:id="rId12"/>
            </p:custDataLst>
          </p:nvPr>
        </p:nvSpPr>
        <p:spPr>
          <a:xfrm>
            <a:off x="342265" y="566483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13"/>
            </p:custDataLst>
          </p:nvPr>
        </p:nvSpPr>
        <p:spPr>
          <a:xfrm>
            <a:off x="619760" y="5666105"/>
            <a:ext cx="340868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50A</a:t>
            </a:r>
          </a:p>
        </p:txBody>
      </p:sp>
      <p:sp>
        <p:nvSpPr>
          <p:cNvPr id="72" name="圆角矩形 71"/>
          <p:cNvSpPr/>
          <p:nvPr>
            <p:custDataLst>
              <p:tags r:id="rId14"/>
            </p:custDataLst>
          </p:nvPr>
        </p:nvSpPr>
        <p:spPr>
          <a:xfrm>
            <a:off x="342900" y="600329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601980" y="6017260"/>
            <a:ext cx="408495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High voltage battery, higher efﬁciency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31140" y="6318885"/>
            <a:ext cx="500380" cy="306705"/>
            <a:chOff x="10191" y="8938"/>
            <a:chExt cx="788" cy="483"/>
          </a:xfrm>
        </p:grpSpPr>
        <p:sp>
          <p:nvSpPr>
            <p:cNvPr id="75" name="文本框 74"/>
            <p:cNvSpPr txBox="1"/>
            <p:nvPr>
              <p:custDataLst>
                <p:tags r:id="rId22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76" name="圆角矩形 75"/>
            <p:cNvSpPr/>
            <p:nvPr>
              <p:custDataLst>
                <p:tags r:id="rId23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6"/>
            </p:custDataLst>
          </p:nvPr>
        </p:nvSpPr>
        <p:spPr>
          <a:xfrm>
            <a:off x="605790" y="6356350"/>
            <a:ext cx="423672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17"/>
            </p:custDataLst>
          </p:nvPr>
        </p:nvGraphicFramePr>
        <p:xfrm>
          <a:off x="4944745" y="1328420"/>
          <a:ext cx="3285490" cy="524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K-SG0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1H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P3-EU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Battery Type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Lithium-ion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160-700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 Battery Input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26000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500-850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DC Input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26+26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39+39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2+2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18"/>
            </p:custDataLst>
          </p:nvPr>
        </p:nvSpPr>
        <p:spPr>
          <a:xfrm>
            <a:off x="4839970" y="104965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  <p:graphicFrame>
        <p:nvGraphicFramePr>
          <p:cNvPr id="84" name="表格 83"/>
          <p:cNvGraphicFramePr/>
          <p:nvPr>
            <p:custDataLst>
              <p:tags r:id="rId19"/>
            </p:custDataLst>
          </p:nvPr>
        </p:nvGraphicFramePr>
        <p:xfrm>
          <a:off x="40355520" y="4754880"/>
          <a:ext cx="355981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SUN-5K-SG04LP3-EU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40-60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Discharging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External Temperature Sensor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yes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Curve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 Stages / Equalization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Charging Strategy for Li-Ion Battery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Self-a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daption to BMS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PV String Input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DC Input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PV Input Voltage (V)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550 (160-800)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Start-up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MPPT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Full Load DC Voltage Range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350-650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PV Input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13+13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PV ISC (A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17+17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MPP Trackers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No.of Strings per MPP Tracker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1+1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8321040" y="1339215"/>
          <a:ext cx="3727450" cy="5223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SUN-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K-SG0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1H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P3-EU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-AM2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Active Power (W)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22000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AC Output Rated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30.4/29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 AC 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33.4/31.9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Three-phase Unbalanced 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Output Current (A)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Max. Continuous AC Passthrough (A)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Peak Power (off grid)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1.5 time of rated power, 10 S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Factor Adjustment 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 leading to 0.8 lagging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Voltage/Range(V)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220/380, 230/400 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0.85Un-1.1Un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Rated Input/Output Grid Frequency/Range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50Hz/45Hz-55Hz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60Hz/55Hz-65Hz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Grid Connection Form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3L+N+PE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Total Harmonics Current Distortion (THDi)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&lt;3% (of nominal power)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DC Current Injection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&lt;0.5% In</a:t>
                      </a:r>
                    </a:p>
                  </a:txBody>
                  <a:tcPr>
                    <a:lnL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8625" y="2059940"/>
            <a:ext cx="1762760" cy="2752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92125" y="1267460"/>
            <a:ext cx="4889500" cy="21615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8000" y="258445"/>
            <a:ext cx="10800080" cy="492760"/>
          </a:xfrm>
        </p:spPr>
        <p:txBody>
          <a:bodyPr anchor="b" anchorCtr="0"/>
          <a:lstStyle/>
          <a:p>
            <a:pPr algn="l">
              <a:buClrTx/>
              <a:buSzTx/>
              <a:buFontTx/>
            </a:pPr>
            <a:r>
              <a:rPr lang="en-US" altLang="zh-CN" sz="2400" cap="all" dirty="0">
                <a:solidFill>
                  <a:schemeClr val="tx1"/>
                </a:solidFill>
                <a:uFillTx/>
                <a:sym typeface="+mn-ea"/>
              </a:rPr>
              <a:t>DEYE</a:t>
            </a:r>
            <a:r>
              <a:rPr lang="zh-CN" altLang="en-US" sz="2400" cap="all" dirty="0">
                <a:solidFill>
                  <a:schemeClr val="tx1"/>
                </a:solidFill>
                <a:uFillTx/>
                <a:sym typeface="+mn-ea"/>
              </a:rPr>
              <a:t> </a:t>
            </a:r>
            <a:r>
              <a:rPr sz="2400" cap="all" dirty="0">
                <a:solidFill>
                  <a:schemeClr val="tx1"/>
                </a:solidFill>
                <a:uFillTx/>
                <a:sym typeface="+mn-ea"/>
              </a:rPr>
              <a:t>Energy Storage System</a:t>
            </a:r>
          </a:p>
        </p:txBody>
      </p:sp>
      <p:pic>
        <p:nvPicPr>
          <p:cNvPr id="7" name="图片 6" descr="未标题-2_画板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405" y="2757170"/>
            <a:ext cx="1661795" cy="308165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377825" y="899160"/>
            <a:ext cx="43453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>
                <a:effectLst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Type: GB-L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06295" y="3646170"/>
            <a:ext cx="366458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Structural safety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Meet high seismic grade zone 4.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endParaRPr lang="zh-CN" altLang="en-US" sz="900" dirty="0" err="1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High-voltage stack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Modules are connected in series without cable connection,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and high-voltage platform improves system eﬃciency.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endParaRPr lang="zh-CN" altLang="en-US" sz="900" dirty="0" err="1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Thermal management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Temperature detection of key parts, cell, power plug-in, etc.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endParaRPr lang="zh-CN" altLang="en-US" sz="900" dirty="0" err="1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Wide temperature operation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The heating function is optional to meet the application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scenarios with low temperature and no sense.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endParaRPr lang="zh-CN" altLang="en-US" sz="900" dirty="0" err="1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Environmental friendliness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IP protection grade 65, anti-corrosion grade ≥C2, </a:t>
            </a: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environmental protection battery.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endParaRPr lang="zh-CN" altLang="en-US" sz="900" dirty="0" err="1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900" b="1" dirty="0" err="1">
                <a:latin typeface="微软雅黑" panose="020B0503020204020204" charset="-122"/>
                <a:ea typeface="微软雅黑" panose="020B0503020204020204" charset="-122"/>
              </a:rPr>
              <a:t>Intelligent and visual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Support remote upgrade, real-time battery warning</a:t>
            </a: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900" dirty="0" err="1">
                <a:latin typeface="微软雅黑 Light" panose="020B0502040204020203" charset="-122"/>
                <a:ea typeface="微软雅黑 Light" panose="020B0502040204020203" charset="-122"/>
              </a:rPr>
              <a:t>     i</a:t>
            </a:r>
            <a:r>
              <a:rPr lang="zh-CN" altLang="en-US" sz="900" dirty="0" err="1">
                <a:latin typeface="微软雅黑 Light" panose="020B0502040204020203" charset="-122"/>
                <a:ea typeface="微软雅黑 Light" panose="020B0502040204020203" charset="-122"/>
              </a:rPr>
              <a:t>nformation push,LCD data display.</a:t>
            </a:r>
          </a:p>
        </p:txBody>
      </p:sp>
      <p:graphicFrame>
        <p:nvGraphicFramePr>
          <p:cNvPr id="78" name="表格 77"/>
          <p:cNvGraphicFramePr/>
          <p:nvPr>
            <p:custDataLst>
              <p:tags r:id="rId5"/>
            </p:custDataLst>
          </p:nvPr>
        </p:nvGraphicFramePr>
        <p:xfrm>
          <a:off x="6092825" y="644525"/>
          <a:ext cx="5960110" cy="601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Main Parameter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9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Cell Chemistry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LiFePO4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Module Energy (kWh)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4.09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Module Nominal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102.4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Module Capacity (Ah))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Battery Module Qty In Series (Optional)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System Nominal Voltage 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204.8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307.2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409.6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512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614.4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System Operating voltage(V)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179.2~691.2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System Energy (kWh)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8.18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12.27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16.36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20.45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24.56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System Usable Energy (kWh)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7.36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11.04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14.72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18.40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22.10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Charge/Discharge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Current (A)</a:t>
                      </a:r>
                    </a:p>
                  </a:txBody>
                  <a:tcPr anchor="ctr">
                    <a:lnL>
                      <a:noFill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Recommend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anchor="ctr"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Max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</a:p>
                  </a:txBody>
                  <a:tcPr anchor="ctr"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Peak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Discharge</a:t>
                      </a:r>
                    </a:p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(2mins,25°C)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anchor="ctr"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Working Temperature (°C)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Charge:0~55/Discharge:-20~55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LCD Display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SOC%,Power,Total Voltage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Communication Port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CAN2.0, RS485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Humidity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5%~90%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Altitude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≤2000m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 Rating of Enclosure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IP65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Storage Temperature (°C) 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0~35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Dimension (W/D/H,mm)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540*385*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650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540*385*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870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540*385*1090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540*385*1310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540*385*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Weight(kg)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76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108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140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172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204</a:t>
                      </a:r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Installation Location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Floor Mount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Recommend Depth of Discharge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90%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Cycle Life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25±2,0.5C/0.5C, EOL70%≥6000 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Warranty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 years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Certiﬁcation</a:t>
                      </a:r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CE, IEC62619, VDE2510-50, UKCA, UN38.3</a:t>
                      </a:r>
                    </a:p>
                  </a:txBody>
                  <a:tcPr>
                    <a:lnL w="3175">
                      <a:solidFill>
                        <a:schemeClr val="tx1"/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L>
                    <a:lnR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R>
                    <a:lnT w="3175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>
            <p:custDataLst>
              <p:tags r:id="rId6"/>
            </p:custDataLst>
          </p:nvPr>
        </p:nvSpPr>
        <p:spPr>
          <a:xfrm>
            <a:off x="6021705" y="367665"/>
            <a:ext cx="1369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Technical Data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1660" y="344170"/>
            <a:ext cx="10785475" cy="395605"/>
          </a:xfrm>
        </p:spPr>
        <p:txBody>
          <a:bodyPr anchor="b" anchorCtr="0"/>
          <a:lstStyle/>
          <a:p>
            <a:pPr algn="l">
              <a:buClrTx/>
              <a:buSzTx/>
              <a:buFontTx/>
            </a:pPr>
            <a:r>
              <a:rPr lang="zh-CN" altLang="en-US" sz="2400" cap="all" dirty="0">
                <a:solidFill>
                  <a:schemeClr val="tx1"/>
                </a:solidFill>
                <a:uFillTx/>
                <a:sym typeface="+mn-ea"/>
              </a:rPr>
              <a:t>Product Series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64795" y="1143635"/>
          <a:ext cx="11658600" cy="52165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3555">
                <a:tc gridSpan="7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800" b="1" cap="all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8975" marR="8975" marT="8975" marB="0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System Upgrade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Basic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Essential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Luxery</a:t>
                      </a:r>
                      <a:endParaRPr lang="en-US" sz="1200" b="1" i="0" u="none" strike="noStrike" dirty="0" err="1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Premium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100000">
                          <a:schemeClr val="accent2"/>
                        </a:gs>
                        <a:gs pos="0">
                          <a:schemeClr val="accent2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Product Series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Total kwp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Number of Panels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Panel Brand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Panel Type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Inverter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Max. kwp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Max Panels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BSLV486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4.86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SUN-5K-SG04LP3-EU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15kwh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BSLV648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6.48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SUN-5K-SG04LP3-EU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15kwh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BSLV729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7.29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SUN-6K-SG04LP3-EU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15kwh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BSHV729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7.29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SUN-6K-SG01HP3-EU-AM2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BSHV1053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10.53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SUN-8k-SG01HP3-EU-AM2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12.0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BSHV1296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12.96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SUN-10K-SG01HP3-EU-AM2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15.0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BSHV1620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15.39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SUN-12k-SG01HP3-EU-AM2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18.0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BSHV1944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19.44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SUN-15K-SG01HP3-EU-AM2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22.5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BSHV2430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25.92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HEGATECH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HGT-S108|M10H-XXX-BG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SUN-20K-SG01HP3-EU-AM2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30.0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altLang="zh-CN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20kwh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24kwh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86" marR="9086" marT="9086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5310" y="280035"/>
            <a:ext cx="6736715" cy="506730"/>
          </a:xfrm>
        </p:spPr>
        <p:txBody>
          <a:bodyPr anchor="b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kern="0" cap="all">
                <a:solidFill>
                  <a:schemeClr val="tx1"/>
                </a:solidFill>
                <a:uFillTx/>
                <a:sym typeface="+mn-ea"/>
              </a:rPr>
              <a:t>BS Redsdential PV power system</a:t>
            </a:r>
          </a:p>
        </p:txBody>
      </p:sp>
      <p:sp>
        <p:nvSpPr>
          <p:cNvPr id="5" name="圆角矩形 7"/>
          <p:cNvSpPr/>
          <p:nvPr>
            <p:custDataLst>
              <p:tags r:id="rId3"/>
            </p:custDataLst>
          </p:nvPr>
        </p:nvSpPr>
        <p:spPr>
          <a:xfrm>
            <a:off x="5427980" y="4866640"/>
            <a:ext cx="6459855" cy="1626235"/>
          </a:xfrm>
          <a:prstGeom prst="roundRect">
            <a:avLst>
              <a:gd name="adj" fmla="val 7023"/>
            </a:avLst>
          </a:prstGeom>
          <a:gradFill>
            <a:gsLst>
              <a:gs pos="0">
                <a:schemeClr val="accent4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glow rad="203200">
              <a:schemeClr val="accent1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9"/>
          <p:cNvSpPr/>
          <p:nvPr>
            <p:custDataLst>
              <p:tags r:id="rId4"/>
            </p:custDataLst>
          </p:nvPr>
        </p:nvSpPr>
        <p:spPr>
          <a:xfrm>
            <a:off x="10915650" y="6355080"/>
            <a:ext cx="891540" cy="20891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1"/>
          <p:cNvSpPr/>
          <p:nvPr>
            <p:custDataLst>
              <p:tags r:id="rId5"/>
            </p:custDataLst>
          </p:nvPr>
        </p:nvSpPr>
        <p:spPr>
          <a:xfrm>
            <a:off x="11499215" y="5617210"/>
            <a:ext cx="387350" cy="875030"/>
          </a:xfrm>
          <a:prstGeom prst="roundRect">
            <a:avLst>
              <a:gd name="adj" fmla="val 2852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2"/>
          <p:cNvSpPr/>
          <p:nvPr>
            <p:custDataLst>
              <p:tags r:id="rId6"/>
            </p:custDataLst>
          </p:nvPr>
        </p:nvSpPr>
        <p:spPr>
          <a:xfrm>
            <a:off x="11367135" y="5444490"/>
            <a:ext cx="172720" cy="172720"/>
          </a:xfrm>
          <a:prstGeom prst="roundRect">
            <a:avLst>
              <a:gd name="adj" fmla="val 38970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户用解决方案配图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179060" y="1105535"/>
            <a:ext cx="6863715" cy="250253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75310" y="1287780"/>
            <a:ext cx="3790950" cy="2218055"/>
            <a:chOff x="426" y="2672"/>
            <a:chExt cx="5970" cy="3493"/>
          </a:xfrm>
        </p:grpSpPr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1028" y="3113"/>
              <a:ext cx="5369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200"/>
                <a:t>QUALIFIED</a:t>
              </a:r>
              <a:r>
                <a:rPr lang="en-US" altLang="zh-CN" sz="1200"/>
                <a:t> </a:t>
              </a:r>
              <a:r>
                <a:rPr lang="zh-CN" altLang="en-US" sz="1200"/>
                <a:t>ORIGINAL COMPONENTS</a:t>
              </a:r>
            </a:p>
            <a:p>
              <a:pPr>
                <a:lnSpc>
                  <a:spcPct val="250000"/>
                </a:lnSpc>
              </a:pPr>
              <a:r>
                <a:rPr lang="zh-CN" altLang="en-US" sz="1200">
                  <a:sym typeface="+mn-ea"/>
                </a:rPr>
                <a:t>PROFESSIONAL FULL</a:t>
              </a:r>
              <a:r>
                <a:rPr lang="en-US" altLang="zh-CN" sz="1200">
                  <a:sym typeface="+mn-ea"/>
                </a:rPr>
                <a:t> </a:t>
              </a:r>
              <a:r>
                <a:rPr lang="zh-CN" altLang="en-US" sz="1200">
                  <a:sym typeface="+mn-ea"/>
                </a:rPr>
                <a:t>SYSTEM DESIGN</a:t>
              </a:r>
            </a:p>
            <a:p>
              <a:pPr>
                <a:lnSpc>
                  <a:spcPct val="250000"/>
                </a:lnSpc>
              </a:pPr>
              <a:r>
                <a:rPr lang="zh-CN" altLang="en-US" sz="1200">
                  <a:sym typeface="+mn-ea"/>
                </a:rPr>
                <a:t>RELIABLE</a:t>
              </a:r>
              <a:r>
                <a:rPr lang="en-US" altLang="zh-CN" sz="1200">
                  <a:sym typeface="+mn-ea"/>
                </a:rPr>
                <a:t> </a:t>
              </a:r>
              <a:r>
                <a:rPr lang="zh-CN" altLang="en-US" sz="1200">
                  <a:sym typeface="+mn-ea"/>
                </a:rPr>
                <a:t>DELIVERY</a:t>
              </a:r>
            </a:p>
            <a:p>
              <a:pPr>
                <a:lnSpc>
                  <a:spcPct val="250000"/>
                </a:lnSpc>
              </a:pPr>
              <a:r>
                <a:rPr lang="zh-CN" altLang="en-US" sz="1200">
                  <a:sym typeface="+mn-ea"/>
                </a:rPr>
                <a:t>LONG</a:t>
              </a:r>
              <a:r>
                <a:rPr lang="en-US" altLang="zh-CN" sz="1200">
                  <a:sym typeface="+mn-ea"/>
                </a:rPr>
                <a:t> </a:t>
              </a:r>
              <a:r>
                <a:rPr lang="zh-CN" altLang="en-US" sz="1200">
                  <a:sym typeface="+mn-ea"/>
                </a:rPr>
                <a:t>TERM</a:t>
              </a:r>
              <a:r>
                <a:rPr lang="en-US" altLang="zh-CN" sz="1200">
                  <a:sym typeface="+mn-ea"/>
                </a:rPr>
                <a:t> </a:t>
              </a:r>
              <a:r>
                <a:rPr lang="zh-CN" altLang="en-US" sz="1200">
                  <a:sym typeface="+mn-ea"/>
                </a:rPr>
                <a:t>AFTER</a:t>
              </a:r>
              <a:r>
                <a:rPr lang="en-US" altLang="zh-CN" sz="1200">
                  <a:sym typeface="+mn-ea"/>
                </a:rPr>
                <a:t>-</a:t>
              </a:r>
              <a:r>
                <a:rPr lang="zh-CN" altLang="en-US" sz="1200">
                  <a:sym typeface="+mn-ea"/>
                </a:rPr>
                <a:t>SALE</a:t>
              </a:r>
              <a:r>
                <a:rPr lang="en-US" altLang="zh-CN" sz="1200">
                  <a:sym typeface="+mn-ea"/>
                </a:rPr>
                <a:t> </a:t>
              </a:r>
              <a:r>
                <a:rPr lang="zh-CN" altLang="en-US" sz="1200">
                  <a:sym typeface="+mn-ea"/>
                </a:rPr>
                <a:t>SERVICE</a:t>
              </a:r>
              <a:endParaRPr lang="zh-CN" altLang="en-US" sz="1200"/>
            </a:p>
          </p:txBody>
        </p:sp>
        <p:sp>
          <p:nvSpPr>
            <p:cNvPr id="30" name="文本框 29"/>
            <p:cNvSpPr txBox="1"/>
            <p:nvPr>
              <p:custDataLst>
                <p:tags r:id="rId10"/>
              </p:custDataLst>
            </p:nvPr>
          </p:nvSpPr>
          <p:spPr>
            <a:xfrm>
              <a:off x="429" y="2672"/>
              <a:ext cx="5787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  <a:cs typeface="Calibri" panose="020F0502020204030204" charset="0"/>
                </a:rPr>
                <a:t>FULL PV POWER SYSTEM VALUE CHAIN</a:t>
              </a:r>
            </a:p>
          </p:txBody>
        </p:sp>
        <p:pic>
          <p:nvPicPr>
            <p:cNvPr id="32" name="图片 31" descr="未标题-1_画板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85" y="3446"/>
              <a:ext cx="501" cy="501"/>
            </a:xfrm>
            <a:prstGeom prst="rect">
              <a:avLst/>
            </a:prstGeom>
          </p:spPr>
        </p:pic>
        <p:pic>
          <p:nvPicPr>
            <p:cNvPr id="33" name="图片 32" descr="未标题-2_画板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6" y="4129"/>
              <a:ext cx="591" cy="602"/>
            </a:xfrm>
            <a:prstGeom prst="rect">
              <a:avLst/>
            </a:prstGeom>
          </p:spPr>
        </p:pic>
        <p:pic>
          <p:nvPicPr>
            <p:cNvPr id="34" name="图片 33" descr="未标题-3_画板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4" y="4857"/>
              <a:ext cx="590" cy="590"/>
            </a:xfrm>
            <a:prstGeom prst="rect">
              <a:avLst/>
            </a:prstGeom>
          </p:spPr>
        </p:pic>
        <p:pic>
          <p:nvPicPr>
            <p:cNvPr id="35" name="图片 34" descr="未标题-4_画板 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3" y="5560"/>
              <a:ext cx="591" cy="591"/>
            </a:xfrm>
            <a:prstGeom prst="rect">
              <a:avLst/>
            </a:prstGeom>
          </p:spPr>
        </p:pic>
      </p:grpSp>
      <p:pic>
        <p:nvPicPr>
          <p:cNvPr id="43" name="图片 42" descr="户用系统原理图-02_画板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975" y="4050030"/>
            <a:ext cx="4883150" cy="2442845"/>
          </a:xfrm>
          <a:prstGeom prst="rect">
            <a:avLst/>
          </a:prstGeom>
        </p:spPr>
      </p:pic>
      <p:pic>
        <p:nvPicPr>
          <p:cNvPr id="46" name="图片 45" descr="德业电池-01"/>
          <p:cNvPicPr>
            <a:picLocks noChangeAspect="1"/>
          </p:cNvPicPr>
          <p:nvPr/>
        </p:nvPicPr>
        <p:blipFill>
          <a:blip r:embed="rId18"/>
          <a:srcRect l="22750" t="12812" r="7264" b="8901"/>
          <a:stretch>
            <a:fillRect/>
          </a:stretch>
        </p:blipFill>
        <p:spPr>
          <a:xfrm>
            <a:off x="8198485" y="4265930"/>
            <a:ext cx="993775" cy="164973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83470" y="4153535"/>
            <a:ext cx="1592580" cy="1799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6710" y="5911850"/>
            <a:ext cx="14516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cap="all" dirty="0" err="1">
                <a:solidFill>
                  <a:schemeClr val="tx1"/>
                </a:solidFill>
                <a:uFillTx/>
              </a:rPr>
              <a:t>Deye Inverter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691505" y="5915660"/>
            <a:ext cx="14516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cap="all" dirty="0" err="1">
                <a:solidFill>
                  <a:schemeClr val="tx1"/>
                </a:solidFill>
                <a:uFillTx/>
              </a:rPr>
              <a:t>HEGA MODULE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63785" y="5840730"/>
            <a:ext cx="1843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 cap="all" dirty="0" err="1">
                <a:solidFill>
                  <a:schemeClr val="tx1"/>
                </a:solidFill>
                <a:uFillTx/>
              </a:rPr>
              <a:t>D</a:t>
            </a:r>
            <a:r>
              <a:rPr lang="en-US" altLang="zh-CN" sz="1200" cap="all" dirty="0" err="1">
                <a:solidFill>
                  <a:schemeClr val="tx1"/>
                </a:solidFill>
                <a:uFillTx/>
              </a:rPr>
              <a:t>EYE</a:t>
            </a:r>
            <a:r>
              <a:rPr lang="zh-CN" altLang="en-US" sz="1200" cap="all" dirty="0" err="1">
                <a:solidFill>
                  <a:schemeClr val="tx1"/>
                </a:solidFill>
                <a:uFillTx/>
              </a:rPr>
              <a:t> Energy </a:t>
            </a:r>
          </a:p>
          <a:p>
            <a:pPr algn="ctr"/>
            <a:r>
              <a:rPr lang="zh-CN" altLang="en-US" sz="1200" cap="all" dirty="0" err="1">
                <a:solidFill>
                  <a:schemeClr val="tx1"/>
                </a:solidFill>
                <a:uFillTx/>
              </a:rPr>
              <a:t>Storage System </a:t>
            </a:r>
          </a:p>
        </p:txBody>
      </p:sp>
      <p:pic>
        <p:nvPicPr>
          <p:cNvPr id="3" name="图片 2" descr="10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98820" y="4165600"/>
            <a:ext cx="1270635" cy="1739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1573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47382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12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2471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4.86W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4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9050" y="1431925"/>
            <a:ext cx="50603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</a:t>
            </a:r>
            <a:r>
              <a:rPr 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160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BSLV486  </a:t>
            </a:r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40970" y="1394460"/>
            <a:ext cx="1339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4.86W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2589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5kW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04765" y="6403975"/>
            <a:ext cx="12934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</a:rPr>
              <a:t>SUN-5K-SG04LP3-EU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5797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59765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7895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59765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2340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47382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7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1705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2589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59638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2721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59701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0943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48525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4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5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1324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583680" y="4559935"/>
            <a:ext cx="532066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1" name="图片 70" descr="微信图片_202306151007241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8584565" y="1099820"/>
            <a:ext cx="3621405" cy="2821305"/>
          </a:xfrm>
          <a:prstGeom prst="rect">
            <a:avLst/>
          </a:prstGeom>
        </p:spPr>
      </p:pic>
      <p:pic>
        <p:nvPicPr>
          <p:cNvPr id="2" name="图片 1" descr="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1573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47382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16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20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1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2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8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8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8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6.48W</a:t>
            </a:r>
            <a:endParaRPr lang="en-US" altLang="zh-CN" sz="28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9050" y="1431925"/>
            <a:ext cx="50603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</a:t>
            </a:r>
            <a:r>
              <a:rPr 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160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BSLV648  </a:t>
            </a:r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40970" y="1394460"/>
            <a:ext cx="1339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6.48W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2589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5kW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04765" y="6403975"/>
            <a:ext cx="12934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</a:rPr>
              <a:t>SUN-5K-SG04LP3-EU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5797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59765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7895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59765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2340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47382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7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8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1705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2589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59638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2721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59701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0943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48525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5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6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1324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583680" y="4559935"/>
            <a:ext cx="532066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1" name="图片 70" descr="微信图片_20230615100724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rcRect/>
          <a:stretch>
            <a:fillRect/>
          </a:stretch>
        </p:blipFill>
        <p:spPr>
          <a:xfrm>
            <a:off x="8584565" y="1099820"/>
            <a:ext cx="3621405" cy="2821305"/>
          </a:xfrm>
          <a:prstGeom prst="rect">
            <a:avLst/>
          </a:prstGeom>
        </p:spPr>
      </p:pic>
      <p:pic>
        <p:nvPicPr>
          <p:cNvPr id="2" name="图片 1" descr="10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虫创意-样图-98873319433096400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369300" y="1117600"/>
            <a:ext cx="3822700" cy="2803525"/>
          </a:xfrm>
          <a:prstGeom prst="rect">
            <a:avLst/>
          </a:prstGeom>
        </p:spPr>
      </p:pic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1573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47382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18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7.29W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9050" y="1431925"/>
            <a:ext cx="50603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</a:t>
            </a:r>
            <a:r>
              <a:rPr 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160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BSLV729  </a:t>
            </a:r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40970" y="1394460"/>
            <a:ext cx="1339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7.29W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2589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6kW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04765" y="6403975"/>
            <a:ext cx="12934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</a:rPr>
              <a:t>SUN-6K-SG04LP3-EU</a:t>
            </a: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5797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59765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7895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59765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2340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47382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7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1705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2589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59638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2721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59701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0943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48525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4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5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1324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583680" y="4559935"/>
            <a:ext cx="532066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虫创意-样图-98873319433096400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369300" y="1117600"/>
            <a:ext cx="3822700" cy="2803525"/>
          </a:xfrm>
          <a:prstGeom prst="rect">
            <a:avLst/>
          </a:prstGeom>
        </p:spPr>
      </p:pic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8685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494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26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10.53W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13510" y="1431925"/>
            <a:ext cx="57943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System-</a:t>
            </a:r>
            <a:r>
              <a:rPr lang="en-US" sz="1600">
                <a:effectLst/>
                <a:sym typeface="+mn-ea"/>
              </a:rPr>
              <a:t>BSHV1053</a:t>
            </a:r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8750" y="139446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10.53W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9701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8kW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776470" y="6403975"/>
            <a:ext cx="18618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sz="1000">
                <a:effectLst/>
                <a:sym typeface="+mn-ea"/>
              </a:rPr>
              <a:t>UN-8k-SG01HP3-EU-AM2</a:t>
            </a:r>
            <a:endParaRPr lang="en-US" sz="100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2909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66877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5007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66877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9452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54494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7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8817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9701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66750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833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66813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8055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637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4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5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8436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654800" y="4559935"/>
            <a:ext cx="5179060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虫创意-样图-98873319433096400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369300" y="1117600"/>
            <a:ext cx="3822700" cy="2803525"/>
          </a:xfrm>
          <a:prstGeom prst="rect">
            <a:avLst/>
          </a:prstGeom>
        </p:spPr>
      </p:pic>
      <p:sp>
        <p:nvSpPr>
          <p:cNvPr id="65" name="文本框 64"/>
          <p:cNvSpPr txBox="1"/>
          <p:nvPr>
            <p:custDataLst>
              <p:tags r:id="rId1"/>
            </p:custDataLst>
          </p:nvPr>
        </p:nvSpPr>
        <p:spPr>
          <a:xfrm>
            <a:off x="6586855" y="6017260"/>
            <a:ext cx="433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48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4945" y="4676140"/>
            <a:ext cx="500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915160" y="4373245"/>
            <a:ext cx="2766060" cy="2283460"/>
            <a:chOff x="3156" y="7055"/>
            <a:chExt cx="4356" cy="3596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3159" y="7055"/>
              <a:ext cx="4005" cy="33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108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Cells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410W / 21.0%</a:t>
              </a: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solidFill>
                    <a:schemeClr val="accent2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32</a:t>
              </a: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 </a:t>
              </a:r>
              <a:r>
                <a:rPr lang="en-US" sz="1200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pics</a:t>
              </a:r>
              <a:endParaRPr lang="en-US" altLang="en-US" sz="1200" b="1"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  <a:p>
              <a:pPr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200" b="1">
                  <a:effectLst/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1722 x 1134 x 30 mm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82" y="822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198" y="7786"/>
              <a:ext cx="430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Mono MBB cell solar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module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0" y="8631"/>
              <a:ext cx="39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Output power / Enfficiency</a:t>
              </a:r>
            </a:p>
          </p:txBody>
        </p: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3282" y="9050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3198" y="9457"/>
              <a:ext cx="355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Numbers of modules</a:t>
              </a:r>
            </a:p>
          </p:txBody>
        </p:sp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272" y="9894"/>
              <a:ext cx="4230" cy="0"/>
            </a:xfrm>
            <a:prstGeom prst="line">
              <a:avLst/>
            </a:prstGeom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3156" y="10217"/>
              <a:ext cx="359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Dimensions (L x W x T)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395" y="361950"/>
            <a:ext cx="5991860" cy="506730"/>
          </a:xfrm>
        </p:spPr>
        <p:txBody>
          <a:bodyPr anchor="b" anchorCtr="0">
            <a:noAutofit/>
          </a:bodyPr>
          <a:lstStyle/>
          <a:p>
            <a:pPr algn="l"/>
            <a:r>
              <a:rPr lang="zh-CN" alt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BS </a:t>
            </a:r>
            <a:r>
              <a:rPr lang="en-US" altLang="zh-CN" sz="2400" kern="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Home PV System </a:t>
            </a:r>
            <a:r>
              <a:rPr lang="en-US" sz="2400" kern="0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12.96W</a:t>
            </a:r>
            <a:endParaRPr lang="en-US" altLang="zh-CN" sz="2400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http://photo-static-api.fotomore.com/creative/vcg/400/new/VCG211269655488.jpg?uid=386&amp;timestamp=1706757469&amp;sign=0dd4000c16088c3a0e9abd1500315ff2" descr="日落的天空"/>
          <p:cNvPicPr>
            <a:picLocks noChangeAspect="1"/>
          </p:cNvPicPr>
          <p:nvPr/>
        </p:nvPicPr>
        <p:blipFill>
          <a:blip r:embed="rId25"/>
          <a:srcRect t="31278" b="19259"/>
          <a:stretch>
            <a:fillRect/>
          </a:stretch>
        </p:blipFill>
        <p:spPr>
          <a:xfrm>
            <a:off x="1270" y="1099820"/>
            <a:ext cx="8582660" cy="2821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13510" y="1431925"/>
            <a:ext cx="579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0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Redsdential PV Power System-</a:t>
            </a:r>
            <a:r>
              <a:rPr lang="en-US" sz="1600">
                <a:effectLst/>
                <a:sym typeface="+mn-ea"/>
              </a:rPr>
              <a:t>BSHV1296</a:t>
            </a:r>
            <a:endParaRPr lang="en-US" sz="1600" b="0" i="0" u="none" strike="noStrike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endParaRPr lang="en-US" altLang="en-US" sz="160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8750" y="139446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n-US" altLang="en-US" sz="2400" b="1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12.96W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79450" y="2037080"/>
            <a:ext cx="3409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1200" b="1"/>
              <a:t>Higher </a:t>
            </a:r>
            <a:r>
              <a:rPr sz="1200" b="1">
                <a:sym typeface="+mn-ea"/>
              </a:rPr>
              <a:t>Bifacial Dual Glass</a:t>
            </a:r>
            <a:r>
              <a:rPr lang="en-US" sz="1200" b="1">
                <a:sym typeface="+mn-ea"/>
              </a:rPr>
              <a:t> </a:t>
            </a:r>
            <a:r>
              <a:rPr lang="en-US" sz="1200" b="1"/>
              <a:t>M</a:t>
            </a:r>
            <a:r>
              <a:rPr sz="1200" b="1"/>
              <a:t>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" y="2374265"/>
            <a:ext cx="3842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Takes</a:t>
            </a:r>
            <a:r>
              <a:rPr lang="en-US" altLang="zh-CN" sz="1200"/>
              <a:t> 182</a:t>
            </a:r>
            <a:r>
              <a:rPr lang="zh-CN" altLang="en-US" sz="1200"/>
              <a:t> mm silicon wafer </a:t>
            </a:r>
            <a:r>
              <a:rPr lang="en-US" altLang="zh-CN" sz="1200"/>
              <a:t>with</a:t>
            </a:r>
            <a:r>
              <a:rPr lang="zh-CN" altLang="en-US" sz="1200"/>
              <a:t> the power to </a:t>
            </a:r>
            <a:r>
              <a:rPr lang="en-US" altLang="zh-CN" sz="1200"/>
              <a:t>410</a:t>
            </a:r>
            <a:r>
              <a:rPr lang="zh-CN" altLang="en-US" sz="1200"/>
              <a:t>W</a:t>
            </a:r>
          </a:p>
          <a:p>
            <a:r>
              <a:rPr lang="en-US" altLang="zh-CN" sz="1200"/>
              <a:t>More suitable for</a:t>
            </a:r>
            <a:r>
              <a:rPr lang="zh-CN" altLang="en-US" sz="1200"/>
              <a:t> inslalled capacity</a:t>
            </a:r>
            <a:r>
              <a:rPr lang="en-US" altLang="zh-CN" sz="1200"/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9450" y="3213100"/>
            <a:ext cx="3776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Mature MB</a:t>
            </a:r>
            <a:r>
              <a:rPr lang="en-US" altLang="zh-CN" sz="1200"/>
              <a:t>B</a:t>
            </a:r>
            <a:r>
              <a:rPr lang="zh-CN" altLang="en-US" sz="1200"/>
              <a:t> technology, enabing lower curent loss;</a:t>
            </a:r>
          </a:p>
          <a:p>
            <a:r>
              <a:rPr lang="zh-CN" altLang="en-US" sz="1200"/>
              <a:t>Lower temperature coefficient, to bring wi</a:t>
            </a:r>
            <a:r>
              <a:rPr lang="en-US" altLang="zh-CN" sz="1200"/>
              <a:t>th</a:t>
            </a:r>
            <a:r>
              <a:rPr lang="zh-CN" altLang="en-US" sz="1200"/>
              <a:t> higher power generatio</a:t>
            </a:r>
            <a:r>
              <a:rPr lang="en-US" altLang="zh-CN" sz="1200"/>
              <a:t>n.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3100" y="2889250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Innovative high tech</a:t>
            </a:r>
            <a:r>
              <a:rPr lang="en-US" sz="1200" b="1"/>
              <a:t> &amp; </a:t>
            </a:r>
            <a:r>
              <a:rPr sz="1200" b="1"/>
              <a:t>half cut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12360" y="2045335"/>
            <a:ext cx="2400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200" b="1"/>
              <a:t>Original </a:t>
            </a:r>
            <a:r>
              <a:rPr lang="en-US" sz="1200" b="1"/>
              <a:t>Q</a:t>
            </a:r>
            <a:r>
              <a:rPr sz="1200" b="1"/>
              <a:t>uality </a:t>
            </a:r>
            <a:r>
              <a:rPr lang="en-US" sz="1200" b="1"/>
              <a:t>A</a:t>
            </a:r>
            <a:r>
              <a:rPr sz="1200" b="1"/>
              <a:t>ssurance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18075" y="2352040"/>
            <a:ext cx="3666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Stringent quality control system;Professional design qualification</a:t>
            </a:r>
            <a:r>
              <a:rPr lang="en-US" altLang="zh-CN" sz="1200"/>
              <a:t>,</a:t>
            </a:r>
            <a:r>
              <a:rPr lang="zh-CN" altLang="en-US" sz="1200"/>
              <a:t>safe and reliable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3320" y="2940050"/>
            <a:ext cx="1741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1200" b="1"/>
              <a:t>A</a:t>
            </a:r>
            <a:r>
              <a:rPr sz="1200" b="1"/>
              <a:t>fter-sales service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6495" y="3255010"/>
            <a:ext cx="3621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P</a:t>
            </a:r>
            <a:r>
              <a:rPr lang="en-US" altLang="zh-CN" sz="1200"/>
              <a:t>V </a:t>
            </a:r>
            <a:r>
              <a:rPr lang="zh-CN" altLang="en-US" sz="1200"/>
              <a:t>smart cloud platform</a:t>
            </a:r>
            <a:r>
              <a:rPr lang="en-US" altLang="zh-CN" sz="1200"/>
              <a:t> </a:t>
            </a:r>
            <a:r>
              <a:rPr lang="zh-CN" altLang="en-US" sz="1200"/>
              <a:t>monitoring;</a:t>
            </a:r>
            <a:r>
              <a:rPr lang="en-US" altLang="zh-CN" sz="1200"/>
              <a:t> </a:t>
            </a:r>
            <a:r>
              <a:rPr lang="zh-CN" altLang="en-US" sz="1200"/>
              <a:t>Big data analysis,speedy service</a:t>
            </a:r>
          </a:p>
        </p:txBody>
      </p:sp>
      <p:pic>
        <p:nvPicPr>
          <p:cNvPr id="3" name="图片 2" descr="未标题-1_画板 1_画板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990" y="2165985"/>
            <a:ext cx="370205" cy="370205"/>
          </a:xfrm>
          <a:prstGeom prst="rect">
            <a:avLst/>
          </a:prstGeom>
        </p:spPr>
      </p:pic>
      <p:pic>
        <p:nvPicPr>
          <p:cNvPr id="5" name="图片 4" descr="2_画板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075" y="3020060"/>
            <a:ext cx="424180" cy="424180"/>
          </a:xfrm>
          <a:prstGeom prst="rect">
            <a:avLst/>
          </a:prstGeom>
        </p:spPr>
      </p:pic>
      <p:pic>
        <p:nvPicPr>
          <p:cNvPr id="9" name="图片 8" descr="质量管理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36440" y="2165985"/>
            <a:ext cx="391795" cy="391795"/>
          </a:xfrm>
          <a:prstGeom prst="rect">
            <a:avLst/>
          </a:prstGeom>
        </p:spPr>
      </p:pic>
      <p:pic>
        <p:nvPicPr>
          <p:cNvPr id="11" name="图片 10" descr="未标题-6_画板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770" y="3027680"/>
            <a:ext cx="339090" cy="33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540" y="6409055"/>
            <a:ext cx="152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HGT-S108|M10H-410-BG</a:t>
            </a:r>
            <a:endParaRPr lang="en-US" altLang="en-US" sz="1000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05000" y="4145915"/>
            <a:ext cx="31172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ym typeface="+mn-ea"/>
              </a:rPr>
              <a:t>HGT </a:t>
            </a:r>
            <a:r>
              <a:rPr sz="1400" b="1">
                <a:sym typeface="+mn-ea"/>
              </a:rPr>
              <a:t>Bifacial Dual Glass</a:t>
            </a:r>
            <a:r>
              <a:rPr lang="en-US" sz="1400" b="1">
                <a:sym typeface="+mn-ea"/>
              </a:rPr>
              <a:t> </a:t>
            </a:r>
            <a:r>
              <a:rPr lang="en-US" sz="1400" b="1"/>
              <a:t>M</a:t>
            </a:r>
            <a:r>
              <a:rPr sz="1400" b="1"/>
              <a:t>odule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051425" y="4356100"/>
            <a:ext cx="1303020" cy="203835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597015" y="4250055"/>
            <a:ext cx="4442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sz="1400" b="1">
                <a:solidFill>
                  <a:schemeClr val="tx1"/>
                </a:solidFill>
              </a:rPr>
              <a:t>Deye Three Phase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sz="1400" b="1">
                <a:solidFill>
                  <a:schemeClr val="tx1"/>
                </a:solidFill>
              </a:rPr>
              <a:t>Hybrid Inverter</a:t>
            </a:r>
            <a:r>
              <a:rPr lang="en-US" sz="1400" b="1">
                <a:solidFill>
                  <a:schemeClr val="tx1"/>
                </a:solidFill>
              </a:rPr>
              <a:t> - </a:t>
            </a:r>
            <a:r>
              <a:rPr lang="en-US" sz="1400" b="1">
                <a:solidFill>
                  <a:schemeClr val="accent2"/>
                </a:solidFill>
              </a:rPr>
              <a:t>10kW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776470" y="6403975"/>
            <a:ext cx="18618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r>
              <a:rPr lang="en-US" sz="1000">
                <a:effectLst/>
                <a:sym typeface="+mn-ea"/>
              </a:rPr>
              <a:t>SUN-10K-SG01HP3-EU-AM2</a:t>
            </a:r>
            <a:endParaRPr lang="en-US" sz="100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6" name="图片 45" descr="未标题-1_画板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29095" y="5050155"/>
            <a:ext cx="153670" cy="196215"/>
          </a:xfrm>
          <a:prstGeom prst="rect">
            <a:avLst/>
          </a:prstGeom>
        </p:spPr>
      </p:pic>
      <p:sp>
        <p:nvSpPr>
          <p:cNvPr id="49" name="圆角矩形 48"/>
          <p:cNvSpPr/>
          <p:nvPr/>
        </p:nvSpPr>
        <p:spPr>
          <a:xfrm>
            <a:off x="6668770" y="466280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50075" y="4675505"/>
            <a:ext cx="45173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100% unbalanced output, each phase; Max. output up to 50% rated power</a:t>
            </a:r>
          </a:p>
        </p:txBody>
      </p:sp>
      <p:sp>
        <p:nvSpPr>
          <p:cNvPr id="53" name="圆角矩形 52"/>
          <p:cNvSpPr/>
          <p:nvPr>
            <p:custDataLst>
              <p:tags r:id="rId8"/>
            </p:custDataLst>
          </p:nvPr>
        </p:nvSpPr>
        <p:spPr>
          <a:xfrm>
            <a:off x="6668770" y="499935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94525" y="5005705"/>
            <a:ext cx="3048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AC couple to retro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fit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existing solar system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544945" y="5338445"/>
            <a:ext cx="500380" cy="288925"/>
            <a:chOff x="10181" y="8997"/>
            <a:chExt cx="788" cy="455"/>
          </a:xfrm>
        </p:grpSpPr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0181" y="9018"/>
              <a:ext cx="78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</a:p>
          </p:txBody>
        </p:sp>
        <p:sp>
          <p:nvSpPr>
            <p:cNvPr id="56" name="圆角矩形 55"/>
            <p:cNvSpPr/>
            <p:nvPr>
              <p:custDataLst>
                <p:tags r:id="rId17"/>
              </p:custDataLst>
            </p:nvPr>
          </p:nvSpPr>
          <p:spPr>
            <a:xfrm>
              <a:off x="10376" y="899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88175" y="5340985"/>
            <a:ext cx="496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Max.10 pcs parallel for on and off-grid operation; Support multiple batteries parallel</a:t>
            </a:r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6597015" y="5692140"/>
            <a:ext cx="4286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240</a:t>
            </a:r>
          </a:p>
        </p:txBody>
      </p:sp>
      <p:sp>
        <p:nvSpPr>
          <p:cNvPr id="60" name="圆角矩形 59"/>
          <p:cNvSpPr/>
          <p:nvPr>
            <p:custDataLst>
              <p:tags r:id="rId10"/>
            </p:custDataLst>
          </p:nvPr>
        </p:nvSpPr>
        <p:spPr>
          <a:xfrm>
            <a:off x="6667500" y="5671185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98335" y="5672455"/>
            <a:ext cx="3408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Max. charging/discharging current of 240A</a:t>
            </a:r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6668135" y="6009640"/>
            <a:ext cx="274955" cy="27495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80555" y="6023610"/>
            <a:ext cx="40849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48V low voltage battery, transformer isolation design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6375" y="6325235"/>
            <a:ext cx="500380" cy="306705"/>
            <a:chOff x="10191" y="8938"/>
            <a:chExt cx="788" cy="483"/>
          </a:xfrm>
        </p:grpSpPr>
        <p:sp>
          <p:nvSpPr>
            <p:cNvPr id="67" name="文本框 66"/>
            <p:cNvSpPr txBox="1"/>
            <p:nvPr>
              <p:custDataLst>
                <p:tags r:id="rId14"/>
              </p:custDataLst>
            </p:nvPr>
          </p:nvSpPr>
          <p:spPr>
            <a:xfrm>
              <a:off x="10191" y="8938"/>
              <a:ext cx="7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68" name="圆角矩形 67"/>
            <p:cNvSpPr/>
            <p:nvPr>
              <p:custDataLst>
                <p:tags r:id="rId15"/>
              </p:custDataLst>
            </p:nvPr>
          </p:nvSpPr>
          <p:spPr>
            <a:xfrm>
              <a:off x="10376" y="8957"/>
              <a:ext cx="433" cy="43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984365" y="6362700"/>
            <a:ext cx="4236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6 time periods for battery charging/discharging</a:t>
            </a:r>
          </a:p>
        </p:txBody>
      </p:sp>
      <p:cxnSp>
        <p:nvCxnSpPr>
          <p:cNvPr id="70" name="直接连接符 69"/>
          <p:cNvCxnSpPr/>
          <p:nvPr>
            <p:custDataLst>
              <p:tags r:id="rId12"/>
            </p:custDataLst>
          </p:nvPr>
        </p:nvCxnSpPr>
        <p:spPr>
          <a:xfrm>
            <a:off x="6654800" y="4559935"/>
            <a:ext cx="5179060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4775" y="4063365"/>
            <a:ext cx="1819275" cy="24904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Q1NjUzNTAyYzVjODI1YmE4ZGYzMTVkMmZjZGVmN2YifQ=="/>
  <p:tag name="RESOURCE_RECORD_KEY" val="{&quot;13&quot;:[19972061,4695724],&quot;65&quot;:[20230981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098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981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81_1*a*1"/>
  <p:tag name="KSO_WM_TEMPLATE_CATEGORY" val="custom"/>
  <p:tag name="KSO_WM_TEMPLATE_INDEX" val="20230981"/>
  <p:tag name="KSO_WM_UNIT_LAYERLEVEL" val="1"/>
  <p:tag name="KSO_WM_TAG_VERSION" val="3.0"/>
  <p:tag name="KSO_WM_BEAUTIFY_FLAG" val="#wm#"/>
  <p:tag name="KSO_WM_UNIT_PRESET_TEXT" val="单击此处&#10;添加文档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custom20230981_1*f*3"/>
  <p:tag name="KSO_WM_TEMPLATE_CATEGORY" val="custom"/>
  <p:tag name="KSO_WM_TEMPLATE_INDEX" val="20230981"/>
  <p:tag name="KSO_WM_UNIT_LAYERLEVEL" val="1"/>
  <p:tag name="KSO_WM_TAG_VERSION" val="3.0"/>
  <p:tag name="KSO_WM_BEAUTIFY_FLAG" val="#wm#"/>
  <p:tag name="KSO_WM_UNIT_PRESET_TEXT" val="汇报人：WP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0981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981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1_4*l_i*1_1"/>
  <p:tag name="KSO_WM_TEMPLATE_CATEGORY" val="custom"/>
  <p:tag name="KSO_WM_TEMPLATE_INDEX" val="20230981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solid&quot;:{&quot;brightness&quot;:0.15000000596046448,&quot;colorType&quot;:1,&quot;foreColorIndex&quot;:14,&quot;transparency&quot;:0},&quot;type&quot;:1},&quot;glow&quot;:{&quot;colorType&quot;:0},&quot;line&quot;:{&quot;solidLine&quot;:{&quot;brightness&quot;:0.5,&quot;colorType&quot;:1,&quot;foreColorIndex&quot;:14,&quot;transparency&quot;:0},&quot;type&quot;:1},&quot;shadow&quot;:{&quot;brightness&quot;:-0.5,&quot;colorType&quot;:1,&quot;foreColorIndex&quot;:16,&quot;transparency&quot;:0.72000002861022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1_4*l_h_i*1_2_2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.5,&quot;transparency&quot;:0},{&quot;brightness&quot;:0,&quot;colorType&quot;:1,&quot;foreColorIndex&quot;:8,&quot;pos&quot;:0,&quot;transparency&quot;:1},{&quot;brightness&quot;:0,&quot;colorType&quot;:1,&quot;foreColorIndex&quot;:8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1_4*l_h_i*1_3_1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.5,&quot;transparency&quot;:0},{&quot;brightness&quot;:0,&quot;colorType&quot;:1,&quot;foreColorIndex&quot;:8,&quot;pos&quot;:0,&quot;transparency&quot;:1},{&quot;brightness&quot;:0,&quot;colorType&quot;:1,&quot;foreColorIndex&quot;:8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981_4*l_h_i*1_1_1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On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81_4*l_h_a*1_1_1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13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0981_4*l_h_i*1_2_1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Two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981_4*l_h_i*1_3_2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Thre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0981_4*l_h_i*1_4_1"/>
  <p:tag name="KSO_WM_TEMPLATE_CATEGORY" val="custom"/>
  <p:tag name="KSO_WM_TEMPLATE_INDEX" val="2023098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Fou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1_4*a*1"/>
  <p:tag name="KSO_WM_TEMPLATE_CATEGORY" val="custom"/>
  <p:tag name="KSO_WM_TEMPLATE_INDEX" val="20230981"/>
  <p:tag name="KSO_WM_UNIT_LAYERLEVEL" val="1"/>
  <p:tag name="KSO_WM_TAG_VERSION" val="3.0"/>
  <p:tag name="KSO_WM_BEAUTIFY_FLAG" val="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CONTENT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1_4*l_h_i*1_4_2"/>
  <p:tag name="KSO_WM_TEMPLATE_CATEGORY" val="custom"/>
  <p:tag name="KSO_WM_TEMPLATE_INDEX" val="20230981"/>
  <p:tag name="KSO_WM_UNIT_LAYERLEVEL" val="1_1_1"/>
  <p:tag name="KSO_WM_TAG_VERSION" val="3.0"/>
  <p:tag name="KSO_WM_BEAUTIFY_FLAG" val="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.5,&quot;transparency&quot;:0},{&quot;brightness&quot;:0,&quot;colorType&quot;:1,&quot;foreColorIndex&quot;:8,&quot;pos&quot;:0,&quot;transparency&quot;:1},{&quot;brightness&quot;:0,&quot;colorType&quot;:1,&quot;foreColorIndex&quot;:8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81_4*l_h_a*1_1_1"/>
  <p:tag name="KSO_WM_TEMPLATE_CATEGORY" val="custom"/>
  <p:tag name="KSO_WM_TEMPLATE_INDEX" val="20230981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13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81_4*l_h_a*1_1_1"/>
  <p:tag name="KSO_WM_TEMPLATE_CATEGORY" val="custom"/>
  <p:tag name="KSO_WM_TEMPLATE_INDEX" val="20230981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13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81_4*l_h_a*1_1_1"/>
  <p:tag name="KSO_WM_TEMPLATE_CATEGORY" val="custom"/>
  <p:tag name="KSO_WM_TEMPLATE_INDEX" val="20230981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13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314.6*198.65"/>
  <p:tag name="KSO_WM_SLIDE_POSITION" val="604.4*274.95"/>
  <p:tag name="KSO_WM_SLIDE_LAYOUT" val="a_α_h"/>
  <p:tag name="KSO_WM_SLIDE_LAYOUT_CNT" val="1_1_2"/>
  <p:tag name="KSO_WM_TEMPLATE_INDEX" val="20231281"/>
  <p:tag name="KSO_WM_TEMPLATE_SUBCATEGORY" val="0"/>
  <p:tag name="KSO_WM_SLIDE_INDEX" val="1"/>
  <p:tag name="KSO_WM_TAG_VERSION" val="3.0"/>
  <p:tag name="KSO_WM_SLIDE_ID" val="custom20231281_1"/>
  <p:tag name="KSO_WM_SLIDE_ITEM_CN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81"/>
  <p:tag name="KSO_WM_UNIT_ID" val="custom20231281_1*a*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314.6*198.65"/>
  <p:tag name="KSO_WM_SLIDE_POSITION" val="604.4*274.95"/>
  <p:tag name="KSO_WM_SLIDE_LAYOUT" val="a_α_h"/>
  <p:tag name="KSO_WM_SLIDE_LAYOUT_CNT" val="1_1_2"/>
  <p:tag name="KSO_WM_TEMPLATE_INDEX" val="20231281"/>
  <p:tag name="KSO_WM_TEMPLATE_SUBCATEGORY" val="0"/>
  <p:tag name="KSO_WM_SLIDE_INDEX" val="1"/>
  <p:tag name="KSO_WM_TAG_VERSION" val="3.0"/>
  <p:tag name="KSO_WM_SLIDE_ID" val="custom20231281_1"/>
  <p:tag name="KSO_WM_SLIDE_ITEM_CNT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81"/>
  <p:tag name="KSO_WM_UNIT_ID" val="custom20231281_1*a*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custom20231281_1*h_i*2_1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2"/>
  <p:tag name="KSO_WM_UNIT_ID" val="custom20231281_1*h_i*2_2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3"/>
  <p:tag name="KSO_WM_UNIT_ID" val="custom20231281_1*h_i*2_3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4"/>
  <p:tag name="KSO_WM_UNIT_ID" val="custom20231281_1*h_i*2_4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314.6*198.65"/>
  <p:tag name="KSO_WM_SLIDE_POSITION" val="604.4*274.95"/>
  <p:tag name="KSO_WM_SLIDE_LAYOUT" val="a_α_h"/>
  <p:tag name="KSO_WM_SLIDE_LAYOUT_CNT" val="1_1_2"/>
  <p:tag name="KSO_WM_TEMPLATE_INDEX" val="20231281"/>
  <p:tag name="KSO_WM_TEMPLATE_SUBCATEGORY" val="0"/>
  <p:tag name="KSO_WM_SLIDE_INDEX" val="1"/>
  <p:tag name="KSO_WM_TAG_VERSION" val="3.0"/>
  <p:tag name="KSO_WM_SLIDE_ID" val="custom20231281_1"/>
  <p:tag name="KSO_WM_SLIDE_ITEM_CN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81"/>
  <p:tag name="KSO_WM_UNIT_ID" val="custom20231281_1*a*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custom20231281_1*h_i*2_1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2"/>
  <p:tag name="KSO_WM_UNIT_ID" val="custom20231281_1*h_i*2_2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3"/>
  <p:tag name="KSO_WM_UNIT_ID" val="custom20231281_1*h_i*2_3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4"/>
  <p:tag name="KSO_WM_UNIT_ID" val="custom20231281_1*h_i*2_4"/>
  <p:tag name="KSO_WM_TEMPLATE_CATEGORY" val="custom"/>
  <p:tag name="KSO_WM_TEMPLATE_INDEX" val="20231281"/>
  <p:tag name="KSO_WM_UNIT_LAYERLEVEL" val="1_1"/>
  <p:tag name="KSO_WM_TAG_VERSION" val="3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39*148"/>
  <p:tag name="TABLE_ENDDRAG_RECT" val="378*32*239*148"/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39*124"/>
  <p:tag name="TABLE_ENDDRAG_RECT" val="658*32*239*124"/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43*214"/>
  <p:tag name="TABLE_ENDDRAG_RECT" val="378*197*543*214"/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11*114"/>
  <p:tag name="TABLE_ENDDRAG_RECT" val="378*406*211*114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5*108"/>
  <p:tag name="TABLE_ENDDRAG_RECT" val="617*412*305*108"/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5"/>
  <p:tag name="TABLE_ENDDRAG_RECT" val="655*105*293*405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5"/>
  <p:tag name="TABLE_ENDDRAG_RECT" val="655*105*293*405"/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1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5"/>
  <p:tag name="TABLE_ENDDRAG_RECT" val="389*106*258*405"/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5"/>
  <p:tag name="TABLE_ENDDRAG_RECT" val="655*105*293*405"/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TYPE" val="a"/>
  <p:tag name="KSO_WM_UNIT_INDEX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8"/>
  <p:tag name="TABLE_ENDDRAG_RECT" val="655*104*293*408"/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7"/>
  <p:tag name="TABLE_ENDDRAG_RECT" val="655*105*293*407"/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981_4*l_h_i*1_1_1"/>
  <p:tag name="KSO_WM_TEMPLATE_CATEGORY" val="custom"/>
  <p:tag name="KSO_WM_TEMPLATE_INDEX" val="20230981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2.529296875,&quot;left&quot;:50.02244094488189,&quot;top&quot;:219.05003660187012,&quot;width&quot;:859.9550393700787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On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3"/>
  <p:tag name="TABLE_ENDDRAG_RECT" val="389*104*258*403"/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03"/>
  <p:tag name="TABLE_ENDDRAG_RECT" val="655*105*293*403"/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11"/>
  <p:tag name="TABLE_ENDDRAG_RECT" val="655*105*293*411"/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"/>
  <p:tag name="KSO_WM_UNIT_PRESET_TEXT" val="单击此处添加标题"/>
  <p:tag name="KSO_WM_TEMPLATE_INDEX" val="20231281"/>
  <p:tag name="KSO_WM_UNIT_ID" val="custom20231281_1*a*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8*406"/>
  <p:tag name="TABLE_ENDDRAG_RECT" val="389*104*258*406"/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282"/>
  <p:tag name="TABLE_ENDDRAG_RECT" val="418*104*280*282"/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3*411"/>
  <p:tag name="TABLE_ENDDRAG_RECT" val="655*105*293*411"/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314.6*198.65"/>
  <p:tag name="KSO_WM_SLIDE_POSITION" val="604.4*274.95"/>
  <p:tag name="KSO_WM_SLIDE_LAYOUT" val="a_α_h"/>
  <p:tag name="KSO_WM_SLIDE_LAYOUT_CNT" val="1_1_2"/>
  <p:tag name="KSO_WM_TEMPLATE_INDEX" val="20231281"/>
  <p:tag name="KSO_WM_TEMPLATE_SUBCATEGORY" val="0"/>
  <p:tag name="KSO_WM_SLIDE_INDEX" val="1"/>
  <p:tag name="KSO_WM_TAG_VERSION" val="3.0"/>
  <p:tag name="KSO_WM_SLIDE_ID" val="custom20231281_1"/>
  <p:tag name="KSO_WM_SLIDE_ITEM_CNT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81"/>
  <p:tag name="KSO_WM_UNIT_ID" val="custom20231281_1*a*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9*446"/>
  <p:tag name="TABLE_ENDDRAG_RECT" val="466*54*469*446"/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981"/>
  <p:tag name="KSO_WM_TEMPLATE_THUMBS_INDEX" val="1、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黑金">
      <a:dk1>
        <a:srgbClr val="000000"/>
      </a:dk1>
      <a:lt1>
        <a:srgbClr val="FFFFFF"/>
      </a:lt1>
      <a:dk2>
        <a:srgbClr val="261300"/>
      </a:dk2>
      <a:lt2>
        <a:srgbClr val="F5F7FF"/>
      </a:lt2>
      <a:accent1>
        <a:srgbClr val="FFA649"/>
      </a:accent1>
      <a:accent2>
        <a:srgbClr val="FFAD69"/>
      </a:accent2>
      <a:accent3>
        <a:srgbClr val="FFCA92"/>
      </a:accent3>
      <a:accent4>
        <a:srgbClr val="E6B074"/>
      </a:accent4>
      <a:accent5>
        <a:srgbClr val="C6917C"/>
      </a:accent5>
      <a:accent6>
        <a:srgbClr val="DD6523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20996</Words>
  <Application>Microsoft Macintosh PowerPoint</Application>
  <PresentationFormat>Breitbild</PresentationFormat>
  <Paragraphs>1559</Paragraphs>
  <Slides>22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Wingdings</vt:lpstr>
      <vt:lpstr>微软雅黑 Light</vt:lpstr>
      <vt:lpstr>1_Office 主题​​</vt:lpstr>
      <vt:lpstr>自定义设计方案</vt:lpstr>
      <vt:lpstr>BitStone Energy</vt:lpstr>
      <vt:lpstr>PowerPoint-Präsentation</vt:lpstr>
      <vt:lpstr>Product Series</vt:lpstr>
      <vt:lpstr>BS Redsdential PV power system</vt:lpstr>
      <vt:lpstr>BS Home PV System 4.86W</vt:lpstr>
      <vt:lpstr>BS Home PV System 6.48W</vt:lpstr>
      <vt:lpstr>BS Home PV System 7.29W</vt:lpstr>
      <vt:lpstr>BS Home PV System 10.53W</vt:lpstr>
      <vt:lpstr>BS Home PV System 12.96W</vt:lpstr>
      <vt:lpstr>BS Home PV System 15.39W</vt:lpstr>
      <vt:lpstr>BS Home PV System 19.44W</vt:lpstr>
      <vt:lpstr>BS Home PV System 24.30W</vt:lpstr>
      <vt:lpstr>SOLAR MODULE </vt:lpstr>
      <vt:lpstr>Three Phase Hybrid Inverter</vt:lpstr>
      <vt:lpstr>Three Phase Hybrid Inverter</vt:lpstr>
      <vt:lpstr>Three Phase Hybrid Inverter</vt:lpstr>
      <vt:lpstr>Three Phase Hybrid Inverter</vt:lpstr>
      <vt:lpstr>Three Phase Hybrid Inverter</vt:lpstr>
      <vt:lpstr>Three Phase Hybrid Inverter</vt:lpstr>
      <vt:lpstr>Three Phase Hybrid Inverter</vt:lpstr>
      <vt:lpstr>Three Phase Hybrid Inverter</vt:lpstr>
      <vt:lpstr>DEYE Energy Storage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BitStone Energy Product Series and Datasheet</dc:title>
  <dc:creator>Bowen Chen</dc:creator>
  <cp:lastModifiedBy>Mario Schnier</cp:lastModifiedBy>
  <cp:revision>218</cp:revision>
  <dcterms:created xsi:type="dcterms:W3CDTF">2023-12-27T13:03:00Z</dcterms:created>
  <dcterms:modified xsi:type="dcterms:W3CDTF">2024-03-14T07:35:39Z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4D5A25EABFCD4035AC0871A2D1757619_12</vt:lpwstr>
  </property>
  <property fmtid="{D5CDD505-2E9C-101B-9397-08002B2CF9AE}" pid="3" name="KSOProductBuildVer">
    <vt:lpwstr>2052-12.1.0.16250</vt:lpwstr>
  </property>
</Properties>
</file>