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6"/>
  </p:notesMasterIdLst>
  <p:sldIdLst>
    <p:sldId id="256" r:id="rId3"/>
    <p:sldId id="258" r:id="rId4"/>
    <p:sldId id="259" r:id="rId5"/>
    <p:sldId id="260" r:id="rId6"/>
    <p:sldId id="261" r:id="rId7"/>
    <p:sldId id="262" r:id="rId8"/>
    <p:sldId id="270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7010400" cy="9296400"/>
  <p:embeddedFontLst>
    <p:embeddedFont>
      <p:font typeface="Gill Sans MT" panose="020B0502020104020203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Helvetica Neue Light" panose="020B0604020202020204" charset="0"/>
      <p:regular r:id="rId25"/>
      <p:bold r:id="rId26"/>
      <p:italic r:id="rId27"/>
      <p:boldItalic r:id="rId28"/>
    </p:embeddedFont>
    <p:embeddedFont>
      <p:font typeface="Merriweather" panose="00000500000000000000" pitchFamily="2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Light" panose="02000000000000000000" pitchFamily="2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138" y="4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r>
              <a:rPr lang="en"/>
              <a:t>Customization Edits:</a:t>
            </a:r>
            <a:endParaRPr/>
          </a:p>
          <a:p>
            <a:pPr marL="0" indent="0">
              <a:buNone/>
            </a:pPr>
            <a:r>
              <a:rPr lang="en"/>
              <a:t>Update the yard sign with agent’s information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ae691e1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6ae691e11_0_18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91b976a4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91b976a4_1_1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6ae691e1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6ae691e11_0_6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91b976a4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91b976a4_1_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465859" indent="-304102">
              <a:lnSpc>
                <a:spcPct val="115000"/>
              </a:lnSpc>
              <a:buChar char="-"/>
            </a:pPr>
            <a:r>
              <a:rPr lang="en"/>
              <a:t>NOTES:  Customize to your company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/>
              <a:t>SmartStart: Learn the building blocks of real estate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/>
              <a:t>Professional Development and Mentor Program: Gain first-hand experience 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/>
              <a:t>Business Development Meetings (i.e Sales Meetings)  Collaborate with peers and learn from experts how to build your business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/>
              <a:t>Join daily classes and webinars on marketing, industry and ‘how-to’ topics</a:t>
            </a:r>
            <a:endParaRPr/>
          </a:p>
          <a:p>
            <a:pPr marL="0" indent="0">
              <a:lnSpc>
                <a:spcPct val="115000"/>
              </a:lnSpc>
              <a:spcBef>
                <a:spcPts val="1630"/>
              </a:spcBef>
              <a:buNone/>
            </a:pPr>
            <a:endParaRPr/>
          </a:p>
          <a:p>
            <a:pPr marL="0" indent="0">
              <a:lnSpc>
                <a:spcPct val="115000"/>
              </a:lnSpc>
              <a:spcBef>
                <a:spcPts val="1630"/>
              </a:spcBef>
              <a:spcAft>
                <a:spcPts val="163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91b976a4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91b976a4_1_4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dirty="0"/>
              <a:t>Notes:  Customize bullet points to your company 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 dirty="0"/>
              <a:t>Agent services for onboarding and attentive support whenever you need it - if applicable 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 dirty="0"/>
              <a:t>Responsive broker support ensures compliance and keeps transactions moving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 dirty="0"/>
              <a:t>Access to branch office(s) and amenities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 dirty="0"/>
              <a:t>Courier services for convenient deliveries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 dirty="0"/>
              <a:t>Easily create marketing materials via the Marketing Design Center 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 dirty="0"/>
              <a:t>Unparalleled industry software for easy and efficient workflow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892d57ec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892d57ece_0_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465859" indent="-304102">
              <a:lnSpc>
                <a:spcPct val="115000"/>
              </a:lnSpc>
            </a:pPr>
            <a:r>
              <a:rPr lang="en"/>
              <a:t>RealSmart Agent</a:t>
            </a:r>
            <a:endParaRPr/>
          </a:p>
          <a:p>
            <a:pPr marL="931717" lvl="1" indent="-304102">
              <a:lnSpc>
                <a:spcPct val="115000"/>
              </a:lnSpc>
            </a:pPr>
            <a:r>
              <a:rPr lang="en"/>
              <a:t>Manage your business growth and transaction tasks in a centralized, paperless location</a:t>
            </a:r>
            <a:endParaRPr/>
          </a:p>
          <a:p>
            <a:pPr marL="931717" lvl="1" indent="-304102">
              <a:lnSpc>
                <a:spcPct val="115000"/>
              </a:lnSpc>
            </a:pPr>
            <a:r>
              <a:rPr lang="en"/>
              <a:t>Continuously monitor productivity through custom reporting</a:t>
            </a:r>
            <a:endParaRPr/>
          </a:p>
          <a:p>
            <a:pPr marL="931717" lvl="1" indent="-304102">
              <a:lnSpc>
                <a:spcPct val="115000"/>
              </a:lnSpc>
            </a:pPr>
            <a:r>
              <a:rPr lang="en"/>
              <a:t>Stay compliant with organized documents, status checks and broker visibility </a:t>
            </a:r>
            <a:endParaRPr/>
          </a:p>
          <a:p>
            <a:pPr marL="931717" lvl="1" indent="-304102">
              <a:lnSpc>
                <a:spcPct val="115000"/>
              </a:lnSpc>
            </a:pPr>
            <a:r>
              <a:rPr lang="en"/>
              <a:t>Single point of access for marketing and educational resources for agent and business growth</a:t>
            </a:r>
            <a:endParaRPr/>
          </a:p>
          <a:p>
            <a:pPr marL="465859" indent="-304102">
              <a:lnSpc>
                <a:spcPct val="115000"/>
              </a:lnSpc>
            </a:pPr>
            <a:r>
              <a:rPr lang="en"/>
              <a:t>Our CRM will keep your clients organized </a:t>
            </a:r>
            <a:endParaRPr/>
          </a:p>
          <a:p>
            <a:pPr marL="465859" indent="-304102">
              <a:lnSpc>
                <a:spcPct val="115000"/>
              </a:lnSpc>
            </a:pPr>
            <a:r>
              <a:rPr lang="en"/>
              <a:t>Create your own website with our customizable SmartSites</a:t>
            </a:r>
            <a:endParaRPr/>
          </a:p>
          <a:p>
            <a:pPr marL="465859" indent="-304102">
              <a:lnSpc>
                <a:spcPct val="115000"/>
              </a:lnSpc>
            </a:pPr>
            <a:r>
              <a:rPr lang="en"/>
              <a:t>Easily create branded marketing materials with our templates in the Marketing Design Center</a:t>
            </a:r>
            <a:endParaRPr/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91b976a4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91b976a4_1_6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465859" indent="-304102">
              <a:lnSpc>
                <a:spcPct val="115000"/>
              </a:lnSpc>
              <a:buChar char="-"/>
            </a:pPr>
            <a:r>
              <a:rPr lang="en"/>
              <a:t>Notes: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/>
              <a:t>Systems and technology for productivity and visibility 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/>
              <a:t>Programs and training to develop your career 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/>
              <a:t>Service to support your growth and transactions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/>
              <a:t>Nearly 16,000 agents to enhance collaboration</a:t>
            </a:r>
            <a:endParaRPr/>
          </a:p>
          <a:p>
            <a:pPr marL="465859" indent="-304102">
              <a:lnSpc>
                <a:spcPct val="115000"/>
              </a:lnSpc>
              <a:buChar char="-"/>
            </a:pPr>
            <a:r>
              <a:rPr lang="en"/>
              <a:t>Nationwide prestige to grow your brand </a:t>
            </a:r>
            <a:endParaRPr/>
          </a:p>
          <a:p>
            <a:pPr marL="0" indent="0">
              <a:spcBef>
                <a:spcPts val="163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91b976a4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91b976a4_1_1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r>
              <a:rPr lang="en"/>
              <a:t>Notes:  Customize to your company information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91b976a4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91b976a4_1_1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r>
              <a:rPr lang="en"/>
              <a:t>Notes:  Customize to your company information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281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91b976a4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91b976a4_1_1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ae691e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6ae691e11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4" name="Google Shape;104;p2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3">
  <p:cSld name="TITLE_AND_BODY_1">
    <p:bg>
      <p:bgPr>
        <a:solidFill>
          <a:srgbClr val="000000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6" descr="offset_comp_343059.jpg"/>
          <p:cNvPicPr preferRelativeResize="0"/>
          <p:nvPr/>
        </p:nvPicPr>
        <p:blipFill rotWithShape="1">
          <a:blip r:embed="rId2">
            <a:alphaModFix amt="80000"/>
          </a:blip>
          <a:srcRect l="30474" t="11955" r="30474" b="25870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name="adj" fmla="val 50343"/>
            </a:avLst>
          </a:prstGeom>
          <a:noFill/>
          <a:ln>
            <a:noFill/>
          </a:ln>
        </p:spPr>
      </p:pic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Light"/>
              <a:buNone/>
              <a:defRPr sz="4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1">
  <p:cSld name="TITLE_AND_BODY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Light"/>
              <a:buNone/>
              <a:defRPr sz="4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None/>
              <a:defRPr sz="18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None/>
              <a:defRPr sz="18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None/>
              <a:defRPr sz="18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None/>
              <a:defRPr sz="18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None/>
              <a:defRPr sz="18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None/>
              <a:defRPr sz="18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None/>
              <a:defRPr sz="18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None/>
              <a:defRPr sz="18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1" name="Google Shape;131;p27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 sz="1100">
                <a:solidFill>
                  <a:srgbClr val="000000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2">
  <p:cSld name="TITLE_AND_BODY_2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8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45566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635729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647713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22972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-1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253483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106123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677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641722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722562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909768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759942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1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0000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l="21153" r="30295" b="13013"/>
          <a:stretch/>
        </p:blipFill>
        <p:spPr>
          <a:xfrm>
            <a:off x="0" y="0"/>
            <a:ext cx="4304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25" y="2455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Light"/>
              <a:buNone/>
              <a:defRPr sz="4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rgbClr val="A81933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235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 rotWithShape="1">
          <a:blip r:embed="rId3">
            <a:alphaModFix/>
          </a:blip>
          <a:srcRect l="22199" t="23330" r="21953"/>
          <a:stretch/>
        </p:blipFill>
        <p:spPr>
          <a:xfrm>
            <a:off x="1143000" y="665973"/>
            <a:ext cx="4564926" cy="32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/>
        </p:nvSpPr>
        <p:spPr>
          <a:xfrm>
            <a:off x="6116118" y="3148395"/>
            <a:ext cx="2045400" cy="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Smart Agent</a:t>
            </a:r>
            <a:b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555.555.5555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SmartAgent.com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 rotWithShape="1">
          <a:blip r:embed="rId4">
            <a:alphaModFix/>
          </a:blip>
          <a:srcRect b="19698"/>
          <a:stretch/>
        </p:blipFill>
        <p:spPr>
          <a:xfrm>
            <a:off x="5123475" y="1090875"/>
            <a:ext cx="3296475" cy="4052626"/>
          </a:xfrm>
          <a:prstGeom prst="rect">
            <a:avLst/>
          </a:prstGeom>
          <a:noFill/>
          <a:ln>
            <a:noFill/>
          </a:ln>
          <a:effectLst>
            <a:outerShdw blurRad="171450" dist="57150" dir="348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8" name="Google Shape;148;p29"/>
          <p:cNvSpPr txBox="1"/>
          <p:nvPr/>
        </p:nvSpPr>
        <p:spPr>
          <a:xfrm>
            <a:off x="6019800" y="3054722"/>
            <a:ext cx="2286000" cy="8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Helvetica Neue"/>
                <a:ea typeface="Helvetica Neue Light"/>
                <a:cs typeface="Helvetica Neue Light"/>
                <a:sym typeface="Helvetica Neue"/>
              </a:rPr>
              <a:t>Real Smart Agent</a:t>
            </a:r>
            <a:br>
              <a:rPr lang="en" dirty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800" b="1" dirty="0">
                <a:latin typeface="Helvetica Neue"/>
                <a:ea typeface="Helvetica Neue"/>
                <a:cs typeface="Helvetica Neue"/>
                <a:sym typeface="Helvetica Neue"/>
              </a:rPr>
              <a:t>856.363.3000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Helvetica Neue"/>
                <a:ea typeface="Helvetica Neue"/>
                <a:cs typeface="Helvetica Neue"/>
                <a:sym typeface="Helvetica Neue"/>
              </a:rPr>
              <a:t>Cell: 609-868-6888</a:t>
            </a:r>
            <a:endParaRPr sz="1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www. HomeSmart</a:t>
            </a:r>
            <a:r>
              <a:rPr lang="en" sz="1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.com</a:t>
            </a:r>
            <a:endParaRPr sz="1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2939" y="2454857"/>
            <a:ext cx="1073259" cy="59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42529F-D4DE-4818-8E36-13030FB36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4095750"/>
            <a:ext cx="1600200" cy="5492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7"/>
          <p:cNvPicPr preferRelativeResize="0"/>
          <p:nvPr/>
        </p:nvPicPr>
        <p:blipFill rotWithShape="1">
          <a:blip r:embed="rId3">
            <a:alphaModFix/>
          </a:blip>
          <a:srcRect l="2380" r="2390"/>
          <a:stretch/>
        </p:blipFill>
        <p:spPr>
          <a:xfrm>
            <a:off x="0" y="-350"/>
            <a:ext cx="9144001" cy="514385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8097750" y="-76550"/>
            <a:ext cx="981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17,686</a:t>
            </a:r>
            <a:endParaRPr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8D057F-7CC6-4990-94F3-52BA40A60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629150"/>
            <a:ext cx="1143000" cy="392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/>
          <p:nvPr/>
        </p:nvSpPr>
        <p:spPr>
          <a:xfrm>
            <a:off x="4513650" y="-6025"/>
            <a:ext cx="4637400" cy="5143500"/>
          </a:xfrm>
          <a:prstGeom prst="rect">
            <a:avLst/>
          </a:prstGeom>
          <a:solidFill>
            <a:srgbClr val="A81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Google Shape;270;p38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593625" y="2740075"/>
            <a:ext cx="2403447" cy="240342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8"/>
          <p:cNvSpPr txBox="1"/>
          <p:nvPr/>
        </p:nvSpPr>
        <p:spPr>
          <a:xfrm>
            <a:off x="510650" y="445025"/>
            <a:ext cx="2333100" cy="11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Traditional </a:t>
            </a:r>
            <a:endParaRPr sz="32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Brokerage</a:t>
            </a:r>
            <a:endParaRPr sz="32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311700" y="1679125"/>
            <a:ext cx="39999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3rd party technology</a:t>
            </a:r>
            <a:b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Limited brokerage support &amp; training</a:t>
            </a:r>
            <a:b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Outdated commission splits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3" name="Google Shape;273;p38"/>
          <p:cNvSpPr txBox="1"/>
          <p:nvPr/>
        </p:nvSpPr>
        <p:spPr>
          <a:xfrm>
            <a:off x="490955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</a:pPr>
            <a:r>
              <a:rPr lang="en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Proprietary, end-to-end technology</a:t>
            </a:r>
            <a: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— </a:t>
            </a:r>
            <a:b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every tool you need at your fingertips</a:t>
            </a:r>
            <a:b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</a:pPr>
            <a:r>
              <a:rPr lang="en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Full-service support</a:t>
            </a:r>
            <a: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— service to </a:t>
            </a:r>
            <a:b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grow your brand and business </a:t>
            </a:r>
            <a:b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</a:pPr>
            <a:r>
              <a:rPr lang="en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and training courses</a:t>
            </a:r>
            <a: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— continuously learn from industry leaders</a:t>
            </a:r>
            <a:b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</a:pPr>
            <a:r>
              <a:rPr lang="en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100% commission</a:t>
            </a:r>
            <a: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— reinvest where </a:t>
            </a:r>
            <a:b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how you want </a:t>
            </a: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3974025" y="445025"/>
            <a:ext cx="1035000" cy="1035000"/>
          </a:xfrm>
          <a:prstGeom prst="ellipse">
            <a:avLst/>
          </a:prstGeom>
          <a:solidFill>
            <a:srgbClr val="CACACA"/>
          </a:solidFill>
          <a:ln>
            <a:noFill/>
          </a:ln>
          <a:effectLst>
            <a:outerShdw blurRad="57150" dist="28575" dir="7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8"/>
          <p:cNvSpPr/>
          <p:nvPr/>
        </p:nvSpPr>
        <p:spPr>
          <a:xfrm>
            <a:off x="4008894" y="479886"/>
            <a:ext cx="965400" cy="96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8"/>
          <p:cNvSpPr txBox="1"/>
          <p:nvPr/>
        </p:nvSpPr>
        <p:spPr>
          <a:xfrm>
            <a:off x="5337700" y="496025"/>
            <a:ext cx="35109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HomeSmart</a:t>
            </a:r>
            <a:endParaRPr sz="32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8"/>
          <p:cNvSpPr txBox="1"/>
          <p:nvPr/>
        </p:nvSpPr>
        <p:spPr>
          <a:xfrm>
            <a:off x="4172150" y="579775"/>
            <a:ext cx="73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Helvetica Neue"/>
                <a:ea typeface="Helvetica Neue"/>
                <a:cs typeface="Helvetica Neue"/>
                <a:sym typeface="Helvetica Neue"/>
              </a:rPr>
              <a:t>vs.</a:t>
            </a:r>
            <a:endParaRPr sz="3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9" name="Google Shape;279;p38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1032475" y="2804375"/>
            <a:ext cx="2333100" cy="23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943B23-21EB-42FE-8928-379926710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045" y="4683166"/>
            <a:ext cx="990600" cy="3400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/>
          <p:nvPr/>
        </p:nvSpPr>
        <p:spPr>
          <a:xfrm>
            <a:off x="0" y="-11875"/>
            <a:ext cx="4043100" cy="5143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9"/>
          <p:cNvSpPr txBox="1"/>
          <p:nvPr/>
        </p:nvSpPr>
        <p:spPr>
          <a:xfrm>
            <a:off x="4665025" y="828475"/>
            <a:ext cx="3394500" cy="27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A819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HomeSmart</a:t>
            </a: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                                 </a:t>
            </a: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aim to make the brokerage decision process easy for you.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you need from us </a:t>
            </a:r>
            <a:br>
              <a:rPr lang="en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make the move?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437275" y="726325"/>
            <a:ext cx="3394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What Else </a:t>
            </a:r>
            <a:endParaRPr sz="4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rgbClr val="CC20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Need From Us?</a:t>
            </a:r>
            <a:endParaRPr sz="3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137DD7-08FA-4E93-8DD0-DB513F69C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959" y="4613539"/>
            <a:ext cx="1140051" cy="3962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20040C-0455-441C-95A1-22DF93F38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595249"/>
            <a:ext cx="1255885" cy="43285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12F524A-28C1-4125-A7D3-D5979D441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87" y="2723922"/>
            <a:ext cx="1772525" cy="17678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/>
        </p:nvSpPr>
        <p:spPr>
          <a:xfrm>
            <a:off x="3174600" y="3852475"/>
            <a:ext cx="2794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>
                <a:latin typeface="Helvetica Neue Light"/>
                <a:ea typeface="Helvetica Neue Light"/>
                <a:cs typeface="Helvetica Neue Light"/>
                <a:sym typeface="Helvetica Neue Light"/>
              </a:rPr>
              <a:t>Thank You.</a:t>
            </a:r>
            <a:endParaRPr sz="3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5" name="Google Shape;295;p40"/>
          <p:cNvPicPr preferRelativeResize="0"/>
          <p:nvPr/>
        </p:nvPicPr>
        <p:blipFill rotWithShape="1">
          <a:blip r:embed="rId3">
            <a:alphaModFix/>
          </a:blip>
          <a:srcRect l="21408" t="22349" r="21454" b="6313"/>
          <a:stretch/>
        </p:blipFill>
        <p:spPr>
          <a:xfrm>
            <a:off x="2229912" y="670850"/>
            <a:ext cx="4684176" cy="30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B6D4AC-0F4D-46B9-B489-7CFE9E9C4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516682"/>
            <a:ext cx="1255885" cy="432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/>
          <p:nvPr/>
        </p:nvSpPr>
        <p:spPr>
          <a:xfrm>
            <a:off x="6025" y="6"/>
            <a:ext cx="4036500" cy="5143500"/>
          </a:xfrm>
          <a:prstGeom prst="rect">
            <a:avLst/>
          </a:prstGeom>
          <a:solidFill>
            <a:srgbClr val="A81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1"/>
          <p:cNvSpPr txBox="1"/>
          <p:nvPr/>
        </p:nvSpPr>
        <p:spPr>
          <a:xfrm>
            <a:off x="473550" y="393814"/>
            <a:ext cx="2646900" cy="2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Professional Development Programs </a:t>
            </a:r>
            <a:endParaRPr sz="3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&amp; Training</a:t>
            </a:r>
            <a:endParaRPr sz="3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6680475" y="653875"/>
            <a:ext cx="24633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We’ll Guide You 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a Pathway 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Success.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4196875" y="1993488"/>
            <a:ext cx="4626300" cy="25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Professional Development and Mentor Program</a:t>
            </a:r>
            <a:endParaRPr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Business Development Meetings (Masterminds)</a:t>
            </a:r>
            <a:endParaRPr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Daily Classes and Webinars (RSA webinar &amp; onsite training) </a:t>
            </a:r>
            <a:endParaRPr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Continuing Education</a:t>
            </a:r>
            <a:endParaRPr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 i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Investors Club &amp; Tuesday Trainings  </a:t>
            </a:r>
            <a:endParaRPr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344421" y="2694475"/>
            <a:ext cx="3390550" cy="22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1"/>
          <p:cNvPicPr preferRelativeResize="0"/>
          <p:nvPr/>
        </p:nvPicPr>
        <p:blipFill rotWithShape="1">
          <a:blip r:embed="rId4">
            <a:alphaModFix/>
          </a:blip>
          <a:srcRect l="22425" t="23014" r="21817" b="6903"/>
          <a:stretch/>
        </p:blipFill>
        <p:spPr>
          <a:xfrm>
            <a:off x="4354400" y="393825"/>
            <a:ext cx="1955901" cy="128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8A605BE-1164-4D63-9BB6-02B1A9AA3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547388"/>
            <a:ext cx="1547513" cy="531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/>
          <p:nvPr/>
        </p:nvSpPr>
        <p:spPr>
          <a:xfrm>
            <a:off x="6025" y="-6025"/>
            <a:ext cx="45558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 l="39888" r="981"/>
          <a:stretch/>
        </p:blipFill>
        <p:spPr>
          <a:xfrm>
            <a:off x="0" y="0"/>
            <a:ext cx="456183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449075" y="248391"/>
            <a:ext cx="3887700" cy="20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A819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Full Scale </a:t>
            </a:r>
            <a:endParaRPr sz="3200">
              <a:solidFill>
                <a:srgbClr val="A819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A819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Support </a:t>
            </a:r>
            <a:endParaRPr sz="3200">
              <a:solidFill>
                <a:srgbClr val="A819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A819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Every Step </a:t>
            </a:r>
            <a:endParaRPr sz="3200">
              <a:solidFill>
                <a:srgbClr val="A819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A819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of the Way</a:t>
            </a:r>
            <a:endParaRPr sz="3200">
              <a:solidFill>
                <a:srgbClr val="A819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6999400" y="700050"/>
            <a:ext cx="19263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Help? 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We’ve Always Got Your Back.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4955575" y="1718800"/>
            <a:ext cx="3755100" cy="2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Services available to all HomeSmart agents:</a:t>
            </a:r>
            <a:endParaRPr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Agent Services </a:t>
            </a:r>
            <a:b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Responsive Broker Support </a:t>
            </a:r>
            <a:b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Access to Branch Office(s) &amp; Amenities</a:t>
            </a:r>
            <a:b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Unparalleled Industry Software</a:t>
            </a:r>
            <a:b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Marketing Design Services</a:t>
            </a:r>
            <a:b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400"/>
              <a:buFont typeface="Helvetica Neue Light"/>
              <a:buChar char="●"/>
            </a:pPr>
            <a:r>
              <a:rPr lang="en-US" i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Lunch &amp; Learn Training Series</a:t>
            </a:r>
            <a:endParaRPr sz="18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4">
            <a:alphaModFix/>
          </a:blip>
          <a:srcRect l="22081" t="22195" r="21902" b="5903"/>
          <a:stretch/>
        </p:blipFill>
        <p:spPr>
          <a:xfrm>
            <a:off x="4879375" y="361375"/>
            <a:ext cx="1941222" cy="130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E4ABEBE-2CCD-43A9-BE81-9167BA6BE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331" y="4634200"/>
            <a:ext cx="1255820" cy="4310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/>
          <p:cNvPicPr preferRelativeResize="0"/>
          <p:nvPr/>
        </p:nvPicPr>
        <p:blipFill rotWithShape="1">
          <a:blip r:embed="rId3">
            <a:alphaModFix/>
          </a:blip>
          <a:srcRect l="2035" t="17531" r="58965" b="16583"/>
          <a:stretch/>
        </p:blipFill>
        <p:spPr>
          <a:xfrm>
            <a:off x="7532325" y="1265500"/>
            <a:ext cx="1611678" cy="243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 rotWithShape="1">
          <a:blip r:embed="rId4">
            <a:alphaModFix/>
          </a:blip>
          <a:srcRect r="13397"/>
          <a:stretch/>
        </p:blipFill>
        <p:spPr>
          <a:xfrm>
            <a:off x="4168500" y="1012575"/>
            <a:ext cx="4975500" cy="3286274"/>
          </a:xfrm>
          <a:prstGeom prst="rect">
            <a:avLst/>
          </a:prstGeom>
          <a:noFill/>
          <a:ln>
            <a:noFill/>
          </a:ln>
          <a:effectLst>
            <a:reflection stA="25000" endPos="15000" fadeDir="5400012" sy="-100000" algn="bl" rotWithShape="0"/>
          </a:effectLst>
        </p:spPr>
      </p:pic>
      <p:sp>
        <p:nvSpPr>
          <p:cNvPr id="198" name="Google Shape;198;p33"/>
          <p:cNvSpPr txBox="1"/>
          <p:nvPr/>
        </p:nvSpPr>
        <p:spPr>
          <a:xfrm>
            <a:off x="471175" y="1657350"/>
            <a:ext cx="43047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Technology to Simplify</a:t>
            </a:r>
            <a:endParaRPr sz="3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Your Business</a:t>
            </a:r>
            <a:endParaRPr sz="3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510650" y="3170975"/>
            <a:ext cx="43047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800"/>
              <a:buFont typeface="Helvetica Neue Light"/>
              <a:buChar char="●"/>
            </a:pP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RealSmart Agent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800"/>
              <a:buFont typeface="Helvetica Neue Light"/>
              <a:buChar char="●"/>
            </a:pP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SmartSites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800"/>
              <a:buFont typeface="Helvetica Neue Light"/>
              <a:buChar char="●"/>
            </a:pP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Marketing Design Center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1" name="Google Shape;201;p33"/>
          <p:cNvPicPr preferRelativeResize="0"/>
          <p:nvPr/>
        </p:nvPicPr>
        <p:blipFill rotWithShape="1">
          <a:blip r:embed="rId5">
            <a:alphaModFix/>
          </a:blip>
          <a:srcRect l="22319" t="22703" r="21979" b="6898"/>
          <a:stretch/>
        </p:blipFill>
        <p:spPr>
          <a:xfrm>
            <a:off x="510650" y="327450"/>
            <a:ext cx="2035950" cy="1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3693A7E-D401-46C5-8511-4FA580313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331" y="4634200"/>
            <a:ext cx="1255820" cy="4310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/>
          <p:nvPr/>
        </p:nvSpPr>
        <p:spPr>
          <a:xfrm>
            <a:off x="0" y="1780975"/>
            <a:ext cx="9144000" cy="3362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endParaRPr/>
          </a:p>
        </p:txBody>
      </p:sp>
      <p:pic>
        <p:nvPicPr>
          <p:cNvPr id="207" name="Google Shape;207;p34"/>
          <p:cNvPicPr preferRelativeResize="0"/>
          <p:nvPr/>
        </p:nvPicPr>
        <p:blipFill rotWithShape="1">
          <a:blip r:embed="rId3">
            <a:alphaModFix/>
          </a:blip>
          <a:srcRect t="10224" b="24484"/>
          <a:stretch/>
        </p:blipFill>
        <p:spPr>
          <a:xfrm>
            <a:off x="5057600" y="0"/>
            <a:ext cx="4086400" cy="17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/>
        </p:nvSpPr>
        <p:spPr>
          <a:xfrm>
            <a:off x="310400" y="355350"/>
            <a:ext cx="47472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Enterprise Resources</a:t>
            </a:r>
            <a:endParaRPr sz="32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Build Your Foundation</a:t>
            </a:r>
            <a:endParaRPr sz="3200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310400" y="2074375"/>
            <a:ext cx="71082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C203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Jumpstart Your Career With Our Developed Infrastructure: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931000" y="2803675"/>
            <a:ext cx="1035000" cy="1035000"/>
          </a:xfrm>
          <a:prstGeom prst="ellipse">
            <a:avLst/>
          </a:prstGeom>
          <a:noFill/>
          <a:ln w="19050" cap="flat" cmpd="sng">
            <a:solidFill>
              <a:srgbClr val="CC203D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7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/>
          <p:nvPr/>
        </p:nvSpPr>
        <p:spPr>
          <a:xfrm>
            <a:off x="2201409" y="2803675"/>
            <a:ext cx="1035000" cy="1035000"/>
          </a:xfrm>
          <a:prstGeom prst="ellipse">
            <a:avLst/>
          </a:prstGeom>
          <a:noFill/>
          <a:ln w="19050" cap="flat" cmpd="sng">
            <a:solidFill>
              <a:srgbClr val="CC203D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7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4"/>
          <p:cNvSpPr/>
          <p:nvPr/>
        </p:nvSpPr>
        <p:spPr>
          <a:xfrm>
            <a:off x="3465009" y="2803675"/>
            <a:ext cx="1035000" cy="1035000"/>
          </a:xfrm>
          <a:prstGeom prst="ellipse">
            <a:avLst/>
          </a:prstGeom>
          <a:noFill/>
          <a:ln w="19050" cap="flat" cmpd="sng">
            <a:solidFill>
              <a:srgbClr val="CC203D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7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/>
          <p:nvPr/>
        </p:nvSpPr>
        <p:spPr>
          <a:xfrm>
            <a:off x="4728609" y="2803675"/>
            <a:ext cx="1035000" cy="1035000"/>
          </a:xfrm>
          <a:prstGeom prst="ellipse">
            <a:avLst/>
          </a:prstGeom>
          <a:noFill/>
          <a:ln w="19050" cap="flat" cmpd="sng">
            <a:solidFill>
              <a:srgbClr val="CC203D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7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4"/>
          <p:cNvSpPr/>
          <p:nvPr/>
        </p:nvSpPr>
        <p:spPr>
          <a:xfrm>
            <a:off x="5992209" y="2803675"/>
            <a:ext cx="1035000" cy="1035000"/>
          </a:xfrm>
          <a:prstGeom prst="ellipse">
            <a:avLst/>
          </a:prstGeom>
          <a:noFill/>
          <a:ln w="19050" cap="flat" cmpd="sng">
            <a:solidFill>
              <a:srgbClr val="CC203D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7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/>
          <p:cNvSpPr/>
          <p:nvPr/>
        </p:nvSpPr>
        <p:spPr>
          <a:xfrm>
            <a:off x="7255809" y="2803675"/>
            <a:ext cx="1035000" cy="1035000"/>
          </a:xfrm>
          <a:prstGeom prst="ellipse">
            <a:avLst/>
          </a:prstGeom>
          <a:noFill/>
          <a:ln w="19050" cap="flat" cmpd="sng">
            <a:solidFill>
              <a:srgbClr val="CC203D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7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4"/>
          <p:cNvSpPr txBox="1"/>
          <p:nvPr/>
        </p:nvSpPr>
        <p:spPr>
          <a:xfrm>
            <a:off x="705475" y="3834750"/>
            <a:ext cx="14862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Systems &amp; Technology</a:t>
            </a:r>
            <a:endParaRPr sz="1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2102250" y="3834750"/>
            <a:ext cx="12144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Programs &amp; Training</a:t>
            </a:r>
            <a:endParaRPr sz="1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3375375" y="3834750"/>
            <a:ext cx="12144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 to Support</a:t>
            </a:r>
            <a:endParaRPr sz="1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4638963" y="3838675"/>
            <a:ext cx="12144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 Presence</a:t>
            </a:r>
            <a:endParaRPr sz="1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5976449" y="3834750"/>
            <a:ext cx="10665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than </a:t>
            </a:r>
            <a:r>
              <a:rPr lang="en" sz="1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18,000 Agents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7166025" y="3838675"/>
            <a:ext cx="12144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Nationwide Prestige</a:t>
            </a:r>
            <a:endParaRPr sz="1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1775" y="4623886"/>
            <a:ext cx="673875" cy="32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7237" y="2862312"/>
            <a:ext cx="917738" cy="91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8875" y="3073374"/>
            <a:ext cx="706225" cy="51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49598" y="3080611"/>
            <a:ext cx="731825" cy="4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91696" y="2940425"/>
            <a:ext cx="763050" cy="7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29388" y="3008600"/>
            <a:ext cx="706225" cy="58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72761" y="3007069"/>
            <a:ext cx="673875" cy="628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/>
          <p:nvPr/>
        </p:nvSpPr>
        <p:spPr>
          <a:xfrm>
            <a:off x="6025" y="-6025"/>
            <a:ext cx="4043100" cy="5143500"/>
          </a:xfrm>
          <a:prstGeom prst="rect">
            <a:avLst/>
          </a:prstGeom>
          <a:solidFill>
            <a:srgbClr val="A81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5"/>
          <p:cNvSpPr txBox="1"/>
          <p:nvPr/>
        </p:nvSpPr>
        <p:spPr>
          <a:xfrm>
            <a:off x="361075" y="345225"/>
            <a:ext cx="3022800" cy="3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Find </a:t>
            </a:r>
            <a:br>
              <a:rPr lang="en"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3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Financial Success</a:t>
            </a:r>
            <a:endParaRPr sz="3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4416625" y="304200"/>
            <a:ext cx="3507600" cy="1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Solo Agent Plan A:</a:t>
            </a:r>
            <a:endParaRPr sz="1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2100">
              <a:lnSpc>
                <a:spcPct val="115000"/>
              </a:lnSpc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" sz="1000" dirty="0">
                <a:latin typeface="Helvetica Neue"/>
                <a:ea typeface="Helvetica Neue"/>
                <a:cs typeface="Helvetica Neue"/>
                <a:sym typeface="Helvetica Neue"/>
              </a:rPr>
              <a:t>$75/ Monthly fee</a:t>
            </a:r>
          </a:p>
          <a:p>
            <a:pPr marL="457200" indent="-292100">
              <a:lnSpc>
                <a:spcPct val="115000"/>
              </a:lnSpc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$599/Transaction Side</a:t>
            </a:r>
          </a:p>
          <a:p>
            <a:pPr marL="457200" lvl="0" indent="-292100">
              <a:lnSpc>
                <a:spcPct val="115000"/>
              </a:lnSpc>
              <a:buClr>
                <a:srgbClr val="A81933"/>
              </a:buClr>
              <a:buSzPts val="1000"/>
            </a:pPr>
            <a:endParaRPr lang="en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000"/>
              <a:buFont typeface="Helvetica Neue"/>
              <a:buChar char="●"/>
            </a:pPr>
            <a:endParaRPr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35"/>
          <p:cNvSpPr txBox="1"/>
          <p:nvPr/>
        </p:nvSpPr>
        <p:spPr>
          <a:xfrm>
            <a:off x="4447800" y="1167300"/>
            <a:ext cx="3400800" cy="9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Helvetica Neue"/>
                <a:ea typeface="Helvetica Neue"/>
                <a:cs typeface="Helvetica Neue"/>
                <a:sym typeface="Helvetica Neue"/>
              </a:rPr>
              <a:t>Solo Agent Plan B: 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" sz="1000" dirty="0">
                <a:latin typeface="Helvetica Neue"/>
                <a:ea typeface="Helvetica Neue"/>
                <a:cs typeface="Helvetica Neue"/>
                <a:sym typeface="Helvetica Neue"/>
              </a:rPr>
              <a:t>$125/month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$499/ Transaction Side</a:t>
            </a:r>
            <a:endParaRPr sz="1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 rotWithShape="1">
          <a:blip r:embed="rId3">
            <a:alphaModFix/>
          </a:blip>
          <a:srcRect b="12087"/>
          <a:stretch/>
        </p:blipFill>
        <p:spPr>
          <a:xfrm>
            <a:off x="8251778" y="4634211"/>
            <a:ext cx="673872" cy="33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4">
            <a:alphaModFix/>
          </a:blip>
          <a:srcRect l="22183" t="22990" r="22049" b="6313"/>
          <a:stretch/>
        </p:blipFill>
        <p:spPr>
          <a:xfrm>
            <a:off x="6948950" y="286100"/>
            <a:ext cx="1976700" cy="131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 rot="10200004">
            <a:off x="482097" y="2151402"/>
            <a:ext cx="3192948" cy="16731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36;p35"/>
          <p:cNvSpPr txBox="1"/>
          <p:nvPr/>
        </p:nvSpPr>
        <p:spPr>
          <a:xfrm>
            <a:off x="4419599" y="1962150"/>
            <a:ext cx="3504625" cy="9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Helvetica Neue"/>
                <a:ea typeface="Helvetica Neue"/>
                <a:cs typeface="Helvetica Neue"/>
                <a:sym typeface="Helvetica Neue"/>
              </a:rPr>
              <a:t>Solo Agent Top Producer: (30 T min) 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" sz="1000" dirty="0">
                <a:latin typeface="Helvetica Neue"/>
                <a:ea typeface="Helvetica Neue"/>
                <a:cs typeface="Helvetica Neue"/>
                <a:sym typeface="Helvetica Neue"/>
              </a:rPr>
              <a:t>$150/month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$399/ Transaction Side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$170 (30+ Transactions, Cap @ .38</a:t>
            </a:r>
            <a:r>
              <a:rPr lang="en-US" sz="1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 Transaction*)</a:t>
            </a:r>
          </a:p>
        </p:txBody>
      </p:sp>
      <p:sp>
        <p:nvSpPr>
          <p:cNvPr id="12" name="Google Shape;236;p35"/>
          <p:cNvSpPr txBox="1"/>
          <p:nvPr/>
        </p:nvSpPr>
        <p:spPr>
          <a:xfrm>
            <a:off x="4419600" y="2952750"/>
            <a:ext cx="3400800" cy="9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Helvetica Neue"/>
                <a:ea typeface="Helvetica Neue"/>
                <a:cs typeface="Helvetica Neue"/>
                <a:sym typeface="Helvetica Neue"/>
              </a:rPr>
              <a:t>Team Plan: 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" sz="1000" dirty="0">
                <a:latin typeface="Helvetica Neue"/>
                <a:ea typeface="Helvetica Neue"/>
                <a:cs typeface="Helvetica Neue"/>
                <a:sym typeface="Helvetica Neue"/>
              </a:rPr>
              <a:t>$150/ month (Team Lead)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" sz="1000" dirty="0">
                <a:latin typeface="Helvetica Neue"/>
                <a:ea typeface="Helvetica Neue"/>
                <a:cs typeface="Helvetica Neue"/>
                <a:sym typeface="Helvetica Neue"/>
              </a:rPr>
              <a:t>$100/month (Team Member)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$399/ Transaction Side</a:t>
            </a:r>
            <a:endParaRPr sz="1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36;p35"/>
          <p:cNvSpPr txBox="1"/>
          <p:nvPr/>
        </p:nvSpPr>
        <p:spPr>
          <a:xfrm>
            <a:off x="4343400" y="3867150"/>
            <a:ext cx="3400800" cy="9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Helvetica Neue"/>
                <a:ea typeface="Helvetica Neue"/>
                <a:cs typeface="Helvetica Neue"/>
                <a:sym typeface="Helvetica Neue"/>
              </a:rPr>
              <a:t>Solo Agent Plan D: </a:t>
            </a:r>
            <a:endParaRPr lang="en" sz="1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***(NEWLY LICENSED AGENTS)***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70/30 (20% goes to coach, 10% to HomeSmart)</a:t>
            </a:r>
            <a:endParaRPr lang="en-US" sz="1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933"/>
              </a:buClr>
              <a:buSzPts val="1000"/>
              <a:buFont typeface="Helvetica Neue"/>
              <a:buChar char="●"/>
            </a:pPr>
            <a:r>
              <a:rPr 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$59/  </a:t>
            </a:r>
            <a:r>
              <a:rPr lang="en-US" sz="1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Fee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447800" y="3943350"/>
            <a:ext cx="2514600" cy="914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114800" y="1123950"/>
            <a:ext cx="2819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1960562"/>
            <a:ext cx="2819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14800" y="2951162"/>
            <a:ext cx="457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3941762"/>
            <a:ext cx="457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2BFE-870A-4460-AC6E-827D7D76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42C8D-0B13-4680-BD1D-1F4393DB2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REAL ESTATE SIGNS PER AGENT</a:t>
            </a:r>
          </a:p>
          <a:p>
            <a:endParaRPr lang="en-US" dirty="0"/>
          </a:p>
          <a:p>
            <a:r>
              <a:rPr lang="en-US" dirty="0"/>
              <a:t>1000 BUSINESS CARDS</a:t>
            </a:r>
          </a:p>
          <a:p>
            <a:endParaRPr lang="en-US" dirty="0"/>
          </a:p>
          <a:p>
            <a:r>
              <a:rPr lang="en-US" dirty="0"/>
              <a:t>PLANS BASED ON YOUR 12 MONTHS OF TRANSACTION</a:t>
            </a:r>
          </a:p>
          <a:p>
            <a:endParaRPr lang="en-US" dirty="0"/>
          </a:p>
          <a:p>
            <a:r>
              <a:rPr lang="en-US" dirty="0"/>
              <a:t>ACCESS TO ALL HOMESMART OFFICES ANY GIVEN TIME</a:t>
            </a:r>
          </a:p>
          <a:p>
            <a:endParaRPr lang="en-US" dirty="0"/>
          </a:p>
          <a:p>
            <a:r>
              <a:rPr lang="en-US" dirty="0"/>
              <a:t>BROKER SUPPORT AND ADMIN SUPPORT</a:t>
            </a:r>
          </a:p>
          <a:p>
            <a:endParaRPr lang="en-US" dirty="0"/>
          </a:p>
          <a:p>
            <a:r>
              <a:rPr lang="en-US" dirty="0"/>
              <a:t>AGENT WEBSITES WITH FREE IDX</a:t>
            </a:r>
          </a:p>
          <a:p>
            <a:endParaRPr lang="en-US" dirty="0"/>
          </a:p>
          <a:p>
            <a:r>
              <a:rPr lang="en-US" dirty="0"/>
              <a:t>AGENT TRANSACTION AND MARKETING PORTAL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D29DBC-CF72-4766-AEF0-6A6AC97A3419}"/>
              </a:ext>
            </a:extLst>
          </p:cNvPr>
          <p:cNvSpPr/>
          <p:nvPr/>
        </p:nvSpPr>
        <p:spPr>
          <a:xfrm>
            <a:off x="277394" y="541950"/>
            <a:ext cx="85892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you will get when you move to HomeSmart!</a:t>
            </a:r>
          </a:p>
        </p:txBody>
      </p:sp>
    </p:spTree>
    <p:extLst>
      <p:ext uri="{BB962C8B-B14F-4D97-AF65-F5344CB8AC3E}">
        <p14:creationId xmlns:p14="http://schemas.microsoft.com/office/powerpoint/2010/main" val="46836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/>
          <p:nvPr/>
        </p:nvSpPr>
        <p:spPr>
          <a:xfrm>
            <a:off x="6025" y="-6025"/>
            <a:ext cx="4043100" cy="5143500"/>
          </a:xfrm>
          <a:prstGeom prst="rect">
            <a:avLst/>
          </a:prstGeom>
          <a:solidFill>
            <a:srgbClr val="A81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3">
            <a:alphaModFix/>
          </a:blip>
          <a:srcRect l="22183" t="22990" r="22049" b="6313"/>
          <a:stretch/>
        </p:blipFill>
        <p:spPr>
          <a:xfrm>
            <a:off x="7762812" y="151663"/>
            <a:ext cx="1153250" cy="9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 rot="10200004">
            <a:off x="362353" y="673961"/>
            <a:ext cx="3192948" cy="167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DCD319-4BA9-4CD2-AD1B-DED50FE13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64" y="-37188"/>
            <a:ext cx="5936121" cy="645876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E371A56-872F-4A32-A795-FB19889D9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06872"/>
              </p:ext>
            </p:extLst>
          </p:nvPr>
        </p:nvGraphicFramePr>
        <p:xfrm>
          <a:off x="254742" y="1777206"/>
          <a:ext cx="866132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665">
                  <a:extLst>
                    <a:ext uri="{9D8B030D-6E8A-4147-A177-3AD203B41FA5}">
                      <a16:colId xmlns:a16="http://schemas.microsoft.com/office/drawing/2014/main" val="1480471008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1207076644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1384605073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528846836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959014038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3218213817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1350919145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406205642"/>
                    </a:ext>
                  </a:extLst>
                </a:gridCol>
              </a:tblGrid>
              <a:tr h="2182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 PLAN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</a:t>
                      </a:r>
                    </a:p>
                    <a:p>
                      <a:pPr algn="ctr"/>
                      <a:r>
                        <a:rPr lang="en-US" sz="1400" dirty="0"/>
                        <a:t>PLAN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 PLAN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145442"/>
                  </a:ext>
                </a:extLst>
              </a:tr>
              <a:tr h="2182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$6,901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$7,001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$7,101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23289"/>
                  </a:ext>
                </a:extLst>
              </a:tr>
            </a:tbl>
          </a:graphicData>
        </a:graphic>
      </p:graphicFrame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B799D80D-FA61-4046-AF5F-C46282FF1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331" y="4634200"/>
            <a:ext cx="1255820" cy="4310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66C8BE-20CC-4135-8622-108BD36FE277}"/>
              </a:ext>
            </a:extLst>
          </p:cNvPr>
          <p:cNvSpPr/>
          <p:nvPr/>
        </p:nvSpPr>
        <p:spPr>
          <a:xfrm>
            <a:off x="28929" y="1153626"/>
            <a:ext cx="90861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$250,000 SALE PRICE, </a:t>
            </a:r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GROSS COMMISSION $7,500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1976FA-6D21-4932-B918-8BF41AC874AE}"/>
              </a:ext>
            </a:extLst>
          </p:cNvPr>
          <p:cNvSpPr/>
          <p:nvPr/>
        </p:nvSpPr>
        <p:spPr>
          <a:xfrm>
            <a:off x="-71259" y="2989731"/>
            <a:ext cx="92865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$499,000 SALE PRICE,</a:t>
            </a:r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GROSS COMMISSION $14,970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A489E09-784C-4031-AE50-FD3FE0140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42538"/>
              </p:ext>
            </p:extLst>
          </p:nvPr>
        </p:nvGraphicFramePr>
        <p:xfrm>
          <a:off x="254742" y="3582594"/>
          <a:ext cx="866132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665">
                  <a:extLst>
                    <a:ext uri="{9D8B030D-6E8A-4147-A177-3AD203B41FA5}">
                      <a16:colId xmlns:a16="http://schemas.microsoft.com/office/drawing/2014/main" val="1480471008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1207076644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1384605073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528846836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959014038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3218213817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1350919145"/>
                    </a:ext>
                  </a:extLst>
                </a:gridCol>
                <a:gridCol w="1082665">
                  <a:extLst>
                    <a:ext uri="{9D8B030D-6E8A-4147-A177-3AD203B41FA5}">
                      <a16:colId xmlns:a16="http://schemas.microsoft.com/office/drawing/2014/main" val="406205642"/>
                    </a:ext>
                  </a:extLst>
                </a:gridCol>
              </a:tblGrid>
              <a:tr h="2182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64/36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 PLAN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</a:t>
                      </a:r>
                    </a:p>
                    <a:p>
                      <a:pPr algn="ctr"/>
                      <a:r>
                        <a:rPr lang="en-US" sz="1400" dirty="0"/>
                        <a:t>PLAN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 PLAN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145442"/>
                  </a:ext>
                </a:extLst>
              </a:tr>
              <a:tr h="2182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$7,485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$8,982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$9,581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$10,479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$11,976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$14,471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$14,571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$14,671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23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87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/>
          <p:nvPr/>
        </p:nvSpPr>
        <p:spPr>
          <a:xfrm>
            <a:off x="0" y="0"/>
            <a:ext cx="9144000" cy="3362100"/>
          </a:xfrm>
          <a:prstGeom prst="rect">
            <a:avLst/>
          </a:prstGeom>
          <a:solidFill>
            <a:srgbClr val="A8193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p36"/>
          <p:cNvPicPr preferRelativeResize="0"/>
          <p:nvPr/>
        </p:nvPicPr>
        <p:blipFill rotWithShape="1">
          <a:blip r:embed="rId3">
            <a:alphaModFix/>
          </a:blip>
          <a:srcRect l="19742" r="11034" b="9222"/>
          <a:stretch/>
        </p:blipFill>
        <p:spPr>
          <a:xfrm>
            <a:off x="5297225" y="0"/>
            <a:ext cx="3846775" cy="336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6"/>
          <p:cNvSpPr/>
          <p:nvPr/>
        </p:nvSpPr>
        <p:spPr>
          <a:xfrm>
            <a:off x="649826" y="2553413"/>
            <a:ext cx="1539900" cy="15402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CC2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6"/>
          <p:cNvSpPr/>
          <p:nvPr/>
        </p:nvSpPr>
        <p:spPr>
          <a:xfrm>
            <a:off x="3203280" y="2553413"/>
            <a:ext cx="1539900" cy="15402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CC2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6"/>
          <p:cNvSpPr/>
          <p:nvPr/>
        </p:nvSpPr>
        <p:spPr>
          <a:xfrm>
            <a:off x="5701090" y="2553413"/>
            <a:ext cx="1539900" cy="15402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CC2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6"/>
          <p:cNvSpPr txBox="1"/>
          <p:nvPr/>
        </p:nvSpPr>
        <p:spPr>
          <a:xfrm>
            <a:off x="596875" y="4262250"/>
            <a:ext cx="16458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Marketing Creative Services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3102513" y="4186050"/>
            <a:ext cx="17415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Transaction Coordination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5726186" y="4072800"/>
            <a:ext cx="14898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Agent Benefits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526875" y="1097575"/>
            <a:ext cx="45864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Additional Support Where You Need It Most</a:t>
            </a:r>
            <a:endParaRPr sz="3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5" name="Google Shape;25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63" y="2909411"/>
            <a:ext cx="1178024" cy="75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0325" y="2795665"/>
            <a:ext cx="1085898" cy="9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9942" y="2905200"/>
            <a:ext cx="1042270" cy="9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4D5E0CF-F80D-4807-BDAB-DA9F54B22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4571236"/>
            <a:ext cx="1242013" cy="4263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779</Words>
  <Application>Microsoft Office PowerPoint</Application>
  <PresentationFormat>On-screen Show (16:9)</PresentationFormat>
  <Paragraphs>170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Roboto</vt:lpstr>
      <vt:lpstr>Merriweather</vt:lpstr>
      <vt:lpstr>Helvetica Neue</vt:lpstr>
      <vt:lpstr>Roboto Light</vt:lpstr>
      <vt:lpstr>Wingdings 2</vt:lpstr>
      <vt:lpstr>Gill Sans MT</vt:lpstr>
      <vt:lpstr>Helvetica Neue Light</vt:lpstr>
      <vt:lpstr>Arial</vt:lpstr>
      <vt:lpstr>Paradigm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Secretary</dc:creator>
  <cp:lastModifiedBy>Hakan Karahan</cp:lastModifiedBy>
  <cp:revision>20</cp:revision>
  <cp:lastPrinted>2020-02-04T19:01:50Z</cp:lastPrinted>
  <dcterms:modified xsi:type="dcterms:W3CDTF">2024-03-04T22:49:31Z</dcterms:modified>
</cp:coreProperties>
</file>