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6"/>
  </p:notes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9" r:id="rId10"/>
    <p:sldId id="263" r:id="rId11"/>
    <p:sldId id="264" r:id="rId12"/>
    <p:sldId id="265" r:id="rId13"/>
    <p:sldId id="266" r:id="rId14"/>
    <p:sldId id="267" r:id="rId15"/>
  </p:sldIdLst>
  <p:sldSz cx="9144000" cy="5143500" type="screen16x9"/>
  <p:notesSz cx="7315200" cy="9601200"/>
  <p:embeddedFontLst>
    <p:embeddedFont>
      <p:font typeface="Bradley Hand ITC" panose="03070402050302030203" pitchFamily="66" charset="0"/>
      <p:regular r:id="rId17"/>
    </p:embeddedFont>
    <p:embeddedFont>
      <p:font typeface="Helvetica Neue" panose="020B0604020202020204" charset="0"/>
      <p:regular r:id="rId18"/>
      <p:bold r:id="rId19"/>
      <p:italic r:id="rId20"/>
      <p:boldItalic r:id="rId21"/>
    </p:embeddedFont>
    <p:embeddedFont>
      <p:font typeface="Helvetica Neue Light" panose="020B0604020202020204" charset="0"/>
      <p:regular r:id="rId22"/>
      <p:bold r:id="rId23"/>
      <p:italic r:id="rId24"/>
      <p:boldItalic r:id="rId25"/>
    </p:embeddedFont>
    <p:embeddedFont>
      <p:font typeface="Merriweather" panose="020B060402020202020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Light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9FE833-B977-4CDD-89D3-74DA0B4F2AED}" v="1" dt="2019-11-03T14:50:09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1884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n"/>
              <a:t>Customization Edits:</a:t>
            </a:r>
            <a:endParaRPr/>
          </a:p>
          <a:p>
            <a:pPr marL="0" indent="0">
              <a:buNone/>
            </a:pPr>
            <a:r>
              <a:rPr lang="en"/>
              <a:t>Update the yard sign with agent’s information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ae691e1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6ae691e11_0_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ae691e11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ae691e11_0_18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91b976a4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91b976a4_1_17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6ae691e1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6ae691e11_0_6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91b976a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91b976a4_1_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483306" indent="-315491">
              <a:lnSpc>
                <a:spcPct val="150000"/>
              </a:lnSpc>
            </a:pPr>
            <a:r>
              <a:rPr lang="en"/>
              <a:t>NOTES</a:t>
            </a:r>
            <a:endParaRPr/>
          </a:p>
          <a:p>
            <a:pPr marL="483306" indent="-315491">
              <a:lnSpc>
                <a:spcPct val="150000"/>
              </a:lnSpc>
            </a:pPr>
            <a:r>
              <a:rPr lang="en"/>
              <a:t>Why did you get into the real estate business?</a:t>
            </a:r>
            <a:endParaRPr/>
          </a:p>
          <a:p>
            <a:pPr marL="483306" indent="-315491">
              <a:lnSpc>
                <a:spcPct val="150000"/>
              </a:lnSpc>
            </a:pPr>
            <a:r>
              <a:rPr lang="en"/>
              <a:t>What did you enjoy most during your time at real estate school?</a:t>
            </a:r>
            <a:endParaRPr/>
          </a:p>
          <a:p>
            <a:pPr marL="483306" indent="-315491">
              <a:lnSpc>
                <a:spcPct val="150000"/>
              </a:lnSpc>
            </a:pPr>
            <a:r>
              <a:rPr lang="en"/>
              <a:t>What are your goals for your first year? </a:t>
            </a:r>
            <a:endParaRPr/>
          </a:p>
          <a:p>
            <a:pPr marL="483306" indent="-315491">
              <a:lnSpc>
                <a:spcPct val="150000"/>
              </a:lnSpc>
            </a:pPr>
            <a:r>
              <a:rPr lang="en"/>
              <a:t>What are you most anxious about? </a:t>
            </a:r>
            <a:endParaRPr/>
          </a:p>
          <a:p>
            <a:pPr marL="483306" indent="-315491">
              <a:lnSpc>
                <a:spcPct val="150000"/>
              </a:lnSpc>
            </a:pPr>
            <a:r>
              <a:rPr lang="en"/>
              <a:t>What are you looking for in a brokerage? </a:t>
            </a:r>
            <a:endParaRPr/>
          </a:p>
          <a:p>
            <a:pPr marL="483306" indent="-315491">
              <a:lnSpc>
                <a:spcPct val="150000"/>
              </a:lnSpc>
            </a:pPr>
            <a:r>
              <a:rPr lang="en"/>
              <a:t>What are your long term goals?</a:t>
            </a:r>
            <a:endParaRPr/>
          </a:p>
          <a:p>
            <a:pPr marL="483306" indent="-315491">
              <a:lnSpc>
                <a:spcPct val="150000"/>
              </a:lnSpc>
            </a:pPr>
            <a:r>
              <a:rPr lang="en"/>
              <a:t>Have you built a business plan?</a:t>
            </a:r>
            <a:endParaRPr/>
          </a:p>
          <a:p>
            <a:pPr marL="483306" indent="-315491">
              <a:lnSpc>
                <a:spcPct val="150000"/>
              </a:lnSpc>
            </a:pPr>
            <a:r>
              <a:rPr lang="en"/>
              <a:t>How would you define your personal brand?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91b976a4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91b976a4_1_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483306" indent="-315491">
              <a:lnSpc>
                <a:spcPct val="115000"/>
              </a:lnSpc>
              <a:buChar char="-"/>
            </a:pPr>
            <a:r>
              <a:rPr lang="en"/>
              <a:t>NOTES:  Customize to your company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/>
              <a:t>SmartStart: Learn the building blocks of real estate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/>
              <a:t>Professional Development and Mentor Program: Gain first-hand experience 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/>
              <a:t>Business Development Meetings (i.e Sales Meetings)  Collaborate with peers and learn from experts how to build your business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/>
              <a:t>Join daily classes and webinars on marketing, industry and ‘how-to’ topics</a:t>
            </a:r>
            <a:endParaRPr/>
          </a:p>
          <a:p>
            <a:pPr marL="0" indent="0">
              <a:lnSpc>
                <a:spcPct val="115000"/>
              </a:lnSpc>
              <a:spcBef>
                <a:spcPts val="1691"/>
              </a:spcBef>
              <a:buNone/>
            </a:pPr>
            <a:endParaRPr/>
          </a:p>
          <a:p>
            <a:pPr marL="0" indent="0">
              <a:lnSpc>
                <a:spcPct val="115000"/>
              </a:lnSpc>
              <a:spcBef>
                <a:spcPts val="1691"/>
              </a:spcBef>
              <a:spcAft>
                <a:spcPts val="1691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91b976a4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91b976a4_1_4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en" dirty="0"/>
              <a:t>Notes:  Customize bullet points to your company 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 dirty="0"/>
              <a:t>Agent services for onboarding and attentive support whenever you need it - if applicable 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 dirty="0"/>
              <a:t>Responsive broker support ensures compliance and keeps transactions moving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 dirty="0"/>
              <a:t>Access to branch office(s) and amenities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 dirty="0"/>
              <a:t>Courier services for convenient deliveries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 dirty="0"/>
              <a:t>Easily create marketing materials via the Marketing Design Center 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 dirty="0"/>
              <a:t>Unparalleled industry software for easy and efficient workflow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892d57ec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892d57ece_0_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483306" indent="-315491">
              <a:lnSpc>
                <a:spcPct val="115000"/>
              </a:lnSpc>
            </a:pPr>
            <a:r>
              <a:rPr lang="en"/>
              <a:t>RealSmart Agent</a:t>
            </a:r>
            <a:endParaRPr/>
          </a:p>
          <a:p>
            <a:pPr marL="966612" lvl="1" indent="-315491">
              <a:lnSpc>
                <a:spcPct val="115000"/>
              </a:lnSpc>
            </a:pPr>
            <a:r>
              <a:rPr lang="en"/>
              <a:t>Manage your business growth and transaction tasks in a centralized, paperless location</a:t>
            </a:r>
            <a:endParaRPr/>
          </a:p>
          <a:p>
            <a:pPr marL="966612" lvl="1" indent="-315491">
              <a:lnSpc>
                <a:spcPct val="115000"/>
              </a:lnSpc>
            </a:pPr>
            <a:r>
              <a:rPr lang="en"/>
              <a:t>Continuously monitor productivity through custom reporting</a:t>
            </a:r>
            <a:endParaRPr/>
          </a:p>
          <a:p>
            <a:pPr marL="966612" lvl="1" indent="-315491">
              <a:lnSpc>
                <a:spcPct val="115000"/>
              </a:lnSpc>
            </a:pPr>
            <a:r>
              <a:rPr lang="en"/>
              <a:t>Stay compliant with organized documents, status checks and broker visibility </a:t>
            </a:r>
            <a:endParaRPr/>
          </a:p>
          <a:p>
            <a:pPr marL="966612" lvl="1" indent="-315491">
              <a:lnSpc>
                <a:spcPct val="115000"/>
              </a:lnSpc>
            </a:pPr>
            <a:r>
              <a:rPr lang="en"/>
              <a:t>Single point of access for marketing and educational resources for agent and business growth</a:t>
            </a:r>
            <a:endParaRPr/>
          </a:p>
          <a:p>
            <a:pPr marL="483306" indent="-315491">
              <a:lnSpc>
                <a:spcPct val="115000"/>
              </a:lnSpc>
            </a:pPr>
            <a:r>
              <a:rPr lang="en"/>
              <a:t>Our CRM will keep your clients organized </a:t>
            </a:r>
            <a:endParaRPr/>
          </a:p>
          <a:p>
            <a:pPr marL="483306" indent="-315491">
              <a:lnSpc>
                <a:spcPct val="115000"/>
              </a:lnSpc>
            </a:pPr>
            <a:r>
              <a:rPr lang="en"/>
              <a:t>Create your own website with our customizable SmartSites</a:t>
            </a:r>
            <a:endParaRPr/>
          </a:p>
          <a:p>
            <a:pPr marL="483306" indent="-315491">
              <a:lnSpc>
                <a:spcPct val="115000"/>
              </a:lnSpc>
            </a:pPr>
            <a:r>
              <a:rPr lang="en"/>
              <a:t>Easily create branded marketing materials with our templates in the Marketing Design Center</a:t>
            </a:r>
            <a:endParaRPr/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91b976a4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91b976a4_1_6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483306" indent="-315491">
              <a:lnSpc>
                <a:spcPct val="115000"/>
              </a:lnSpc>
              <a:buChar char="-"/>
            </a:pPr>
            <a:r>
              <a:rPr lang="en"/>
              <a:t>Notes: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/>
              <a:t>Systems and technology for productivity and visibility 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/>
              <a:t>Programs and training to develop your career 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/>
              <a:t>Service to support your growth and transactions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/>
              <a:t>Nearly 16,000 agents to enhance collaboration</a:t>
            </a:r>
            <a:endParaRPr/>
          </a:p>
          <a:p>
            <a:pPr marL="483306" indent="-315491">
              <a:lnSpc>
                <a:spcPct val="115000"/>
              </a:lnSpc>
              <a:buChar char="-"/>
            </a:pPr>
            <a:r>
              <a:rPr lang="en"/>
              <a:t>Nationwide prestige to grow your brand </a:t>
            </a:r>
            <a:endParaRPr/>
          </a:p>
          <a:p>
            <a:pPr marL="0" indent="0">
              <a:spcBef>
                <a:spcPts val="1691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91b976a4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91b976a4_1_12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n"/>
              <a:t>Notes:  Customize to your company information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91b976a4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91b976a4_1_12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n"/>
              <a:t>Notes:  Customize to your company information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2817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91b976a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91b976a4_1_13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25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4" name="Google Shape;104;p2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5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5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5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5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5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5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5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5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5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5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5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5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5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5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5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5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bg>
      <p:bgPr>
        <a:solidFill>
          <a:srgbClr val="000000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6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126" name="Google Shape;126;p2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Light"/>
              <a:buNone/>
              <a:defRPr sz="4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Light"/>
              <a:buNone/>
              <a:defRPr sz="4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None/>
              <a:defRPr sz="1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None/>
              <a:defRPr sz="1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None/>
              <a:defRPr sz="1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None/>
              <a:defRPr sz="1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None/>
              <a:defRPr sz="1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None/>
              <a:defRPr sz="1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None/>
              <a:defRPr sz="1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None/>
              <a:defRPr sz="1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31" name="Google Shape;131;p27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>
                <a:solidFill>
                  <a:srgbClr val="000000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>
                <a:solidFill>
                  <a:srgbClr val="000000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_AND_BODY_2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6" name="Google Shape;136;p28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sz="10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body" idx="1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0" y="-1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000000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6"/>
          <p:cNvPicPr preferRelativeResize="0"/>
          <p:nvPr/>
        </p:nvPicPr>
        <p:blipFill rotWithShape="1">
          <a:blip r:embed="rId2">
            <a:alphaModFix/>
          </a:blip>
          <a:srcRect l="21153" r="30295" b="13013"/>
          <a:stretch/>
        </p:blipFill>
        <p:spPr>
          <a:xfrm>
            <a:off x="0" y="0"/>
            <a:ext cx="4304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25" y="2455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  <a:defRPr sz="4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rgbClr val="A81933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9"/>
          <p:cNvPicPr preferRelativeResize="0"/>
          <p:nvPr/>
        </p:nvPicPr>
        <p:blipFill rotWithShape="1">
          <a:blip r:embed="rId3">
            <a:alphaModFix/>
          </a:blip>
          <a:srcRect l="22199" t="23330" r="21953"/>
          <a:stretch/>
        </p:blipFill>
        <p:spPr>
          <a:xfrm>
            <a:off x="1134250" y="653550"/>
            <a:ext cx="4564926" cy="32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9"/>
          <p:cNvSpPr txBox="1"/>
          <p:nvPr/>
        </p:nvSpPr>
        <p:spPr>
          <a:xfrm>
            <a:off x="6116118" y="3148395"/>
            <a:ext cx="20454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Smart Agent</a:t>
            </a:r>
            <a:b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555.555.5555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SmartAgent.com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7" name="Google Shape;147;p29"/>
          <p:cNvPicPr preferRelativeResize="0"/>
          <p:nvPr/>
        </p:nvPicPr>
        <p:blipFill rotWithShape="1">
          <a:blip r:embed="rId4">
            <a:alphaModFix/>
          </a:blip>
          <a:srcRect b="19698"/>
          <a:stretch/>
        </p:blipFill>
        <p:spPr>
          <a:xfrm>
            <a:off x="5123475" y="1090875"/>
            <a:ext cx="3296475" cy="4052626"/>
          </a:xfrm>
          <a:prstGeom prst="rect">
            <a:avLst/>
          </a:prstGeom>
          <a:noFill/>
          <a:ln>
            <a:noFill/>
          </a:ln>
          <a:effectLst>
            <a:outerShdw blurRad="171450" dist="57150" dir="348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8" name="Google Shape;148;p29"/>
          <p:cNvSpPr txBox="1"/>
          <p:nvPr/>
        </p:nvSpPr>
        <p:spPr>
          <a:xfrm>
            <a:off x="6019800" y="3054722"/>
            <a:ext cx="2286000" cy="89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Helvetica Neue"/>
                <a:ea typeface="Helvetica Neue Light"/>
                <a:cs typeface="Helvetica Neue Light"/>
                <a:sym typeface="Helvetica Neue"/>
              </a:rPr>
              <a:t>Real Smart Agent</a:t>
            </a:r>
            <a:br>
              <a:rPr lang="en" dirty="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 sz="1800" b="1" dirty="0">
                <a:latin typeface="Helvetica Neue"/>
                <a:ea typeface="Helvetica Neue"/>
                <a:cs typeface="Helvetica Neue"/>
                <a:sym typeface="Helvetica Neue"/>
              </a:rPr>
              <a:t>888.777.7777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Helvetica Neue"/>
                <a:ea typeface="Helvetica Neue"/>
                <a:cs typeface="Helvetica Neue"/>
                <a:sym typeface="Helvetica Neue"/>
              </a:rPr>
              <a:t>Cell: 888-888-8888</a:t>
            </a:r>
            <a:endParaRPr sz="18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www. HomeSmart</a:t>
            </a:r>
            <a:r>
              <a:rPr lang="en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.com</a:t>
            </a:r>
            <a:endParaRPr sz="10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9" name="Google Shape;14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2939" y="2454857"/>
            <a:ext cx="1073259" cy="59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42529F-D4DE-4818-8E36-13030FB36B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86994" y="4095750"/>
            <a:ext cx="1265012" cy="549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9EB78-6342-4214-A851-A94E511E394B}"/>
              </a:ext>
            </a:extLst>
          </p:cNvPr>
          <p:cNvSpPr txBox="1"/>
          <p:nvPr/>
        </p:nvSpPr>
        <p:spPr>
          <a:xfrm>
            <a:off x="7031332" y="2022032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FOR SALE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/>
          <p:nvPr/>
        </p:nvSpPr>
        <p:spPr>
          <a:xfrm>
            <a:off x="0" y="0"/>
            <a:ext cx="9144000" cy="3362100"/>
          </a:xfrm>
          <a:prstGeom prst="rect">
            <a:avLst/>
          </a:prstGeom>
          <a:solidFill>
            <a:srgbClr val="A8193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6" name="Google Shape;246;p36"/>
          <p:cNvPicPr preferRelativeResize="0"/>
          <p:nvPr/>
        </p:nvPicPr>
        <p:blipFill rotWithShape="1">
          <a:blip r:embed="rId3">
            <a:alphaModFix/>
          </a:blip>
          <a:srcRect l="19742" r="11034" b="9222"/>
          <a:stretch/>
        </p:blipFill>
        <p:spPr>
          <a:xfrm>
            <a:off x="5297225" y="0"/>
            <a:ext cx="3846775" cy="33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6"/>
          <p:cNvSpPr/>
          <p:nvPr/>
        </p:nvSpPr>
        <p:spPr>
          <a:xfrm>
            <a:off x="649826" y="2553413"/>
            <a:ext cx="1539900" cy="15402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6"/>
          <p:cNvSpPr/>
          <p:nvPr/>
        </p:nvSpPr>
        <p:spPr>
          <a:xfrm>
            <a:off x="3203280" y="2553413"/>
            <a:ext cx="1539900" cy="15402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6"/>
          <p:cNvSpPr/>
          <p:nvPr/>
        </p:nvSpPr>
        <p:spPr>
          <a:xfrm>
            <a:off x="5701090" y="2553413"/>
            <a:ext cx="1539900" cy="15402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6"/>
          <p:cNvSpPr txBox="1"/>
          <p:nvPr/>
        </p:nvSpPr>
        <p:spPr>
          <a:xfrm>
            <a:off x="596875" y="4262250"/>
            <a:ext cx="16458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Marketing Creative Services</a:t>
            </a:r>
            <a:endParaRPr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36"/>
          <p:cNvSpPr txBox="1"/>
          <p:nvPr/>
        </p:nvSpPr>
        <p:spPr>
          <a:xfrm>
            <a:off x="3102513" y="4186050"/>
            <a:ext cx="17415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Transaction Coordination</a:t>
            </a:r>
            <a:endParaRPr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36"/>
          <p:cNvSpPr txBox="1"/>
          <p:nvPr/>
        </p:nvSpPr>
        <p:spPr>
          <a:xfrm>
            <a:off x="5726186" y="4072800"/>
            <a:ext cx="14898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Agent Benefits</a:t>
            </a:r>
            <a:endParaRPr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36"/>
          <p:cNvSpPr txBox="1"/>
          <p:nvPr/>
        </p:nvSpPr>
        <p:spPr>
          <a:xfrm>
            <a:off x="526875" y="1097575"/>
            <a:ext cx="45864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Additional Support Where You Need It Most</a:t>
            </a:r>
            <a:endParaRPr sz="3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55" name="Google Shape;25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763" y="2909411"/>
            <a:ext cx="1178024" cy="75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325" y="2795665"/>
            <a:ext cx="1085898" cy="9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9942" y="2905200"/>
            <a:ext cx="104227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4D5E0CF-F80D-4807-BDAB-DA9F54B22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200" y="4571236"/>
            <a:ext cx="1242013" cy="4263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7"/>
          <p:cNvPicPr preferRelativeResize="0"/>
          <p:nvPr/>
        </p:nvPicPr>
        <p:blipFill rotWithShape="1">
          <a:blip r:embed="rId3">
            <a:alphaModFix/>
          </a:blip>
          <a:srcRect l="2380" r="2390"/>
          <a:stretch/>
        </p:blipFill>
        <p:spPr>
          <a:xfrm>
            <a:off x="0" y="-350"/>
            <a:ext cx="9144001" cy="514385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7"/>
          <p:cNvSpPr txBox="1"/>
          <p:nvPr/>
        </p:nvSpPr>
        <p:spPr>
          <a:xfrm>
            <a:off x="8097750" y="-76550"/>
            <a:ext cx="981900" cy="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17,686</a:t>
            </a: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8D057F-7CC6-4990-94F3-52BA40A60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29150"/>
            <a:ext cx="1143000" cy="392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F7CEE1-F4AC-4659-AFD5-C08265374CE6}"/>
              </a:ext>
            </a:extLst>
          </p:cNvPr>
          <p:cNvSpPr/>
          <p:nvPr/>
        </p:nvSpPr>
        <p:spPr>
          <a:xfrm>
            <a:off x="162993" y="1123950"/>
            <a:ext cx="4538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2021 - 22853 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/>
          <p:nvPr/>
        </p:nvSpPr>
        <p:spPr>
          <a:xfrm>
            <a:off x="4513650" y="-6025"/>
            <a:ext cx="4637400" cy="5143500"/>
          </a:xfrm>
          <a:prstGeom prst="rect">
            <a:avLst/>
          </a:prstGeom>
          <a:solidFill>
            <a:srgbClr val="A819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5593625" y="2740075"/>
            <a:ext cx="2403447" cy="240342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8"/>
          <p:cNvSpPr txBox="1"/>
          <p:nvPr/>
        </p:nvSpPr>
        <p:spPr>
          <a:xfrm>
            <a:off x="420122" y="58095"/>
            <a:ext cx="2333100" cy="11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Traditional </a:t>
            </a:r>
            <a:endParaRPr sz="3200" dirty="0">
              <a:solidFill>
                <a:schemeClr val="bg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Brokerage</a:t>
            </a:r>
            <a:endParaRPr sz="3200" dirty="0">
              <a:solidFill>
                <a:schemeClr val="bg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2" name="Google Shape;272;p38"/>
          <p:cNvSpPr txBox="1"/>
          <p:nvPr/>
        </p:nvSpPr>
        <p:spPr>
          <a:xfrm>
            <a:off x="185075" y="1196356"/>
            <a:ext cx="39999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b="1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3rd party technology</a:t>
            </a:r>
            <a:br>
              <a:rPr lang="en" b="1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b="1" dirty="0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b="1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Limited brokerage support &amp; training</a:t>
            </a:r>
            <a:br>
              <a:rPr lang="en" b="1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b="1" dirty="0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b="1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Outdated commission splits</a:t>
            </a:r>
            <a:endParaRPr b="1" dirty="0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3" name="Google Shape;273;p38"/>
          <p:cNvSpPr txBox="1"/>
          <p:nvPr/>
        </p:nvSpPr>
        <p:spPr>
          <a:xfrm>
            <a:off x="490955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Char char="●"/>
            </a:pPr>
            <a:r>
              <a:rPr lang="en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Proprietary, end-to-end technology</a:t>
            </a:r>
            <a: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— </a:t>
            </a:r>
            <a:b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every tool you need at your fingertips</a:t>
            </a:r>
            <a:b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Char char="●"/>
            </a:pPr>
            <a:r>
              <a:rPr lang="en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Full-service support</a:t>
            </a:r>
            <a: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— service to </a:t>
            </a:r>
            <a:b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grow your brand and business </a:t>
            </a:r>
            <a:b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Char char="●"/>
            </a:pPr>
            <a:r>
              <a:rPr lang="en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Education and training courses</a:t>
            </a:r>
            <a: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— continuously learn from industry leaders</a:t>
            </a:r>
            <a:b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Char char="●"/>
            </a:pPr>
            <a:r>
              <a:rPr lang="en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100% commission</a:t>
            </a:r>
            <a: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— reinvest where </a:t>
            </a:r>
            <a:b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and how you want </a:t>
            </a:r>
            <a:endParaRPr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4" name="Google Shape;274;p38"/>
          <p:cNvSpPr/>
          <p:nvPr/>
        </p:nvSpPr>
        <p:spPr>
          <a:xfrm>
            <a:off x="3974025" y="445025"/>
            <a:ext cx="1035000" cy="1035000"/>
          </a:xfrm>
          <a:prstGeom prst="ellipse">
            <a:avLst/>
          </a:prstGeom>
          <a:solidFill>
            <a:srgbClr val="CACACA"/>
          </a:solidFill>
          <a:ln>
            <a:noFill/>
          </a:ln>
          <a:effectLst>
            <a:outerShdw blurRad="57150" dist="28575" dir="7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8"/>
          <p:cNvSpPr/>
          <p:nvPr/>
        </p:nvSpPr>
        <p:spPr>
          <a:xfrm>
            <a:off x="4008894" y="479886"/>
            <a:ext cx="965400" cy="96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8"/>
          <p:cNvSpPr txBox="1"/>
          <p:nvPr/>
        </p:nvSpPr>
        <p:spPr>
          <a:xfrm>
            <a:off x="5337700" y="496025"/>
            <a:ext cx="3510900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HomeSmart</a:t>
            </a:r>
            <a:endParaRPr sz="3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8"/>
          <p:cNvSpPr txBox="1"/>
          <p:nvPr/>
        </p:nvSpPr>
        <p:spPr>
          <a:xfrm>
            <a:off x="4172150" y="579775"/>
            <a:ext cx="73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Helvetica Neue"/>
                <a:ea typeface="Helvetica Neue"/>
                <a:cs typeface="Helvetica Neue"/>
                <a:sym typeface="Helvetica Neue"/>
              </a:rPr>
              <a:t>vs.</a:t>
            </a:r>
            <a:endParaRPr sz="3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9" name="Google Shape;279;p38"/>
          <p:cNvPicPr preferRelativeResize="0"/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869913" y="2810400"/>
            <a:ext cx="2333100" cy="23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943B23-21EB-42FE-8928-379926710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045" y="4683166"/>
            <a:ext cx="990600" cy="3400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/>
          <p:nvPr/>
        </p:nvSpPr>
        <p:spPr>
          <a:xfrm>
            <a:off x="0" y="-11875"/>
            <a:ext cx="40431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9"/>
          <p:cNvSpPr txBox="1"/>
          <p:nvPr/>
        </p:nvSpPr>
        <p:spPr>
          <a:xfrm>
            <a:off x="4665025" y="828475"/>
            <a:ext cx="3394500" cy="27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A819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HomeSmart</a:t>
            </a:r>
            <a:r>
              <a:rPr lang="en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                            </a:t>
            </a:r>
            <a:r>
              <a:rPr lang="en" sz="1800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we aim to make the brokerage decision process easy for you.</a:t>
            </a:r>
            <a:endParaRPr sz="1800" dirty="0">
              <a:solidFill>
                <a:schemeClr val="bg1">
                  <a:lumMod val="95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bg1">
                    <a:lumMod val="9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 you need from us </a:t>
            </a:r>
            <a:br>
              <a:rPr lang="en" sz="1800" b="1" dirty="0">
                <a:solidFill>
                  <a:schemeClr val="bg1">
                    <a:lumMod val="9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800" b="1" dirty="0">
                <a:solidFill>
                  <a:schemeClr val="bg1">
                    <a:lumMod val="9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make the move?</a:t>
            </a:r>
            <a:endParaRPr sz="1100" b="1" dirty="0">
              <a:solidFill>
                <a:schemeClr val="bg1">
                  <a:lumMod val="9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6" name="Google Shape;286;p39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708845" y="2042475"/>
            <a:ext cx="2851350" cy="284552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9"/>
          <p:cNvSpPr txBox="1"/>
          <p:nvPr/>
        </p:nvSpPr>
        <p:spPr>
          <a:xfrm>
            <a:off x="437275" y="726325"/>
            <a:ext cx="3394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What Else </a:t>
            </a:r>
            <a:endParaRPr sz="4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>
                <a:solidFill>
                  <a:srgbClr val="CC20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You Need From Us?</a:t>
            </a:r>
            <a:endParaRPr sz="3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137DD7-08FA-4E93-8DD0-DB513F69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4491727"/>
            <a:ext cx="1140051" cy="3962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/>
          <p:nvPr/>
        </p:nvSpPr>
        <p:spPr>
          <a:xfrm>
            <a:off x="3174600" y="3852475"/>
            <a:ext cx="27948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>
                <a:latin typeface="Helvetica Neue Light"/>
                <a:ea typeface="Helvetica Neue Light"/>
                <a:cs typeface="Helvetica Neue Light"/>
                <a:sym typeface="Helvetica Neue Light"/>
              </a:rPr>
              <a:t>Thank You.</a:t>
            </a:r>
            <a:endParaRPr sz="3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5" name="Google Shape;295;p40"/>
          <p:cNvPicPr preferRelativeResize="0"/>
          <p:nvPr/>
        </p:nvPicPr>
        <p:blipFill rotWithShape="1">
          <a:blip r:embed="rId3">
            <a:alphaModFix/>
          </a:blip>
          <a:srcRect l="21408" t="22349" r="21454" b="6313"/>
          <a:stretch/>
        </p:blipFill>
        <p:spPr>
          <a:xfrm>
            <a:off x="2229912" y="670850"/>
            <a:ext cx="4684176" cy="30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B6D4AC-0F4D-46B9-B489-7CFE9E9C4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4516682"/>
            <a:ext cx="1255885" cy="432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/>
          <p:nvPr/>
        </p:nvSpPr>
        <p:spPr>
          <a:xfrm>
            <a:off x="0" y="1447350"/>
            <a:ext cx="9144000" cy="3696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155" name="Google Shape;155;p30"/>
          <p:cNvSpPr txBox="1"/>
          <p:nvPr/>
        </p:nvSpPr>
        <p:spPr>
          <a:xfrm>
            <a:off x="398050" y="341624"/>
            <a:ext cx="4935950" cy="78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Your Future Career</a:t>
            </a:r>
            <a:endParaRPr sz="40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6" name="Google Shape;156;p30"/>
          <p:cNvPicPr preferRelativeResize="0"/>
          <p:nvPr/>
        </p:nvPicPr>
        <p:blipFill rotWithShape="1">
          <a:blip r:embed="rId3">
            <a:alphaModFix/>
          </a:blip>
          <a:srcRect l="4196" t="15493" b="32358"/>
          <a:stretch/>
        </p:blipFill>
        <p:spPr>
          <a:xfrm>
            <a:off x="5155450" y="0"/>
            <a:ext cx="3988553" cy="144734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/>
          <p:nvPr/>
        </p:nvSpPr>
        <p:spPr>
          <a:xfrm>
            <a:off x="1415391" y="2515048"/>
            <a:ext cx="1307400" cy="1307400"/>
          </a:xfrm>
          <a:prstGeom prst="ellipse">
            <a:avLst/>
          </a:prstGeom>
          <a:noFill/>
          <a:ln w="19050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7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0"/>
          <p:cNvSpPr/>
          <p:nvPr/>
        </p:nvSpPr>
        <p:spPr>
          <a:xfrm>
            <a:off x="3096486" y="2515048"/>
            <a:ext cx="1307400" cy="1307400"/>
          </a:xfrm>
          <a:prstGeom prst="ellipse">
            <a:avLst/>
          </a:prstGeom>
          <a:noFill/>
          <a:ln w="19050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7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0"/>
          <p:cNvSpPr/>
          <p:nvPr/>
        </p:nvSpPr>
        <p:spPr>
          <a:xfrm>
            <a:off x="4768979" y="2515048"/>
            <a:ext cx="1307400" cy="1307400"/>
          </a:xfrm>
          <a:prstGeom prst="ellipse">
            <a:avLst/>
          </a:prstGeom>
          <a:noFill/>
          <a:ln w="19050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7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0"/>
          <p:cNvSpPr/>
          <p:nvPr/>
        </p:nvSpPr>
        <p:spPr>
          <a:xfrm>
            <a:off x="6441472" y="2515048"/>
            <a:ext cx="1307400" cy="1307400"/>
          </a:xfrm>
          <a:prstGeom prst="ellipse">
            <a:avLst/>
          </a:prstGeom>
          <a:noFill/>
          <a:ln w="19050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7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0"/>
          <p:cNvSpPr txBox="1"/>
          <p:nvPr/>
        </p:nvSpPr>
        <p:spPr>
          <a:xfrm>
            <a:off x="1130488" y="3860721"/>
            <a:ext cx="18774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Estate as a Career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" name="Google Shape;162;p30"/>
          <p:cNvSpPr txBox="1"/>
          <p:nvPr/>
        </p:nvSpPr>
        <p:spPr>
          <a:xfrm>
            <a:off x="2971219" y="3860721"/>
            <a:ext cx="1534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Your First Year Goals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30"/>
          <p:cNvSpPr txBox="1"/>
          <p:nvPr/>
        </p:nvSpPr>
        <p:spPr>
          <a:xfrm>
            <a:off x="4655746" y="3860721"/>
            <a:ext cx="1534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Brokerage Needs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p30"/>
          <p:cNvSpPr txBox="1"/>
          <p:nvPr/>
        </p:nvSpPr>
        <p:spPr>
          <a:xfrm>
            <a:off x="6328223" y="3865680"/>
            <a:ext cx="1534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Initial Concerns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6" name="Google Shape;16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7787" y="2771313"/>
            <a:ext cx="842625" cy="69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0150" y="2754729"/>
            <a:ext cx="803250" cy="81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0790" y="2786100"/>
            <a:ext cx="728782" cy="7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9000" y="2625088"/>
            <a:ext cx="1087325" cy="108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7111BB-19BD-48AD-B140-B4DC3A3035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84377" y="4444190"/>
            <a:ext cx="1061087" cy="4607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/>
          <p:nvPr/>
        </p:nvSpPr>
        <p:spPr>
          <a:xfrm>
            <a:off x="6025" y="6"/>
            <a:ext cx="4036500" cy="5143500"/>
          </a:xfrm>
          <a:prstGeom prst="rect">
            <a:avLst/>
          </a:prstGeom>
          <a:solidFill>
            <a:srgbClr val="A819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1"/>
          <p:cNvSpPr txBox="1"/>
          <p:nvPr/>
        </p:nvSpPr>
        <p:spPr>
          <a:xfrm>
            <a:off x="473550" y="393814"/>
            <a:ext cx="2646900" cy="21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Professional Development Programs </a:t>
            </a:r>
            <a:endParaRPr sz="3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&amp; Training</a:t>
            </a:r>
            <a:endParaRPr sz="3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6" name="Google Shape;176;p31"/>
          <p:cNvSpPr txBox="1"/>
          <p:nvPr/>
        </p:nvSpPr>
        <p:spPr>
          <a:xfrm>
            <a:off x="6680475" y="653875"/>
            <a:ext cx="24633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We’ll Guide You </a:t>
            </a:r>
            <a:endParaRPr sz="1800" b="1" dirty="0">
              <a:solidFill>
                <a:schemeClr val="tx1">
                  <a:lumMod val="20000"/>
                  <a:lumOff val="8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a Pathway </a:t>
            </a:r>
            <a:endParaRPr sz="1800" b="1" dirty="0">
              <a:solidFill>
                <a:schemeClr val="tx1">
                  <a:lumMod val="20000"/>
                  <a:lumOff val="8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Success.</a:t>
            </a:r>
            <a:endParaRPr sz="1800" b="1" dirty="0">
              <a:solidFill>
                <a:schemeClr val="tx1">
                  <a:lumMod val="20000"/>
                  <a:lumOff val="8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31"/>
          <p:cNvSpPr txBox="1"/>
          <p:nvPr/>
        </p:nvSpPr>
        <p:spPr>
          <a:xfrm>
            <a:off x="4196875" y="1993488"/>
            <a:ext cx="4626300" cy="25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Professional Development and Mentor Program</a:t>
            </a:r>
            <a:endParaRPr dirty="0">
              <a:solidFill>
                <a:schemeClr val="tx1">
                  <a:lumMod val="20000"/>
                  <a:lumOff val="80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Business Development Meetings (Masterminds)</a:t>
            </a:r>
            <a:endParaRPr dirty="0">
              <a:solidFill>
                <a:schemeClr val="tx1">
                  <a:lumMod val="20000"/>
                  <a:lumOff val="80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Daily Classes and Webinars (RSA webinar &amp; onsite training) </a:t>
            </a:r>
            <a:endParaRPr dirty="0">
              <a:solidFill>
                <a:schemeClr val="tx1">
                  <a:lumMod val="20000"/>
                  <a:lumOff val="80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Continuing Education</a:t>
            </a:r>
            <a:endParaRPr dirty="0">
              <a:solidFill>
                <a:schemeClr val="tx1">
                  <a:lumMod val="20000"/>
                  <a:lumOff val="80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i="1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Investors Club &amp; Tuesday Trainings  </a:t>
            </a:r>
            <a:endParaRPr dirty="0">
              <a:solidFill>
                <a:schemeClr val="tx1">
                  <a:lumMod val="20000"/>
                  <a:lumOff val="80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9" name="Google Shape;179;p31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44421" y="2694475"/>
            <a:ext cx="3390550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 rotWithShape="1">
          <a:blip r:embed="rId4">
            <a:alphaModFix/>
          </a:blip>
          <a:srcRect l="22425" t="23014" r="21817" b="6903"/>
          <a:stretch/>
        </p:blipFill>
        <p:spPr>
          <a:xfrm>
            <a:off x="4354400" y="393825"/>
            <a:ext cx="1955901" cy="128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A605BE-1164-4D63-9BB6-02B1A9AA31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77276" y="4547388"/>
            <a:ext cx="1223360" cy="531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1650" y="318899"/>
            <a:ext cx="4031700" cy="9415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Available Mentors: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57800" y="1352550"/>
            <a:ext cx="3574500" cy="3216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Morshad “Saami” Hossain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Justin O’Hara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JoLyn Hartman Gilligan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Karen Snider </a:t>
            </a:r>
            <a:r>
              <a:rPr lang="en-US" dirty="0" err="1">
                <a:solidFill>
                  <a:schemeClr val="bg1"/>
                </a:solidFill>
              </a:rPr>
              <a:t>Ravoni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Michelle </a:t>
            </a:r>
            <a:r>
              <a:rPr lang="en-US" dirty="0" err="1">
                <a:solidFill>
                  <a:schemeClr val="bg1"/>
                </a:solidFill>
              </a:rPr>
              <a:t>Ianella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Google Shape;174;p31"/>
          <p:cNvSpPr/>
          <p:nvPr/>
        </p:nvSpPr>
        <p:spPr>
          <a:xfrm>
            <a:off x="0" y="0"/>
            <a:ext cx="4036500" cy="5143500"/>
          </a:xfrm>
          <a:prstGeom prst="rect">
            <a:avLst/>
          </a:prstGeom>
          <a:solidFill>
            <a:srgbClr val="A819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 descr="Jolyn.jpg"/>
          <p:cNvPicPr>
            <a:picLocks noChangeAspect="1"/>
          </p:cNvPicPr>
          <p:nvPr/>
        </p:nvPicPr>
        <p:blipFill>
          <a:blip r:embed="rId2"/>
          <a:srcRect l="4545" r="40909"/>
          <a:stretch>
            <a:fillRect/>
          </a:stretch>
        </p:blipFill>
        <p:spPr>
          <a:xfrm>
            <a:off x="7924800" y="2114550"/>
            <a:ext cx="914400" cy="1676400"/>
          </a:xfrm>
          <a:prstGeom prst="rect">
            <a:avLst/>
          </a:prstGeom>
        </p:spPr>
      </p:pic>
      <p:pic>
        <p:nvPicPr>
          <p:cNvPr id="9" name="Picture 8" descr="justin.jpg"/>
          <p:cNvPicPr>
            <a:picLocks noChangeAspect="1"/>
          </p:cNvPicPr>
          <p:nvPr/>
        </p:nvPicPr>
        <p:blipFill>
          <a:blip r:embed="rId3"/>
          <a:srcRect l="6445" t="8593" r="48444"/>
          <a:stretch>
            <a:fillRect/>
          </a:stretch>
        </p:blipFill>
        <p:spPr>
          <a:xfrm>
            <a:off x="4343400" y="1276350"/>
            <a:ext cx="533400" cy="1621220"/>
          </a:xfrm>
          <a:prstGeom prst="rect">
            <a:avLst/>
          </a:prstGeom>
        </p:spPr>
      </p:pic>
      <p:pic>
        <p:nvPicPr>
          <p:cNvPr id="10" name="Picture 9" descr="kar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714750"/>
            <a:ext cx="1313794" cy="1313794"/>
          </a:xfrm>
          <a:prstGeom prst="rect">
            <a:avLst/>
          </a:prstGeom>
        </p:spPr>
      </p:pic>
      <p:pic>
        <p:nvPicPr>
          <p:cNvPr id="11" name="Picture 10" descr="michel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095750"/>
            <a:ext cx="1128913" cy="904306"/>
          </a:xfrm>
          <a:prstGeom prst="rect">
            <a:avLst/>
          </a:prstGeom>
        </p:spPr>
      </p:pic>
      <p:pic>
        <p:nvPicPr>
          <p:cNvPr id="12" name="Picture 11" descr="saami.jpg"/>
          <p:cNvPicPr>
            <a:picLocks noChangeAspect="1"/>
          </p:cNvPicPr>
          <p:nvPr/>
        </p:nvPicPr>
        <p:blipFill>
          <a:blip r:embed="rId6"/>
          <a:srcRect l="5556" r="5556" b="5556"/>
          <a:stretch>
            <a:fillRect/>
          </a:stretch>
        </p:blipFill>
        <p:spPr>
          <a:xfrm>
            <a:off x="7924800" y="590550"/>
            <a:ext cx="1219200" cy="12954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6997541" y="4341509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624310" y="1222325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5486400" y="371475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299851" y="310515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4953055" y="1963304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9959604">
            <a:off x="-96519" y="3293727"/>
            <a:ext cx="4891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Bradley Hand ITC" pitchFamily="66" charset="0"/>
              </a:rPr>
              <a:t>You get to Choose!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313CFE-A7F8-4EC9-8574-312ED16A0B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09088" y="1002437"/>
            <a:ext cx="3087827" cy="13407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/>
          <p:nvPr/>
        </p:nvSpPr>
        <p:spPr>
          <a:xfrm>
            <a:off x="6025" y="-6025"/>
            <a:ext cx="45558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 l="39888" r="981"/>
          <a:stretch/>
        </p:blipFill>
        <p:spPr>
          <a:xfrm>
            <a:off x="0" y="0"/>
            <a:ext cx="456183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/>
          <p:nvPr/>
        </p:nvSpPr>
        <p:spPr>
          <a:xfrm>
            <a:off x="449075" y="248391"/>
            <a:ext cx="3887700" cy="20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A819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Full Scale </a:t>
            </a:r>
            <a:endParaRPr sz="3200">
              <a:solidFill>
                <a:srgbClr val="A8193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A819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Support </a:t>
            </a:r>
            <a:endParaRPr sz="3200">
              <a:solidFill>
                <a:srgbClr val="A8193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A819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Every Step </a:t>
            </a:r>
            <a:endParaRPr sz="3200">
              <a:solidFill>
                <a:srgbClr val="A8193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A819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of the Way</a:t>
            </a:r>
            <a:endParaRPr sz="3200">
              <a:solidFill>
                <a:srgbClr val="A8193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6999400" y="700050"/>
            <a:ext cx="1926300" cy="9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>
                    <a:lumMod val="9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Help? </a:t>
            </a:r>
            <a:endParaRPr sz="1800" b="1" dirty="0">
              <a:solidFill>
                <a:schemeClr val="bg1">
                  <a:lumMod val="9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>
                    <a:lumMod val="9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We’ve Always Got Your Back.</a:t>
            </a:r>
            <a:endParaRPr sz="1000" dirty="0">
              <a:solidFill>
                <a:schemeClr val="bg1">
                  <a:lumMod val="95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9" name="Google Shape;189;p32"/>
          <p:cNvSpPr txBox="1"/>
          <p:nvPr/>
        </p:nvSpPr>
        <p:spPr>
          <a:xfrm>
            <a:off x="4955575" y="1718800"/>
            <a:ext cx="3755100" cy="2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Services available to all HomeSmart agents:</a:t>
            </a:r>
            <a:endParaRPr dirty="0">
              <a:solidFill>
                <a:schemeClr val="bg1">
                  <a:lumMod val="95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>
                  <a:lumMod val="95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Agent Services </a:t>
            </a:r>
            <a:b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dirty="0">
              <a:solidFill>
                <a:schemeClr val="bg1">
                  <a:lumMod val="95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Responsive Broker Support </a:t>
            </a:r>
            <a:b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dirty="0">
              <a:solidFill>
                <a:schemeClr val="bg1">
                  <a:lumMod val="95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Access to Branch Office(s) &amp; Amenities</a:t>
            </a:r>
            <a:b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dirty="0">
              <a:solidFill>
                <a:schemeClr val="bg1">
                  <a:lumMod val="95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Unparalleled Industry Software</a:t>
            </a:r>
            <a:b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dirty="0">
              <a:solidFill>
                <a:schemeClr val="bg1">
                  <a:lumMod val="95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Marketing Design Services</a:t>
            </a:r>
            <a:b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dirty="0">
              <a:solidFill>
                <a:schemeClr val="bg1">
                  <a:lumMod val="95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400"/>
              <a:buFont typeface="Helvetica Neue Light"/>
              <a:buChar char="●"/>
            </a:pP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Lunch &amp; Learn Training Series</a:t>
            </a:r>
            <a:endParaRPr sz="1800" dirty="0">
              <a:solidFill>
                <a:schemeClr val="bg1">
                  <a:lumMod val="95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 rotWithShape="1">
          <a:blip r:embed="rId4">
            <a:alphaModFix/>
          </a:blip>
          <a:srcRect l="22081" t="22195" r="21902" b="5903"/>
          <a:stretch/>
        </p:blipFill>
        <p:spPr>
          <a:xfrm>
            <a:off x="4879375" y="361375"/>
            <a:ext cx="1941222" cy="13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4ABEBE-2CCD-43A9-BE81-9167BA6BEC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50857" y="4634200"/>
            <a:ext cx="992767" cy="4310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3"/>
          <p:cNvPicPr preferRelativeResize="0"/>
          <p:nvPr/>
        </p:nvPicPr>
        <p:blipFill rotWithShape="1">
          <a:blip r:embed="rId3">
            <a:alphaModFix/>
          </a:blip>
          <a:srcRect l="2035" t="17531" r="58965" b="16583"/>
          <a:stretch/>
        </p:blipFill>
        <p:spPr>
          <a:xfrm>
            <a:off x="7532325" y="1265500"/>
            <a:ext cx="1611678" cy="2430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3"/>
          <p:cNvPicPr preferRelativeResize="0"/>
          <p:nvPr/>
        </p:nvPicPr>
        <p:blipFill rotWithShape="1">
          <a:blip r:embed="rId4">
            <a:alphaModFix/>
          </a:blip>
          <a:srcRect r="13397"/>
          <a:stretch/>
        </p:blipFill>
        <p:spPr>
          <a:xfrm>
            <a:off x="4168500" y="1012575"/>
            <a:ext cx="4975500" cy="3286274"/>
          </a:xfrm>
          <a:prstGeom prst="rect">
            <a:avLst/>
          </a:prstGeom>
          <a:noFill/>
          <a:ln>
            <a:noFill/>
          </a:ln>
          <a:effectLst>
            <a:reflection stA="25000" endPos="15000" fadeDir="5400012" sy="-100000" algn="bl" rotWithShape="0"/>
          </a:effectLst>
        </p:spPr>
      </p:pic>
      <p:sp>
        <p:nvSpPr>
          <p:cNvPr id="198" name="Google Shape;198;p33"/>
          <p:cNvSpPr txBox="1"/>
          <p:nvPr/>
        </p:nvSpPr>
        <p:spPr>
          <a:xfrm>
            <a:off x="471175" y="1657350"/>
            <a:ext cx="43047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Technology to Simplify</a:t>
            </a:r>
            <a:endParaRPr sz="3200" dirty="0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Your Business</a:t>
            </a:r>
            <a:endParaRPr sz="3200" dirty="0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9" name="Google Shape;199;p33"/>
          <p:cNvSpPr txBox="1"/>
          <p:nvPr/>
        </p:nvSpPr>
        <p:spPr>
          <a:xfrm>
            <a:off x="510650" y="3181350"/>
            <a:ext cx="43047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800"/>
              <a:buFont typeface="Helvetica Neue Light"/>
              <a:buChar char="●"/>
            </a:pPr>
            <a:r>
              <a:rPr lang="en" sz="1800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RealSmart Agent</a:t>
            </a:r>
            <a:endParaRPr sz="1800" dirty="0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800"/>
              <a:buFont typeface="Helvetica Neue Light"/>
              <a:buChar char="●"/>
            </a:pPr>
            <a:r>
              <a:rPr lang="en" sz="1800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SmartSites</a:t>
            </a:r>
            <a:endParaRPr sz="1800" dirty="0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800"/>
              <a:buFont typeface="Helvetica Neue Light"/>
              <a:buChar char="●"/>
            </a:pPr>
            <a:r>
              <a:rPr lang="en" sz="1800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Marketing Design Center</a:t>
            </a:r>
            <a:endParaRPr sz="1800" dirty="0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 rotWithShape="1">
          <a:blip r:embed="rId5">
            <a:alphaModFix/>
          </a:blip>
          <a:srcRect l="22319" t="22703" r="21979" b="6898"/>
          <a:stretch/>
        </p:blipFill>
        <p:spPr>
          <a:xfrm>
            <a:off x="510650" y="327450"/>
            <a:ext cx="2035950" cy="13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693A7E-D401-46C5-8511-4FA580313F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50857" y="4634200"/>
            <a:ext cx="992767" cy="4310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/>
          <p:nvPr/>
        </p:nvSpPr>
        <p:spPr>
          <a:xfrm>
            <a:off x="0" y="1780975"/>
            <a:ext cx="9144000" cy="3362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 t="10224" b="24484"/>
          <a:stretch/>
        </p:blipFill>
        <p:spPr>
          <a:xfrm>
            <a:off x="5057600" y="0"/>
            <a:ext cx="4086400" cy="178097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/>
        </p:nvSpPr>
        <p:spPr>
          <a:xfrm>
            <a:off x="310400" y="355350"/>
            <a:ext cx="4747200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Enterprise Resources</a:t>
            </a:r>
            <a:endParaRPr sz="3200" dirty="0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 Build Your Foundation</a:t>
            </a:r>
            <a:endParaRPr sz="3200" dirty="0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9" name="Google Shape;209;p34"/>
          <p:cNvSpPr txBox="1"/>
          <p:nvPr/>
        </p:nvSpPr>
        <p:spPr>
          <a:xfrm>
            <a:off x="310400" y="2074375"/>
            <a:ext cx="71082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bg1">
                    <a:lumMod val="9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Jumpstart Your Career With Our Developed Infrastructure:</a:t>
            </a:r>
            <a:endParaRPr dirty="0">
              <a:solidFill>
                <a:schemeClr val="bg1">
                  <a:lumMod val="9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34"/>
          <p:cNvSpPr/>
          <p:nvPr/>
        </p:nvSpPr>
        <p:spPr>
          <a:xfrm>
            <a:off x="931000" y="2803675"/>
            <a:ext cx="1035000" cy="1035000"/>
          </a:xfrm>
          <a:prstGeom prst="ellipse">
            <a:avLst/>
          </a:prstGeom>
          <a:noFill/>
          <a:ln w="19050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7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4"/>
          <p:cNvSpPr/>
          <p:nvPr/>
        </p:nvSpPr>
        <p:spPr>
          <a:xfrm>
            <a:off x="2201409" y="2803675"/>
            <a:ext cx="1035000" cy="1035000"/>
          </a:xfrm>
          <a:prstGeom prst="ellipse">
            <a:avLst/>
          </a:prstGeom>
          <a:noFill/>
          <a:ln w="19050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7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/>
          <p:nvPr/>
        </p:nvSpPr>
        <p:spPr>
          <a:xfrm>
            <a:off x="3465009" y="2803675"/>
            <a:ext cx="1035000" cy="1035000"/>
          </a:xfrm>
          <a:prstGeom prst="ellipse">
            <a:avLst/>
          </a:prstGeom>
          <a:noFill/>
          <a:ln w="19050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7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4"/>
          <p:cNvSpPr/>
          <p:nvPr/>
        </p:nvSpPr>
        <p:spPr>
          <a:xfrm>
            <a:off x="4728609" y="2803675"/>
            <a:ext cx="1035000" cy="1035000"/>
          </a:xfrm>
          <a:prstGeom prst="ellipse">
            <a:avLst/>
          </a:prstGeom>
          <a:noFill/>
          <a:ln w="19050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7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4"/>
          <p:cNvSpPr/>
          <p:nvPr/>
        </p:nvSpPr>
        <p:spPr>
          <a:xfrm>
            <a:off x="5992209" y="2803675"/>
            <a:ext cx="1035000" cy="1035000"/>
          </a:xfrm>
          <a:prstGeom prst="ellipse">
            <a:avLst/>
          </a:prstGeom>
          <a:noFill/>
          <a:ln w="19050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7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4"/>
          <p:cNvSpPr/>
          <p:nvPr/>
        </p:nvSpPr>
        <p:spPr>
          <a:xfrm>
            <a:off x="7255809" y="2803675"/>
            <a:ext cx="1035000" cy="1035000"/>
          </a:xfrm>
          <a:prstGeom prst="ellipse">
            <a:avLst/>
          </a:prstGeom>
          <a:noFill/>
          <a:ln w="19050" cap="flat" cmpd="sng">
            <a:solidFill>
              <a:srgbClr val="CC203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7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4"/>
          <p:cNvSpPr txBox="1"/>
          <p:nvPr/>
        </p:nvSpPr>
        <p:spPr>
          <a:xfrm>
            <a:off x="705475" y="3834750"/>
            <a:ext cx="14862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Systems &amp; Technology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34"/>
          <p:cNvSpPr txBox="1"/>
          <p:nvPr/>
        </p:nvSpPr>
        <p:spPr>
          <a:xfrm>
            <a:off x="2102250" y="3834750"/>
            <a:ext cx="12144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Programs &amp; Training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34"/>
          <p:cNvSpPr txBox="1"/>
          <p:nvPr/>
        </p:nvSpPr>
        <p:spPr>
          <a:xfrm>
            <a:off x="3375375" y="3834750"/>
            <a:ext cx="12144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Service to Support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34"/>
          <p:cNvSpPr txBox="1"/>
          <p:nvPr/>
        </p:nvSpPr>
        <p:spPr>
          <a:xfrm>
            <a:off x="4638963" y="3838675"/>
            <a:ext cx="12144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  Presence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34"/>
          <p:cNvSpPr txBox="1"/>
          <p:nvPr/>
        </p:nvSpPr>
        <p:spPr>
          <a:xfrm>
            <a:off x="5976449" y="3834750"/>
            <a:ext cx="10665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than </a:t>
            </a:r>
            <a:r>
              <a:rPr lang="en" sz="1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17,000 Agents</a:t>
            </a:r>
            <a:endParaRPr sz="10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7166025" y="3838675"/>
            <a:ext cx="12144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Nationwide Prestige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4"/>
          <a:srcRect/>
          <a:stretch/>
        </p:blipFill>
        <p:spPr>
          <a:xfrm>
            <a:off x="7924801" y="4495039"/>
            <a:ext cx="1000850" cy="4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7237" y="2862312"/>
            <a:ext cx="917738" cy="91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8875" y="3073374"/>
            <a:ext cx="706225" cy="5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9598" y="3080611"/>
            <a:ext cx="731825" cy="4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1696" y="2940425"/>
            <a:ext cx="763050" cy="7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29388" y="3008600"/>
            <a:ext cx="706225" cy="58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72761" y="3007069"/>
            <a:ext cx="673875" cy="628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/>
          <p:nvPr/>
        </p:nvSpPr>
        <p:spPr>
          <a:xfrm>
            <a:off x="6025" y="-6025"/>
            <a:ext cx="4043100" cy="5143500"/>
          </a:xfrm>
          <a:prstGeom prst="rect">
            <a:avLst/>
          </a:prstGeom>
          <a:solidFill>
            <a:srgbClr val="A819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5"/>
          <p:cNvSpPr txBox="1"/>
          <p:nvPr/>
        </p:nvSpPr>
        <p:spPr>
          <a:xfrm>
            <a:off x="361075" y="345225"/>
            <a:ext cx="3022800" cy="39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Find </a:t>
            </a:r>
            <a:br>
              <a:rPr lang="en"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 sz="3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Financial Success</a:t>
            </a:r>
            <a:endParaRPr sz="32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32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35"/>
          <p:cNvSpPr txBox="1"/>
          <p:nvPr/>
        </p:nvSpPr>
        <p:spPr>
          <a:xfrm>
            <a:off x="4416625" y="304200"/>
            <a:ext cx="3507600" cy="12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Solo Agent Plan A:</a:t>
            </a:r>
            <a:endParaRPr sz="1000" dirty="0">
              <a:solidFill>
                <a:schemeClr val="tx1">
                  <a:lumMod val="20000"/>
                  <a:lumOff val="8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>
              <a:lnSpc>
                <a:spcPct val="115000"/>
              </a:lnSpc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" sz="1000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$75/ Monthly fee</a:t>
            </a:r>
          </a:p>
          <a:p>
            <a:pPr marL="457200" indent="-292100">
              <a:lnSpc>
                <a:spcPct val="115000"/>
              </a:lnSpc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" sz="1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$649/Transaction Side</a:t>
            </a:r>
          </a:p>
          <a:p>
            <a:pPr marL="457200" lvl="0" indent="-292100">
              <a:lnSpc>
                <a:spcPct val="115000"/>
              </a:lnSpc>
              <a:buClr>
                <a:srgbClr val="A81933"/>
              </a:buClr>
              <a:buSzPts val="1000"/>
            </a:pPr>
            <a:endParaRPr lang="en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endParaRPr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35"/>
          <p:cNvSpPr txBox="1"/>
          <p:nvPr/>
        </p:nvSpPr>
        <p:spPr>
          <a:xfrm>
            <a:off x="4447800" y="1167300"/>
            <a:ext cx="3400800" cy="9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Solo Agent Plan B: </a:t>
            </a: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" sz="1000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$100/month</a:t>
            </a: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-US" sz="1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$549/ Transaction Side</a:t>
            </a:r>
            <a:endParaRPr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8" name="Google Shape;238;p35"/>
          <p:cNvPicPr preferRelativeResize="0"/>
          <p:nvPr/>
        </p:nvPicPr>
        <p:blipFill>
          <a:blip r:embed="rId3"/>
          <a:srcRect/>
          <a:stretch/>
        </p:blipFill>
        <p:spPr>
          <a:xfrm>
            <a:off x="8038475" y="4570708"/>
            <a:ext cx="887175" cy="34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5"/>
          <p:cNvPicPr preferRelativeResize="0"/>
          <p:nvPr/>
        </p:nvPicPr>
        <p:blipFill rotWithShape="1">
          <a:blip r:embed="rId4">
            <a:alphaModFix/>
          </a:blip>
          <a:srcRect l="22183" t="22990" r="22049" b="6313"/>
          <a:stretch/>
        </p:blipFill>
        <p:spPr>
          <a:xfrm>
            <a:off x="6948950" y="286100"/>
            <a:ext cx="1976700" cy="1311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 rot="10200004">
            <a:off x="482097" y="2151402"/>
            <a:ext cx="3192948" cy="167310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36;p35"/>
          <p:cNvSpPr txBox="1"/>
          <p:nvPr/>
        </p:nvSpPr>
        <p:spPr>
          <a:xfrm>
            <a:off x="4419599" y="1962150"/>
            <a:ext cx="3504625" cy="9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Helvetica Neue"/>
                <a:ea typeface="Helvetica Neue"/>
                <a:cs typeface="Helvetica Neue"/>
                <a:sym typeface="Helvetica Neue"/>
              </a:rPr>
              <a:t>Solo </a:t>
            </a:r>
            <a:r>
              <a:rPr lang="en" b="1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Agent Top Producer: (30 T min) </a:t>
            </a: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" sz="1000" dirty="0">
                <a:solidFill>
                  <a:schemeClr val="tx1">
                    <a:lumMod val="20000"/>
                    <a:lumOff val="8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$125/month</a:t>
            </a: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-US" sz="1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$449/ Transaction Side</a:t>
            </a: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-US" sz="10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$170 (30+ Transactions, Cap @ .38</a:t>
            </a:r>
            <a:r>
              <a:rPr lang="en-US" sz="1000" baseline="300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0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 Transaction*)</a:t>
            </a:r>
          </a:p>
        </p:txBody>
      </p:sp>
      <p:sp>
        <p:nvSpPr>
          <p:cNvPr id="12" name="Google Shape;236;p35"/>
          <p:cNvSpPr txBox="1"/>
          <p:nvPr/>
        </p:nvSpPr>
        <p:spPr>
          <a:xfrm>
            <a:off x="4419600" y="2952750"/>
            <a:ext cx="3400800" cy="9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>
                    <a:lumMod val="9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 Plan: </a:t>
            </a: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" sz="1000" dirty="0">
                <a:solidFill>
                  <a:schemeClr val="bg1">
                    <a:lumMod val="9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$150/ month (Team Lead)</a:t>
            </a: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" sz="1000" dirty="0">
                <a:solidFill>
                  <a:schemeClr val="bg1">
                    <a:lumMod val="9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$100/month (Team Member</a:t>
            </a:r>
            <a:r>
              <a:rPr lang="en" sz="1000" dirty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-US" sz="1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$449/ Transaction Side</a:t>
            </a:r>
            <a:endParaRPr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36;p35"/>
          <p:cNvSpPr txBox="1"/>
          <p:nvPr/>
        </p:nvSpPr>
        <p:spPr>
          <a:xfrm>
            <a:off x="4343400" y="3867150"/>
            <a:ext cx="3400800" cy="9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>
                    <a:lumMod val="9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Solo Agent Plan D: </a:t>
            </a:r>
            <a:endParaRPr lang="en" sz="1000" dirty="0">
              <a:solidFill>
                <a:schemeClr val="bg1">
                  <a:lumMod val="9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-US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***(NEWLY LICENSED AGENTS)***</a:t>
            </a: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-US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70/30 (20% goes to coach, 10% to HomeSmart)</a:t>
            </a:r>
            <a:endParaRPr lang="en-US" sz="1000" dirty="0">
              <a:solidFill>
                <a:schemeClr val="bg1">
                  <a:lumMod val="9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81933"/>
              </a:buClr>
              <a:buSzPts val="1000"/>
              <a:buFont typeface="Helvetica Neue"/>
              <a:buChar char="●"/>
            </a:pPr>
            <a:r>
              <a:rPr lang="en-US" sz="1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$75/  </a:t>
            </a:r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Monthly Fee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1447800" y="3943350"/>
            <a:ext cx="2514600" cy="9144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114800" y="1123950"/>
            <a:ext cx="28194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14800" y="1960562"/>
            <a:ext cx="28194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14800" y="2951162"/>
            <a:ext cx="45720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4800" y="3941762"/>
            <a:ext cx="45720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/>
          <p:nvPr/>
        </p:nvSpPr>
        <p:spPr>
          <a:xfrm>
            <a:off x="6025" y="-6025"/>
            <a:ext cx="4043100" cy="5143500"/>
          </a:xfrm>
          <a:prstGeom prst="rect">
            <a:avLst/>
          </a:prstGeom>
          <a:solidFill>
            <a:srgbClr val="A819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9" name="Google Shape;239;p35"/>
          <p:cNvPicPr preferRelativeResize="0"/>
          <p:nvPr/>
        </p:nvPicPr>
        <p:blipFill rotWithShape="1">
          <a:blip r:embed="rId3">
            <a:alphaModFix/>
          </a:blip>
          <a:srcRect l="22183" t="22990" r="22049" b="6313"/>
          <a:stretch/>
        </p:blipFill>
        <p:spPr>
          <a:xfrm>
            <a:off x="8011223" y="99335"/>
            <a:ext cx="991262" cy="6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10200004">
            <a:off x="362353" y="673961"/>
            <a:ext cx="3192948" cy="167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DCD319-4BA9-4CD2-AD1B-DED50FE13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253" y="-15231"/>
            <a:ext cx="5374987" cy="584822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E371A56-872F-4A32-A795-FB19889D9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551017"/>
              </p:ext>
            </p:extLst>
          </p:nvPr>
        </p:nvGraphicFramePr>
        <p:xfrm>
          <a:off x="254742" y="1196546"/>
          <a:ext cx="8661321" cy="993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369">
                  <a:extLst>
                    <a:ext uri="{9D8B030D-6E8A-4147-A177-3AD203B41FA5}">
                      <a16:colId xmlns:a16="http://schemas.microsoft.com/office/drawing/2014/main" val="3623948827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480471008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207076644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384605073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528846836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959014038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3218213817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350919145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406205642"/>
                    </a:ext>
                  </a:extLst>
                </a:gridCol>
              </a:tblGrid>
              <a:tr h="43835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50/50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60/40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64/36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70/30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80/20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HS PLAN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HS</a:t>
                      </a:r>
                    </a:p>
                    <a:p>
                      <a:pPr algn="ctr"/>
                      <a:r>
                        <a:rPr lang="en-US" sz="1100" b="1" dirty="0"/>
                        <a:t>PLAN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HS PLAN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145442"/>
                  </a:ext>
                </a:extLst>
              </a:tr>
              <a:tr h="26301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COMM.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$3,750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$4,500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$4,800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$5,250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$6,851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$6,951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$7,051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523289"/>
                  </a:ext>
                </a:extLst>
              </a:tr>
              <a:tr h="2922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SAVINGS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$3,301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$2,551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$2,251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$1,801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$1,051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844100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B799D80D-FA61-4046-AF5F-C46282FF19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34700" y="133197"/>
            <a:ext cx="992767" cy="4310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66C8BE-20CC-4135-8622-108BD36FE277}"/>
              </a:ext>
            </a:extLst>
          </p:cNvPr>
          <p:cNvSpPr/>
          <p:nvPr/>
        </p:nvSpPr>
        <p:spPr>
          <a:xfrm>
            <a:off x="834674" y="761056"/>
            <a:ext cx="717856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$250,000 SALE PRICE, </a:t>
            </a:r>
            <a:r>
              <a:rPr lang="en-US" sz="2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GROSS COMMISSION $7,500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1976FA-6D21-4932-B918-8BF41AC874AE}"/>
              </a:ext>
            </a:extLst>
          </p:cNvPr>
          <p:cNvSpPr/>
          <p:nvPr/>
        </p:nvSpPr>
        <p:spPr>
          <a:xfrm>
            <a:off x="866970" y="2194747"/>
            <a:ext cx="7335663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2200" b="1" dirty="0">
                <a:ln w="10160">
                  <a:solidFill>
                    <a:srgbClr val="00938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$499,000 SALE PRICE,</a:t>
            </a:r>
            <a:r>
              <a:rPr lang="en-US" sz="2200" b="1" dirty="0">
                <a:ln w="10160">
                  <a:solidFill>
                    <a:srgbClr val="009384"/>
                  </a:solidFill>
                  <a:prstDash val="solid"/>
                </a:ln>
                <a:solidFill>
                  <a:srgbClr val="009384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200" b="1" dirty="0">
                <a:ln w="10160">
                  <a:solidFill>
                    <a:srgbClr val="00938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GROSS COMMISSION $14,970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5A489E09-784C-4031-AE50-FD3FE0140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906520"/>
              </p:ext>
            </p:extLst>
          </p:nvPr>
        </p:nvGraphicFramePr>
        <p:xfrm>
          <a:off x="254742" y="2650252"/>
          <a:ext cx="8661321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369">
                  <a:extLst>
                    <a:ext uri="{9D8B030D-6E8A-4147-A177-3AD203B41FA5}">
                      <a16:colId xmlns:a16="http://schemas.microsoft.com/office/drawing/2014/main" val="3487055534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480471008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207076644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384605073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528846836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959014038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3218213817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350919145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406205642"/>
                    </a:ext>
                  </a:extLst>
                </a:gridCol>
              </a:tblGrid>
              <a:tr h="21827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50/50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60/40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64/36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70/30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80/20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HS PLAN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HS</a:t>
                      </a:r>
                    </a:p>
                    <a:p>
                      <a:pPr algn="ctr"/>
                      <a:r>
                        <a:rPr lang="en-US" sz="1100" b="1" dirty="0"/>
                        <a:t>PLAN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HS PLAN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145442"/>
                  </a:ext>
                </a:extLst>
              </a:tr>
              <a:tr h="21827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COMM.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$7,485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$8,982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$9,581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$10,479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$11,976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$14,421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$14,521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$14,621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523289"/>
                  </a:ext>
                </a:extLst>
              </a:tr>
              <a:tr h="21827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SAVINGS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$7,136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$5,639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$5,040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$4,142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$2,645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8760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71C6987-8610-4225-8F6C-C2BD6916129E}"/>
              </a:ext>
            </a:extLst>
          </p:cNvPr>
          <p:cNvSpPr/>
          <p:nvPr/>
        </p:nvSpPr>
        <p:spPr>
          <a:xfrm>
            <a:off x="252651" y="3643883"/>
            <a:ext cx="86613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b="1" dirty="0">
                <a:ln w="10160">
                  <a:solidFill>
                    <a:srgbClr val="00938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$750,000 SALE PRICE,</a:t>
            </a:r>
            <a:r>
              <a:rPr lang="en-US" sz="2200" b="1" dirty="0">
                <a:ln w="10160">
                  <a:solidFill>
                    <a:srgbClr val="009384"/>
                  </a:solidFill>
                  <a:prstDash val="solid"/>
                </a:ln>
                <a:solidFill>
                  <a:srgbClr val="009384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200" b="1" dirty="0">
                <a:ln w="10160">
                  <a:solidFill>
                    <a:srgbClr val="00938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GROSS COMMISSION $22,500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0F3947-DB90-4EB4-B0F2-EC948EF24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913363"/>
              </p:ext>
            </p:extLst>
          </p:nvPr>
        </p:nvGraphicFramePr>
        <p:xfrm>
          <a:off x="254742" y="4079373"/>
          <a:ext cx="8661321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369">
                  <a:extLst>
                    <a:ext uri="{9D8B030D-6E8A-4147-A177-3AD203B41FA5}">
                      <a16:colId xmlns:a16="http://schemas.microsoft.com/office/drawing/2014/main" val="2454727291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480471008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207076644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384605073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528846836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959014038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3218213817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350919145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406205642"/>
                    </a:ext>
                  </a:extLst>
                </a:gridCol>
              </a:tblGrid>
              <a:tr h="21827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50/50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60/40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64/36</a:t>
                      </a:r>
                    </a:p>
                    <a:p>
                      <a:pPr algn="ctr"/>
                      <a:r>
                        <a:rPr lang="en-US" sz="1100" b="1" dirty="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70/30</a:t>
                      </a:r>
                    </a:p>
                    <a:p>
                      <a:pPr algn="ctr"/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80/20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HS PLAN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HS</a:t>
                      </a:r>
                    </a:p>
                    <a:p>
                      <a:pPr algn="ctr"/>
                      <a:r>
                        <a:rPr lang="en-US" sz="1100" b="1" dirty="0"/>
                        <a:t>PLAN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HS PLAN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145442"/>
                  </a:ext>
                </a:extLst>
              </a:tr>
              <a:tr h="21827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COMM.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$11,250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$13,500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$14,400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$15,750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$18,000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$21,651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$21,651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$21,651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523289"/>
                  </a:ext>
                </a:extLst>
              </a:tr>
              <a:tr h="21827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SAVINGS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$10,401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$8,051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$7,251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$5,901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$3,651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991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874629"/>
      </p:ext>
    </p:extLst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928</Words>
  <Application>Microsoft Office PowerPoint</Application>
  <PresentationFormat>On-screen Show (16:9)</PresentationFormat>
  <Paragraphs>226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Bradley Hand ITC</vt:lpstr>
      <vt:lpstr>Roboto Light</vt:lpstr>
      <vt:lpstr>Roboto</vt:lpstr>
      <vt:lpstr>Helvetica Neue</vt:lpstr>
      <vt:lpstr>Merriweather</vt:lpstr>
      <vt:lpstr>Arial</vt:lpstr>
      <vt:lpstr>Helvetica Neue Light</vt:lpstr>
      <vt:lpstr>Paradigm</vt:lpstr>
      <vt:lpstr>PowerPoint Presentation</vt:lpstr>
      <vt:lpstr>PowerPoint Presentation</vt:lpstr>
      <vt:lpstr>PowerPoint Presentation</vt:lpstr>
      <vt:lpstr>Available Mentors: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Secretary</dc:creator>
  <cp:lastModifiedBy>Hakan Karahan</cp:lastModifiedBy>
  <cp:revision>20</cp:revision>
  <cp:lastPrinted>2019-11-02T20:26:21Z</cp:lastPrinted>
  <dcterms:modified xsi:type="dcterms:W3CDTF">2021-05-08T19:27:36Z</dcterms:modified>
</cp:coreProperties>
</file>