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68" r:id="rId3"/>
    <p:sldId id="257" r:id="rId4"/>
    <p:sldId id="258" r:id="rId5"/>
    <p:sldId id="265" r:id="rId6"/>
    <p:sldId id="259" r:id="rId7"/>
    <p:sldId id="260" r:id="rId8"/>
    <p:sldId id="261" r:id="rId9"/>
    <p:sldId id="262" r:id="rId10"/>
    <p:sldId id="263" r:id="rId11"/>
    <p:sldId id="292" r:id="rId12"/>
    <p:sldId id="293" r:id="rId13"/>
    <p:sldId id="264" r:id="rId14"/>
    <p:sldId id="294" r:id="rId15"/>
    <p:sldId id="299" r:id="rId16"/>
    <p:sldId id="300" r:id="rId17"/>
    <p:sldId id="301" r:id="rId18"/>
    <p:sldId id="266" r:id="rId19"/>
    <p:sldId id="298" r:id="rId20"/>
    <p:sldId id="267" r:id="rId21"/>
    <p:sldId id="269" r:id="rId22"/>
    <p:sldId id="270" r:id="rId23"/>
    <p:sldId id="271" r:id="rId24"/>
    <p:sldId id="272" r:id="rId25"/>
    <p:sldId id="273" r:id="rId26"/>
    <p:sldId id="274" r:id="rId27"/>
    <p:sldId id="295" r:id="rId28"/>
    <p:sldId id="275" r:id="rId29"/>
    <p:sldId id="276" r:id="rId30"/>
    <p:sldId id="277" r:id="rId31"/>
    <p:sldId id="279" r:id="rId32"/>
    <p:sldId id="280" r:id="rId33"/>
    <p:sldId id="281" r:id="rId34"/>
    <p:sldId id="282" r:id="rId35"/>
    <p:sldId id="283" r:id="rId36"/>
    <p:sldId id="297" r:id="rId37"/>
    <p:sldId id="284" r:id="rId38"/>
    <p:sldId id="285" r:id="rId39"/>
    <p:sldId id="286" r:id="rId40"/>
    <p:sldId id="287" r:id="rId41"/>
    <p:sldId id="288" r:id="rId42"/>
    <p:sldId id="289" r:id="rId43"/>
    <p:sldId id="296"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689B2D-672E-4596-BC43-D2A184F9C4FC}" type="datetimeFigureOut">
              <a:rPr lang="en-US" smtClean="0"/>
              <a:pPr/>
              <a:t>6/12/2025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E17CE7A-9B6A-448A-BFFA-439BA9FF3071}"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D63B0B-0CF5-4D63-B847-8AAFF4E46874}" type="datetimeFigureOut">
              <a:rPr lang="en-US" smtClean="0"/>
              <a:pPr/>
              <a:t>6/12/2025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7D7FAD-E986-4E74-AE5F-C53D9D3D18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D7FAD-E986-4E74-AE5F-C53D9D3D183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D7FAD-E986-4E74-AE5F-C53D9D3D183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D7FAD-E986-4E74-AE5F-C53D9D3D183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D7FAD-E986-4E74-AE5F-C53D9D3D183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6/12/2025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6/12/2025</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et sign logo.JPG"/>
          <p:cNvPicPr>
            <a:picLocks noChangeAspect="1"/>
          </p:cNvPicPr>
          <p:nvPr/>
        </p:nvPicPr>
        <p:blipFill>
          <a:blip r:embed="rId3" cstate="print"/>
          <a:stretch>
            <a:fillRect/>
          </a:stretch>
        </p:blipFill>
        <p:spPr>
          <a:xfrm>
            <a:off x="0" y="3886200"/>
            <a:ext cx="3276600" cy="2734335"/>
          </a:xfrm>
          <a:prstGeom prst="rect">
            <a:avLst/>
          </a:prstGeom>
        </p:spPr>
      </p:pic>
      <p:sp>
        <p:nvSpPr>
          <p:cNvPr id="2" name="Title 1"/>
          <p:cNvSpPr>
            <a:spLocks noGrp="1"/>
          </p:cNvSpPr>
          <p:nvPr>
            <p:ph type="ctrTitle"/>
          </p:nvPr>
        </p:nvSpPr>
        <p:spPr/>
        <p:txBody>
          <a:bodyPr>
            <a:normAutofit/>
          </a:bodyPr>
          <a:lstStyle/>
          <a:p>
            <a:r>
              <a:rPr lang="en-US" sz="9600" dirty="0"/>
              <a:t>Food Safety</a:t>
            </a:r>
          </a:p>
        </p:txBody>
      </p:sp>
      <p:sp>
        <p:nvSpPr>
          <p:cNvPr id="3" name="Subtitle 2"/>
          <p:cNvSpPr>
            <a:spLocks noGrp="1"/>
          </p:cNvSpPr>
          <p:nvPr>
            <p:ph type="subTitle" idx="1"/>
          </p:nvPr>
        </p:nvSpPr>
        <p:spPr/>
        <p:txBody>
          <a:bodyPr>
            <a:normAutofit fontScale="92500" lnSpcReduction="10000"/>
          </a:bodyPr>
          <a:lstStyle/>
          <a:p>
            <a:r>
              <a:rPr lang="en-US" dirty="0"/>
              <a:t>Training for Food Establishment Employees</a:t>
            </a:r>
          </a:p>
          <a:p>
            <a:endParaRPr lang="en-US" dirty="0"/>
          </a:p>
          <a:p>
            <a:r>
              <a:rPr lang="en-US" dirty="0"/>
              <a:t>Environmental Health Department</a:t>
            </a:r>
          </a:p>
          <a:p>
            <a:r>
              <a:rPr lang="en-US" dirty="0"/>
              <a:t>McDonald County Health Department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Hands and Nails</a:t>
            </a:r>
          </a:p>
        </p:txBody>
      </p:sp>
      <p:pic>
        <p:nvPicPr>
          <p:cNvPr id="4" name="Picture 5" descr="dirtyfingernails.jpg"/>
          <p:cNvPicPr>
            <a:picLocks noGrp="1" noChangeAspect="1"/>
          </p:cNvPicPr>
          <p:nvPr>
            <p:ph idx="1"/>
          </p:nvPr>
        </p:nvPicPr>
        <p:blipFill>
          <a:blip r:embed="rId3" cstate="print"/>
          <a:srcRect/>
          <a:stretch>
            <a:fillRect/>
          </a:stretch>
        </p:blipFill>
        <p:spPr bwMode="auto">
          <a:xfrm>
            <a:off x="1981200" y="1752600"/>
            <a:ext cx="5181600" cy="3657599"/>
          </a:xfrm>
          <a:prstGeom prst="rect">
            <a:avLst/>
          </a:prstGeom>
          <a:noFill/>
          <a:ln w="9525">
            <a:noFill/>
            <a:miter lim="800000"/>
            <a:headEnd/>
            <a:tailEnd/>
          </a:ln>
        </p:spPr>
      </p:pic>
      <p:sp>
        <p:nvSpPr>
          <p:cNvPr id="5" name="TextBox 4"/>
          <p:cNvSpPr txBox="1"/>
          <p:nvPr/>
        </p:nvSpPr>
        <p:spPr>
          <a:xfrm>
            <a:off x="838200" y="5486400"/>
            <a:ext cx="7239000" cy="646331"/>
          </a:xfrm>
          <a:prstGeom prst="rect">
            <a:avLst/>
          </a:prstGeom>
          <a:noFill/>
        </p:spPr>
        <p:txBody>
          <a:bodyPr wrap="square" rtlCol="0">
            <a:spAutoFit/>
          </a:bodyPr>
          <a:lstStyle/>
          <a:p>
            <a:pPr algn="ctr"/>
            <a:r>
              <a:rPr lang="en-US" sz="3600" dirty="0">
                <a:solidFill>
                  <a:srgbClr val="FF0000"/>
                </a:solidFill>
              </a:rPr>
              <a:t>Please, Wash your Hands!!!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Personal Hygiene</a:t>
            </a:r>
          </a:p>
        </p:txBody>
      </p:sp>
      <p:sp>
        <p:nvSpPr>
          <p:cNvPr id="3" name="Content Placeholder 2"/>
          <p:cNvSpPr>
            <a:spLocks noGrp="1"/>
          </p:cNvSpPr>
          <p:nvPr>
            <p:ph idx="1"/>
          </p:nvPr>
        </p:nvSpPr>
        <p:spPr/>
        <p:txBody>
          <a:bodyPr/>
          <a:lstStyle/>
          <a:p>
            <a:r>
              <a:rPr lang="en-US" dirty="0"/>
              <a:t>Bathe daily</a:t>
            </a:r>
          </a:p>
          <a:p>
            <a:r>
              <a:rPr lang="en-US" dirty="0"/>
              <a:t>Come to work in a clean uniform</a:t>
            </a:r>
          </a:p>
          <a:p>
            <a:r>
              <a:rPr lang="en-US" dirty="0"/>
              <a:t>No nail polish or fake fingernails</a:t>
            </a:r>
          </a:p>
          <a:p>
            <a:r>
              <a:rPr lang="en-US" dirty="0"/>
              <a:t>Open wounds on hands must be covered in clean bandage and then covered with single use glove</a:t>
            </a:r>
          </a:p>
          <a:p>
            <a:r>
              <a:rPr lang="en-US" dirty="0"/>
              <a:t>Hat, visor, or hairnet to be worn at all times in the kitchen.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Taste Testing Procedure</a:t>
            </a:r>
          </a:p>
        </p:txBody>
      </p:sp>
      <p:sp>
        <p:nvSpPr>
          <p:cNvPr id="3" name="Content Placeholder 2"/>
          <p:cNvSpPr>
            <a:spLocks noGrp="1"/>
          </p:cNvSpPr>
          <p:nvPr>
            <p:ph idx="1"/>
          </p:nvPr>
        </p:nvSpPr>
        <p:spPr/>
        <p:txBody>
          <a:bodyPr/>
          <a:lstStyle/>
          <a:p>
            <a:r>
              <a:rPr lang="en-US" dirty="0"/>
              <a:t>Place a small amount of food into a separate container.</a:t>
            </a:r>
          </a:p>
          <a:p>
            <a:r>
              <a:rPr lang="en-US" dirty="0"/>
              <a:t>Step away from the exposed food and food contact surfaces (i.e. countertops)</a:t>
            </a:r>
          </a:p>
          <a:p>
            <a:r>
              <a:rPr lang="en-US" dirty="0"/>
              <a:t>Use a teaspoon or disposable utensil to taste food in the separate container.</a:t>
            </a:r>
          </a:p>
          <a:p>
            <a:pPr lvl="1"/>
            <a:r>
              <a:rPr lang="en-US" dirty="0"/>
              <a:t>Immediately dispose of or take container and utensil to dishwashing area.</a:t>
            </a:r>
          </a:p>
          <a:p>
            <a:pPr lvl="1"/>
            <a:r>
              <a:rPr lang="en-US" dirty="0"/>
              <a:t>Do NOT reuse utensils</a:t>
            </a:r>
          </a:p>
          <a:p>
            <a:r>
              <a:rPr lang="en-US" dirty="0"/>
              <a:t>Wash hands immediately.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Handling</a:t>
            </a:r>
          </a:p>
        </p:txBody>
      </p:sp>
      <p:sp>
        <p:nvSpPr>
          <p:cNvPr id="3" name="Content Placeholder 2"/>
          <p:cNvSpPr>
            <a:spLocks noGrp="1"/>
          </p:cNvSpPr>
          <p:nvPr>
            <p:ph idx="1"/>
          </p:nvPr>
        </p:nvSpPr>
        <p:spPr/>
        <p:txBody>
          <a:bodyPr/>
          <a:lstStyle/>
          <a:p>
            <a:r>
              <a:rPr lang="en-US" dirty="0"/>
              <a:t>Never touch food that is going to customer with bare hands</a:t>
            </a:r>
          </a:p>
          <a:p>
            <a:r>
              <a:rPr lang="en-US" dirty="0"/>
              <a:t>If using utensils, gloves are not required by the Missouri Food Code.  See slide 4.  Your Establishment can and may override this.</a:t>
            </a:r>
          </a:p>
          <a:p>
            <a:r>
              <a:rPr lang="en-US" dirty="0"/>
              <a:t>Store utensils handle up in foods.</a:t>
            </a:r>
          </a:p>
          <a:p>
            <a:pPr lvl="1"/>
            <a:r>
              <a:rPr lang="en-US" dirty="0"/>
              <a:t>Only in foods being served.</a:t>
            </a:r>
          </a:p>
          <a:p>
            <a:pPr lvl="1"/>
            <a:r>
              <a:rPr lang="en-US" dirty="0"/>
              <a:t>Not in dry bins, not in ice</a:t>
            </a:r>
          </a:p>
          <a:p>
            <a:pPr lvl="2">
              <a:buNone/>
            </a:pPr>
            <a:r>
              <a:rPr lang="en-US" dirty="0"/>
              <a:t>machine.</a:t>
            </a:r>
          </a:p>
        </p:txBody>
      </p:sp>
      <p:pic>
        <p:nvPicPr>
          <p:cNvPr id="4" name="Content Placeholder 3" descr="Picture 023.jpg"/>
          <p:cNvPicPr>
            <a:picLocks noChangeAspect="1"/>
          </p:cNvPicPr>
          <p:nvPr/>
        </p:nvPicPr>
        <p:blipFill>
          <a:blip r:embed="rId3" cstate="print"/>
          <a:srcRect/>
          <a:stretch>
            <a:fillRect/>
          </a:stretch>
        </p:blipFill>
        <p:spPr>
          <a:xfrm>
            <a:off x="5638800" y="3962400"/>
            <a:ext cx="3505200" cy="2895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Receiving Deliveries</a:t>
            </a:r>
          </a:p>
        </p:txBody>
      </p:sp>
      <p:sp>
        <p:nvSpPr>
          <p:cNvPr id="3" name="Content Placeholder 2"/>
          <p:cNvSpPr>
            <a:spLocks noGrp="1"/>
          </p:cNvSpPr>
          <p:nvPr>
            <p:ph idx="1"/>
          </p:nvPr>
        </p:nvSpPr>
        <p:spPr/>
        <p:txBody>
          <a:bodyPr>
            <a:normAutofit fontScale="92500" lnSpcReduction="10000"/>
          </a:bodyPr>
          <a:lstStyle/>
          <a:p>
            <a:r>
              <a:rPr lang="en-US" dirty="0"/>
              <a:t>Inspect delivery truck</a:t>
            </a:r>
          </a:p>
          <a:p>
            <a:pPr lvl="1"/>
            <a:r>
              <a:rPr lang="en-US" dirty="0"/>
              <a:t>Clean, no unexpected odors, cross contamination issues</a:t>
            </a:r>
          </a:p>
          <a:p>
            <a:r>
              <a:rPr lang="en-US" dirty="0"/>
              <a:t>Check interior temperature of truck</a:t>
            </a:r>
          </a:p>
          <a:p>
            <a:r>
              <a:rPr lang="en-US" dirty="0"/>
              <a:t>Confirm vendor name and temperatures</a:t>
            </a:r>
          </a:p>
          <a:p>
            <a:r>
              <a:rPr lang="en-US" dirty="0"/>
              <a:t>Check for signs of refreezing or bulges</a:t>
            </a:r>
          </a:p>
          <a:p>
            <a:r>
              <a:rPr lang="en-US" dirty="0"/>
              <a:t>Reject foods that are:</a:t>
            </a:r>
          </a:p>
          <a:p>
            <a:pPr lvl="1"/>
            <a:r>
              <a:rPr lang="en-US" dirty="0"/>
              <a:t>Previously thawed</a:t>
            </a:r>
          </a:p>
          <a:p>
            <a:pPr lvl="1"/>
            <a:r>
              <a:rPr lang="en-US" dirty="0"/>
              <a:t>Swollen, flawed, rusty, or dented cans</a:t>
            </a:r>
          </a:p>
          <a:p>
            <a:pPr lvl="1"/>
            <a:r>
              <a:rPr lang="en-US" dirty="0"/>
              <a:t>Punctured packages</a:t>
            </a:r>
          </a:p>
          <a:p>
            <a:pPr lvl="1"/>
            <a:r>
              <a:rPr lang="en-US" dirty="0"/>
              <a:t>Expired foods</a:t>
            </a:r>
          </a:p>
          <a:p>
            <a:pPr lvl="1"/>
            <a:r>
              <a:rPr lang="en-US" dirty="0"/>
              <a:t>Foods out of the safe temperature zone</a:t>
            </a:r>
          </a:p>
          <a:p>
            <a:pPr lvl="1"/>
            <a:endParaRPr lang="en-US" dirty="0"/>
          </a:p>
        </p:txBody>
      </p:sp>
      <p:pic>
        <p:nvPicPr>
          <p:cNvPr id="4" name="Picture 3" descr="reefer.jpg"/>
          <p:cNvPicPr>
            <a:picLocks noChangeAspect="1"/>
          </p:cNvPicPr>
          <p:nvPr/>
        </p:nvPicPr>
        <p:blipFill>
          <a:blip r:embed="rId3" cstate="print"/>
          <a:stretch>
            <a:fillRect/>
          </a:stretch>
        </p:blipFill>
        <p:spPr>
          <a:xfrm>
            <a:off x="6096000" y="2743200"/>
            <a:ext cx="2590800" cy="3352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Source &amp; Labeling</a:t>
            </a:r>
          </a:p>
        </p:txBody>
      </p:sp>
      <p:sp>
        <p:nvSpPr>
          <p:cNvPr id="3" name="TextBox 2"/>
          <p:cNvSpPr txBox="1"/>
          <p:nvPr/>
        </p:nvSpPr>
        <p:spPr>
          <a:xfrm>
            <a:off x="914400" y="2209800"/>
            <a:ext cx="7467600" cy="3416320"/>
          </a:xfrm>
          <a:prstGeom prst="rect">
            <a:avLst/>
          </a:prstGeom>
          <a:noFill/>
        </p:spPr>
        <p:txBody>
          <a:bodyPr wrap="square" rtlCol="0">
            <a:spAutoFit/>
          </a:bodyPr>
          <a:lstStyle/>
          <a:p>
            <a:pPr>
              <a:buClr>
                <a:schemeClr val="accent1"/>
              </a:buClr>
              <a:buFont typeface="Wingdings" pitchFamily="2" charset="2"/>
              <a:buChar char="§"/>
            </a:pPr>
            <a:r>
              <a:rPr lang="en-US" sz="2400" dirty="0"/>
              <a:t>Food must be obtained from an approved source that is in Compliance with State and Local laws. </a:t>
            </a:r>
          </a:p>
          <a:p>
            <a:pPr>
              <a:buClr>
                <a:schemeClr val="accent1"/>
              </a:buClr>
              <a:buFont typeface="Wingdings" pitchFamily="2" charset="2"/>
              <a:buChar char="§"/>
            </a:pPr>
            <a:r>
              <a:rPr lang="en-US" sz="2400" dirty="0"/>
              <a:t>Food cannot be prepared in a private home</a:t>
            </a:r>
          </a:p>
          <a:p>
            <a:pPr>
              <a:buClr>
                <a:schemeClr val="accent1"/>
              </a:buClr>
              <a:buFont typeface="Wingdings" pitchFamily="2" charset="2"/>
              <a:buChar char="§"/>
            </a:pPr>
            <a:r>
              <a:rPr lang="en-US" sz="2400" dirty="0"/>
              <a:t>Dry goods that are repackaged must be labeled with product, lot number, date of  expiration.</a:t>
            </a:r>
          </a:p>
          <a:p>
            <a:pPr>
              <a:buClr>
                <a:schemeClr val="accent1"/>
              </a:buClr>
              <a:buFont typeface="Wingdings" pitchFamily="2" charset="2"/>
              <a:buChar char="§"/>
            </a:pPr>
            <a:r>
              <a:rPr lang="en-US" sz="2400" dirty="0"/>
              <a:t>Containers must be approved for Food Storage</a:t>
            </a:r>
          </a:p>
          <a:p>
            <a:pPr>
              <a:buClr>
                <a:schemeClr val="accent1"/>
              </a:buClr>
              <a:buFont typeface="Wingdings" pitchFamily="2" charset="2"/>
              <a:buChar char="§"/>
            </a:pPr>
            <a:r>
              <a:rPr lang="en-US" sz="2400" dirty="0"/>
              <a:t>Do not reuse permanent labeled food containers ex: empty cottage cheese container cannot be used to hold pudding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Cross Contamination</a:t>
            </a:r>
          </a:p>
        </p:txBody>
      </p:sp>
      <p:sp>
        <p:nvSpPr>
          <p:cNvPr id="3" name="TextBox 2"/>
          <p:cNvSpPr txBox="1"/>
          <p:nvPr/>
        </p:nvSpPr>
        <p:spPr>
          <a:xfrm>
            <a:off x="1371600" y="2362200"/>
            <a:ext cx="6705600" cy="3970318"/>
          </a:xfrm>
          <a:prstGeom prst="rect">
            <a:avLst/>
          </a:prstGeom>
          <a:noFill/>
        </p:spPr>
        <p:txBody>
          <a:bodyPr wrap="square" rtlCol="0">
            <a:spAutoFit/>
          </a:bodyPr>
          <a:lstStyle/>
          <a:p>
            <a:pPr>
              <a:buClr>
                <a:schemeClr val="accent2"/>
              </a:buClr>
              <a:buFont typeface="Wingdings" pitchFamily="2" charset="2"/>
              <a:buChar char="§"/>
            </a:pPr>
            <a:r>
              <a:rPr lang="en-US" sz="2800" dirty="0"/>
              <a:t>It is important to protect against cross contamination</a:t>
            </a:r>
          </a:p>
          <a:p>
            <a:pPr>
              <a:buClr>
                <a:schemeClr val="accent2"/>
              </a:buClr>
              <a:buFont typeface="Wingdings" pitchFamily="2" charset="2"/>
              <a:buChar char="§"/>
            </a:pPr>
            <a:r>
              <a:rPr lang="en-US" sz="2800" dirty="0"/>
              <a:t>Raw animal products and ready to eat foods must be separated to avoid cross contamination</a:t>
            </a:r>
          </a:p>
          <a:p>
            <a:pPr>
              <a:buClr>
                <a:schemeClr val="accent2"/>
              </a:buClr>
              <a:buFont typeface="Wingdings" pitchFamily="2" charset="2"/>
              <a:buChar char="§"/>
            </a:pPr>
            <a:r>
              <a:rPr lang="en-US" sz="2800" dirty="0"/>
              <a:t>Use separate cutting boards to avoid cross contamination</a:t>
            </a:r>
          </a:p>
          <a:p>
            <a:pPr>
              <a:buClr>
                <a:schemeClr val="accent2"/>
              </a:buClr>
              <a:buFont typeface="Wingdings" pitchFamily="2" charset="2"/>
              <a:buChar char="§"/>
            </a:pPr>
            <a:r>
              <a:rPr lang="en-US" sz="2800" dirty="0"/>
              <a:t>Wood Cutting Boards may not be used </a:t>
            </a:r>
          </a:p>
          <a:p>
            <a:pPr>
              <a:buClr>
                <a:schemeClr val="accent2"/>
              </a:buClr>
              <a:buFont typeface="Wingdings" pitchFamily="2" charset="2"/>
              <a:buChar char="§"/>
            </a:pP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Contact Surfaces</a:t>
            </a:r>
          </a:p>
        </p:txBody>
      </p:sp>
      <p:sp>
        <p:nvSpPr>
          <p:cNvPr id="3" name="TextBox 2"/>
          <p:cNvSpPr txBox="1"/>
          <p:nvPr/>
        </p:nvSpPr>
        <p:spPr>
          <a:xfrm>
            <a:off x="1447800" y="2286000"/>
            <a:ext cx="6858000" cy="3108543"/>
          </a:xfrm>
          <a:prstGeom prst="rect">
            <a:avLst/>
          </a:prstGeom>
          <a:noFill/>
        </p:spPr>
        <p:txBody>
          <a:bodyPr wrap="square" rtlCol="0">
            <a:spAutoFit/>
          </a:bodyPr>
          <a:lstStyle/>
          <a:p>
            <a:pPr>
              <a:buClr>
                <a:schemeClr val="accent2"/>
              </a:buClr>
              <a:buFont typeface="Wingdings" pitchFamily="2" charset="2"/>
              <a:buChar char="§"/>
            </a:pPr>
            <a:r>
              <a:rPr lang="en-US" sz="2800" dirty="0"/>
              <a:t>Food contact surfaces must be cleaned and sanitized frequently</a:t>
            </a:r>
          </a:p>
          <a:p>
            <a:pPr>
              <a:buClr>
                <a:schemeClr val="accent2"/>
              </a:buClr>
              <a:buFont typeface="Wingdings" pitchFamily="2" charset="2"/>
              <a:buChar char="§"/>
            </a:pPr>
            <a:r>
              <a:rPr lang="en-US" sz="2800" dirty="0"/>
              <a:t>Do not cross contaminate by using same cleaning cloth in meat cutting area as in ready to eat food prep area</a:t>
            </a:r>
          </a:p>
          <a:p>
            <a:pPr>
              <a:buClr>
                <a:schemeClr val="accent2"/>
              </a:buClr>
              <a:buFont typeface="Wingdings" pitchFamily="2" charset="2"/>
              <a:buChar char="§"/>
            </a:pPr>
            <a:r>
              <a:rPr lang="en-US" sz="2800" dirty="0"/>
              <a:t>Separate cleaning solutions and cloths should be used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Segregation</a:t>
            </a:r>
          </a:p>
        </p:txBody>
      </p:sp>
      <p:sp>
        <p:nvSpPr>
          <p:cNvPr id="3" name="Content Placeholder 2"/>
          <p:cNvSpPr>
            <a:spLocks noGrp="1"/>
          </p:cNvSpPr>
          <p:nvPr>
            <p:ph idx="1"/>
          </p:nvPr>
        </p:nvSpPr>
        <p:spPr>
          <a:xfrm>
            <a:off x="457200" y="1935480"/>
            <a:ext cx="8229600" cy="1722120"/>
          </a:xfrm>
        </p:spPr>
        <p:txBody>
          <a:bodyPr>
            <a:normAutofit fontScale="77500" lnSpcReduction="20000"/>
          </a:bodyPr>
          <a:lstStyle/>
          <a:p>
            <a:r>
              <a:rPr lang="en-US" dirty="0"/>
              <a:t>One simple statement</a:t>
            </a:r>
          </a:p>
          <a:p>
            <a:pPr lvl="1"/>
            <a:r>
              <a:rPr lang="en-US" dirty="0"/>
              <a:t>All raw animal products should be stored BELOW ready to eat foods</a:t>
            </a:r>
          </a:p>
          <a:p>
            <a:pPr lvl="1"/>
            <a:r>
              <a:rPr lang="en-US" dirty="0"/>
              <a:t>Raw eggs, whether in shell or in carton, are raw animal products. Meat and eggs should be stored based on cooking temp with the lowest temp on higher shelves and highest cooking temp on the bottom</a:t>
            </a:r>
          </a:p>
          <a:p>
            <a:pPr lvl="2"/>
            <a:r>
              <a:rPr lang="en-US" dirty="0"/>
              <a:t>Eggs and chicken should always be on the lowest shelf.</a:t>
            </a:r>
          </a:p>
          <a:p>
            <a:pPr lvl="1"/>
            <a:endParaRPr lang="en-US" dirty="0"/>
          </a:p>
        </p:txBody>
      </p:sp>
      <p:pic>
        <p:nvPicPr>
          <p:cNvPr id="4" name="Picture 3" descr="Picture 005.jpg"/>
          <p:cNvPicPr>
            <a:picLocks noChangeAspect="1"/>
          </p:cNvPicPr>
          <p:nvPr/>
        </p:nvPicPr>
        <p:blipFill>
          <a:blip r:embed="rId3" cstate="print"/>
          <a:srcRect/>
          <a:stretch>
            <a:fillRect/>
          </a:stretch>
        </p:blipFill>
        <p:spPr bwMode="auto">
          <a:xfrm>
            <a:off x="4419600" y="3657600"/>
            <a:ext cx="4343400" cy="3048000"/>
          </a:xfrm>
          <a:prstGeom prst="rect">
            <a:avLst/>
          </a:prstGeom>
          <a:noFill/>
          <a:ln w="9525">
            <a:noFill/>
            <a:miter lim="800000"/>
            <a:headEnd/>
            <a:tailEnd/>
          </a:ln>
        </p:spPr>
      </p:pic>
      <p:sp>
        <p:nvSpPr>
          <p:cNvPr id="5" name="TextBox 4"/>
          <p:cNvSpPr txBox="1"/>
          <p:nvPr/>
        </p:nvSpPr>
        <p:spPr>
          <a:xfrm>
            <a:off x="381000" y="3733800"/>
            <a:ext cx="3962400" cy="2123658"/>
          </a:xfrm>
          <a:prstGeom prst="rect">
            <a:avLst/>
          </a:prstGeom>
          <a:noFill/>
        </p:spPr>
        <p:txBody>
          <a:bodyPr wrap="square" rtlCol="0">
            <a:spAutoFit/>
          </a:bodyPr>
          <a:lstStyle/>
          <a:p>
            <a:r>
              <a:rPr lang="en-US" sz="2200" dirty="0"/>
              <a:t>Chemicals should never be stored above foods or food contact surfaces</a:t>
            </a:r>
          </a:p>
          <a:p>
            <a:pPr lvl="1">
              <a:buBlip>
                <a:blip r:embed="rId4"/>
              </a:buBlip>
            </a:pPr>
            <a:r>
              <a:rPr lang="en-US" sz="2200" dirty="0"/>
              <a:t>Countertops</a:t>
            </a:r>
          </a:p>
          <a:p>
            <a:pPr lvl="1">
              <a:buBlip>
                <a:blip r:embed="rId4"/>
              </a:buBlip>
            </a:pPr>
            <a:r>
              <a:rPr lang="en-US" sz="2200" dirty="0"/>
              <a:t>Dishes or utensils</a:t>
            </a:r>
          </a:p>
          <a:p>
            <a:pPr lvl="1">
              <a:buBlip>
                <a:blip r:embed="rId4"/>
              </a:buBlip>
            </a:pPr>
            <a:r>
              <a:rPr lang="en-US" sz="2200" dirty="0"/>
              <a:t>Food prep sinks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Storage</a:t>
            </a:r>
          </a:p>
        </p:txBody>
      </p:sp>
      <p:sp>
        <p:nvSpPr>
          <p:cNvPr id="3" name="TextBox 2"/>
          <p:cNvSpPr txBox="1"/>
          <p:nvPr/>
        </p:nvSpPr>
        <p:spPr>
          <a:xfrm>
            <a:off x="1143000" y="2362200"/>
            <a:ext cx="7315200" cy="4370427"/>
          </a:xfrm>
          <a:prstGeom prst="rect">
            <a:avLst/>
          </a:prstGeom>
          <a:noFill/>
        </p:spPr>
        <p:txBody>
          <a:bodyPr wrap="square" rtlCol="0">
            <a:spAutoFit/>
          </a:bodyPr>
          <a:lstStyle/>
          <a:p>
            <a:pPr>
              <a:buClr>
                <a:schemeClr val="accent2"/>
              </a:buClr>
              <a:buFont typeface="Wingdings" pitchFamily="2" charset="2"/>
              <a:buChar char="§"/>
            </a:pPr>
            <a:r>
              <a:rPr lang="en-US" sz="2600" dirty="0"/>
              <a:t>Food must be stored in a clean and dry area that is not exposed to splash, dust or other forms of contamination.</a:t>
            </a:r>
          </a:p>
          <a:p>
            <a:pPr>
              <a:buClr>
                <a:schemeClr val="accent2"/>
              </a:buClr>
              <a:buFont typeface="Wingdings" pitchFamily="2" charset="2"/>
              <a:buChar char="§"/>
            </a:pPr>
            <a:r>
              <a:rPr lang="en-US" sz="2600" dirty="0"/>
              <a:t>Food must be stored at leas six inches off the floor.</a:t>
            </a:r>
          </a:p>
          <a:p>
            <a:pPr>
              <a:buClr>
                <a:schemeClr val="accent2"/>
              </a:buClr>
              <a:buFont typeface="Wingdings" pitchFamily="2" charset="2"/>
              <a:buChar char="§"/>
            </a:pPr>
            <a:r>
              <a:rPr lang="en-US" sz="2600" dirty="0"/>
              <a:t>Food cannot be stored in areas </a:t>
            </a:r>
            <a:r>
              <a:rPr lang="en-US" sz="2600" dirty="0" err="1"/>
              <a:t>accesissble</a:t>
            </a:r>
            <a:r>
              <a:rPr lang="en-US" sz="2600" dirty="0"/>
              <a:t> to customers, locker rooms, toilets, garbage rooms or mechanical lines.</a:t>
            </a:r>
          </a:p>
          <a:p>
            <a:pPr>
              <a:buClr>
                <a:schemeClr val="accent2"/>
              </a:buClr>
              <a:buFont typeface="Wingdings" pitchFamily="2" charset="2"/>
              <a:buChar char="§"/>
            </a:pPr>
            <a:r>
              <a:rPr lang="en-US" sz="2600" dirty="0"/>
              <a:t>Food cannot be stored under water or sewer lines.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many things are wrong?</a:t>
            </a:r>
          </a:p>
        </p:txBody>
      </p:sp>
      <p:pic>
        <p:nvPicPr>
          <p:cNvPr id="4" name="Content Placeholder 3" descr="fight_bac_puzzle_m.gif"/>
          <p:cNvPicPr>
            <a:picLocks noGrp="1" noChangeAspect="1"/>
          </p:cNvPicPr>
          <p:nvPr>
            <p:ph idx="1"/>
          </p:nvPr>
        </p:nvPicPr>
        <p:blipFill>
          <a:blip r:embed="rId3" cstate="print"/>
          <a:stretch>
            <a:fillRect/>
          </a:stretch>
        </p:blipFill>
        <p:spPr>
          <a:xfrm>
            <a:off x="1524000" y="1935163"/>
            <a:ext cx="6172199" cy="477043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g.ndsu.edu/pubs/yf/foods/fn585-3.gif"/>
          <p:cNvPicPr>
            <a:picLocks noChangeAspect="1" noChangeArrowheads="1"/>
          </p:cNvPicPr>
          <p:nvPr/>
        </p:nvPicPr>
        <p:blipFill>
          <a:blip r:embed="rId3" cstate="print"/>
          <a:srcRect/>
          <a:stretch>
            <a:fillRect/>
          </a:stretch>
        </p:blipFill>
        <p:spPr bwMode="auto">
          <a:xfrm>
            <a:off x="5514975" y="1819275"/>
            <a:ext cx="3629025" cy="5038725"/>
          </a:xfrm>
          <a:prstGeom prst="rect">
            <a:avLst/>
          </a:prstGeom>
          <a:noFill/>
        </p:spPr>
      </p:pic>
      <p:sp>
        <p:nvSpPr>
          <p:cNvPr id="2" name="Title 1"/>
          <p:cNvSpPr>
            <a:spLocks noGrp="1"/>
          </p:cNvSpPr>
          <p:nvPr>
            <p:ph type="title"/>
          </p:nvPr>
        </p:nvSpPr>
        <p:spPr/>
        <p:txBody>
          <a:bodyPr/>
          <a:lstStyle/>
          <a:p>
            <a:pPr algn="ctr"/>
            <a:r>
              <a:rPr lang="en-US" dirty="0"/>
              <a:t>Thawing and Cooling</a:t>
            </a:r>
          </a:p>
        </p:txBody>
      </p:sp>
      <p:sp>
        <p:nvSpPr>
          <p:cNvPr id="3" name="Content Placeholder 2"/>
          <p:cNvSpPr>
            <a:spLocks noGrp="1"/>
          </p:cNvSpPr>
          <p:nvPr>
            <p:ph idx="1"/>
          </p:nvPr>
        </p:nvSpPr>
        <p:spPr>
          <a:xfrm>
            <a:off x="457200" y="1935480"/>
            <a:ext cx="5029200" cy="4770120"/>
          </a:xfrm>
        </p:spPr>
        <p:txBody>
          <a:bodyPr>
            <a:normAutofit/>
          </a:bodyPr>
          <a:lstStyle/>
          <a:p>
            <a:r>
              <a:rPr lang="en-US" dirty="0"/>
              <a:t>Two separate issues, but both are important</a:t>
            </a:r>
          </a:p>
          <a:p>
            <a:r>
              <a:rPr lang="en-US" dirty="0"/>
              <a:t>Both have approved methods which prevent “gross temperature abuse” of foods</a:t>
            </a:r>
          </a:p>
          <a:p>
            <a:r>
              <a:rPr lang="en-US" dirty="0"/>
              <a:t>These minimize the time that foods remain in the Danger Zone.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Thawing Foods</a:t>
            </a:r>
          </a:p>
        </p:txBody>
      </p:sp>
      <p:sp>
        <p:nvSpPr>
          <p:cNvPr id="3" name="Content Placeholder 2"/>
          <p:cNvSpPr>
            <a:spLocks noGrp="1"/>
          </p:cNvSpPr>
          <p:nvPr>
            <p:ph idx="1"/>
          </p:nvPr>
        </p:nvSpPr>
        <p:spPr/>
        <p:txBody>
          <a:bodyPr>
            <a:normAutofit/>
          </a:bodyPr>
          <a:lstStyle/>
          <a:p>
            <a:r>
              <a:rPr lang="en-US" dirty="0"/>
              <a:t>Three methods for thawing frozen items:</a:t>
            </a:r>
          </a:p>
          <a:p>
            <a:pPr lvl="1"/>
            <a:r>
              <a:rPr lang="en-US" dirty="0"/>
              <a:t>Under refrigeration at 41</a:t>
            </a:r>
            <a:r>
              <a:rPr lang="en-US" baseline="30000" dirty="0"/>
              <a:t>o</a:t>
            </a:r>
            <a:r>
              <a:rPr lang="en-US" dirty="0"/>
              <a:t>F or below</a:t>
            </a:r>
          </a:p>
          <a:p>
            <a:pPr lvl="1"/>
            <a:r>
              <a:rPr lang="en-US" dirty="0"/>
              <a:t>Completely submerged in running water</a:t>
            </a:r>
          </a:p>
          <a:p>
            <a:pPr lvl="2"/>
            <a:r>
              <a:rPr lang="en-US" dirty="0"/>
              <a:t>Water temperature 70</a:t>
            </a:r>
            <a:r>
              <a:rPr lang="en-US" baseline="30000" dirty="0"/>
              <a:t>o</a:t>
            </a:r>
            <a:r>
              <a:rPr lang="en-US" dirty="0"/>
              <a:t>F or lower</a:t>
            </a:r>
          </a:p>
          <a:p>
            <a:pPr lvl="2"/>
            <a:r>
              <a:rPr lang="en-US" dirty="0"/>
              <a:t>Sufficient velocity to remove loose particles</a:t>
            </a:r>
          </a:p>
          <a:p>
            <a:pPr lvl="2"/>
            <a:r>
              <a:rPr lang="en-US" dirty="0"/>
              <a:t>Temperature of Ready to Eat (RTE) foods not above 41</a:t>
            </a:r>
            <a:r>
              <a:rPr lang="en-US" baseline="30000" dirty="0"/>
              <a:t>o</a:t>
            </a:r>
            <a:r>
              <a:rPr lang="en-US" dirty="0"/>
              <a:t>F</a:t>
            </a:r>
          </a:p>
          <a:p>
            <a:pPr lvl="2"/>
            <a:r>
              <a:rPr lang="en-US" dirty="0"/>
              <a:t>Temperature of raw foods not above 41</a:t>
            </a:r>
            <a:r>
              <a:rPr lang="en-US" baseline="30000" dirty="0"/>
              <a:t>o</a:t>
            </a:r>
            <a:r>
              <a:rPr lang="en-US" dirty="0"/>
              <a:t>F for more than 4 hours total time, including prep  or back to refrigerator</a:t>
            </a:r>
          </a:p>
          <a:p>
            <a:pPr lvl="1"/>
            <a:r>
              <a:rPr lang="en-US" dirty="0"/>
              <a:t>In microwave, if cooked immediately afterwards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Cooling Foods</a:t>
            </a:r>
          </a:p>
        </p:txBody>
      </p:sp>
      <p:sp>
        <p:nvSpPr>
          <p:cNvPr id="3" name="Content Placeholder 2"/>
          <p:cNvSpPr>
            <a:spLocks noGrp="1"/>
          </p:cNvSpPr>
          <p:nvPr>
            <p:ph idx="1"/>
          </p:nvPr>
        </p:nvSpPr>
        <p:spPr/>
        <p:txBody>
          <a:bodyPr/>
          <a:lstStyle/>
          <a:p>
            <a:r>
              <a:rPr lang="en-US" dirty="0"/>
              <a:t>Cooling foods properly is very important.</a:t>
            </a:r>
          </a:p>
          <a:p>
            <a:r>
              <a:rPr lang="en-US" dirty="0"/>
              <a:t>Thick foods, large pots of soup (or oatmeal, chili, etc) will not cool quickly enough in a refrigerator</a:t>
            </a:r>
          </a:p>
          <a:p>
            <a:pPr lvl="1"/>
            <a:r>
              <a:rPr lang="en-US" dirty="0"/>
              <a:t>Must be below 70</a:t>
            </a:r>
            <a:r>
              <a:rPr lang="en-US" baseline="30000" dirty="0"/>
              <a:t>o</a:t>
            </a:r>
            <a:r>
              <a:rPr lang="en-US" dirty="0"/>
              <a:t>F within 2 hours</a:t>
            </a:r>
          </a:p>
          <a:p>
            <a:pPr lvl="1"/>
            <a:r>
              <a:rPr lang="en-US" dirty="0"/>
              <a:t>Must be below 41</a:t>
            </a:r>
            <a:r>
              <a:rPr lang="en-US" baseline="30000" dirty="0"/>
              <a:t>o</a:t>
            </a:r>
            <a:r>
              <a:rPr lang="en-US" dirty="0"/>
              <a:t>F within 4 hours after that</a:t>
            </a:r>
          </a:p>
        </p:txBody>
      </p:sp>
      <p:pic>
        <p:nvPicPr>
          <p:cNvPr id="28674" name="Picture 2" descr="http://www.bobmalloy.com/fst/study_guide/_wp_generated/wpbd568196.png"/>
          <p:cNvPicPr>
            <a:picLocks noChangeAspect="1" noChangeArrowheads="1"/>
          </p:cNvPicPr>
          <p:nvPr/>
        </p:nvPicPr>
        <p:blipFill>
          <a:blip r:embed="rId3" cstate="print"/>
          <a:srcRect/>
          <a:stretch>
            <a:fillRect/>
          </a:stretch>
        </p:blipFill>
        <p:spPr bwMode="auto">
          <a:xfrm>
            <a:off x="2362200" y="4191001"/>
            <a:ext cx="3780821" cy="2514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Methods of Cooling Food</a:t>
            </a:r>
          </a:p>
        </p:txBody>
      </p:sp>
      <p:sp>
        <p:nvSpPr>
          <p:cNvPr id="3" name="Content Placeholder 2"/>
          <p:cNvSpPr>
            <a:spLocks noGrp="1"/>
          </p:cNvSpPr>
          <p:nvPr>
            <p:ph idx="1"/>
          </p:nvPr>
        </p:nvSpPr>
        <p:spPr/>
        <p:txBody>
          <a:bodyPr/>
          <a:lstStyle/>
          <a:p>
            <a:pPr>
              <a:spcBef>
                <a:spcPts val="400"/>
              </a:spcBef>
            </a:pPr>
            <a:r>
              <a:rPr lang="en-US" dirty="0"/>
              <a:t>Place foods in shallow pans</a:t>
            </a:r>
          </a:p>
          <a:p>
            <a:pPr>
              <a:spcBef>
                <a:spcPts val="400"/>
              </a:spcBef>
            </a:pPr>
            <a:r>
              <a:rPr lang="en-US" dirty="0"/>
              <a:t>Stirring food in container in ice water bath</a:t>
            </a:r>
          </a:p>
          <a:p>
            <a:pPr lvl="1">
              <a:spcBef>
                <a:spcPts val="400"/>
              </a:spcBef>
            </a:pPr>
            <a:r>
              <a:rPr lang="en-US" dirty="0"/>
              <a:t>Quick method</a:t>
            </a:r>
          </a:p>
          <a:p>
            <a:pPr>
              <a:spcBef>
                <a:spcPts val="400"/>
              </a:spcBef>
            </a:pPr>
            <a:r>
              <a:rPr lang="en-US" dirty="0"/>
              <a:t>Add ice as an ingredient.  Remember, Ice is a food</a:t>
            </a:r>
          </a:p>
          <a:p>
            <a:pPr>
              <a:spcBef>
                <a:spcPts val="400"/>
              </a:spcBef>
            </a:pPr>
            <a:endParaRPr lang="en-US" dirty="0"/>
          </a:p>
          <a:p>
            <a:pPr>
              <a:spcBef>
                <a:spcPts val="400"/>
              </a:spcBef>
            </a:pPr>
            <a:r>
              <a:rPr lang="en-US" dirty="0"/>
              <a:t>Cover foods loosely, or leave uncovered if protected from overhead contamination</a:t>
            </a:r>
          </a:p>
        </p:txBody>
      </p:sp>
      <p:pic>
        <p:nvPicPr>
          <p:cNvPr id="4" name="Picture 4" descr="rosalee pool 256.jpg"/>
          <p:cNvPicPr>
            <a:picLocks noChangeAspect="1"/>
          </p:cNvPicPr>
          <p:nvPr/>
        </p:nvPicPr>
        <p:blipFill>
          <a:blip r:embed="rId3" cstate="print"/>
          <a:srcRect/>
          <a:stretch>
            <a:fillRect/>
          </a:stretch>
        </p:blipFill>
        <p:spPr bwMode="auto">
          <a:xfrm>
            <a:off x="838200" y="4953000"/>
            <a:ext cx="2743200" cy="1905000"/>
          </a:xfrm>
          <a:prstGeom prst="rect">
            <a:avLst/>
          </a:prstGeom>
          <a:noFill/>
          <a:ln w="9525">
            <a:noFill/>
            <a:miter lim="800000"/>
            <a:headEnd/>
            <a:tailEnd/>
          </a:ln>
        </p:spPr>
      </p:pic>
      <p:pic>
        <p:nvPicPr>
          <p:cNvPr id="5" name="Picture 5" descr="rosalee pool 257.jpg"/>
          <p:cNvPicPr>
            <a:picLocks noChangeAspect="1"/>
          </p:cNvPicPr>
          <p:nvPr/>
        </p:nvPicPr>
        <p:blipFill>
          <a:blip r:embed="rId4" cstate="print"/>
          <a:srcRect/>
          <a:stretch>
            <a:fillRect/>
          </a:stretch>
        </p:blipFill>
        <p:spPr bwMode="auto">
          <a:xfrm>
            <a:off x="5410200" y="4953000"/>
            <a:ext cx="2692400" cy="190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Temperature Controls</a:t>
            </a:r>
          </a:p>
        </p:txBody>
      </p:sp>
      <p:sp>
        <p:nvSpPr>
          <p:cNvPr id="3" name="Content Placeholder 2"/>
          <p:cNvSpPr>
            <a:spLocks noGrp="1"/>
          </p:cNvSpPr>
          <p:nvPr>
            <p:ph idx="1"/>
          </p:nvPr>
        </p:nvSpPr>
        <p:spPr/>
        <p:txBody>
          <a:bodyPr/>
          <a:lstStyle/>
          <a:p>
            <a:r>
              <a:rPr lang="en-US" dirty="0"/>
              <a:t>Remember this picture?</a:t>
            </a:r>
          </a:p>
          <a:p>
            <a:pPr lvl="1"/>
            <a:r>
              <a:rPr lang="en-US" dirty="0"/>
              <a:t>135</a:t>
            </a:r>
            <a:r>
              <a:rPr lang="en-US" baseline="30000" dirty="0"/>
              <a:t>o</a:t>
            </a:r>
            <a:r>
              <a:rPr lang="en-US" dirty="0"/>
              <a:t>F instead of 140</a:t>
            </a:r>
          </a:p>
          <a:p>
            <a:pPr lvl="1">
              <a:buNone/>
            </a:pPr>
            <a:endParaRPr lang="en-US" dirty="0"/>
          </a:p>
        </p:txBody>
      </p:sp>
      <p:pic>
        <p:nvPicPr>
          <p:cNvPr id="4" name="Picture 2" descr="http://www.ag.ndsu.edu/pubs/yf/foods/fn585-3.gif"/>
          <p:cNvPicPr>
            <a:picLocks noChangeAspect="1" noChangeArrowheads="1"/>
          </p:cNvPicPr>
          <p:nvPr/>
        </p:nvPicPr>
        <p:blipFill>
          <a:blip r:embed="rId3" cstate="print"/>
          <a:srcRect/>
          <a:stretch>
            <a:fillRect/>
          </a:stretch>
        </p:blipFill>
        <p:spPr bwMode="auto">
          <a:xfrm>
            <a:off x="4267200" y="1819275"/>
            <a:ext cx="3629025" cy="50387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Temperature Controls</a:t>
            </a:r>
          </a:p>
        </p:txBody>
      </p:sp>
      <p:sp>
        <p:nvSpPr>
          <p:cNvPr id="3" name="Content Placeholder 2"/>
          <p:cNvSpPr>
            <a:spLocks noGrp="1"/>
          </p:cNvSpPr>
          <p:nvPr>
            <p:ph idx="1"/>
          </p:nvPr>
        </p:nvSpPr>
        <p:spPr/>
        <p:txBody>
          <a:bodyPr/>
          <a:lstStyle/>
          <a:p>
            <a:r>
              <a:rPr lang="en-US" dirty="0"/>
              <a:t>Keep cold foods COLD, Keep hot foods HOT</a:t>
            </a:r>
          </a:p>
          <a:p>
            <a:r>
              <a:rPr lang="en-US" dirty="0"/>
              <a:t>Cooling units should maintain food temperatures below 41</a:t>
            </a:r>
            <a:r>
              <a:rPr lang="en-US" baseline="30000" dirty="0"/>
              <a:t>o</a:t>
            </a:r>
            <a:r>
              <a:rPr lang="en-US" dirty="0"/>
              <a:t>F.  </a:t>
            </a:r>
          </a:p>
          <a:p>
            <a:r>
              <a:rPr lang="en-US" dirty="0"/>
              <a:t>Hot holding units should maintain food temperatures at 135</a:t>
            </a:r>
            <a:r>
              <a:rPr lang="en-US" baseline="30000" dirty="0"/>
              <a:t>o</a:t>
            </a:r>
            <a:r>
              <a:rPr lang="en-US" dirty="0"/>
              <a:t>F or above.</a:t>
            </a:r>
          </a:p>
          <a:p>
            <a:pPr>
              <a:buNone/>
            </a:pPr>
            <a:endParaRPr lang="en-US" dirty="0"/>
          </a:p>
          <a:p>
            <a:r>
              <a:rPr lang="en-US" dirty="0"/>
              <a:t>Between these temperatures, bacteria can thrive</a:t>
            </a:r>
          </a:p>
          <a:p>
            <a:r>
              <a:rPr lang="en-US" dirty="0"/>
              <a:t>Thermometers must be available and ready to use for temping food product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Temperature Controls</a:t>
            </a:r>
          </a:p>
        </p:txBody>
      </p:sp>
      <p:sp>
        <p:nvSpPr>
          <p:cNvPr id="3" name="Content Placeholder 2"/>
          <p:cNvSpPr>
            <a:spLocks noGrp="1"/>
          </p:cNvSpPr>
          <p:nvPr>
            <p:ph idx="1"/>
          </p:nvPr>
        </p:nvSpPr>
        <p:spPr/>
        <p:txBody>
          <a:bodyPr/>
          <a:lstStyle/>
          <a:p>
            <a:r>
              <a:rPr lang="en-US" dirty="0"/>
              <a:t>Different types of foods require different cooking temperatures.</a:t>
            </a:r>
          </a:p>
          <a:p>
            <a:pPr lvl="1"/>
            <a:r>
              <a:rPr lang="en-US" dirty="0"/>
              <a:t>Ground meats (except poultry)	155</a:t>
            </a:r>
            <a:r>
              <a:rPr lang="en-US" baseline="30000" dirty="0"/>
              <a:t>o</a:t>
            </a:r>
            <a:r>
              <a:rPr lang="en-US" dirty="0"/>
              <a:t>F</a:t>
            </a:r>
          </a:p>
          <a:p>
            <a:pPr lvl="1"/>
            <a:r>
              <a:rPr lang="en-US" dirty="0"/>
              <a:t>Pork products 				145</a:t>
            </a:r>
            <a:r>
              <a:rPr lang="en-US" baseline="30000" dirty="0"/>
              <a:t>o</a:t>
            </a:r>
            <a:r>
              <a:rPr lang="en-US" dirty="0"/>
              <a:t>F</a:t>
            </a:r>
          </a:p>
          <a:p>
            <a:pPr lvl="1"/>
            <a:r>
              <a:rPr lang="en-US" dirty="0"/>
              <a:t>Poultry 					165</a:t>
            </a:r>
            <a:r>
              <a:rPr lang="en-US" baseline="30000" dirty="0"/>
              <a:t>o</a:t>
            </a:r>
            <a:r>
              <a:rPr lang="en-US" dirty="0"/>
              <a:t>F</a:t>
            </a:r>
          </a:p>
          <a:p>
            <a:pPr lvl="1"/>
            <a:r>
              <a:rPr lang="en-US" dirty="0"/>
              <a:t>Casseroles, stew, chili			165</a:t>
            </a:r>
            <a:r>
              <a:rPr lang="en-US" baseline="30000" dirty="0"/>
              <a:t>o</a:t>
            </a:r>
            <a:r>
              <a:rPr lang="en-US" dirty="0"/>
              <a:t>F</a:t>
            </a:r>
          </a:p>
          <a:p>
            <a:pPr lvl="1"/>
            <a:r>
              <a:rPr lang="en-US" dirty="0"/>
              <a:t>Previously cooked foods		165</a:t>
            </a:r>
            <a:r>
              <a:rPr lang="en-US" baseline="30000" dirty="0"/>
              <a:t>o</a:t>
            </a:r>
            <a:r>
              <a:rPr lang="en-US" dirty="0"/>
              <a:t>F</a:t>
            </a:r>
          </a:p>
          <a:p>
            <a:pPr lvl="2"/>
            <a:r>
              <a:rPr lang="en-US" dirty="0"/>
              <a:t>Reheat once, then discard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Date Marking and FIFO</a:t>
            </a:r>
          </a:p>
        </p:txBody>
      </p:sp>
      <p:sp>
        <p:nvSpPr>
          <p:cNvPr id="3" name="Content Placeholder 2"/>
          <p:cNvSpPr>
            <a:spLocks noGrp="1"/>
          </p:cNvSpPr>
          <p:nvPr>
            <p:ph idx="1"/>
          </p:nvPr>
        </p:nvSpPr>
        <p:spPr/>
        <p:txBody>
          <a:bodyPr/>
          <a:lstStyle/>
          <a:p>
            <a:r>
              <a:rPr lang="en-US" dirty="0"/>
              <a:t>Date all foods that you receive</a:t>
            </a:r>
          </a:p>
          <a:p>
            <a:r>
              <a:rPr lang="en-US" dirty="0"/>
              <a:t>Refrigerated open foods or prepared foods should be labeled with the date they are opened/prepared</a:t>
            </a:r>
          </a:p>
          <a:p>
            <a:pPr lvl="1"/>
            <a:r>
              <a:rPr lang="en-US" dirty="0"/>
              <a:t>Use or discard within 7 days</a:t>
            </a:r>
          </a:p>
          <a:p>
            <a:r>
              <a:rPr lang="en-US" dirty="0"/>
              <a:t>Prepared foods may only be reheated once.  After that, discard</a:t>
            </a:r>
          </a:p>
          <a:p>
            <a:r>
              <a:rPr lang="en-US" dirty="0"/>
              <a:t>Follow FIFO practices</a:t>
            </a:r>
          </a:p>
          <a:p>
            <a:pPr lvl="1"/>
            <a:r>
              <a:rPr lang="en-US" dirty="0"/>
              <a:t>First In, First Out.</a:t>
            </a:r>
          </a:p>
          <a:p>
            <a:pPr lvl="1"/>
            <a:r>
              <a:rPr lang="en-US" dirty="0"/>
              <a:t>Use oldest date products first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Dishwashing</a:t>
            </a:r>
          </a:p>
        </p:txBody>
      </p:sp>
      <p:sp>
        <p:nvSpPr>
          <p:cNvPr id="3" name="Content Placeholder 2"/>
          <p:cNvSpPr>
            <a:spLocks noGrp="1"/>
          </p:cNvSpPr>
          <p:nvPr>
            <p:ph idx="1"/>
          </p:nvPr>
        </p:nvSpPr>
        <p:spPr/>
        <p:txBody>
          <a:bodyPr/>
          <a:lstStyle/>
          <a:p>
            <a:r>
              <a:rPr lang="en-US" dirty="0"/>
              <a:t>For those who have dishwashers….but what happens when they break down?</a:t>
            </a:r>
          </a:p>
          <a:p>
            <a:pPr lvl="1"/>
            <a:r>
              <a:rPr lang="en-US" dirty="0"/>
              <a:t>Easiest solution – Go to single service items</a:t>
            </a:r>
          </a:p>
          <a:p>
            <a:pPr lvl="1"/>
            <a:r>
              <a:rPr lang="en-US" dirty="0"/>
              <a:t>Otherwise, Manual dishwashing</a:t>
            </a:r>
          </a:p>
          <a:p>
            <a:pPr lvl="1"/>
            <a:r>
              <a:rPr lang="en-US" dirty="0"/>
              <a:t>This is why we have those 3 compartment sinks</a:t>
            </a:r>
          </a:p>
        </p:txBody>
      </p:sp>
      <p:pic>
        <p:nvPicPr>
          <p:cNvPr id="4" name="Picture 3" descr="img_page-01.jpg"/>
          <p:cNvPicPr>
            <a:picLocks noChangeAspect="1"/>
          </p:cNvPicPr>
          <p:nvPr/>
        </p:nvPicPr>
        <p:blipFill>
          <a:blip r:embed="rId3" cstate="print"/>
          <a:srcRect t="20726" b="21243"/>
          <a:stretch>
            <a:fillRect/>
          </a:stretch>
        </p:blipFill>
        <p:spPr>
          <a:xfrm>
            <a:off x="2743200" y="4419600"/>
            <a:ext cx="2857500" cy="2133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Manual Dishwashing</a:t>
            </a:r>
          </a:p>
        </p:txBody>
      </p:sp>
      <p:pic>
        <p:nvPicPr>
          <p:cNvPr id="4" name="Content Placeholder 3" descr="mandish.gif"/>
          <p:cNvPicPr>
            <a:picLocks noGrp="1" noChangeAspect="1"/>
          </p:cNvPicPr>
          <p:nvPr>
            <p:ph idx="1"/>
          </p:nvPr>
        </p:nvPicPr>
        <p:blipFill>
          <a:blip r:embed="rId3" cstate="print"/>
          <a:stretch>
            <a:fillRect/>
          </a:stretch>
        </p:blipFill>
        <p:spPr>
          <a:xfrm>
            <a:off x="838200" y="1752600"/>
            <a:ext cx="7391400" cy="3429000"/>
          </a:xfrm>
        </p:spPr>
      </p:pic>
      <p:sp>
        <p:nvSpPr>
          <p:cNvPr id="5" name="TextBox 4"/>
          <p:cNvSpPr txBox="1"/>
          <p:nvPr/>
        </p:nvSpPr>
        <p:spPr>
          <a:xfrm>
            <a:off x="1143000" y="5486400"/>
            <a:ext cx="6629400" cy="707886"/>
          </a:xfrm>
          <a:prstGeom prst="rect">
            <a:avLst/>
          </a:prstGeom>
          <a:noFill/>
        </p:spPr>
        <p:txBody>
          <a:bodyPr wrap="square" rtlCol="0">
            <a:spAutoFit/>
          </a:bodyPr>
          <a:lstStyle/>
          <a:p>
            <a:r>
              <a:rPr lang="en-US" sz="2000" dirty="0"/>
              <a:t>Sanitizer – follow manufacturers instructions</a:t>
            </a:r>
          </a:p>
          <a:p>
            <a:r>
              <a:rPr lang="en-US" sz="2000" dirty="0"/>
              <a:t>Make sure you test it with your test strips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Discussion</a:t>
            </a:r>
          </a:p>
        </p:txBody>
      </p:sp>
      <p:sp>
        <p:nvSpPr>
          <p:cNvPr id="3" name="Content Placeholder 2"/>
          <p:cNvSpPr>
            <a:spLocks noGrp="1"/>
          </p:cNvSpPr>
          <p:nvPr>
            <p:ph idx="1"/>
          </p:nvPr>
        </p:nvSpPr>
        <p:spPr/>
        <p:txBody>
          <a:bodyPr/>
          <a:lstStyle/>
          <a:p>
            <a:r>
              <a:rPr lang="en-US" dirty="0"/>
              <a:t>Hand washing</a:t>
            </a:r>
          </a:p>
          <a:p>
            <a:r>
              <a:rPr lang="en-US" dirty="0"/>
              <a:t>Glove use</a:t>
            </a:r>
          </a:p>
          <a:p>
            <a:r>
              <a:rPr lang="en-US" dirty="0"/>
              <a:t>Food Handling</a:t>
            </a:r>
          </a:p>
          <a:p>
            <a:r>
              <a:rPr lang="en-US" dirty="0"/>
              <a:t>Food Segregation</a:t>
            </a:r>
          </a:p>
          <a:p>
            <a:r>
              <a:rPr lang="en-US" dirty="0"/>
              <a:t>Thawing &amp; Cooling</a:t>
            </a:r>
          </a:p>
          <a:p>
            <a:r>
              <a:rPr lang="en-US" dirty="0"/>
              <a:t>Temperature Controls</a:t>
            </a:r>
          </a:p>
          <a:p>
            <a:r>
              <a:rPr lang="en-US" dirty="0"/>
              <a:t>Dishwashing</a:t>
            </a:r>
          </a:p>
          <a:p>
            <a:r>
              <a:rPr lang="en-US" dirty="0"/>
              <a:t>Equipment and Facility maintenance</a:t>
            </a:r>
          </a:p>
        </p:txBody>
      </p:sp>
      <p:pic>
        <p:nvPicPr>
          <p:cNvPr id="4" name="Picture 3" descr="amc0486l.jpg"/>
          <p:cNvPicPr>
            <a:picLocks noChangeAspect="1"/>
          </p:cNvPicPr>
          <p:nvPr/>
        </p:nvPicPr>
        <p:blipFill>
          <a:blip r:embed="rId3" cstate="print"/>
          <a:stretch>
            <a:fillRect/>
          </a:stretch>
        </p:blipFill>
        <p:spPr>
          <a:xfrm>
            <a:off x="3962400" y="1752600"/>
            <a:ext cx="4876800" cy="3657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Automatic Dishwashers</a:t>
            </a:r>
          </a:p>
        </p:txBody>
      </p:sp>
      <p:sp>
        <p:nvSpPr>
          <p:cNvPr id="3" name="Content Placeholder 2"/>
          <p:cNvSpPr>
            <a:spLocks noGrp="1"/>
          </p:cNvSpPr>
          <p:nvPr>
            <p:ph idx="1"/>
          </p:nvPr>
        </p:nvSpPr>
        <p:spPr/>
        <p:txBody>
          <a:bodyPr/>
          <a:lstStyle/>
          <a:p>
            <a:r>
              <a:rPr lang="en-US" dirty="0"/>
              <a:t>Some dishwashers work on the principle of heat sanitization and others chemical:</a:t>
            </a:r>
          </a:p>
          <a:p>
            <a:r>
              <a:rPr lang="en-US" dirty="0"/>
              <a:t>Using heat, the surface temperature of your dishes should be 160</a:t>
            </a:r>
            <a:r>
              <a:rPr lang="en-US" baseline="30000" dirty="0"/>
              <a:t>o</a:t>
            </a:r>
            <a:r>
              <a:rPr lang="en-US" dirty="0"/>
              <a:t>F.</a:t>
            </a:r>
          </a:p>
          <a:p>
            <a:r>
              <a:rPr lang="en-US" dirty="0"/>
              <a:t>For all of your machines:</a:t>
            </a:r>
          </a:p>
          <a:p>
            <a:pPr lvl="1"/>
            <a:r>
              <a:rPr lang="en-US" dirty="0"/>
              <a:t>Wash temperature should be at least 150</a:t>
            </a:r>
            <a:r>
              <a:rPr lang="en-US" baseline="30000" dirty="0"/>
              <a:t>o</a:t>
            </a:r>
            <a:r>
              <a:rPr lang="en-US" dirty="0"/>
              <a:t>F</a:t>
            </a:r>
          </a:p>
          <a:p>
            <a:pPr lvl="1"/>
            <a:r>
              <a:rPr lang="en-US" dirty="0"/>
              <a:t>Rinse temperature should be 180-194</a:t>
            </a:r>
            <a:r>
              <a:rPr lang="en-US" baseline="30000" dirty="0"/>
              <a:t>o</a:t>
            </a:r>
            <a:r>
              <a:rPr lang="en-US" dirty="0"/>
              <a:t>F</a:t>
            </a:r>
          </a:p>
          <a:p>
            <a:r>
              <a:rPr lang="en-US" dirty="0"/>
              <a:t>Ticky-Tacky….but rinse pressure should be between      15-25 psi…within the green wedge on the gauge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Outages</a:t>
            </a:r>
          </a:p>
        </p:txBody>
      </p:sp>
      <p:sp>
        <p:nvSpPr>
          <p:cNvPr id="3" name="Content Placeholder 2"/>
          <p:cNvSpPr>
            <a:spLocks noGrp="1"/>
          </p:cNvSpPr>
          <p:nvPr>
            <p:ph idx="1"/>
          </p:nvPr>
        </p:nvSpPr>
        <p:spPr/>
        <p:txBody>
          <a:bodyPr/>
          <a:lstStyle/>
          <a:p>
            <a:r>
              <a:rPr lang="en-US" dirty="0"/>
              <a:t>Oops…..the lights went out….what do we do?</a:t>
            </a:r>
          </a:p>
          <a:p>
            <a:endParaRPr lang="en-US" dirty="0"/>
          </a:p>
          <a:p>
            <a:r>
              <a:rPr lang="en-US" dirty="0"/>
              <a:t>Your food safety “time clock” just started ticking</a:t>
            </a:r>
          </a:p>
        </p:txBody>
      </p:sp>
      <p:pic>
        <p:nvPicPr>
          <p:cNvPr id="4" name="Picture 3" descr="clock.gif"/>
          <p:cNvPicPr>
            <a:picLocks noChangeAspect="1"/>
          </p:cNvPicPr>
          <p:nvPr/>
        </p:nvPicPr>
        <p:blipFill>
          <a:blip r:embed="rId3" cstate="print"/>
          <a:stretch>
            <a:fillRect/>
          </a:stretch>
        </p:blipFill>
        <p:spPr>
          <a:xfrm>
            <a:off x="3505200" y="3810000"/>
            <a:ext cx="2000250" cy="2181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Outage</a:t>
            </a:r>
          </a:p>
        </p:txBody>
      </p:sp>
      <p:sp>
        <p:nvSpPr>
          <p:cNvPr id="3" name="Content Placeholder 2"/>
          <p:cNvSpPr>
            <a:spLocks noGrp="1"/>
          </p:cNvSpPr>
          <p:nvPr>
            <p:ph idx="1"/>
          </p:nvPr>
        </p:nvSpPr>
        <p:spPr/>
        <p:txBody>
          <a:bodyPr/>
          <a:lstStyle/>
          <a:p>
            <a:r>
              <a:rPr lang="en-US" dirty="0"/>
              <a:t>Write down the time power was lost</a:t>
            </a:r>
          </a:p>
          <a:p>
            <a:r>
              <a:rPr lang="en-US" dirty="0"/>
              <a:t>Start taking temperatures</a:t>
            </a:r>
          </a:p>
          <a:p>
            <a:r>
              <a:rPr lang="en-US" dirty="0"/>
              <a:t>Keep a written time/temperature log</a:t>
            </a:r>
          </a:p>
          <a:p>
            <a:r>
              <a:rPr lang="en-US" dirty="0"/>
              <a:t>Minimize time doors are opened</a:t>
            </a:r>
          </a:p>
          <a:p>
            <a:r>
              <a:rPr lang="en-US" dirty="0"/>
              <a:t>Avoid placing hot foods in the refrigerators</a:t>
            </a:r>
          </a:p>
          <a:p>
            <a:r>
              <a:rPr lang="en-US" dirty="0"/>
              <a:t>Group chilled foods together to reduce warming</a:t>
            </a:r>
          </a:p>
          <a:p>
            <a:r>
              <a:rPr lang="en-US" dirty="0"/>
              <a:t>If you are cooking food when power goes out, discard after one hour.  If power returns within an hour, you may rapidly reheat to 165</a:t>
            </a:r>
            <a:r>
              <a:rPr lang="en-US" baseline="30000" dirty="0"/>
              <a:t>o</a:t>
            </a:r>
            <a:r>
              <a:rPr lang="en-US" dirty="0"/>
              <a:t>F.</a:t>
            </a:r>
          </a:p>
          <a:p>
            <a:pPr>
              <a:buNone/>
            </a:pPr>
            <a:endParaRPr lang="en-US" dirty="0"/>
          </a:p>
          <a:p>
            <a:pPr lvl="1">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Outage</a:t>
            </a:r>
          </a:p>
        </p:txBody>
      </p:sp>
      <p:sp>
        <p:nvSpPr>
          <p:cNvPr id="3" name="Content Placeholder 2"/>
          <p:cNvSpPr>
            <a:spLocks noGrp="1"/>
          </p:cNvSpPr>
          <p:nvPr>
            <p:ph idx="1"/>
          </p:nvPr>
        </p:nvSpPr>
        <p:spPr/>
        <p:txBody>
          <a:bodyPr/>
          <a:lstStyle/>
          <a:p>
            <a:r>
              <a:rPr lang="en-US" dirty="0"/>
              <a:t>Potentially hazardous foods include</a:t>
            </a:r>
          </a:p>
          <a:p>
            <a:pPr lvl="1"/>
            <a:r>
              <a:rPr lang="en-US" dirty="0"/>
              <a:t>Meat and meat dishes</a:t>
            </a:r>
          </a:p>
          <a:p>
            <a:pPr lvl="1"/>
            <a:r>
              <a:rPr lang="en-US" dirty="0"/>
              <a:t>Mixed dishes (soup, stew, casserole, pasta, rice)</a:t>
            </a:r>
          </a:p>
          <a:p>
            <a:pPr lvl="1"/>
            <a:r>
              <a:rPr lang="en-US" dirty="0"/>
              <a:t>Dairy and egg products</a:t>
            </a:r>
          </a:p>
          <a:p>
            <a:pPr lvl="1"/>
            <a:r>
              <a:rPr lang="en-US" dirty="0"/>
              <a:t>Cut melons</a:t>
            </a:r>
          </a:p>
          <a:p>
            <a:pPr lvl="1"/>
            <a:r>
              <a:rPr lang="en-US" dirty="0"/>
              <a:t>Cooked vegetables</a:t>
            </a:r>
          </a:p>
          <a:p>
            <a:pPr lvl="1"/>
            <a:r>
              <a:rPr lang="en-US" dirty="0"/>
              <a:t>Some desserts (pumpkin pie, custards, cheesecake, etc)</a:t>
            </a:r>
          </a:p>
          <a:p>
            <a:pPr lvl="1"/>
            <a:r>
              <a:rPr lang="en-US" dirty="0"/>
              <a:t>Fish, raw seed sprouts, baked or boiled potatoes, cooked beans, tofu or other soy protein foods.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Outage</a:t>
            </a:r>
          </a:p>
        </p:txBody>
      </p:sp>
      <p:sp>
        <p:nvSpPr>
          <p:cNvPr id="3" name="Content Placeholder 2"/>
          <p:cNvSpPr>
            <a:spLocks noGrp="1"/>
          </p:cNvSpPr>
          <p:nvPr>
            <p:ph idx="1"/>
          </p:nvPr>
        </p:nvSpPr>
        <p:spPr/>
        <p:txBody>
          <a:bodyPr/>
          <a:lstStyle/>
          <a:p>
            <a:r>
              <a:rPr lang="en-US" dirty="0"/>
              <a:t>Write down the time that cold held foods rise above 41</a:t>
            </a:r>
            <a:r>
              <a:rPr lang="en-US" baseline="30000" dirty="0"/>
              <a:t>o</a:t>
            </a:r>
            <a:r>
              <a:rPr lang="en-US" dirty="0"/>
              <a:t>F.</a:t>
            </a:r>
          </a:p>
          <a:p>
            <a:r>
              <a:rPr lang="en-US" dirty="0"/>
              <a:t>If food cannot be re-chilled within four hours, discard all potentially hazardous foods</a:t>
            </a:r>
          </a:p>
          <a:p>
            <a:r>
              <a:rPr lang="en-US" dirty="0"/>
              <a:t>For hot held foods, if power outage lasts more than four hours, discard those foods</a:t>
            </a:r>
          </a:p>
          <a:p>
            <a:pPr lvl="1"/>
            <a:r>
              <a:rPr lang="en-US" dirty="0"/>
              <a:t>Otherwise, rapidly reheat to 165</a:t>
            </a:r>
            <a:r>
              <a:rPr lang="en-US" baseline="30000" dirty="0"/>
              <a:t>o</a:t>
            </a:r>
            <a:r>
              <a:rPr lang="en-US" dirty="0"/>
              <a:t>F before serving.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Buggies &amp; Critters</a:t>
            </a:r>
          </a:p>
        </p:txBody>
      </p:sp>
      <p:sp>
        <p:nvSpPr>
          <p:cNvPr id="3" name="Content Placeholder 2"/>
          <p:cNvSpPr>
            <a:spLocks noGrp="1"/>
          </p:cNvSpPr>
          <p:nvPr>
            <p:ph idx="1"/>
          </p:nvPr>
        </p:nvSpPr>
        <p:spPr>
          <a:xfrm>
            <a:off x="457200" y="1935480"/>
            <a:ext cx="8229600" cy="426720"/>
          </a:xfrm>
        </p:spPr>
        <p:txBody>
          <a:bodyPr>
            <a:normAutofit fontScale="92500" lnSpcReduction="10000"/>
          </a:bodyPr>
          <a:lstStyle/>
          <a:p>
            <a:pPr algn="ctr">
              <a:buNone/>
            </a:pPr>
            <a:r>
              <a:rPr lang="en-US" dirty="0"/>
              <a:t>So, why the big fuss?</a:t>
            </a:r>
          </a:p>
        </p:txBody>
      </p:sp>
      <p:pic>
        <p:nvPicPr>
          <p:cNvPr id="4" name="Picture 3" descr="34165928_bc3fc63fb7.jpg"/>
          <p:cNvPicPr>
            <a:picLocks noChangeAspect="1"/>
          </p:cNvPicPr>
          <p:nvPr/>
        </p:nvPicPr>
        <p:blipFill>
          <a:blip r:embed="rId3" cstate="print"/>
          <a:stretch>
            <a:fillRect/>
          </a:stretch>
        </p:blipFill>
        <p:spPr>
          <a:xfrm>
            <a:off x="0" y="2286000"/>
            <a:ext cx="4498848" cy="4572000"/>
          </a:xfrm>
          <a:prstGeom prst="rect">
            <a:avLst/>
          </a:prstGeom>
        </p:spPr>
      </p:pic>
      <p:pic>
        <p:nvPicPr>
          <p:cNvPr id="5" name="Picture 4" descr="e_coli.jpg"/>
          <p:cNvPicPr>
            <a:picLocks noChangeAspect="1"/>
          </p:cNvPicPr>
          <p:nvPr/>
        </p:nvPicPr>
        <p:blipFill>
          <a:blip r:embed="rId4" cstate="print"/>
          <a:stretch>
            <a:fillRect/>
          </a:stretch>
        </p:blipFill>
        <p:spPr>
          <a:xfrm>
            <a:off x="4495800" y="2438400"/>
            <a:ext cx="4648200" cy="38842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Health</a:t>
            </a:r>
          </a:p>
        </p:txBody>
      </p:sp>
      <p:sp>
        <p:nvSpPr>
          <p:cNvPr id="3" name="Content Placeholder 2"/>
          <p:cNvSpPr>
            <a:spLocks noGrp="1"/>
          </p:cNvSpPr>
          <p:nvPr>
            <p:ph idx="1"/>
          </p:nvPr>
        </p:nvSpPr>
        <p:spPr/>
        <p:txBody>
          <a:bodyPr/>
          <a:lstStyle/>
          <a:p>
            <a:r>
              <a:rPr lang="en-US" sz="2800" dirty="0"/>
              <a:t>If feeling ill, employees should not work in a food establishment. Especially with diarrhea, vomiting, jaundice or fever</a:t>
            </a:r>
          </a:p>
          <a:p>
            <a:r>
              <a:rPr lang="en-US" sz="2800" dirty="0"/>
              <a:t>Employees with infected boils, cuts, burns or sores on hands or wrists should be not handle food</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 Coli</a:t>
            </a:r>
          </a:p>
        </p:txBody>
      </p:sp>
      <p:sp>
        <p:nvSpPr>
          <p:cNvPr id="3" name="Content Placeholder 2"/>
          <p:cNvSpPr>
            <a:spLocks noGrp="1"/>
          </p:cNvSpPr>
          <p:nvPr>
            <p:ph idx="1"/>
          </p:nvPr>
        </p:nvSpPr>
        <p:spPr>
          <a:xfrm>
            <a:off x="457200" y="1935480"/>
            <a:ext cx="8229600" cy="3779520"/>
          </a:xfrm>
        </p:spPr>
        <p:txBody>
          <a:bodyPr/>
          <a:lstStyle/>
          <a:p>
            <a:r>
              <a:rPr lang="en-US" i="1" dirty="0"/>
              <a:t>Escherichia coli</a:t>
            </a:r>
            <a:r>
              <a:rPr lang="en-US" dirty="0"/>
              <a:t> is just one of the interesting organisms that thrives in a food environment.</a:t>
            </a:r>
          </a:p>
          <a:p>
            <a:r>
              <a:rPr lang="en-US" i="1" dirty="0"/>
              <a:t>E. coli</a:t>
            </a:r>
            <a:r>
              <a:rPr lang="en-US" dirty="0"/>
              <a:t> is found in the intestines of every warm blooded creature</a:t>
            </a:r>
          </a:p>
          <a:p>
            <a:r>
              <a:rPr lang="en-US" dirty="0"/>
              <a:t>Particular strains of </a:t>
            </a:r>
            <a:r>
              <a:rPr lang="en-US" i="1" dirty="0"/>
              <a:t>E. coli </a:t>
            </a:r>
            <a:r>
              <a:rPr lang="en-US" dirty="0"/>
              <a:t>are deadly, though.</a:t>
            </a:r>
          </a:p>
          <a:p>
            <a:pPr lvl="1"/>
            <a:r>
              <a:rPr lang="en-US" i="1" dirty="0"/>
              <a:t>E. coli </a:t>
            </a:r>
            <a:r>
              <a:rPr lang="en-US" dirty="0"/>
              <a:t>0157:H7</a:t>
            </a:r>
          </a:p>
          <a:p>
            <a:pPr lvl="1"/>
            <a:r>
              <a:rPr lang="en-US" dirty="0"/>
              <a:t>Shiga toxin-producing </a:t>
            </a:r>
            <a:r>
              <a:rPr lang="en-US" i="1" dirty="0"/>
              <a:t>E. coli</a:t>
            </a:r>
            <a:r>
              <a:rPr lang="en-US" dirty="0"/>
              <a:t> (STEC)</a:t>
            </a:r>
          </a:p>
          <a:p>
            <a:r>
              <a:rPr lang="en-US" dirty="0"/>
              <a:t>These can cause Hemolytic Uremic Syndrome (HUS).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HUS</a:t>
            </a:r>
          </a:p>
        </p:txBody>
      </p:sp>
      <p:sp>
        <p:nvSpPr>
          <p:cNvPr id="3" name="Content Placeholder 2"/>
          <p:cNvSpPr>
            <a:spLocks noGrp="1"/>
          </p:cNvSpPr>
          <p:nvPr>
            <p:ph idx="1"/>
          </p:nvPr>
        </p:nvSpPr>
        <p:spPr>
          <a:xfrm>
            <a:off x="457200" y="1935480"/>
            <a:ext cx="8229600" cy="1493520"/>
          </a:xfrm>
        </p:spPr>
        <p:txBody>
          <a:bodyPr/>
          <a:lstStyle/>
          <a:p>
            <a:r>
              <a:rPr lang="en-US" dirty="0"/>
              <a:t>HUS can be caused by an infection of those strains of E. coli.</a:t>
            </a:r>
          </a:p>
          <a:p>
            <a:r>
              <a:rPr lang="en-US" dirty="0"/>
              <a:t>HUS can cause life-threatening kidney failure</a:t>
            </a:r>
          </a:p>
        </p:txBody>
      </p:sp>
      <p:pic>
        <p:nvPicPr>
          <p:cNvPr id="4" name="Picture 3" descr="COBB,%20Kelly%203(3).jpg"/>
          <p:cNvPicPr>
            <a:picLocks noChangeAspect="1"/>
          </p:cNvPicPr>
          <p:nvPr/>
        </p:nvPicPr>
        <p:blipFill>
          <a:blip r:embed="rId3" cstate="print"/>
          <a:stretch>
            <a:fillRect/>
          </a:stretch>
        </p:blipFill>
        <p:spPr>
          <a:xfrm>
            <a:off x="5715000" y="3505200"/>
            <a:ext cx="3238500" cy="2895600"/>
          </a:xfrm>
          <a:prstGeom prst="rect">
            <a:avLst/>
          </a:prstGeom>
        </p:spPr>
      </p:pic>
      <p:sp>
        <p:nvSpPr>
          <p:cNvPr id="5" name="TextBox 4"/>
          <p:cNvSpPr txBox="1"/>
          <p:nvPr/>
        </p:nvSpPr>
        <p:spPr>
          <a:xfrm>
            <a:off x="762000" y="3733800"/>
            <a:ext cx="4876800" cy="2462213"/>
          </a:xfrm>
          <a:prstGeom prst="rect">
            <a:avLst/>
          </a:prstGeom>
          <a:noFill/>
        </p:spPr>
        <p:txBody>
          <a:bodyPr wrap="square" rtlCol="0">
            <a:spAutoFit/>
          </a:bodyPr>
          <a:lstStyle/>
          <a:p>
            <a:r>
              <a:rPr lang="en-US" sz="2200" dirty="0"/>
              <a:t>Treatment?</a:t>
            </a:r>
          </a:p>
          <a:p>
            <a:pPr lvl="1">
              <a:buBlip>
                <a:blip r:embed="rId4"/>
              </a:buBlip>
            </a:pPr>
            <a:r>
              <a:rPr lang="en-US" sz="2200" dirty="0"/>
              <a:t>Blood transfusions</a:t>
            </a:r>
          </a:p>
          <a:p>
            <a:pPr lvl="1">
              <a:buBlip>
                <a:blip r:embed="rId4"/>
              </a:buBlip>
            </a:pPr>
            <a:r>
              <a:rPr lang="en-US" sz="2200" dirty="0"/>
              <a:t>Dialysis – a filtering of the blood in the body</a:t>
            </a:r>
          </a:p>
          <a:p>
            <a:pPr lvl="1">
              <a:buBlip>
                <a:blip r:embed="rId4"/>
              </a:buBlip>
            </a:pPr>
            <a:r>
              <a:rPr lang="en-US" sz="2200" dirty="0"/>
              <a:t>Permanent failure of kidneys will require long term dialysis or a kidney transplant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Staphylococcus </a:t>
            </a:r>
            <a:r>
              <a:rPr lang="en-US" i="1" dirty="0" err="1"/>
              <a:t>aureus</a:t>
            </a:r>
            <a:endParaRPr lang="en-US" dirty="0"/>
          </a:p>
        </p:txBody>
      </p:sp>
      <p:sp>
        <p:nvSpPr>
          <p:cNvPr id="3" name="Content Placeholder 2"/>
          <p:cNvSpPr>
            <a:spLocks noGrp="1"/>
          </p:cNvSpPr>
          <p:nvPr>
            <p:ph idx="1"/>
          </p:nvPr>
        </p:nvSpPr>
        <p:spPr/>
        <p:txBody>
          <a:bodyPr/>
          <a:lstStyle/>
          <a:p>
            <a:r>
              <a:rPr lang="en-US" dirty="0"/>
              <a:t>Most commonly, a skin infection, can also be found inside the nose.</a:t>
            </a:r>
          </a:p>
          <a:p>
            <a:r>
              <a:rPr lang="en-US" i="1" dirty="0"/>
              <a:t>S. </a:t>
            </a:r>
            <a:r>
              <a:rPr lang="en-US" i="1" dirty="0" err="1"/>
              <a:t>aureus</a:t>
            </a:r>
            <a:r>
              <a:rPr lang="en-US" i="1" dirty="0"/>
              <a:t> </a:t>
            </a:r>
            <a:r>
              <a:rPr lang="en-US" dirty="0"/>
              <a:t>can grow in food environment</a:t>
            </a:r>
          </a:p>
          <a:p>
            <a:r>
              <a:rPr lang="en-US" i="1" dirty="0"/>
              <a:t>S. </a:t>
            </a:r>
            <a:r>
              <a:rPr lang="en-US" i="1" dirty="0" err="1"/>
              <a:t>aureus</a:t>
            </a:r>
            <a:r>
              <a:rPr lang="en-US" i="1" dirty="0"/>
              <a:t> </a:t>
            </a:r>
            <a:r>
              <a:rPr lang="en-US" dirty="0"/>
              <a:t>is killed by proper cooking temperatures</a:t>
            </a:r>
          </a:p>
          <a:p>
            <a:r>
              <a:rPr lang="en-US" dirty="0"/>
              <a:t>So why worry about </a:t>
            </a:r>
            <a:r>
              <a:rPr lang="en-US" i="1" dirty="0"/>
              <a:t>S. </a:t>
            </a:r>
            <a:r>
              <a:rPr lang="en-US" i="1" dirty="0" err="1"/>
              <a:t>aureus</a:t>
            </a:r>
            <a:r>
              <a:rPr lang="en-US" dirty="0"/>
              <a:t>?</a:t>
            </a:r>
          </a:p>
          <a:p>
            <a:endParaRPr lang="en-US" dirty="0"/>
          </a:p>
          <a:p>
            <a:r>
              <a:rPr lang="en-US" dirty="0"/>
              <a:t>Some strains of </a:t>
            </a:r>
            <a:r>
              <a:rPr lang="en-US" i="1" dirty="0"/>
              <a:t>S. </a:t>
            </a:r>
            <a:r>
              <a:rPr lang="en-US" i="1" dirty="0" err="1"/>
              <a:t>aureus</a:t>
            </a:r>
            <a:r>
              <a:rPr lang="en-US" i="1" dirty="0"/>
              <a:t> </a:t>
            </a:r>
            <a:r>
              <a:rPr lang="en-US" dirty="0"/>
              <a:t>produce a heat stabile toxin.  This means that, after cooking, the buggies are dead, but the poison is still there.</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Topics for Discussion</a:t>
            </a:r>
          </a:p>
        </p:txBody>
      </p:sp>
      <p:sp>
        <p:nvSpPr>
          <p:cNvPr id="3" name="Content Placeholder 2"/>
          <p:cNvSpPr>
            <a:spLocks noGrp="1"/>
          </p:cNvSpPr>
          <p:nvPr>
            <p:ph idx="1"/>
          </p:nvPr>
        </p:nvSpPr>
        <p:spPr/>
        <p:txBody>
          <a:bodyPr/>
          <a:lstStyle/>
          <a:p>
            <a:r>
              <a:rPr lang="en-US" dirty="0"/>
              <a:t>Power Outages</a:t>
            </a:r>
          </a:p>
          <a:p>
            <a:r>
              <a:rPr lang="en-US" dirty="0"/>
              <a:t>Germs (i.e. Buggies and Critters)</a:t>
            </a:r>
          </a:p>
          <a:p>
            <a:endParaRPr lang="en-US" dirty="0"/>
          </a:p>
        </p:txBody>
      </p:sp>
      <p:pic>
        <p:nvPicPr>
          <p:cNvPr id="4" name="Picture 5" descr="http://rds.yahoo.com/_ylt=A9G_bDrjqvRIMoMBsBCjzbkF/SIG=1274pv1ge/EXP=1224080483/**http%3A/www.promolux.com/english/images/bacteria.jpg"/>
          <p:cNvPicPr>
            <a:picLocks noChangeAspect="1" noChangeArrowheads="1"/>
          </p:cNvPicPr>
          <p:nvPr/>
        </p:nvPicPr>
        <p:blipFill>
          <a:blip r:embed="rId3" cstate="print"/>
          <a:srcRect/>
          <a:stretch>
            <a:fillRect/>
          </a:stretch>
        </p:blipFill>
        <p:spPr bwMode="auto">
          <a:xfrm>
            <a:off x="6400800" y="2590800"/>
            <a:ext cx="2297113" cy="2133600"/>
          </a:xfrm>
          <a:prstGeom prst="rect">
            <a:avLst/>
          </a:prstGeom>
          <a:noFill/>
          <a:ln w="9525">
            <a:noFill/>
            <a:miter lim="800000"/>
            <a:headEnd/>
            <a:tailEnd/>
          </a:ln>
        </p:spPr>
      </p:pic>
      <p:pic>
        <p:nvPicPr>
          <p:cNvPr id="5" name="Content Placeholder 5" descr="hillbilly inn 001.jpg"/>
          <p:cNvPicPr>
            <a:picLocks noChangeAspect="1"/>
          </p:cNvPicPr>
          <p:nvPr/>
        </p:nvPicPr>
        <p:blipFill>
          <a:blip r:embed="rId4" cstate="print"/>
          <a:srcRect/>
          <a:stretch>
            <a:fillRect/>
          </a:stretch>
        </p:blipFill>
        <p:spPr>
          <a:xfrm>
            <a:off x="1295400" y="3200400"/>
            <a:ext cx="4267948" cy="3200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Staphylococcus </a:t>
            </a:r>
            <a:r>
              <a:rPr lang="en-US" i="1" dirty="0" err="1"/>
              <a:t>aureus</a:t>
            </a:r>
            <a:endParaRPr lang="en-US" dirty="0"/>
          </a:p>
        </p:txBody>
      </p:sp>
      <p:sp>
        <p:nvSpPr>
          <p:cNvPr id="3" name="Content Placeholder 2"/>
          <p:cNvSpPr>
            <a:spLocks noGrp="1"/>
          </p:cNvSpPr>
          <p:nvPr>
            <p:ph idx="1"/>
          </p:nvPr>
        </p:nvSpPr>
        <p:spPr/>
        <p:txBody>
          <a:bodyPr/>
          <a:lstStyle/>
          <a:p>
            <a:r>
              <a:rPr lang="en-US" dirty="0"/>
              <a:t>Symptoms can occur within 30 minutes to about 7 hours after consumption of the toxin (usually 2-4 hours).</a:t>
            </a:r>
          </a:p>
          <a:p>
            <a:r>
              <a:rPr lang="en-US" dirty="0"/>
              <a:t>Nausea, vomiting, abdominal cramps, diarrhea</a:t>
            </a:r>
          </a:p>
          <a:p>
            <a:r>
              <a:rPr lang="en-US" dirty="0"/>
              <a:t>Recovery usually takes about 2 days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Salmonella spp.</a:t>
            </a:r>
          </a:p>
        </p:txBody>
      </p:sp>
      <p:sp>
        <p:nvSpPr>
          <p:cNvPr id="3" name="Content Placeholder 2"/>
          <p:cNvSpPr>
            <a:spLocks noGrp="1"/>
          </p:cNvSpPr>
          <p:nvPr>
            <p:ph idx="1"/>
          </p:nvPr>
        </p:nvSpPr>
        <p:spPr/>
        <p:txBody>
          <a:bodyPr/>
          <a:lstStyle/>
          <a:p>
            <a:r>
              <a:rPr lang="en-US" dirty="0"/>
              <a:t>Everybody has heard of Salmonella</a:t>
            </a:r>
          </a:p>
          <a:p>
            <a:r>
              <a:rPr lang="en-US" dirty="0" err="1"/>
              <a:t>Salmonellosis</a:t>
            </a:r>
            <a:r>
              <a:rPr lang="en-US" dirty="0"/>
              <a:t> is the disease caused by </a:t>
            </a:r>
            <a:r>
              <a:rPr lang="en-US" i="1" dirty="0"/>
              <a:t>Salmonella</a:t>
            </a:r>
            <a:r>
              <a:rPr lang="en-US" dirty="0"/>
              <a:t> species bacteria.</a:t>
            </a:r>
          </a:p>
          <a:p>
            <a:r>
              <a:rPr lang="en-US" dirty="0"/>
              <a:t>It is one of the most common intestinal infections</a:t>
            </a:r>
          </a:p>
          <a:p>
            <a:r>
              <a:rPr lang="en-US" dirty="0"/>
              <a:t>It has been estimated that 1.4 million cases of </a:t>
            </a:r>
            <a:r>
              <a:rPr lang="en-US" dirty="0" err="1"/>
              <a:t>Salmonellosis</a:t>
            </a:r>
            <a:r>
              <a:rPr lang="en-US" dirty="0"/>
              <a:t> occur in the US every year, 95% of these related to food borne transmission.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Salmonellosis</a:t>
            </a:r>
            <a:endParaRPr lang="en-US" dirty="0"/>
          </a:p>
        </p:txBody>
      </p:sp>
      <p:sp>
        <p:nvSpPr>
          <p:cNvPr id="3" name="Content Placeholder 2"/>
          <p:cNvSpPr>
            <a:spLocks noGrp="1"/>
          </p:cNvSpPr>
          <p:nvPr>
            <p:ph idx="1"/>
          </p:nvPr>
        </p:nvSpPr>
        <p:spPr/>
        <p:txBody>
          <a:bodyPr/>
          <a:lstStyle/>
          <a:p>
            <a:r>
              <a:rPr lang="en-US" dirty="0"/>
              <a:t>Onset is 12 to 72 hours after infection</a:t>
            </a:r>
          </a:p>
          <a:p>
            <a:r>
              <a:rPr lang="en-US" dirty="0"/>
              <a:t>Symptoms include diarrhea, fever, and abdominal cramping</a:t>
            </a:r>
          </a:p>
          <a:p>
            <a:r>
              <a:rPr lang="en-US" dirty="0"/>
              <a:t>Recovery time is 4 to 7 days</a:t>
            </a:r>
          </a:p>
          <a:p>
            <a:r>
              <a:rPr lang="en-US" dirty="0"/>
              <a:t>Treatment may include IV rehydration in cases of severe diarrhea</a:t>
            </a:r>
          </a:p>
          <a:p>
            <a:r>
              <a:rPr lang="en-US" dirty="0"/>
              <a:t>Antibiotics may be used if infection begins to spread out of the gastrointestinal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Communicable Diseases</a:t>
            </a:r>
          </a:p>
        </p:txBody>
      </p:sp>
      <p:sp>
        <p:nvSpPr>
          <p:cNvPr id="3" name="Rectangle 2"/>
          <p:cNvSpPr/>
          <p:nvPr/>
        </p:nvSpPr>
        <p:spPr>
          <a:xfrm>
            <a:off x="1211943" y="2057401"/>
            <a:ext cx="7315200" cy="3785652"/>
          </a:xfrm>
          <a:prstGeom prst="rect">
            <a:avLst/>
          </a:prstGeom>
        </p:spPr>
        <p:txBody>
          <a:bodyPr wrap="square">
            <a:spAutoFit/>
          </a:bodyPr>
          <a:lstStyle/>
          <a:p>
            <a:r>
              <a:rPr lang="en-US" sz="2000" dirty="0"/>
              <a:t>Food Service Establishments must immediately contact the McDonald County Health Department to report a communicable illness of a customer or employee </a:t>
            </a:r>
          </a:p>
          <a:p>
            <a:r>
              <a:rPr lang="en-US" sz="2000" dirty="0"/>
              <a:t>Here are a few of the reportable Diseases:</a:t>
            </a:r>
          </a:p>
          <a:p>
            <a:pPr>
              <a:buClr>
                <a:schemeClr val="accent2"/>
              </a:buClr>
              <a:buFont typeface="Wingdings" pitchFamily="2" charset="2"/>
              <a:buChar char="§"/>
            </a:pPr>
            <a:r>
              <a:rPr lang="en-US" sz="2000" dirty="0"/>
              <a:t>Hepatitis A</a:t>
            </a:r>
          </a:p>
          <a:p>
            <a:pPr>
              <a:buClr>
                <a:schemeClr val="accent2"/>
              </a:buClr>
              <a:buFont typeface="Wingdings" pitchFamily="2" charset="2"/>
              <a:buChar char="§"/>
            </a:pPr>
            <a:r>
              <a:rPr lang="en-US" sz="2000" dirty="0"/>
              <a:t>Salmonella</a:t>
            </a:r>
          </a:p>
          <a:p>
            <a:pPr>
              <a:buClr>
                <a:schemeClr val="accent2"/>
              </a:buClr>
              <a:buFont typeface="Wingdings" pitchFamily="2" charset="2"/>
              <a:buChar char="§"/>
            </a:pPr>
            <a:r>
              <a:rPr lang="en-US" sz="2000" dirty="0" err="1"/>
              <a:t>Shigella</a:t>
            </a:r>
            <a:endParaRPr lang="en-US" sz="2000" dirty="0"/>
          </a:p>
          <a:p>
            <a:pPr>
              <a:buClr>
                <a:schemeClr val="accent2"/>
              </a:buClr>
              <a:buFont typeface="Wingdings" pitchFamily="2" charset="2"/>
              <a:buChar char="§"/>
            </a:pPr>
            <a:r>
              <a:rPr lang="en-US" sz="2000" dirty="0"/>
              <a:t>Norwalk</a:t>
            </a:r>
          </a:p>
          <a:p>
            <a:pPr>
              <a:buClr>
                <a:schemeClr val="accent2"/>
              </a:buClr>
              <a:buFont typeface="Wingdings" pitchFamily="2" charset="2"/>
              <a:buChar char="§"/>
            </a:pPr>
            <a:r>
              <a:rPr lang="en-US" sz="2000" dirty="0"/>
              <a:t>E Coli</a:t>
            </a:r>
          </a:p>
          <a:p>
            <a:pPr>
              <a:buClr>
                <a:schemeClr val="accent2"/>
              </a:buClr>
              <a:buFont typeface="Wingdings" pitchFamily="2" charset="2"/>
              <a:buChar char="§"/>
            </a:pPr>
            <a:r>
              <a:rPr lang="en-US" sz="2000" dirty="0"/>
              <a:t>Campylobacter</a:t>
            </a:r>
          </a:p>
          <a:p>
            <a:r>
              <a:rPr lang="en-US" sz="2000" dirty="0"/>
              <a:t>Doctor’s will usually ask you if you work in the food industry when diagnosing any Food-borne Illness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a:t>
            </a:r>
          </a:p>
        </p:txBody>
      </p:sp>
      <p:sp>
        <p:nvSpPr>
          <p:cNvPr id="3" name="Content Placeholder 2"/>
          <p:cNvSpPr>
            <a:spLocks noGrp="1"/>
          </p:cNvSpPr>
          <p:nvPr>
            <p:ph idx="1"/>
          </p:nvPr>
        </p:nvSpPr>
        <p:spPr>
          <a:xfrm>
            <a:off x="457200" y="1935480"/>
            <a:ext cx="8229600" cy="3779520"/>
          </a:xfrm>
        </p:spPr>
        <p:txBody>
          <a:bodyPr>
            <a:normAutofit lnSpcReduction="10000"/>
          </a:bodyPr>
          <a:lstStyle/>
          <a:p>
            <a:r>
              <a:rPr lang="en-US" dirty="0"/>
              <a:t>Wash your hands</a:t>
            </a:r>
          </a:p>
          <a:p>
            <a:r>
              <a:rPr lang="en-US" dirty="0"/>
              <a:t>Wear your gloves</a:t>
            </a:r>
          </a:p>
          <a:p>
            <a:r>
              <a:rPr lang="en-US" dirty="0"/>
              <a:t>Wash your hands</a:t>
            </a:r>
          </a:p>
          <a:p>
            <a:r>
              <a:rPr lang="en-US" dirty="0"/>
              <a:t>Monitor your food temperatures</a:t>
            </a:r>
          </a:p>
          <a:p>
            <a:r>
              <a:rPr lang="en-US" dirty="0"/>
              <a:t>Change your gloves</a:t>
            </a:r>
          </a:p>
          <a:p>
            <a:r>
              <a:rPr lang="en-US" dirty="0"/>
              <a:t>Wash your hands</a:t>
            </a:r>
          </a:p>
          <a:p>
            <a:r>
              <a:rPr lang="en-US" dirty="0"/>
              <a:t>Clean as you go</a:t>
            </a:r>
          </a:p>
          <a:p>
            <a:r>
              <a:rPr lang="en-US" dirty="0"/>
              <a:t>Wash your hands</a:t>
            </a:r>
          </a:p>
        </p:txBody>
      </p:sp>
      <p:sp>
        <p:nvSpPr>
          <p:cNvPr id="4" name="TextBox 3"/>
          <p:cNvSpPr txBox="1"/>
          <p:nvPr/>
        </p:nvSpPr>
        <p:spPr>
          <a:xfrm>
            <a:off x="457200" y="6019800"/>
            <a:ext cx="8229600" cy="461665"/>
          </a:xfrm>
          <a:prstGeom prst="rect">
            <a:avLst/>
          </a:prstGeom>
          <a:noFill/>
        </p:spPr>
        <p:txBody>
          <a:bodyPr wrap="square" rtlCol="0">
            <a:spAutoFit/>
          </a:bodyPr>
          <a:lstStyle/>
          <a:p>
            <a:pPr algn="ctr"/>
            <a:r>
              <a:rPr lang="en-US" sz="2400" dirty="0"/>
              <a:t>Very Important Stuff!!</a:t>
            </a:r>
          </a:p>
        </p:txBody>
      </p:sp>
      <p:pic>
        <p:nvPicPr>
          <p:cNvPr id="5" name="Picture 4" descr="ExclamationPoint.jpg"/>
          <p:cNvPicPr>
            <a:picLocks noChangeAspect="1"/>
          </p:cNvPicPr>
          <p:nvPr/>
        </p:nvPicPr>
        <p:blipFill>
          <a:blip r:embed="rId3" cstate="print"/>
          <a:stretch>
            <a:fillRect/>
          </a:stretch>
        </p:blipFill>
        <p:spPr>
          <a:xfrm>
            <a:off x="5486400" y="1828800"/>
            <a:ext cx="2712720"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Things First</a:t>
            </a:r>
          </a:p>
        </p:txBody>
      </p:sp>
      <p:sp>
        <p:nvSpPr>
          <p:cNvPr id="3" name="Content Placeholder 2"/>
          <p:cNvSpPr>
            <a:spLocks noGrp="1"/>
          </p:cNvSpPr>
          <p:nvPr>
            <p:ph idx="1"/>
          </p:nvPr>
        </p:nvSpPr>
        <p:spPr/>
        <p:txBody>
          <a:bodyPr>
            <a:normAutofit fontScale="92500" lnSpcReduction="20000"/>
          </a:bodyPr>
          <a:lstStyle/>
          <a:p>
            <a:r>
              <a:rPr lang="en-US" dirty="0"/>
              <a:t>These are the minimum requirements set by the Missouri Food Code</a:t>
            </a:r>
          </a:p>
          <a:p>
            <a:r>
              <a:rPr lang="en-US" dirty="0"/>
              <a:t>Food Establishments have the right to place more restrictive requirements</a:t>
            </a:r>
          </a:p>
          <a:p>
            <a:r>
              <a:rPr lang="en-US" dirty="0"/>
              <a:t>McDonald County Food Service Sanitation Ordinance requires: </a:t>
            </a:r>
            <a:r>
              <a:rPr lang="en-US" u="sng" dirty="0"/>
              <a:t>The permit holder shall be the person in charge or shall designate a person in charge at the food establishment during all hours of operations. </a:t>
            </a:r>
            <a:r>
              <a:rPr lang="en-US" dirty="0"/>
              <a:t>This person must maintain and review the following with each employee:</a:t>
            </a:r>
          </a:p>
          <a:p>
            <a:pPr lvl="1"/>
            <a:r>
              <a:rPr lang="en-US" dirty="0"/>
              <a:t> Food Safety Training onsite (this </a:t>
            </a:r>
            <a:r>
              <a:rPr lang="en-US" dirty="0" err="1"/>
              <a:t>powerpoint</a:t>
            </a:r>
            <a:r>
              <a:rPr lang="en-US" dirty="0"/>
              <a:t> presentation)</a:t>
            </a:r>
          </a:p>
          <a:p>
            <a:pPr lvl="1"/>
            <a:r>
              <a:rPr lang="en-US" dirty="0"/>
              <a:t>McDonald County Food Service Ordinance </a:t>
            </a:r>
          </a:p>
          <a:p>
            <a:pPr lvl="1"/>
            <a:r>
              <a:rPr lang="en-US" dirty="0"/>
              <a:t>Food Safety Training Manual</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 Washing</a:t>
            </a:r>
          </a:p>
        </p:txBody>
      </p:sp>
      <p:pic>
        <p:nvPicPr>
          <p:cNvPr id="4" name="Picture 5" descr="handwashing%20steps.jpg"/>
          <p:cNvPicPr>
            <a:picLocks noGrp="1" noChangeAspect="1"/>
          </p:cNvPicPr>
          <p:nvPr>
            <p:ph idx="1"/>
          </p:nvPr>
        </p:nvPicPr>
        <p:blipFill>
          <a:blip r:embed="rId3" cstate="print"/>
          <a:srcRect/>
          <a:stretch>
            <a:fillRect/>
          </a:stretch>
        </p:blipFill>
        <p:spPr bwMode="auto">
          <a:xfrm>
            <a:off x="2590800" y="2133600"/>
            <a:ext cx="3941714" cy="43894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 Washing</a:t>
            </a:r>
          </a:p>
        </p:txBody>
      </p:sp>
      <p:sp>
        <p:nvSpPr>
          <p:cNvPr id="3" name="Content Placeholder 2"/>
          <p:cNvSpPr>
            <a:spLocks noGrp="1"/>
          </p:cNvSpPr>
          <p:nvPr>
            <p:ph idx="1"/>
          </p:nvPr>
        </p:nvSpPr>
        <p:spPr/>
        <p:txBody>
          <a:bodyPr/>
          <a:lstStyle/>
          <a:p>
            <a:r>
              <a:rPr lang="en-US" dirty="0"/>
              <a:t>When to Wash your hands:</a:t>
            </a:r>
          </a:p>
          <a:p>
            <a:pPr lvl="1"/>
            <a:r>
              <a:rPr lang="en-US" dirty="0"/>
              <a:t>Before putting on new gloves</a:t>
            </a:r>
          </a:p>
          <a:p>
            <a:pPr lvl="1"/>
            <a:r>
              <a:rPr lang="en-US" dirty="0"/>
              <a:t>After using restroom</a:t>
            </a:r>
          </a:p>
          <a:p>
            <a:pPr lvl="1"/>
            <a:r>
              <a:rPr lang="en-US" dirty="0"/>
              <a:t>After touching hair, face, body, clothing, apron</a:t>
            </a:r>
          </a:p>
          <a:p>
            <a:pPr lvl="1"/>
            <a:r>
              <a:rPr lang="en-US" dirty="0"/>
              <a:t>Before &amp; After handling raw meats, poultry, seafood</a:t>
            </a:r>
          </a:p>
          <a:p>
            <a:pPr lvl="1"/>
            <a:r>
              <a:rPr lang="en-US" dirty="0"/>
              <a:t>After taking out garbage</a:t>
            </a:r>
          </a:p>
          <a:p>
            <a:pPr lvl="1"/>
            <a:r>
              <a:rPr lang="en-US" dirty="0"/>
              <a:t>After sneezing, coughing, or using tissue</a:t>
            </a:r>
          </a:p>
          <a:p>
            <a:pPr lvl="1"/>
            <a:r>
              <a:rPr lang="en-US" dirty="0"/>
              <a:t>After eating, drinking, smoking, or chewing</a:t>
            </a:r>
          </a:p>
          <a:p>
            <a:pPr lvl="1"/>
            <a:r>
              <a:rPr lang="en-US" dirty="0"/>
              <a:t>Handling chemicals, money, or anything else that can contaminate your hands (dirty towels, countertops)</a:t>
            </a:r>
          </a:p>
        </p:txBody>
      </p:sp>
      <p:pic>
        <p:nvPicPr>
          <p:cNvPr id="4" name="Picture 3" descr="sinksoap.gif"/>
          <p:cNvPicPr>
            <a:picLocks noChangeAspect="1"/>
          </p:cNvPicPr>
          <p:nvPr/>
        </p:nvPicPr>
        <p:blipFill>
          <a:blip r:embed="rId3" cstate="print"/>
          <a:stretch>
            <a:fillRect/>
          </a:stretch>
        </p:blipFill>
        <p:spPr>
          <a:xfrm>
            <a:off x="6829426" y="1143000"/>
            <a:ext cx="2314574" cy="21574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 Washing</a:t>
            </a:r>
          </a:p>
        </p:txBody>
      </p:sp>
      <p:sp>
        <p:nvSpPr>
          <p:cNvPr id="3" name="Content Placeholder 2"/>
          <p:cNvSpPr>
            <a:spLocks noGrp="1"/>
          </p:cNvSpPr>
          <p:nvPr>
            <p:ph idx="1"/>
          </p:nvPr>
        </p:nvSpPr>
        <p:spPr/>
        <p:txBody>
          <a:bodyPr/>
          <a:lstStyle/>
          <a:p>
            <a:r>
              <a:rPr lang="en-US" dirty="0"/>
              <a:t>Wash your hands only in a designated hand washing sink</a:t>
            </a:r>
          </a:p>
          <a:p>
            <a:r>
              <a:rPr lang="en-US" dirty="0"/>
              <a:t>Make sure there are always paper towels and soap at hand washing sink</a:t>
            </a:r>
          </a:p>
          <a:p>
            <a:r>
              <a:rPr lang="en-US" dirty="0"/>
              <a:t>Do not use hand washing sink for ANYTHING except washing your hands</a:t>
            </a:r>
          </a:p>
          <a:p>
            <a:pPr lvl="1"/>
            <a:r>
              <a:rPr lang="en-US" dirty="0"/>
              <a:t>No food prep</a:t>
            </a:r>
          </a:p>
          <a:p>
            <a:pPr lvl="1"/>
            <a:r>
              <a:rPr lang="en-US" dirty="0"/>
              <a:t>No dirty mop water</a:t>
            </a:r>
          </a:p>
          <a:p>
            <a:pPr lvl="1"/>
            <a:r>
              <a:rPr lang="en-US" dirty="0"/>
              <a:t>No storage</a:t>
            </a:r>
          </a:p>
        </p:txBody>
      </p:sp>
      <p:pic>
        <p:nvPicPr>
          <p:cNvPr id="4" name="Picture 5" descr="542028512.jpg"/>
          <p:cNvPicPr>
            <a:picLocks noChangeAspect="1"/>
          </p:cNvPicPr>
          <p:nvPr/>
        </p:nvPicPr>
        <p:blipFill>
          <a:blip r:embed="rId3" cstate="print"/>
          <a:srcRect/>
          <a:stretch>
            <a:fillRect/>
          </a:stretch>
        </p:blipFill>
        <p:spPr bwMode="auto">
          <a:xfrm>
            <a:off x="4724400" y="4419600"/>
            <a:ext cx="1676400" cy="167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Glove Use</a:t>
            </a:r>
          </a:p>
        </p:txBody>
      </p:sp>
      <p:sp>
        <p:nvSpPr>
          <p:cNvPr id="3" name="Content Placeholder 2"/>
          <p:cNvSpPr>
            <a:spLocks noGrp="1"/>
          </p:cNvSpPr>
          <p:nvPr>
            <p:ph idx="1"/>
          </p:nvPr>
        </p:nvSpPr>
        <p:spPr/>
        <p:txBody>
          <a:bodyPr/>
          <a:lstStyle/>
          <a:p>
            <a:r>
              <a:rPr lang="en-US" dirty="0"/>
              <a:t>Yes, Missouri requires you to wear gloves</a:t>
            </a:r>
          </a:p>
          <a:p>
            <a:r>
              <a:rPr lang="en-US" dirty="0"/>
              <a:t>No, Arkansas does not</a:t>
            </a:r>
          </a:p>
          <a:p>
            <a:r>
              <a:rPr lang="en-US" dirty="0"/>
              <a:t>You will use a LOT of gloves in the food service industry</a:t>
            </a:r>
          </a:p>
          <a:p>
            <a:r>
              <a:rPr lang="en-US" dirty="0"/>
              <a:t>Always wash your hands before putting on</a:t>
            </a:r>
          </a:p>
          <a:p>
            <a:r>
              <a:rPr lang="en-US" dirty="0"/>
              <a:t>If you leave the serving line for ANY reason:</a:t>
            </a:r>
          </a:p>
          <a:p>
            <a:pPr lvl="1"/>
            <a:r>
              <a:rPr lang="en-US" dirty="0"/>
              <a:t>Remove gloves</a:t>
            </a:r>
          </a:p>
          <a:p>
            <a:pPr lvl="1"/>
            <a:r>
              <a:rPr lang="en-US" dirty="0"/>
              <a:t>Wash hands</a:t>
            </a:r>
          </a:p>
          <a:p>
            <a:pPr lvl="1"/>
            <a:r>
              <a:rPr lang="en-US" dirty="0"/>
              <a:t>New gloves</a:t>
            </a:r>
          </a:p>
          <a:p>
            <a:endParaRPr lang="en-US" dirty="0"/>
          </a:p>
        </p:txBody>
      </p:sp>
      <p:pic>
        <p:nvPicPr>
          <p:cNvPr id="4" name="Picture 6" descr="998-012.jpg"/>
          <p:cNvPicPr>
            <a:picLocks noChangeAspect="1"/>
          </p:cNvPicPr>
          <p:nvPr/>
        </p:nvPicPr>
        <p:blipFill>
          <a:blip r:embed="rId3" cstate="print"/>
          <a:srcRect/>
          <a:stretch>
            <a:fillRect/>
          </a:stretch>
        </p:blipFill>
        <p:spPr bwMode="auto">
          <a:xfrm>
            <a:off x="7391400" y="3733800"/>
            <a:ext cx="1409700" cy="2743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841</TotalTime>
  <Words>2081</Words>
  <Application>Microsoft Office PowerPoint</Application>
  <PresentationFormat>On-screen Show (4:3)</PresentationFormat>
  <Paragraphs>312</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Constantia</vt:lpstr>
      <vt:lpstr>Wingdings</vt:lpstr>
      <vt:lpstr>Wingdings 2</vt:lpstr>
      <vt:lpstr>Flow</vt:lpstr>
      <vt:lpstr>Food Safety</vt:lpstr>
      <vt:lpstr>How many things are wrong?</vt:lpstr>
      <vt:lpstr>Topics for Discussion</vt:lpstr>
      <vt:lpstr>More Topics for Discussion</vt:lpstr>
      <vt:lpstr>First Things First</vt:lpstr>
      <vt:lpstr>Hand Washing</vt:lpstr>
      <vt:lpstr>Hand Washing</vt:lpstr>
      <vt:lpstr>Hand Washing</vt:lpstr>
      <vt:lpstr>Glove Use</vt:lpstr>
      <vt:lpstr>Hands and Nails</vt:lpstr>
      <vt:lpstr>Personal Hygiene</vt:lpstr>
      <vt:lpstr>Taste Testing Procedure</vt:lpstr>
      <vt:lpstr>Food Handling</vt:lpstr>
      <vt:lpstr>Receiving Deliveries</vt:lpstr>
      <vt:lpstr>Source &amp; Labeling</vt:lpstr>
      <vt:lpstr>Cross Contamination</vt:lpstr>
      <vt:lpstr>Food Contact Surfaces</vt:lpstr>
      <vt:lpstr>Food Segregation</vt:lpstr>
      <vt:lpstr>Food Storage</vt:lpstr>
      <vt:lpstr>Thawing and Cooling</vt:lpstr>
      <vt:lpstr>Thawing Foods</vt:lpstr>
      <vt:lpstr>Cooling Foods</vt:lpstr>
      <vt:lpstr>Methods of Cooling Food</vt:lpstr>
      <vt:lpstr>Temperature Controls</vt:lpstr>
      <vt:lpstr>Temperature Controls</vt:lpstr>
      <vt:lpstr>Temperature Controls</vt:lpstr>
      <vt:lpstr>Date Marking and FIFO</vt:lpstr>
      <vt:lpstr>Dishwashing</vt:lpstr>
      <vt:lpstr>Manual Dishwashing</vt:lpstr>
      <vt:lpstr>Automatic Dishwashers</vt:lpstr>
      <vt:lpstr>Power Outages</vt:lpstr>
      <vt:lpstr>Power Outage</vt:lpstr>
      <vt:lpstr>Power Outage</vt:lpstr>
      <vt:lpstr>Power Outage</vt:lpstr>
      <vt:lpstr>Buggies &amp; Critters</vt:lpstr>
      <vt:lpstr>Employee Health</vt:lpstr>
      <vt:lpstr>E. Coli</vt:lpstr>
      <vt:lpstr>HUS</vt:lpstr>
      <vt:lpstr>Staphylococcus aureus</vt:lpstr>
      <vt:lpstr>Staphylococcus aureus</vt:lpstr>
      <vt:lpstr>Salmonella spp.</vt:lpstr>
      <vt:lpstr>Salmonellosis</vt:lpstr>
      <vt:lpstr>Communicable Diseases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and Inspections</dc:title>
  <dc:creator>walkerj</dc:creator>
  <cp:lastModifiedBy>Jessica Bowers</cp:lastModifiedBy>
  <cp:revision>73</cp:revision>
  <dcterms:created xsi:type="dcterms:W3CDTF">2009-07-09T16:33:18Z</dcterms:created>
  <dcterms:modified xsi:type="dcterms:W3CDTF">2025-06-12T13:34:28Z</dcterms:modified>
</cp:coreProperties>
</file>