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  <Override PartName="/ppt/media/image1.jpeg" ContentType="image/jpeg"/>
  <Override PartName="/ppt/media/image2.jpeg" ContentType="image/jpeg"/>
  <Override PartName="/ppt/media/media2.m4a" ContentType="audio/unknown"/>
  <Override PartName="/ppt/media/image3.jpeg" ContentType="image/jpeg"/>
  <Override PartName="/ppt/media/media3.m4a" ContentType="audio/unknown"/>
  <Override PartName="/ppt/media/image4.jpeg" ContentType="image/jpeg"/>
  <Override PartName="/ppt/media/media4.m4a" ContentType="audio/unknown"/>
  <Override PartName="/ppt/media/media5.m4a" ContentType="audio/unknown"/>
  <Override PartName="/ppt/media/media6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>
            <a:off x="1066800" y="6680200"/>
            <a:ext cx="22252676" cy="182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1066800" y="1854200"/>
            <a:ext cx="22237700" cy="4470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066800" y="7048500"/>
            <a:ext cx="22237700" cy="1435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647700">
              <a:spcBef>
                <a:spcPts val="0"/>
              </a:spcBef>
              <a:buSzTx/>
              <a:buFontTx/>
              <a:buNone/>
              <a:defRPr sz="3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2" name="“Type a quote here.”"/>
          <p:cNvSpPr txBox="1"/>
          <p:nvPr>
            <p:ph type="body" sz="quarter" idx="14"/>
          </p:nvPr>
        </p:nvSpPr>
        <p:spPr>
          <a:xfrm>
            <a:off x="2387600" y="6061862"/>
            <a:ext cx="19621500" cy="9445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647700">
              <a:spcBef>
                <a:spcPts val="3400"/>
              </a:spcBef>
              <a:buSzTx/>
              <a:buFontTx/>
              <a:buNone/>
              <a:defRPr sz="56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/>
          <p:nvPr>
            <p:ph type="pic" idx="13"/>
          </p:nvPr>
        </p:nvSpPr>
        <p:spPr>
          <a:xfrm>
            <a:off x="-12700" y="-25400"/>
            <a:ext cx="24384000" cy="177743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mage"/>
          <p:cNvSpPr/>
          <p:nvPr>
            <p:ph type="pic" idx="13"/>
          </p:nvPr>
        </p:nvSpPr>
        <p:spPr>
          <a:xfrm>
            <a:off x="2212292" y="-35580"/>
            <a:ext cx="19942461" cy="1378878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Title Text"/>
          <p:cNvSpPr txBox="1"/>
          <p:nvPr>
            <p:ph type="title"/>
          </p:nvPr>
        </p:nvSpPr>
        <p:spPr>
          <a:xfrm>
            <a:off x="3976687" y="1410890"/>
            <a:ext cx="16430626" cy="2053829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cap="all" spc="1375" sz="86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3976687" y="714375"/>
            <a:ext cx="16430626" cy="714375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0" indent="0" defTabSz="821531">
              <a:spcBef>
                <a:spcPts val="0"/>
              </a:spcBef>
              <a:buSzTx/>
              <a:buFontTx/>
              <a:buNone/>
              <a:defRPr cap="all" spc="512"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 defTabSz="821531">
              <a:spcBef>
                <a:spcPts val="0"/>
              </a:spcBef>
              <a:buSzTx/>
              <a:buFontTx/>
              <a:buNone/>
              <a:defRPr cap="all" spc="512"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 defTabSz="821531">
              <a:spcBef>
                <a:spcPts val="0"/>
              </a:spcBef>
              <a:buSzTx/>
              <a:buFontTx/>
              <a:buNone/>
              <a:defRPr cap="all" spc="512"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 defTabSz="821531">
              <a:spcBef>
                <a:spcPts val="0"/>
              </a:spcBef>
              <a:buSzTx/>
              <a:buFontTx/>
              <a:buNone/>
              <a:defRPr cap="all" spc="512"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 defTabSz="821531">
              <a:spcBef>
                <a:spcPts val="0"/>
              </a:spcBef>
              <a:buSzTx/>
              <a:buFontTx/>
              <a:buNone/>
              <a:defRPr cap="all" spc="512"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11935353" y="13019484"/>
            <a:ext cx="472568" cy="5619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 sz="24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 A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mage"/>
          <p:cNvSpPr/>
          <p:nvPr>
            <p:ph type="pic" idx="13"/>
          </p:nvPr>
        </p:nvSpPr>
        <p:spPr>
          <a:xfrm>
            <a:off x="2958703" y="3750468"/>
            <a:ext cx="18448735" cy="100476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Title Text"/>
          <p:cNvSpPr txBox="1"/>
          <p:nvPr>
            <p:ph type="title"/>
          </p:nvPr>
        </p:nvSpPr>
        <p:spPr>
          <a:xfrm>
            <a:off x="3976687" y="1410890"/>
            <a:ext cx="16430626" cy="2053829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cap="all" spc="1375" sz="86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sz="quarter" idx="1"/>
          </p:nvPr>
        </p:nvSpPr>
        <p:spPr>
          <a:xfrm>
            <a:off x="3976687" y="714375"/>
            <a:ext cx="16430626" cy="714375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0" indent="0" defTabSz="821531">
              <a:spcBef>
                <a:spcPts val="0"/>
              </a:spcBef>
              <a:buSzTx/>
              <a:buFontTx/>
              <a:buNone/>
              <a:defRPr cap="all" spc="512"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 defTabSz="821531">
              <a:spcBef>
                <a:spcPts val="0"/>
              </a:spcBef>
              <a:buSzTx/>
              <a:buFontTx/>
              <a:buNone/>
              <a:defRPr cap="all" spc="512"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 defTabSz="821531">
              <a:spcBef>
                <a:spcPts val="0"/>
              </a:spcBef>
              <a:buSzTx/>
              <a:buFontTx/>
              <a:buNone/>
              <a:defRPr cap="all" spc="512"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 defTabSz="821531">
              <a:spcBef>
                <a:spcPts val="0"/>
              </a:spcBef>
              <a:buSzTx/>
              <a:buFontTx/>
              <a:buNone/>
              <a:defRPr cap="all" spc="512"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 defTabSz="821531">
              <a:spcBef>
                <a:spcPts val="0"/>
              </a:spcBef>
              <a:buSzTx/>
              <a:buFontTx/>
              <a:buNone/>
              <a:defRPr cap="all" spc="512"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xfrm>
            <a:off x="11935353" y="13019484"/>
            <a:ext cx="472568" cy="5619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 sz="24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Image"/>
          <p:cNvSpPr/>
          <p:nvPr>
            <p:ph type="pic" idx="13"/>
          </p:nvPr>
        </p:nvSpPr>
        <p:spPr>
          <a:xfrm>
            <a:off x="9888140" y="-53579"/>
            <a:ext cx="13756503" cy="1377348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Title Text"/>
          <p:cNvSpPr txBox="1"/>
          <p:nvPr>
            <p:ph type="title"/>
          </p:nvPr>
        </p:nvSpPr>
        <p:spPr>
          <a:xfrm>
            <a:off x="3976687" y="857250"/>
            <a:ext cx="7143751" cy="2607469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cap="all" spc="992" sz="62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7" name="Body Level One…"/>
          <p:cNvSpPr txBox="1"/>
          <p:nvPr>
            <p:ph type="body" sz="quarter" idx="1"/>
          </p:nvPr>
        </p:nvSpPr>
        <p:spPr>
          <a:xfrm>
            <a:off x="3976687" y="3964781"/>
            <a:ext cx="7143751" cy="8518923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551179" indent="-551179" defTabSz="821531">
              <a:spcBef>
                <a:spcPts val="4500"/>
              </a:spcBef>
              <a:buClr>
                <a:srgbClr val="646464"/>
              </a:buClr>
              <a:buSzPct val="90000"/>
              <a:buFontTx/>
              <a:defRPr sz="42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  <a:lvl2pPr marL="944879" indent="-551179" defTabSz="821531">
              <a:spcBef>
                <a:spcPts val="4500"/>
              </a:spcBef>
              <a:buClr>
                <a:srgbClr val="646464"/>
              </a:buClr>
              <a:buSzPct val="90000"/>
              <a:buFontTx/>
              <a:defRPr sz="42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2pPr>
            <a:lvl3pPr marL="1338579" indent="-551179" defTabSz="821531">
              <a:spcBef>
                <a:spcPts val="4500"/>
              </a:spcBef>
              <a:buClr>
                <a:srgbClr val="646464"/>
              </a:buClr>
              <a:buSzPct val="90000"/>
              <a:buFontTx/>
              <a:defRPr sz="42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3pPr>
            <a:lvl4pPr marL="1732279" indent="-551179" defTabSz="821531">
              <a:spcBef>
                <a:spcPts val="4500"/>
              </a:spcBef>
              <a:buClr>
                <a:srgbClr val="646464"/>
              </a:buClr>
              <a:buSzPct val="90000"/>
              <a:buFontTx/>
              <a:defRPr sz="42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4pPr>
            <a:lvl5pPr marL="2125979" indent="-551179" defTabSz="821531">
              <a:spcBef>
                <a:spcPts val="4500"/>
              </a:spcBef>
              <a:buClr>
                <a:srgbClr val="646464"/>
              </a:buClr>
              <a:buSzPct val="90000"/>
              <a:buFontTx/>
              <a:defRPr sz="42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xfrm>
            <a:off x="11935353" y="13019484"/>
            <a:ext cx="472568" cy="5619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 sz="24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–Johnny Appleseed"/>
          <p:cNvSpPr/>
          <p:nvPr>
            <p:ph type="body" sz="quarter" idx="13"/>
          </p:nvPr>
        </p:nvSpPr>
        <p:spPr>
          <a:xfrm>
            <a:off x="4833937" y="8945364"/>
            <a:ext cx="14716126" cy="736601"/>
          </a:xfrm>
          <a:prstGeom prst="rect">
            <a:avLst/>
          </a:prstGeom>
        </p:spPr>
        <p:txBody>
          <a:bodyPr lIns="71437" tIns="71437" rIns="71437" bIns="71437" anchor="ctr">
            <a:spAutoFit/>
          </a:bodyPr>
          <a:lstStyle>
            <a:lvl1pPr marL="0" indent="0" algn="ctr" defTabSz="821531">
              <a:spcBef>
                <a:spcPts val="0"/>
              </a:spcBef>
              <a:buSzTx/>
              <a:buFontTx/>
              <a:buNone/>
              <a:defRPr cap="all" spc="512" sz="3200">
                <a:solidFill>
                  <a:srgbClr val="55D7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56" name="“Type a quote here.”"/>
          <p:cNvSpPr/>
          <p:nvPr>
            <p:ph type="body" sz="quarter" idx="14"/>
          </p:nvPr>
        </p:nvSpPr>
        <p:spPr>
          <a:xfrm>
            <a:off x="4833937" y="5973960"/>
            <a:ext cx="14716126" cy="1017986"/>
          </a:xfrm>
          <a:prstGeom prst="rect">
            <a:avLst/>
          </a:prstGeom>
        </p:spPr>
        <p:txBody>
          <a:bodyPr lIns="71437" tIns="71437" rIns="71437" bIns="71437" anchor="ctr">
            <a:spAutoFit/>
          </a:bodyPr>
          <a:lstStyle>
            <a:lvl1pPr marL="0" indent="0" algn="ctr" defTabSz="821531">
              <a:spcBef>
                <a:spcPts val="0"/>
              </a:spcBef>
              <a:buSzTx/>
              <a:buFontTx/>
              <a:buNone/>
              <a:defRPr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11935353" y="13019484"/>
            <a:ext cx="472568" cy="5619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 sz="24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"/>
          <p:cNvSpPr/>
          <p:nvPr/>
        </p:nvSpPr>
        <p:spPr>
          <a:xfrm>
            <a:off x="14147800" y="11214100"/>
            <a:ext cx="0" cy="200043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Image"/>
          <p:cNvSpPr/>
          <p:nvPr>
            <p:ph type="pic" idx="13"/>
          </p:nvPr>
        </p:nvSpPr>
        <p:spPr>
          <a:xfrm>
            <a:off x="-88900" y="-38100"/>
            <a:ext cx="35966400" cy="21882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2641600" y="10947400"/>
            <a:ext cx="10858500" cy="23876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14719300" y="11938000"/>
            <a:ext cx="9283700" cy="71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1066800" y="4622800"/>
            <a:ext cx="22237700" cy="44704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"/>
          <p:cNvSpPr/>
          <p:nvPr/>
        </p:nvSpPr>
        <p:spPr>
          <a:xfrm>
            <a:off x="1066800" y="6845300"/>
            <a:ext cx="10002141" cy="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Image"/>
          <p:cNvSpPr/>
          <p:nvPr>
            <p:ph type="pic" idx="13"/>
          </p:nvPr>
        </p:nvSpPr>
        <p:spPr>
          <a:xfrm>
            <a:off x="9867900" y="-12700"/>
            <a:ext cx="20929600" cy="13982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1066800" y="2019300"/>
            <a:ext cx="10007600" cy="4470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1066800" y="7213600"/>
            <a:ext cx="10007600" cy="4470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952499" y="12985800"/>
            <a:ext cx="368505" cy="374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"/>
          <p:cNvSpPr/>
          <p:nvPr/>
        </p:nvSpPr>
        <p:spPr>
          <a:xfrm>
            <a:off x="1066800" y="2768600"/>
            <a:ext cx="9512612" cy="186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Image"/>
          <p:cNvSpPr/>
          <p:nvPr>
            <p:ph type="pic" idx="13"/>
          </p:nvPr>
        </p:nvSpPr>
        <p:spPr>
          <a:xfrm>
            <a:off x="12052300" y="-1016000"/>
            <a:ext cx="12788900" cy="1903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Title Text"/>
          <p:cNvSpPr txBox="1"/>
          <p:nvPr>
            <p:ph type="title"/>
          </p:nvPr>
        </p:nvSpPr>
        <p:spPr>
          <a:xfrm>
            <a:off x="1066800" y="469900"/>
            <a:ext cx="9525000" cy="1968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half" idx="1"/>
          </p:nvPr>
        </p:nvSpPr>
        <p:spPr>
          <a:xfrm>
            <a:off x="1066800" y="3124200"/>
            <a:ext cx="9525000" cy="93726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420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indent="-457200">
              <a:spcBef>
                <a:spcPts val="420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indent="-457200">
              <a:spcBef>
                <a:spcPts val="420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indent="-457200">
              <a:spcBef>
                <a:spcPts val="420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indent="-457200">
              <a:spcBef>
                <a:spcPts val="420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xfrm>
            <a:off x="957643" y="12985800"/>
            <a:ext cx="368504" cy="3746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ody Level One…"/>
          <p:cNvSpPr txBox="1"/>
          <p:nvPr>
            <p:ph type="body" idx="1"/>
          </p:nvPr>
        </p:nvSpPr>
        <p:spPr>
          <a:xfrm>
            <a:off x="1663700" y="1244600"/>
            <a:ext cx="21031200" cy="112014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"/>
          <p:cNvSpPr/>
          <p:nvPr/>
        </p:nvSpPr>
        <p:spPr>
          <a:xfrm flipH="1">
            <a:off x="15811739" y="711200"/>
            <a:ext cx="1" cy="11143606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9" name="Line"/>
          <p:cNvSpPr/>
          <p:nvPr/>
        </p:nvSpPr>
        <p:spPr>
          <a:xfrm>
            <a:off x="15811500" y="6277570"/>
            <a:ext cx="7763085" cy="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" name="Image"/>
          <p:cNvSpPr/>
          <p:nvPr>
            <p:ph type="pic" sz="quarter" idx="13"/>
          </p:nvPr>
        </p:nvSpPr>
        <p:spPr>
          <a:xfrm>
            <a:off x="15930593" y="6426200"/>
            <a:ext cx="9151185" cy="610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Image"/>
          <p:cNvSpPr/>
          <p:nvPr>
            <p:ph type="pic" sz="half" idx="14"/>
          </p:nvPr>
        </p:nvSpPr>
        <p:spPr>
          <a:xfrm>
            <a:off x="15900400" y="-152400"/>
            <a:ext cx="7785100" cy="11595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Image"/>
          <p:cNvSpPr/>
          <p:nvPr>
            <p:ph type="pic" idx="15"/>
          </p:nvPr>
        </p:nvSpPr>
        <p:spPr>
          <a:xfrm>
            <a:off x="622300" y="711200"/>
            <a:ext cx="15544800" cy="11328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977900" y="12179300"/>
            <a:ext cx="14579600" cy="1320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1066800" y="2768600"/>
            <a:ext cx="22252698" cy="182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066800" y="469900"/>
            <a:ext cx="22237700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066800" y="3124200"/>
            <a:ext cx="22237700" cy="937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23216221" y="12985800"/>
            <a:ext cx="368504" cy="374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3" Type="http://schemas.microsoft.com/office/2007/relationships/media" Target="../media/media1.m4a"/><Relationship Id="rId4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audio" Target="../media/media2.m4a"/><Relationship Id="rId6" Type="http://schemas.microsoft.com/office/2007/relationships/media" Target="../media/media2.m4a"/><Relationship Id="rId7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Relationship Id="rId3" Type="http://schemas.openxmlformats.org/officeDocument/2006/relationships/audio" Target="../media/media3.m4a"/><Relationship Id="rId4" Type="http://schemas.microsoft.com/office/2007/relationships/media" Target="../media/media3.m4a"/><Relationship Id="rId5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Relationship Id="rId3" Type="http://schemas.openxmlformats.org/officeDocument/2006/relationships/audio" Target="../media/media4.m4a"/><Relationship Id="rId4" Type="http://schemas.microsoft.com/office/2007/relationships/media" Target="../media/media4.m4a"/><Relationship Id="rId5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3" Type="http://schemas.microsoft.com/office/2007/relationships/media" Target="../media/media5.m4a"/><Relationship Id="rId4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youtu.be/QEzlsjAqADA" TargetMode="External"/><Relationship Id="rId3" Type="http://schemas.openxmlformats.org/officeDocument/2006/relationships/audio" Target="../media/media6.m4a"/><Relationship Id="rId4" Type="http://schemas.microsoft.com/office/2007/relationships/media" Target="../media/media6.m4a"/><Relationship Id="rId5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ees - Wax"/>
          <p:cNvSpPr txBox="1"/>
          <p:nvPr>
            <p:ph type="ctrTitle"/>
          </p:nvPr>
        </p:nvSpPr>
        <p:spPr>
          <a:xfrm>
            <a:off x="1066800" y="1854200"/>
            <a:ext cx="22237700" cy="2141598"/>
          </a:xfrm>
          <a:prstGeom prst="rect">
            <a:avLst/>
          </a:prstGeom>
        </p:spPr>
        <p:txBody>
          <a:bodyPr/>
          <a:lstStyle>
            <a:lvl1pPr>
              <a:defRPr sz="11300">
                <a:solidFill>
                  <a:srgbClr val="E22400"/>
                </a:solidFill>
              </a:defRPr>
            </a:lvl1pPr>
          </a:lstStyle>
          <a:p>
            <a:pPr/>
            <a:r>
              <a:t>Bees - Wax</a:t>
            </a:r>
          </a:p>
        </p:txBody>
      </p:sp>
      <p:sp>
        <p:nvSpPr>
          <p:cNvPr id="167" name="Waxes are not soluble in water because they have mostly nonpolar…"/>
          <p:cNvSpPr txBox="1"/>
          <p:nvPr>
            <p:ph type="subTitle" idx="1"/>
          </p:nvPr>
        </p:nvSpPr>
        <p:spPr>
          <a:xfrm>
            <a:off x="785643" y="4244474"/>
            <a:ext cx="22237701" cy="7055852"/>
          </a:xfrm>
          <a:prstGeom prst="rect">
            <a:avLst/>
          </a:prstGeom>
        </p:spPr>
        <p:txBody>
          <a:bodyPr/>
          <a:lstStyle/>
          <a:p>
            <a:pPr algn="r">
              <a:defRPr sz="5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pPr>
            <a:r>
              <a:t>Waxes are not soluble in water because they have mostly nonpolar </a:t>
            </a:r>
          </a:p>
          <a:p>
            <a:pPr algn="r">
              <a:defRPr sz="5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pPr>
            <a:r>
              <a:t>C-H bonds</a:t>
            </a:r>
          </a:p>
        </p:txBody>
      </p:sp>
      <p:sp>
        <p:nvSpPr>
          <p:cNvPr id="168" name="Circle"/>
          <p:cNvSpPr/>
          <p:nvPr/>
        </p:nvSpPr>
        <p:spPr>
          <a:xfrm>
            <a:off x="9083201" y="9556832"/>
            <a:ext cx="1329988" cy="1329988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9" name="Circle"/>
          <p:cNvSpPr/>
          <p:nvPr/>
        </p:nvSpPr>
        <p:spPr>
          <a:xfrm>
            <a:off x="10769924" y="7078422"/>
            <a:ext cx="1329988" cy="1329988"/>
          </a:xfrm>
          <a:prstGeom prst="ellipse">
            <a:avLst/>
          </a:prstGeom>
          <a:solidFill>
            <a:srgbClr val="E2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4015"/>
                </a:solidFill>
              </a:defRPr>
            </a:pPr>
          </a:p>
        </p:txBody>
      </p:sp>
      <p:sp>
        <p:nvSpPr>
          <p:cNvPr id="170" name="Circle"/>
          <p:cNvSpPr/>
          <p:nvPr/>
        </p:nvSpPr>
        <p:spPr>
          <a:xfrm>
            <a:off x="12959783" y="9072070"/>
            <a:ext cx="1361063" cy="1361062"/>
          </a:xfrm>
          <a:prstGeom prst="ellipse">
            <a:avLst/>
          </a:prstGeom>
          <a:solidFill>
            <a:srgbClr val="E2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4015"/>
                </a:solidFill>
              </a:defRPr>
            </a:pPr>
          </a:p>
        </p:txBody>
      </p:sp>
      <p:sp>
        <p:nvSpPr>
          <p:cNvPr id="171" name="Circle"/>
          <p:cNvSpPr/>
          <p:nvPr/>
        </p:nvSpPr>
        <p:spPr>
          <a:xfrm>
            <a:off x="14748295" y="7057467"/>
            <a:ext cx="949042" cy="949042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2" name="Circle"/>
          <p:cNvSpPr/>
          <p:nvPr/>
        </p:nvSpPr>
        <p:spPr>
          <a:xfrm>
            <a:off x="14741934" y="9951563"/>
            <a:ext cx="1112236" cy="1112236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3" name="Circle"/>
          <p:cNvSpPr/>
          <p:nvPr/>
        </p:nvSpPr>
        <p:spPr>
          <a:xfrm>
            <a:off x="10733985" y="8800100"/>
            <a:ext cx="1401865" cy="14018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4" name="Circle"/>
          <p:cNvSpPr/>
          <p:nvPr/>
        </p:nvSpPr>
        <p:spPr>
          <a:xfrm>
            <a:off x="14521884" y="8377244"/>
            <a:ext cx="1401864" cy="14018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5" name="Circle"/>
          <p:cNvSpPr/>
          <p:nvPr/>
        </p:nvSpPr>
        <p:spPr>
          <a:xfrm>
            <a:off x="16505677" y="7543475"/>
            <a:ext cx="1401865" cy="14018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6" name="Circle"/>
          <p:cNvSpPr/>
          <p:nvPr/>
        </p:nvSpPr>
        <p:spPr>
          <a:xfrm>
            <a:off x="17828207" y="8800100"/>
            <a:ext cx="1401865" cy="14018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7" name="Circle"/>
          <p:cNvSpPr/>
          <p:nvPr/>
        </p:nvSpPr>
        <p:spPr>
          <a:xfrm>
            <a:off x="19438244" y="7543475"/>
            <a:ext cx="1401865" cy="14018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8" name="Circle"/>
          <p:cNvSpPr/>
          <p:nvPr/>
        </p:nvSpPr>
        <p:spPr>
          <a:xfrm>
            <a:off x="7132966" y="8377244"/>
            <a:ext cx="1401865" cy="14018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9" name="Circle"/>
          <p:cNvSpPr/>
          <p:nvPr/>
        </p:nvSpPr>
        <p:spPr>
          <a:xfrm>
            <a:off x="5182732" y="9364783"/>
            <a:ext cx="1401865" cy="14018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0" name="Circle"/>
          <p:cNvSpPr/>
          <p:nvPr/>
        </p:nvSpPr>
        <p:spPr>
          <a:xfrm>
            <a:off x="3639763" y="8060987"/>
            <a:ext cx="1401864" cy="14018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1" name="Circle"/>
          <p:cNvSpPr/>
          <p:nvPr/>
        </p:nvSpPr>
        <p:spPr>
          <a:xfrm>
            <a:off x="2029726" y="9520894"/>
            <a:ext cx="1401865" cy="1401864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2" name="Circle"/>
          <p:cNvSpPr/>
          <p:nvPr/>
        </p:nvSpPr>
        <p:spPr>
          <a:xfrm>
            <a:off x="10733985" y="704415"/>
            <a:ext cx="1401865" cy="140186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3" name="Circle"/>
          <p:cNvSpPr/>
          <p:nvPr/>
        </p:nvSpPr>
        <p:spPr>
          <a:xfrm>
            <a:off x="10754386" y="2634735"/>
            <a:ext cx="1361063" cy="1361063"/>
          </a:xfrm>
          <a:prstGeom prst="ellipse">
            <a:avLst/>
          </a:prstGeom>
          <a:solidFill>
            <a:srgbClr val="E2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4015"/>
                </a:solidFill>
              </a:defRPr>
            </a:pPr>
          </a:p>
        </p:txBody>
      </p:sp>
      <p:sp>
        <p:nvSpPr>
          <p:cNvPr id="184" name="Circle"/>
          <p:cNvSpPr/>
          <p:nvPr/>
        </p:nvSpPr>
        <p:spPr>
          <a:xfrm>
            <a:off x="17060997" y="930826"/>
            <a:ext cx="949042" cy="949042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5" name="Circle"/>
          <p:cNvSpPr/>
          <p:nvPr/>
        </p:nvSpPr>
        <p:spPr>
          <a:xfrm>
            <a:off x="16732090" y="6383479"/>
            <a:ext cx="949042" cy="949042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6" name="Circle"/>
          <p:cNvSpPr/>
          <p:nvPr/>
        </p:nvSpPr>
        <p:spPr>
          <a:xfrm>
            <a:off x="16358235" y="9156295"/>
            <a:ext cx="1035485" cy="1035485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7" name="Circle"/>
          <p:cNvSpPr/>
          <p:nvPr/>
        </p:nvSpPr>
        <p:spPr>
          <a:xfrm>
            <a:off x="19217295" y="9535607"/>
            <a:ext cx="1157214" cy="1157215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8" name="Arrow"/>
          <p:cNvSpPr/>
          <p:nvPr/>
        </p:nvSpPr>
        <p:spPr>
          <a:xfrm>
            <a:off x="21041146" y="7291907"/>
            <a:ext cx="3270657" cy="2781896"/>
          </a:xfrm>
          <a:prstGeom prst="rightArrow">
            <a:avLst>
              <a:gd name="adj1" fmla="val 35100"/>
              <a:gd name="adj2" fmla="val 37625"/>
            </a:avLst>
          </a:prstGeom>
          <a:solidFill>
            <a:schemeClr val="accent1">
              <a:satOff val="12166"/>
              <a:lumOff val="-13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9" name="Carbon"/>
          <p:cNvSpPr txBox="1"/>
          <p:nvPr/>
        </p:nvSpPr>
        <p:spPr>
          <a:xfrm>
            <a:off x="12358350" y="982754"/>
            <a:ext cx="3189255" cy="84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Carbon</a:t>
            </a:r>
          </a:p>
        </p:txBody>
      </p:sp>
      <p:sp>
        <p:nvSpPr>
          <p:cNvPr id="190" name="22 more C…"/>
          <p:cNvSpPr txBox="1"/>
          <p:nvPr/>
        </p:nvSpPr>
        <p:spPr>
          <a:xfrm>
            <a:off x="20696032" y="9999623"/>
            <a:ext cx="3074253" cy="16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22 more C</a:t>
            </a:r>
          </a:p>
          <a:p>
            <a:pPr/>
            <a:r>
              <a:t>45 more H</a:t>
            </a:r>
          </a:p>
        </p:txBody>
      </p:sp>
      <p:sp>
        <p:nvSpPr>
          <p:cNvPr id="191" name="Oxygen"/>
          <p:cNvSpPr txBox="1"/>
          <p:nvPr/>
        </p:nvSpPr>
        <p:spPr>
          <a:xfrm>
            <a:off x="12358350" y="2892674"/>
            <a:ext cx="4116464" cy="84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Oxygen</a:t>
            </a:r>
          </a:p>
        </p:txBody>
      </p:sp>
      <p:sp>
        <p:nvSpPr>
          <p:cNvPr id="192" name="Hydrogen"/>
          <p:cNvSpPr txBox="1"/>
          <p:nvPr/>
        </p:nvSpPr>
        <p:spPr>
          <a:xfrm>
            <a:off x="18078003" y="982754"/>
            <a:ext cx="3893646" cy="84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Hydrogen</a:t>
            </a:r>
          </a:p>
        </p:txBody>
      </p:sp>
      <p:sp>
        <p:nvSpPr>
          <p:cNvPr id="193" name="Line"/>
          <p:cNvSpPr/>
          <p:nvPr/>
        </p:nvSpPr>
        <p:spPr>
          <a:xfrm flipV="1">
            <a:off x="11228602" y="8284950"/>
            <a:ext cx="1" cy="79581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4" name="Line"/>
          <p:cNvSpPr/>
          <p:nvPr/>
        </p:nvSpPr>
        <p:spPr>
          <a:xfrm>
            <a:off x="11630335" y="8197011"/>
            <a:ext cx="1" cy="971688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5" name="Arrow"/>
          <p:cNvSpPr/>
          <p:nvPr/>
        </p:nvSpPr>
        <p:spPr>
          <a:xfrm>
            <a:off x="186357" y="8165343"/>
            <a:ext cx="1642332" cy="2278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35" y="14256"/>
                </a:moveTo>
                <a:lnTo>
                  <a:pt x="16035" y="21600"/>
                </a:lnTo>
                <a:lnTo>
                  <a:pt x="0" y="10800"/>
                </a:lnTo>
                <a:lnTo>
                  <a:pt x="16035" y="0"/>
                </a:lnTo>
                <a:lnTo>
                  <a:pt x="16035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chemeClr val="accent1">
              <a:satOff val="12166"/>
              <a:lumOff val="-13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6" name="Circle"/>
          <p:cNvSpPr/>
          <p:nvPr/>
        </p:nvSpPr>
        <p:spPr>
          <a:xfrm>
            <a:off x="18715885" y="6680199"/>
            <a:ext cx="1157215" cy="1157215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7" name="Circle"/>
          <p:cNvSpPr/>
          <p:nvPr/>
        </p:nvSpPr>
        <p:spPr>
          <a:xfrm>
            <a:off x="20687790" y="6953381"/>
            <a:ext cx="1157215" cy="1157214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8" name="Circle"/>
          <p:cNvSpPr/>
          <p:nvPr/>
        </p:nvSpPr>
        <p:spPr>
          <a:xfrm>
            <a:off x="17387093" y="10224608"/>
            <a:ext cx="1157215" cy="1157215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9" name="Circle"/>
          <p:cNvSpPr/>
          <p:nvPr/>
        </p:nvSpPr>
        <p:spPr>
          <a:xfrm>
            <a:off x="9827560" y="10847398"/>
            <a:ext cx="1157214" cy="1157214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0" name="Circle"/>
          <p:cNvSpPr/>
          <p:nvPr/>
        </p:nvSpPr>
        <p:spPr>
          <a:xfrm>
            <a:off x="7957957" y="10588642"/>
            <a:ext cx="1157215" cy="1157214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1" name="Circle"/>
          <p:cNvSpPr/>
          <p:nvPr/>
        </p:nvSpPr>
        <p:spPr>
          <a:xfrm>
            <a:off x="6522150" y="7084772"/>
            <a:ext cx="1157215" cy="1157214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2" name="Circle"/>
          <p:cNvSpPr/>
          <p:nvPr/>
        </p:nvSpPr>
        <p:spPr>
          <a:xfrm>
            <a:off x="7957957" y="7193793"/>
            <a:ext cx="1157215" cy="1157214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3" name="Circle"/>
          <p:cNvSpPr/>
          <p:nvPr/>
        </p:nvSpPr>
        <p:spPr>
          <a:xfrm>
            <a:off x="5859160" y="10847398"/>
            <a:ext cx="1157215" cy="1157214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4" name="Circle"/>
          <p:cNvSpPr/>
          <p:nvPr/>
        </p:nvSpPr>
        <p:spPr>
          <a:xfrm>
            <a:off x="4407252" y="10588642"/>
            <a:ext cx="1157215" cy="1157214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5" name="Circle"/>
          <p:cNvSpPr/>
          <p:nvPr/>
        </p:nvSpPr>
        <p:spPr>
          <a:xfrm>
            <a:off x="4687313" y="6943437"/>
            <a:ext cx="1157214" cy="1157214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6" name="Circle"/>
          <p:cNvSpPr/>
          <p:nvPr/>
        </p:nvSpPr>
        <p:spPr>
          <a:xfrm>
            <a:off x="3185350" y="6795252"/>
            <a:ext cx="1157214" cy="1157215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7" name="Circle"/>
          <p:cNvSpPr/>
          <p:nvPr/>
        </p:nvSpPr>
        <p:spPr>
          <a:xfrm>
            <a:off x="2628769" y="10847398"/>
            <a:ext cx="1157215" cy="1157214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8" name="Circle"/>
          <p:cNvSpPr/>
          <p:nvPr/>
        </p:nvSpPr>
        <p:spPr>
          <a:xfrm>
            <a:off x="952082" y="10588642"/>
            <a:ext cx="1157215" cy="1157214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9" name="Line"/>
          <p:cNvSpPr/>
          <p:nvPr/>
        </p:nvSpPr>
        <p:spPr>
          <a:xfrm>
            <a:off x="20685931" y="8615879"/>
            <a:ext cx="2078520" cy="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0" name="Line"/>
          <p:cNvSpPr/>
          <p:nvPr/>
        </p:nvSpPr>
        <p:spPr>
          <a:xfrm flipV="1">
            <a:off x="15185316" y="7872936"/>
            <a:ext cx="1" cy="742944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1" name="Line"/>
          <p:cNvSpPr/>
          <p:nvPr/>
        </p:nvSpPr>
        <p:spPr>
          <a:xfrm>
            <a:off x="11960824" y="9635354"/>
            <a:ext cx="1449028" cy="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2" name="Line"/>
          <p:cNvSpPr/>
          <p:nvPr/>
        </p:nvSpPr>
        <p:spPr>
          <a:xfrm flipV="1">
            <a:off x="10262700" y="9473176"/>
            <a:ext cx="734398" cy="40172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3" name="Line"/>
          <p:cNvSpPr/>
          <p:nvPr/>
        </p:nvSpPr>
        <p:spPr>
          <a:xfrm flipV="1">
            <a:off x="14338455" y="9369273"/>
            <a:ext cx="567023" cy="26351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4" name="Line"/>
          <p:cNvSpPr/>
          <p:nvPr/>
        </p:nvSpPr>
        <p:spPr>
          <a:xfrm>
            <a:off x="655679" y="9411251"/>
            <a:ext cx="1750021" cy="52557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5" name="Line"/>
          <p:cNvSpPr/>
          <p:nvPr/>
        </p:nvSpPr>
        <p:spPr>
          <a:xfrm flipH="1" flipV="1">
            <a:off x="15208808" y="9677897"/>
            <a:ext cx="1" cy="775636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6" name="Line"/>
          <p:cNvSpPr/>
          <p:nvPr/>
        </p:nvSpPr>
        <p:spPr>
          <a:xfrm flipV="1">
            <a:off x="15646975" y="8248873"/>
            <a:ext cx="1383882" cy="867964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7" name="Line"/>
          <p:cNvSpPr/>
          <p:nvPr/>
        </p:nvSpPr>
        <p:spPr>
          <a:xfrm flipV="1">
            <a:off x="17320266" y="7073242"/>
            <a:ext cx="1" cy="601234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8" name="Line"/>
          <p:cNvSpPr/>
          <p:nvPr/>
        </p:nvSpPr>
        <p:spPr>
          <a:xfrm flipV="1">
            <a:off x="16873576" y="8505245"/>
            <a:ext cx="254077" cy="11458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9" name="Line"/>
          <p:cNvSpPr/>
          <p:nvPr/>
        </p:nvSpPr>
        <p:spPr>
          <a:xfrm>
            <a:off x="17594923" y="8352936"/>
            <a:ext cx="741555" cy="741554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0" name="Line"/>
          <p:cNvSpPr/>
          <p:nvPr/>
        </p:nvSpPr>
        <p:spPr>
          <a:xfrm flipV="1">
            <a:off x="18737103" y="8397125"/>
            <a:ext cx="1141879" cy="65317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1" name="Line"/>
          <p:cNvSpPr/>
          <p:nvPr/>
        </p:nvSpPr>
        <p:spPr>
          <a:xfrm flipV="1">
            <a:off x="17896897" y="9746628"/>
            <a:ext cx="439581" cy="73517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2" name="Line"/>
          <p:cNvSpPr/>
          <p:nvPr/>
        </p:nvSpPr>
        <p:spPr>
          <a:xfrm>
            <a:off x="19441709" y="7516258"/>
            <a:ext cx="574550" cy="29424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3" name="Line"/>
          <p:cNvSpPr/>
          <p:nvPr/>
        </p:nvSpPr>
        <p:spPr>
          <a:xfrm flipV="1">
            <a:off x="20688289" y="7810499"/>
            <a:ext cx="377039" cy="287418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4" name="Line"/>
          <p:cNvSpPr/>
          <p:nvPr/>
        </p:nvSpPr>
        <p:spPr>
          <a:xfrm>
            <a:off x="9940663" y="10414865"/>
            <a:ext cx="314451" cy="77670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5" name="Line"/>
          <p:cNvSpPr/>
          <p:nvPr/>
        </p:nvSpPr>
        <p:spPr>
          <a:xfrm flipH="1">
            <a:off x="8919316" y="10216417"/>
            <a:ext cx="582528" cy="582528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6" name="Line"/>
          <p:cNvSpPr/>
          <p:nvPr/>
        </p:nvSpPr>
        <p:spPr>
          <a:xfrm flipH="1" flipV="1">
            <a:off x="7952858" y="9305662"/>
            <a:ext cx="1551167" cy="659386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7" name="Line"/>
          <p:cNvSpPr/>
          <p:nvPr/>
        </p:nvSpPr>
        <p:spPr>
          <a:xfrm flipV="1">
            <a:off x="8011897" y="8097916"/>
            <a:ext cx="292983" cy="29298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8" name="Line"/>
          <p:cNvSpPr/>
          <p:nvPr/>
        </p:nvSpPr>
        <p:spPr>
          <a:xfrm flipH="1" flipV="1">
            <a:off x="7181659" y="7810500"/>
            <a:ext cx="429584" cy="867816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9" name="Line"/>
          <p:cNvSpPr/>
          <p:nvPr/>
        </p:nvSpPr>
        <p:spPr>
          <a:xfrm flipV="1">
            <a:off x="6234677" y="9088158"/>
            <a:ext cx="1221889" cy="82574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0" name="Line"/>
          <p:cNvSpPr/>
          <p:nvPr/>
        </p:nvSpPr>
        <p:spPr>
          <a:xfrm>
            <a:off x="4545606" y="8897732"/>
            <a:ext cx="880507" cy="88050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1" name="Line"/>
          <p:cNvSpPr/>
          <p:nvPr/>
        </p:nvSpPr>
        <p:spPr>
          <a:xfrm>
            <a:off x="19084612" y="9474638"/>
            <a:ext cx="271992" cy="27199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2" name="Line"/>
          <p:cNvSpPr/>
          <p:nvPr/>
        </p:nvSpPr>
        <p:spPr>
          <a:xfrm flipH="1">
            <a:off x="2962014" y="9076560"/>
            <a:ext cx="894404" cy="89440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3" name="Line"/>
          <p:cNvSpPr/>
          <p:nvPr/>
        </p:nvSpPr>
        <p:spPr>
          <a:xfrm flipV="1">
            <a:off x="4688078" y="7810499"/>
            <a:ext cx="389199" cy="3892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4" name="Line"/>
          <p:cNvSpPr/>
          <p:nvPr/>
        </p:nvSpPr>
        <p:spPr>
          <a:xfrm flipH="1" flipV="1">
            <a:off x="3898409" y="7618830"/>
            <a:ext cx="139220" cy="77253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5" name="Line"/>
          <p:cNvSpPr/>
          <p:nvPr/>
        </p:nvSpPr>
        <p:spPr>
          <a:xfrm>
            <a:off x="6232790" y="10361262"/>
            <a:ext cx="1" cy="875762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6" name="Line"/>
          <p:cNvSpPr/>
          <p:nvPr/>
        </p:nvSpPr>
        <p:spPr>
          <a:xfrm flipH="1">
            <a:off x="5197580" y="10476272"/>
            <a:ext cx="389199" cy="38919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7" name="Line"/>
          <p:cNvSpPr/>
          <p:nvPr/>
        </p:nvSpPr>
        <p:spPr>
          <a:xfrm>
            <a:off x="2962014" y="10369407"/>
            <a:ext cx="1" cy="86761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8" name="Line"/>
          <p:cNvSpPr/>
          <p:nvPr/>
        </p:nvSpPr>
        <p:spPr>
          <a:xfrm flipH="1">
            <a:off x="1636034" y="10476272"/>
            <a:ext cx="891930" cy="3892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9" name="14 more C…"/>
          <p:cNvSpPr txBox="1"/>
          <p:nvPr/>
        </p:nvSpPr>
        <p:spPr>
          <a:xfrm>
            <a:off x="479487" y="11922714"/>
            <a:ext cx="3607533" cy="16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14 more C</a:t>
            </a:r>
          </a:p>
          <a:p>
            <a:pPr/>
            <a:r>
              <a:t>29 more H</a:t>
            </a:r>
          </a:p>
        </p:txBody>
      </p:sp>
      <p:pic>
        <p:nvPicPr>
          <p:cNvPr id="240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3333" fill="hold"/>
                                        <p:tgtEl>
                                          <p:spTgt spid="2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4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BD2295AE-6BC7-4104-A408-8649A2511508-L0-001.jpeg" descr="BD2295AE-6BC7-4104-A408-8649A2511508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8556" t="704" r="32285" b="26638"/>
          <a:stretch>
            <a:fillRect/>
          </a:stretch>
        </p:blipFill>
        <p:spPr>
          <a:xfrm>
            <a:off x="12459668" y="1099281"/>
            <a:ext cx="7230358" cy="11840452"/>
          </a:xfrm>
          <a:prstGeom prst="rect">
            <a:avLst/>
          </a:prstGeom>
        </p:spPr>
      </p:pic>
      <p:sp>
        <p:nvSpPr>
          <p:cNvPr id="243" name="Wax"/>
          <p:cNvSpPr txBox="1"/>
          <p:nvPr>
            <p:ph type="title"/>
          </p:nvPr>
        </p:nvSpPr>
        <p:spPr>
          <a:xfrm>
            <a:off x="3976687" y="958067"/>
            <a:ext cx="16430626" cy="2053830"/>
          </a:xfrm>
          <a:prstGeom prst="rect">
            <a:avLst/>
          </a:prstGeom>
        </p:spPr>
        <p:txBody>
          <a:bodyPr/>
          <a:lstStyle/>
          <a:p>
            <a:pPr/>
            <a:r>
              <a:t>Wax</a:t>
            </a:r>
          </a:p>
        </p:txBody>
      </p:sp>
      <p:sp>
        <p:nvSpPr>
          <p:cNvPr id="244" name="What else do we use that bees make?"/>
          <p:cNvSpPr txBox="1"/>
          <p:nvPr>
            <p:ph type="body" sz="quarter" idx="1"/>
          </p:nvPr>
        </p:nvSpPr>
        <p:spPr>
          <a:xfrm>
            <a:off x="3825746" y="45922"/>
            <a:ext cx="16430626" cy="714376"/>
          </a:xfrm>
          <a:prstGeom prst="rect">
            <a:avLst/>
          </a:prstGeom>
        </p:spPr>
        <p:txBody>
          <a:bodyPr/>
          <a:lstStyle/>
          <a:p>
            <a:pPr/>
            <a:r>
              <a:t>What else do we use that bees make?</a:t>
            </a:r>
          </a:p>
        </p:txBody>
      </p:sp>
      <p:pic>
        <p:nvPicPr>
          <p:cNvPr id="245" name="94CC5585-C1A3-4613-9B2F-B85B15742B9C-L0-001.jpeg" descr="94CC5585-C1A3-4613-9B2F-B85B15742B9C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41548" y="2978280"/>
            <a:ext cx="7616641" cy="101555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9" name="Drawing"/>
          <p:cNvGrpSpPr/>
          <p:nvPr/>
        </p:nvGrpSpPr>
        <p:grpSpPr>
          <a:xfrm>
            <a:off x="6695550" y="5832531"/>
            <a:ext cx="2930980" cy="1949172"/>
            <a:chOff x="0" y="-50799"/>
            <a:chExt cx="2930979" cy="1949170"/>
          </a:xfrm>
        </p:grpSpPr>
        <p:sp>
          <p:nvSpPr>
            <p:cNvPr id="246" name="Line"/>
            <p:cNvSpPr/>
            <p:nvPr/>
          </p:nvSpPr>
          <p:spPr>
            <a:xfrm>
              <a:off x="0" y="89616"/>
              <a:ext cx="2870442" cy="1685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52" fill="norm" stroke="1" extrusionOk="0">
                  <a:moveTo>
                    <a:pt x="11097" y="3723"/>
                  </a:moveTo>
                  <a:cubicBezTo>
                    <a:pt x="10828" y="3217"/>
                    <a:pt x="10560" y="2711"/>
                    <a:pt x="10157" y="2367"/>
                  </a:cubicBezTo>
                  <a:cubicBezTo>
                    <a:pt x="9754" y="2022"/>
                    <a:pt x="9217" y="1838"/>
                    <a:pt x="8384" y="1700"/>
                  </a:cubicBezTo>
                  <a:cubicBezTo>
                    <a:pt x="7551" y="1563"/>
                    <a:pt x="6422" y="1471"/>
                    <a:pt x="5643" y="1563"/>
                  </a:cubicBezTo>
                  <a:cubicBezTo>
                    <a:pt x="4864" y="1654"/>
                    <a:pt x="4434" y="1930"/>
                    <a:pt x="3911" y="2367"/>
                  </a:cubicBezTo>
                  <a:cubicBezTo>
                    <a:pt x="3387" y="2803"/>
                    <a:pt x="2769" y="3401"/>
                    <a:pt x="2258" y="4021"/>
                  </a:cubicBezTo>
                  <a:cubicBezTo>
                    <a:pt x="1748" y="4642"/>
                    <a:pt x="1345" y="5285"/>
                    <a:pt x="955" y="6319"/>
                  </a:cubicBezTo>
                  <a:cubicBezTo>
                    <a:pt x="566" y="7353"/>
                    <a:pt x="190" y="8778"/>
                    <a:pt x="55" y="10134"/>
                  </a:cubicBezTo>
                  <a:cubicBezTo>
                    <a:pt x="-79" y="11489"/>
                    <a:pt x="28" y="12776"/>
                    <a:pt x="418" y="13994"/>
                  </a:cubicBezTo>
                  <a:cubicBezTo>
                    <a:pt x="808" y="15212"/>
                    <a:pt x="1479" y="16361"/>
                    <a:pt x="1990" y="17165"/>
                  </a:cubicBezTo>
                  <a:cubicBezTo>
                    <a:pt x="2500" y="17969"/>
                    <a:pt x="2849" y="18429"/>
                    <a:pt x="3373" y="18820"/>
                  </a:cubicBezTo>
                  <a:cubicBezTo>
                    <a:pt x="3897" y="19210"/>
                    <a:pt x="4596" y="19532"/>
                    <a:pt x="5214" y="19877"/>
                  </a:cubicBezTo>
                  <a:cubicBezTo>
                    <a:pt x="5831" y="20221"/>
                    <a:pt x="6369" y="20589"/>
                    <a:pt x="6946" y="20865"/>
                  </a:cubicBezTo>
                  <a:cubicBezTo>
                    <a:pt x="7524" y="21140"/>
                    <a:pt x="8142" y="21324"/>
                    <a:pt x="9002" y="21439"/>
                  </a:cubicBezTo>
                  <a:cubicBezTo>
                    <a:pt x="9861" y="21554"/>
                    <a:pt x="10963" y="21600"/>
                    <a:pt x="12064" y="21485"/>
                  </a:cubicBezTo>
                  <a:cubicBezTo>
                    <a:pt x="13166" y="21370"/>
                    <a:pt x="14267" y="21094"/>
                    <a:pt x="15261" y="20704"/>
                  </a:cubicBezTo>
                  <a:cubicBezTo>
                    <a:pt x="16255" y="20313"/>
                    <a:pt x="17142" y="19808"/>
                    <a:pt x="17988" y="19279"/>
                  </a:cubicBezTo>
                  <a:cubicBezTo>
                    <a:pt x="18834" y="18751"/>
                    <a:pt x="19640" y="18199"/>
                    <a:pt x="20205" y="17510"/>
                  </a:cubicBezTo>
                  <a:cubicBezTo>
                    <a:pt x="20769" y="16820"/>
                    <a:pt x="21091" y="15993"/>
                    <a:pt x="21279" y="14775"/>
                  </a:cubicBezTo>
                  <a:cubicBezTo>
                    <a:pt x="21467" y="13557"/>
                    <a:pt x="21521" y="11949"/>
                    <a:pt x="21373" y="10547"/>
                  </a:cubicBezTo>
                  <a:cubicBezTo>
                    <a:pt x="21225" y="9146"/>
                    <a:pt x="20876" y="7951"/>
                    <a:pt x="20473" y="6802"/>
                  </a:cubicBezTo>
                  <a:cubicBezTo>
                    <a:pt x="20070" y="5653"/>
                    <a:pt x="19614" y="4550"/>
                    <a:pt x="19076" y="3677"/>
                  </a:cubicBezTo>
                  <a:cubicBezTo>
                    <a:pt x="18539" y="2803"/>
                    <a:pt x="17921" y="2160"/>
                    <a:pt x="17249" y="1723"/>
                  </a:cubicBezTo>
                  <a:cubicBezTo>
                    <a:pt x="16578" y="1287"/>
                    <a:pt x="15852" y="1057"/>
                    <a:pt x="14831" y="942"/>
                  </a:cubicBezTo>
                  <a:cubicBezTo>
                    <a:pt x="13811" y="827"/>
                    <a:pt x="12494" y="827"/>
                    <a:pt x="11769" y="850"/>
                  </a:cubicBezTo>
                  <a:cubicBezTo>
                    <a:pt x="11043" y="873"/>
                    <a:pt x="10909" y="919"/>
                    <a:pt x="10775" y="942"/>
                  </a:cubicBezTo>
                  <a:cubicBezTo>
                    <a:pt x="10640" y="965"/>
                    <a:pt x="10506" y="965"/>
                    <a:pt x="10493" y="804"/>
                  </a:cubicBezTo>
                  <a:cubicBezTo>
                    <a:pt x="10479" y="643"/>
                    <a:pt x="10587" y="322"/>
                    <a:pt x="10694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cap="all" spc="512" sz="3200">
                  <a:solidFill>
                    <a:srgbClr val="55D7FF"/>
                  </a:solidFill>
                  <a:latin typeface="Avenir Medium"/>
                  <a:ea typeface="Avenir Medium"/>
                  <a:cs typeface="Avenir Medium"/>
                  <a:sym typeface="Avenir Medium"/>
                </a:defRPr>
              </a:pPr>
            </a:p>
          </p:txBody>
        </p:sp>
        <p:pic>
          <p:nvPicPr>
            <p:cNvPr id="24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6267" y="-50801"/>
              <a:ext cx="2794713" cy="1949172"/>
            </a:xfrm>
            <a:prstGeom prst="rect">
              <a:avLst/>
            </a:prstGeom>
            <a:effectLst/>
          </p:spPr>
        </p:pic>
      </p:grpSp>
      <p:pic>
        <p:nvPicPr>
          <p:cNvPr id="250" name="Audio Recording.m4a" descr="Audio Recording.m4a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2190706" y="542309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40001" fill="hold"/>
                                        <p:tgtEl>
                                          <p:spTgt spid="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5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41503C11-C521-4943-8CB6-A69524F20D90-L0-001.jpeg" descr="41503C11-C521-4943-8CB6-A69524F20D90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3690" r="0" b="13690"/>
          <a:stretch>
            <a:fillRect/>
          </a:stretch>
        </p:blipFill>
        <p:spPr>
          <a:xfrm>
            <a:off x="3048000" y="3821906"/>
            <a:ext cx="18288000" cy="9894094"/>
          </a:xfrm>
          <a:prstGeom prst="rect">
            <a:avLst/>
          </a:prstGeom>
        </p:spPr>
      </p:pic>
      <p:sp>
        <p:nvSpPr>
          <p:cNvPr id="253" name="What is the wax for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the wax for?</a:t>
            </a:r>
          </a:p>
        </p:txBody>
      </p:sp>
      <p:sp>
        <p:nvSpPr>
          <p:cNvPr id="254" name="Wax surrounds the honey in the honeycomb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Wax surrounds the honey in the honeycomb</a:t>
            </a:r>
          </a:p>
        </p:txBody>
      </p:sp>
      <p:pic>
        <p:nvPicPr>
          <p:cNvPr id="255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190706" y="542309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78321" fill="hold"/>
                                        <p:tgtEl>
                                          <p:spTgt spid="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5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48B35FDC-E807-4167-B8CD-BDD946D05938-L0-001.jpeg" descr="48B35FDC-E807-4167-B8CD-BDD946D05938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555" t="0" r="5555" b="0"/>
          <a:stretch>
            <a:fillRect/>
          </a:stretch>
        </p:blipFill>
        <p:spPr>
          <a:xfrm>
            <a:off x="12192000" y="0"/>
            <a:ext cx="9144000" cy="13716000"/>
          </a:xfrm>
          <a:prstGeom prst="rect">
            <a:avLst/>
          </a:prstGeom>
        </p:spPr>
      </p:pic>
      <p:sp>
        <p:nvSpPr>
          <p:cNvPr id="258" name="Water beads up on wax pap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8301">
              <a:defRPr spc="843" sz="5270"/>
            </a:lvl1pPr>
          </a:lstStyle>
          <a:p>
            <a:pPr/>
            <a:r>
              <a:t>Water beads up on wax paper</a:t>
            </a:r>
          </a:p>
        </p:txBody>
      </p:sp>
      <p:sp>
        <p:nvSpPr>
          <p:cNvPr id="259" name="Water has polar covalent bonds (unequal sharing of electrons).  Polar compounds in honey mix with water.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Water has polar covalent bonds (unequal sharing of electrons).  Polar compounds in honey mix with water.</a:t>
            </a:r>
          </a:p>
          <a:p>
            <a:pPr/>
            <a:r>
              <a:t>Wax has NONPOLAR covalent bonds (equal sharing of electrons).</a:t>
            </a:r>
          </a:p>
          <a:p>
            <a:pPr/>
            <a:r>
              <a:t>Polar and NONPOLAR do NOT mix!</a:t>
            </a:r>
          </a:p>
        </p:txBody>
      </p:sp>
      <p:pic>
        <p:nvPicPr>
          <p:cNvPr id="26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190706" y="542309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46669" fill="hold"/>
                                        <p:tgtEl>
                                          <p:spTgt spid="2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6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"/>
          <p:cNvSpPr/>
          <p:nvPr/>
        </p:nvSpPr>
        <p:spPr>
          <a:xfrm>
            <a:off x="688012" y="874136"/>
            <a:ext cx="11356776" cy="11874289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3" name="Rectangle"/>
          <p:cNvSpPr/>
          <p:nvPr/>
        </p:nvSpPr>
        <p:spPr>
          <a:xfrm>
            <a:off x="12331514" y="874136"/>
            <a:ext cx="11457405" cy="11874289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4" name="Wax keeps water in"/>
          <p:cNvSpPr txBox="1"/>
          <p:nvPr/>
        </p:nvSpPr>
        <p:spPr>
          <a:xfrm>
            <a:off x="1116846" y="1202789"/>
            <a:ext cx="10721926" cy="845186"/>
          </a:xfrm>
          <a:prstGeom prst="rect">
            <a:avLst/>
          </a:prstGeom>
          <a:solidFill>
            <a:schemeClr val="accent1">
              <a:satOff val="12166"/>
              <a:lumOff val="-130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Wax keeps water in</a:t>
            </a:r>
          </a:p>
        </p:txBody>
      </p:sp>
      <p:sp>
        <p:nvSpPr>
          <p:cNvPr id="265" name="Hand lotion keeps water from leaving your skin"/>
          <p:cNvSpPr txBox="1"/>
          <p:nvPr/>
        </p:nvSpPr>
        <p:spPr>
          <a:xfrm>
            <a:off x="1618257" y="2373354"/>
            <a:ext cx="9496285" cy="1607186"/>
          </a:xfrm>
          <a:prstGeom prst="rect">
            <a:avLst/>
          </a:prstGeom>
          <a:solidFill>
            <a:schemeClr val="accent1">
              <a:satOff val="12166"/>
              <a:lumOff val="-130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Hand lotion keeps water from leaving your skin</a:t>
            </a:r>
          </a:p>
        </p:txBody>
      </p:sp>
      <p:sp>
        <p:nvSpPr>
          <p:cNvPr id="266" name="Wax paper keeps your sandwich from drying out"/>
          <p:cNvSpPr txBox="1"/>
          <p:nvPr/>
        </p:nvSpPr>
        <p:spPr>
          <a:xfrm>
            <a:off x="1663108" y="4404380"/>
            <a:ext cx="9406583" cy="1607186"/>
          </a:xfrm>
          <a:prstGeom prst="rect">
            <a:avLst/>
          </a:prstGeom>
          <a:solidFill>
            <a:schemeClr val="accent1">
              <a:satOff val="12166"/>
              <a:lumOff val="-130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Wax paper keeps your sandwich from drying out</a:t>
            </a:r>
          </a:p>
        </p:txBody>
      </p:sp>
      <p:sp>
        <p:nvSpPr>
          <p:cNvPr id="267" name="Wax on the surface of plant leaves can keep water from evaporating out of the leaf."/>
          <p:cNvSpPr txBox="1"/>
          <p:nvPr/>
        </p:nvSpPr>
        <p:spPr>
          <a:xfrm>
            <a:off x="1681077" y="6650929"/>
            <a:ext cx="9370646" cy="2369186"/>
          </a:xfrm>
          <a:prstGeom prst="rect">
            <a:avLst/>
          </a:prstGeom>
          <a:solidFill>
            <a:schemeClr val="accent1">
              <a:satOff val="12166"/>
              <a:lumOff val="-130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Wax on the surface of plant leaves can keep water from evaporating out of the leaf.</a:t>
            </a:r>
          </a:p>
        </p:txBody>
      </p:sp>
      <p:sp>
        <p:nvSpPr>
          <p:cNvPr id="268" name="Wax is put on apples and other fruit to keep in the water so they stay crisp."/>
          <p:cNvSpPr txBox="1"/>
          <p:nvPr/>
        </p:nvSpPr>
        <p:spPr>
          <a:xfrm>
            <a:off x="1785298" y="9659478"/>
            <a:ext cx="9162203" cy="2369186"/>
          </a:xfrm>
          <a:prstGeom prst="rect">
            <a:avLst/>
          </a:prstGeom>
          <a:solidFill>
            <a:schemeClr val="accent1">
              <a:satOff val="12166"/>
              <a:lumOff val="-130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Wax is put on apples and other fruit to keep in the water so they stay crisp.</a:t>
            </a:r>
          </a:p>
        </p:txBody>
      </p:sp>
      <p:sp>
        <p:nvSpPr>
          <p:cNvPr id="269" name="Wax keeps water out"/>
          <p:cNvSpPr txBox="1"/>
          <p:nvPr/>
        </p:nvSpPr>
        <p:spPr>
          <a:xfrm>
            <a:off x="12789609" y="1202789"/>
            <a:ext cx="10541216" cy="845186"/>
          </a:xfrm>
          <a:prstGeom prst="rect">
            <a:avLst/>
          </a:prstGeom>
          <a:gradFill>
            <a:gsLst>
              <a:gs pos="0">
                <a:schemeClr val="accent5">
                  <a:hueOff val="-485923"/>
                  <a:satOff val="-14474"/>
                  <a:lumOff val="-11330"/>
                </a:schemeClr>
              </a:gs>
              <a:gs pos="100000">
                <a:schemeClr val="accent5">
                  <a:hueOff val="-485679"/>
                  <a:satOff val="-12669"/>
                  <a:lumOff val="-27282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Wax keeps water out</a:t>
            </a:r>
          </a:p>
        </p:txBody>
      </p:sp>
      <p:sp>
        <p:nvSpPr>
          <p:cNvPr id="270" name="Wax keeps water out of the beehive"/>
          <p:cNvSpPr txBox="1"/>
          <p:nvPr/>
        </p:nvSpPr>
        <p:spPr>
          <a:xfrm>
            <a:off x="13537126" y="2373354"/>
            <a:ext cx="9413771" cy="1607186"/>
          </a:xfrm>
          <a:prstGeom prst="rect">
            <a:avLst/>
          </a:prstGeom>
          <a:gradFill>
            <a:gsLst>
              <a:gs pos="0">
                <a:schemeClr val="accent5">
                  <a:hueOff val="-485923"/>
                  <a:satOff val="-14474"/>
                  <a:lumOff val="-11330"/>
                </a:schemeClr>
              </a:gs>
              <a:gs pos="100000">
                <a:schemeClr val="accent5">
                  <a:hueOff val="-485679"/>
                  <a:satOff val="-12669"/>
                  <a:lumOff val="-27282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Wax keeps water out of the beehive</a:t>
            </a:r>
          </a:p>
        </p:txBody>
      </p:sp>
      <p:sp>
        <p:nvSpPr>
          <p:cNvPr id="271" name="A waxy oil keeps water out of your ears"/>
          <p:cNvSpPr txBox="1"/>
          <p:nvPr/>
        </p:nvSpPr>
        <p:spPr>
          <a:xfrm>
            <a:off x="13633650" y="4404380"/>
            <a:ext cx="9220723" cy="1607186"/>
          </a:xfrm>
          <a:prstGeom prst="rect">
            <a:avLst/>
          </a:prstGeom>
          <a:gradFill>
            <a:gsLst>
              <a:gs pos="0">
                <a:schemeClr val="accent5">
                  <a:hueOff val="-485923"/>
                  <a:satOff val="-14474"/>
                  <a:lumOff val="-11330"/>
                </a:schemeClr>
              </a:gs>
              <a:gs pos="100000">
                <a:schemeClr val="accent5">
                  <a:hueOff val="-485679"/>
                  <a:satOff val="-12669"/>
                  <a:lumOff val="-27282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 waxy oil keeps water out of your ears</a:t>
            </a:r>
          </a:p>
        </p:txBody>
      </p:sp>
      <p:sp>
        <p:nvSpPr>
          <p:cNvPr id="272" name="Wax repels water off the surface of your car to prevent water spots"/>
          <p:cNvSpPr txBox="1"/>
          <p:nvPr/>
        </p:nvSpPr>
        <p:spPr>
          <a:xfrm>
            <a:off x="13767131" y="6435407"/>
            <a:ext cx="8953761" cy="2369186"/>
          </a:xfrm>
          <a:prstGeom prst="rect">
            <a:avLst/>
          </a:prstGeom>
          <a:gradFill>
            <a:gsLst>
              <a:gs pos="0">
                <a:schemeClr val="accent5">
                  <a:hueOff val="-485923"/>
                  <a:satOff val="-14474"/>
                  <a:lumOff val="-11330"/>
                </a:schemeClr>
              </a:gs>
              <a:gs pos="100000">
                <a:schemeClr val="accent5">
                  <a:hueOff val="-485679"/>
                  <a:satOff val="-12669"/>
                  <a:lumOff val="-27282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Wax repels water off the surface of your car to prevent water spots</a:t>
            </a:r>
          </a:p>
        </p:txBody>
      </p:sp>
      <p:sp>
        <p:nvSpPr>
          <p:cNvPr id="273" name="Surfers put a sticky wax on their board because the surface wet with water is too slippery"/>
          <p:cNvSpPr txBox="1"/>
          <p:nvPr/>
        </p:nvSpPr>
        <p:spPr>
          <a:xfrm>
            <a:off x="13835923" y="9468493"/>
            <a:ext cx="8816177" cy="2369186"/>
          </a:xfrm>
          <a:prstGeom prst="rect">
            <a:avLst/>
          </a:prstGeom>
          <a:gradFill>
            <a:gsLst>
              <a:gs pos="0">
                <a:schemeClr val="accent5">
                  <a:hueOff val="-485923"/>
                  <a:satOff val="-14474"/>
                  <a:lumOff val="-11330"/>
                </a:schemeClr>
              </a:gs>
              <a:gs pos="100000">
                <a:schemeClr val="accent5">
                  <a:hueOff val="-485679"/>
                  <a:satOff val="-12669"/>
                  <a:lumOff val="-27282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Surfers put a sticky wax on their board because the surface wet with water is too slippery</a:t>
            </a:r>
          </a:p>
        </p:txBody>
      </p:sp>
      <p:pic>
        <p:nvPicPr>
          <p:cNvPr id="274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86666" fill="hold"/>
                                        <p:tgtEl>
                                          <p:spTgt spid="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7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–why do honeybees love hexagons? Ted ed…"/>
          <p:cNvSpPr/>
          <p:nvPr>
            <p:ph type="body" idx="13"/>
          </p:nvPr>
        </p:nvSpPr>
        <p:spPr>
          <a:xfrm>
            <a:off x="4833937" y="8683426"/>
            <a:ext cx="14716126" cy="1260476"/>
          </a:xfrm>
          <a:prstGeom prst="rect">
            <a:avLst/>
          </a:prstGeom>
        </p:spPr>
        <p:txBody>
          <a:bodyPr/>
          <a:lstStyle/>
          <a:p>
            <a:pPr/>
            <a:r>
              <a:t>–why do honeybees love hexagons? Ted ed</a:t>
            </a:r>
          </a:p>
          <a:p>
            <a:pPr/>
            <a:r>
              <a:t>By Zack Patterson and Andy peterson</a:t>
            </a:r>
          </a:p>
        </p:txBody>
      </p:sp>
      <p:sp>
        <p:nvSpPr>
          <p:cNvPr id="277" name="https://youtu.be/QEzlsjAqADA"/>
          <p:cNvSpPr/>
          <p:nvPr>
            <p:ph type="body" idx="14"/>
          </p:nvPr>
        </p:nvSpPr>
        <p:spPr>
          <a:xfrm>
            <a:off x="4833937" y="2680038"/>
            <a:ext cx="14716126" cy="1870076"/>
          </a:xfrm>
          <a:prstGeom prst="rect">
            <a:avLst/>
          </a:prstGeom>
        </p:spPr>
        <p:txBody>
          <a:bodyPr/>
          <a:lstStyle/>
          <a:p>
            <a:pPr/>
            <a:r>
              <a:t> </a:t>
            </a:r>
            <a:r>
              <a:rPr u="sng">
                <a:hlinkClick r:id="rId2" invalidUrl="" action="" tgtFrame="" tooltip="" history="1" highlightClick="0" endSnd="0"/>
              </a:rPr>
              <a:t>https://youtu.be/QEzlsjAqADA</a:t>
            </a:r>
          </a:p>
        </p:txBody>
      </p:sp>
      <p:pic>
        <p:nvPicPr>
          <p:cNvPr id="278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248207" y="5221836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1655" fill="hold"/>
                                        <p:tgtEl>
                                          <p:spTgt spid="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7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