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  <Override PartName="/ppt/media/media6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13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13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13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g"/>
          <p:cNvSpPr/>
          <p:nvPr>
            <p:ph type="pic" sz="quarter" idx="13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915009552_2264x1509.jpg"/>
          <p:cNvSpPr/>
          <p:nvPr>
            <p:ph type="pic" sz="quarter" idx="14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740519873_3318x2212.jpg"/>
          <p:cNvSpPr/>
          <p:nvPr>
            <p:ph type="pic" idx="15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g"/>
          <p:cNvSpPr/>
          <p:nvPr>
            <p:ph type="pic" idx="13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g"/>
          <p:cNvSpPr/>
          <p:nvPr>
            <p:ph type="pic" idx="13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14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Image"/>
          <p:cNvSpPr/>
          <p:nvPr>
            <p:ph type="pic" idx="13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Slide Subtitle"/>
          <p:cNvSpPr txBox="1"/>
          <p:nvPr>
            <p:ph type="body" sz="quarter" idx="13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Image"/>
          <p:cNvSpPr/>
          <p:nvPr>
            <p:ph type="pic" idx="13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Slide Subtitle"/>
          <p:cNvSpPr txBox="1"/>
          <p:nvPr>
            <p:ph type="body" sz="quarter" idx="14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pc="0" sz="12800"/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13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Agenda Subtitle"/>
          <p:cNvSpPr txBox="1"/>
          <p:nvPr>
            <p:ph type="body" sz="quarter" idx="13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3" Type="http://schemas.microsoft.com/office/2007/relationships/media" Target="../media/media1.m4a"/><Relationship Id="rId4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audio" Target="../media/media2.m4a"/><Relationship Id="rId4" Type="http://schemas.microsoft.com/office/2007/relationships/media" Target="../media/media2.m4a"/><Relationship Id="rId5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3" Type="http://schemas.microsoft.com/office/2007/relationships/media" Target="../media/media3.m4a"/><Relationship Id="rId4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3" Type="http://schemas.microsoft.com/office/2007/relationships/media" Target="../media/media4.m4a"/><Relationship Id="rId4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3" Type="http://schemas.microsoft.com/office/2007/relationships/media" Target="../media/media5.m4a"/><Relationship Id="rId4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3" Type="http://schemas.microsoft.com/office/2007/relationships/media" Target="../media/media6.m4a"/><Relationship Id="rId4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he density of a liquid changes with temperature, getting lower at higher temperature."/>
          <p:cNvSpPr txBox="1"/>
          <p:nvPr>
            <p:ph type="body" idx="13"/>
          </p:nvPr>
        </p:nvSpPr>
        <p:spPr>
          <a:xfrm>
            <a:off x="1219200" y="10897780"/>
            <a:ext cx="21945599" cy="169417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pc="-41" sz="4100"/>
            </a:lvl1pPr>
          </a:lstStyle>
          <a:p>
            <a:pPr/>
            <a:r>
              <a:t>The density of a liquid changes with temperature, getting lower at higher temperature.</a:t>
            </a:r>
          </a:p>
        </p:txBody>
      </p:sp>
      <p:sp>
        <p:nvSpPr>
          <p:cNvPr id="152" name="Density of a Liquid Experiment"/>
          <p:cNvSpPr txBox="1"/>
          <p:nvPr>
            <p:ph type="ctrTitle"/>
          </p:nvPr>
        </p:nvSpPr>
        <p:spPr>
          <a:xfrm>
            <a:off x="1219200" y="1502003"/>
            <a:ext cx="21945600" cy="2412785"/>
          </a:xfrm>
          <a:prstGeom prst="rect">
            <a:avLst/>
          </a:prstGeom>
        </p:spPr>
        <p:txBody>
          <a:bodyPr/>
          <a:lstStyle>
            <a:lvl1pPr defTabSz="2316479">
              <a:defRPr spc="-121" sz="12160">
                <a:solidFill>
                  <a:srgbClr val="371A94"/>
                </a:solidFill>
              </a:defRPr>
            </a:lvl1pPr>
          </a:lstStyle>
          <a:p>
            <a:pPr/>
            <a:r>
              <a:t>Density of a Liquid Experiment</a:t>
            </a:r>
          </a:p>
        </p:txBody>
      </p:sp>
      <p:sp>
        <p:nvSpPr>
          <p:cNvPr id="153" name="Density of the liquid = (mass of the liquid)/(volume of liquid)…"/>
          <p:cNvSpPr txBox="1"/>
          <p:nvPr>
            <p:ph type="subTitle" sz="half" idx="1"/>
          </p:nvPr>
        </p:nvSpPr>
        <p:spPr>
          <a:xfrm>
            <a:off x="1219200" y="4865018"/>
            <a:ext cx="21945600" cy="5082532"/>
          </a:xfrm>
          <a:prstGeom prst="rect">
            <a:avLst/>
          </a:prstGeom>
        </p:spPr>
        <p:txBody>
          <a:bodyPr/>
          <a:lstStyle/>
          <a:p>
            <a:pPr/>
            <a:r>
              <a:t>Density of the liquid = (mass of the liquid)/(volume of liquid)</a:t>
            </a:r>
          </a:p>
          <a:p>
            <a:pPr/>
            <a:r>
              <a:t>Pure water at 21 degrees Celsius Density = 0.998 g/mL </a:t>
            </a:r>
          </a:p>
          <a:p>
            <a:pPr/>
            <a:r>
              <a:t>OR about 1 g/mL</a:t>
            </a:r>
          </a:p>
        </p:txBody>
      </p:sp>
      <p:pic>
        <p:nvPicPr>
          <p:cNvPr id="154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36666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Equip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267711">
              <a:defRPr spc="-78" sz="7812"/>
            </a:lvl1pPr>
          </a:lstStyle>
          <a:p>
            <a:pPr/>
            <a:r>
              <a:t>Equipment </a:t>
            </a:r>
          </a:p>
        </p:txBody>
      </p:sp>
      <p:pic>
        <p:nvPicPr>
          <p:cNvPr id="157" name="EDB40F7B-AF37-4C41-948D-676A9FC62C97-L0-001.jpeg" descr="EDB40F7B-AF37-4C41-948D-676A9FC62C97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3352" t="0" r="13352" b="0"/>
          <a:stretch>
            <a:fillRect/>
          </a:stretch>
        </p:blipFill>
        <p:spPr>
          <a:xfrm>
            <a:off x="12192644" y="1270000"/>
            <a:ext cx="10922001" cy="11176000"/>
          </a:xfrm>
          <a:prstGeom prst="rect">
            <a:avLst/>
          </a:prstGeom>
        </p:spPr>
      </p:pic>
      <p:sp>
        <p:nvSpPr>
          <p:cNvPr id="158" name="Density of water vs. density of oil"/>
          <p:cNvSpPr txBox="1"/>
          <p:nvPr>
            <p:ph type="body" idx="1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Density of water vs. density of oil</a:t>
            </a:r>
          </a:p>
        </p:txBody>
      </p:sp>
      <p:sp>
        <p:nvSpPr>
          <p:cNvPr id="159" name="500 gram in 0.01 gram kitchen scale found under $20 on Amazon.…"/>
          <p:cNvSpPr txBox="1"/>
          <p:nvPr>
            <p:ph type="body" sz="half" idx="1"/>
          </p:nvPr>
        </p:nvSpPr>
        <p:spPr>
          <a:xfrm>
            <a:off x="1219200" y="3405082"/>
            <a:ext cx="9757569" cy="9002818"/>
          </a:xfrm>
          <a:prstGeom prst="rect">
            <a:avLst/>
          </a:prstGeom>
        </p:spPr>
        <p:txBody>
          <a:bodyPr/>
          <a:lstStyle/>
          <a:p>
            <a:pPr/>
            <a:r>
              <a:t>500 gram in 0.01 gram kitchen scale found under $20 on Amazon.</a:t>
            </a:r>
          </a:p>
          <a:p>
            <a:pPr/>
            <a:r>
              <a:t>One or more graduated cylinder(s).</a:t>
            </a:r>
          </a:p>
          <a:p>
            <a:pPr/>
            <a:r>
              <a:t>Water room temperature.</a:t>
            </a:r>
          </a:p>
          <a:p>
            <a:pPr/>
            <a:r>
              <a:t>Other liquid, I chose extra virgin olive oil.  You can syrup, salt water, vinegar, sugar water, etc. using the same method.</a:t>
            </a:r>
          </a:p>
          <a:p>
            <a:pPr/>
            <a:r>
              <a:t>Dropper to get the liquid as exactly as possible on the volume line.</a:t>
            </a:r>
          </a:p>
        </p:txBody>
      </p:sp>
      <p:pic>
        <p:nvPicPr>
          <p:cNvPr id="160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53333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Density of Tap Water at Room Temperat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Density of Tap Water at Room Temperature</a:t>
            </a:r>
          </a:p>
        </p:txBody>
      </p:sp>
      <p:sp>
        <p:nvSpPr>
          <p:cNvPr id="163" name="Step 1: Turn on the scale and push the button that makes the mass equal to 0.00 grams.…"/>
          <p:cNvSpPr txBox="1"/>
          <p:nvPr>
            <p:ph type="body" idx="1"/>
          </p:nvPr>
        </p:nvSpPr>
        <p:spPr>
          <a:xfrm>
            <a:off x="1219199" y="3524439"/>
            <a:ext cx="21945601" cy="9350008"/>
          </a:xfrm>
          <a:prstGeom prst="rect">
            <a:avLst/>
          </a:prstGeom>
        </p:spPr>
        <p:txBody>
          <a:bodyPr/>
          <a:lstStyle/>
          <a:p>
            <a:pPr defTabSz="660400">
              <a:spcBef>
                <a:spcPts val="1900"/>
              </a:spcBef>
              <a:defRPr spc="-108" sz="5440"/>
            </a:pPr>
            <a:r>
              <a:t>Step 1: Turn on the scale and push the button that makes the mass equal to 0.00 grams.</a:t>
            </a:r>
          </a:p>
          <a:p>
            <a:pPr defTabSz="660400">
              <a:spcBef>
                <a:spcPts val="1900"/>
              </a:spcBef>
              <a:defRPr spc="-108" sz="5440"/>
            </a:pPr>
            <a:r>
              <a:t>Step 2: Place the empty graduated cylinder on the scale and record the mass.  </a:t>
            </a:r>
            <a:r>
              <a:rPr>
                <a:solidFill>
                  <a:srgbClr val="E22400"/>
                </a:solidFill>
              </a:rPr>
              <a:t>Mass of 50 mL cylinder = 20.11 g</a:t>
            </a:r>
            <a:endParaRPr>
              <a:solidFill>
                <a:srgbClr val="E22400"/>
              </a:solidFill>
            </a:endParaRPr>
          </a:p>
          <a:p>
            <a:pPr defTabSz="660400">
              <a:spcBef>
                <a:spcPts val="1900"/>
              </a:spcBef>
              <a:defRPr spc="-108" sz="5440"/>
            </a:pPr>
            <a:r>
              <a:t>Step 3:  Fill the cylinder with water to one of the marks on the graduated cylinder.  </a:t>
            </a:r>
            <a:r>
              <a:rPr>
                <a:solidFill>
                  <a:srgbClr val="DA5100"/>
                </a:solidFill>
              </a:rPr>
              <a:t>Volume of water = 40. mL</a:t>
            </a:r>
            <a:endParaRPr>
              <a:solidFill>
                <a:srgbClr val="DA5100"/>
              </a:solidFill>
            </a:endParaRPr>
          </a:p>
          <a:p>
            <a:pPr defTabSz="660400">
              <a:spcBef>
                <a:spcPts val="1900"/>
              </a:spcBef>
              <a:defRPr spc="-108" sz="5440"/>
            </a:pPr>
            <a:r>
              <a:t>Step 4: Weigh the water in the cylinder.  </a:t>
            </a:r>
            <a:r>
              <a:rPr>
                <a:solidFill>
                  <a:srgbClr val="E22400"/>
                </a:solidFill>
              </a:rPr>
              <a:t>Mass of cylinder and water = 60.03g</a:t>
            </a:r>
          </a:p>
        </p:txBody>
      </p:sp>
      <p:sp>
        <p:nvSpPr>
          <p:cNvPr id="164" name="Record your data in a table in your lab notebook with the temperature in your house"/>
          <p:cNvSpPr txBox="1"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08990">
              <a:defRPr spc="-43" sz="4312"/>
            </a:lvl1pPr>
          </a:lstStyle>
          <a:p>
            <a:pPr/>
            <a:r>
              <a:t>Record your data in a table in your lab notebook with the temperature in your house</a:t>
            </a:r>
          </a:p>
        </p:txBody>
      </p:sp>
      <p:pic>
        <p:nvPicPr>
          <p:cNvPr id="165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54988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alculation of Density of Liqui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Calculation of Density of Liquid</a:t>
            </a:r>
          </a:p>
        </p:txBody>
      </p:sp>
      <p:sp>
        <p:nvSpPr>
          <p:cNvPr id="168" name="Mass of liquid = mass of cylinder with liquid - mass of empty cylinder.  Be sure the bottom of the curved surface of the liquid is on the volume mark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defTabSz="775969">
              <a:spcBef>
                <a:spcPts val="2200"/>
              </a:spcBef>
              <a:defRPr spc="-127" sz="6392"/>
            </a:pPr>
            <a:r>
              <a:t>Mass of liquid = mass of cylinder with liquid - mass of empty cylinder.  </a:t>
            </a:r>
            <a:r>
              <a:rPr>
                <a:solidFill>
                  <a:srgbClr val="371A94"/>
                </a:solidFill>
              </a:rPr>
              <a:t>Be sure the bottom of the curved surface of the liquid is on the volume mark.</a:t>
            </a:r>
          </a:p>
          <a:p>
            <a:pPr defTabSz="775969">
              <a:spcBef>
                <a:spcPts val="2200"/>
              </a:spcBef>
              <a:defRPr spc="-127" sz="6392">
                <a:solidFill>
                  <a:srgbClr val="E22400"/>
                </a:solidFill>
              </a:defRPr>
            </a:pPr>
            <a:r>
              <a:t>Mass of 40. mL of water = 60.03 g - 20.11 g = 39.92 g</a:t>
            </a:r>
          </a:p>
          <a:p>
            <a:pPr defTabSz="775969">
              <a:spcBef>
                <a:spcPts val="2200"/>
              </a:spcBef>
              <a:defRPr spc="-127" sz="6392"/>
            </a:pPr>
            <a:r>
              <a:t>Density of water = 39.92 g/40. mL = 0.998 g/mL </a:t>
            </a:r>
          </a:p>
          <a:p>
            <a:pPr defTabSz="775969">
              <a:spcBef>
                <a:spcPts val="2200"/>
              </a:spcBef>
              <a:defRPr spc="-127" sz="6392"/>
            </a:pPr>
            <a:r>
              <a:t>Rounds to 1.0 g/mL which is what we expect for 💦 water.</a:t>
            </a:r>
          </a:p>
        </p:txBody>
      </p:sp>
      <p:sp>
        <p:nvSpPr>
          <p:cNvPr id="169" name="Density equals the mass of the liquid divided by the volume of the same amount of liquid"/>
          <p:cNvSpPr txBox="1"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67715">
              <a:defRPr spc="-40" sz="4092"/>
            </a:lvl1pPr>
          </a:lstStyle>
          <a:p>
            <a:pPr/>
            <a:r>
              <a:t>Density equals the mass of the liquid divided by the volume of the same amount of liquid</a:t>
            </a:r>
          </a:p>
        </p:txBody>
      </p:sp>
      <p:pic>
        <p:nvPicPr>
          <p:cNvPr id="170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74988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What’s next?…"/>
          <p:cNvSpPr txBox="1"/>
          <p:nvPr>
            <p:ph type="title"/>
          </p:nvPr>
        </p:nvSpPr>
        <p:spPr>
          <a:xfrm>
            <a:off x="1219200" y="3242270"/>
            <a:ext cx="21945600" cy="9090932"/>
          </a:xfrm>
          <a:prstGeom prst="rect">
            <a:avLst/>
          </a:prstGeom>
        </p:spPr>
        <p:txBody>
          <a:bodyPr/>
          <a:lstStyle/>
          <a:p>
            <a:pPr defTabSz="1780032">
              <a:defRPr sz="9344"/>
            </a:pPr>
            <a:r>
              <a:t>What’s next?</a:t>
            </a:r>
          </a:p>
          <a:p>
            <a:pPr defTabSz="1780032">
              <a:defRPr sz="9344">
                <a:solidFill>
                  <a:srgbClr val="0061FE"/>
                </a:solidFill>
              </a:defRPr>
            </a:pPr>
            <a:r>
              <a:t>Try putting different volumes of water in the cylinder and repeat the process.</a:t>
            </a:r>
          </a:p>
          <a:p>
            <a:pPr defTabSz="1780032">
              <a:defRPr sz="9344">
                <a:solidFill>
                  <a:srgbClr val="FF6A00"/>
                </a:solidFill>
              </a:defRPr>
            </a:pPr>
            <a:r>
              <a:t>The density of the water should always end up the same within the amount of error in your experiment.</a:t>
            </a:r>
          </a:p>
        </p:txBody>
      </p:sp>
      <p:pic>
        <p:nvPicPr>
          <p:cNvPr id="173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64988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rying room temperature olive oi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Trying room temperature olive oil</a:t>
            </a:r>
          </a:p>
        </p:txBody>
      </p:sp>
      <p:sp>
        <p:nvSpPr>
          <p:cNvPr id="176" name="Mass of empty 10.0 mL graduated cylinder = 8.36 g…"/>
          <p:cNvSpPr txBox="1"/>
          <p:nvPr>
            <p:ph type="body" idx="1"/>
          </p:nvPr>
        </p:nvSpPr>
        <p:spPr>
          <a:xfrm>
            <a:off x="1219199" y="4013200"/>
            <a:ext cx="21945601" cy="8917434"/>
          </a:xfrm>
          <a:prstGeom prst="rect">
            <a:avLst/>
          </a:prstGeom>
        </p:spPr>
        <p:txBody>
          <a:bodyPr/>
          <a:lstStyle/>
          <a:p>
            <a:pPr defTabSz="800735">
              <a:spcBef>
                <a:spcPts val="2300"/>
              </a:spcBef>
              <a:defRPr spc="-131" sz="6596"/>
            </a:pPr>
            <a:r>
              <a:t>Mass of empty 10.0 mL graduated cylinder = 8.36 g</a:t>
            </a:r>
          </a:p>
          <a:p>
            <a:pPr defTabSz="800735">
              <a:spcBef>
                <a:spcPts val="2300"/>
              </a:spcBef>
              <a:defRPr spc="-131" sz="6596"/>
            </a:pPr>
            <a:r>
              <a:t>Mass of cylinder with 10.0 mL of oil = 17.69 g</a:t>
            </a:r>
          </a:p>
          <a:p>
            <a:pPr defTabSz="800735">
              <a:spcBef>
                <a:spcPts val="2300"/>
              </a:spcBef>
              <a:defRPr spc="-131" sz="6596"/>
            </a:pPr>
            <a:r>
              <a:t>Mass of 10.0 mL of olive oil = 17.69 g- 8.36 g = 9.33 g</a:t>
            </a:r>
          </a:p>
          <a:p>
            <a:pPr defTabSz="800735">
              <a:spcBef>
                <a:spcPts val="2300"/>
              </a:spcBef>
              <a:defRPr spc="-131" sz="6596"/>
            </a:pPr>
            <a:r>
              <a:t>Density of olive oil = 9.33 g/10.0 mL = 0.933 g/mL</a:t>
            </a:r>
          </a:p>
          <a:p>
            <a:pPr defTabSz="800735">
              <a:spcBef>
                <a:spcPts val="2300"/>
              </a:spcBef>
              <a:defRPr spc="-131" sz="6596">
                <a:solidFill>
                  <a:srgbClr val="BE38F3"/>
                </a:solidFill>
              </a:defRPr>
            </a:pPr>
            <a:r>
              <a:t>The density of oil is less than the density of the water.  Will it float on top or sink?</a:t>
            </a:r>
          </a:p>
        </p:txBody>
      </p:sp>
      <p:sp>
        <p:nvSpPr>
          <p:cNvPr id="177" name="I used the smaller 10.0mL graduated cylinder because I did not want to waste oil."/>
          <p:cNvSpPr txBox="1"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I used the smaller 10.0mL graduated cylinder because I did not want to waste oil.</a:t>
            </a:r>
          </a:p>
        </p:txBody>
      </p:sp>
      <p:pic>
        <p:nvPicPr>
          <p:cNvPr id="178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48321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