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5976342"/>
            <a:ext cx="19621500" cy="1016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Tx/>
              <a:buSzTx/>
              <a:buNone/>
              <a:defRPr sz="5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401356" y="-466091"/>
            <a:ext cx="24858146" cy="165721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601765" y="803671"/>
            <a:ext cx="15180470" cy="332184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buClrTx/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4601765" y="4250531"/>
            <a:ext cx="15180470" cy="8036719"/>
          </a:xfrm>
          <a:prstGeom prst="rect">
            <a:avLst/>
          </a:prstGeom>
        </p:spPr>
        <p:txBody>
          <a:bodyPr lIns="71437" tIns="71437" rIns="71437" bIns="71437"/>
          <a:lstStyle>
            <a:lvl1pPr marL="529166" indent="-529166" defTabSz="821531">
              <a:buFont typeface="Georgia"/>
              <a:buBlip>
                <a:blip r:embed="rId3"/>
              </a:buBlip>
            </a:lvl1pPr>
            <a:lvl2pPr marL="910166" indent="-529166" defTabSz="821531">
              <a:buFont typeface="Georgia"/>
              <a:buBlip>
                <a:blip r:embed="rId3"/>
              </a:buBlip>
            </a:lvl2pPr>
            <a:lvl3pPr marL="1291166" indent="-529166" defTabSz="821531">
              <a:buFont typeface="Georgia"/>
              <a:buBlip>
                <a:blip r:embed="rId3"/>
              </a:buBlip>
            </a:lvl3pPr>
            <a:lvl4pPr marL="1672166" indent="-529166" defTabSz="821531">
              <a:buFont typeface="Georgia"/>
              <a:buBlip>
                <a:blip r:embed="rId3"/>
              </a:buBlip>
            </a:lvl4pPr>
            <a:lvl5pPr marL="2053166" indent="-529166" defTabSz="821531">
              <a:buFont typeface="Georgia"/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35813" y="13108781"/>
            <a:ext cx="494513" cy="5286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buClrTx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/>
          <p:nvPr>
            <p:ph type="pic" sz="quarter" idx="13"/>
          </p:nvPr>
        </p:nvSpPr>
        <p:spPr>
          <a:xfrm>
            <a:off x="13710046" y="3696890"/>
            <a:ext cx="6071314" cy="91261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4601765" y="803671"/>
            <a:ext cx="15180470" cy="332184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buClrTx/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xfrm>
            <a:off x="4601765" y="4250531"/>
            <a:ext cx="7590235" cy="8036719"/>
          </a:xfrm>
          <a:prstGeom prst="rect">
            <a:avLst/>
          </a:prstGeom>
        </p:spPr>
        <p:txBody>
          <a:bodyPr lIns="71437" tIns="71437" rIns="71437" bIns="71437"/>
          <a:lstStyle>
            <a:lvl1pPr marL="529166" indent="-529166" defTabSz="821531">
              <a:spcBef>
                <a:spcPts val="3900"/>
              </a:spcBef>
              <a:buFont typeface="Georgia"/>
              <a:buBlip>
                <a:blip r:embed="rId3"/>
              </a:buBlip>
            </a:lvl1pPr>
            <a:lvl2pPr marL="910166" indent="-529166" defTabSz="821531">
              <a:spcBef>
                <a:spcPts val="3900"/>
              </a:spcBef>
              <a:buFont typeface="Georgia"/>
              <a:buBlip>
                <a:blip r:embed="rId3"/>
              </a:buBlip>
            </a:lvl2pPr>
            <a:lvl3pPr marL="1291166" indent="-529166" defTabSz="821531">
              <a:spcBef>
                <a:spcPts val="3900"/>
              </a:spcBef>
              <a:buFont typeface="Georgia"/>
              <a:buBlip>
                <a:blip r:embed="rId3"/>
              </a:buBlip>
            </a:lvl3pPr>
            <a:lvl4pPr marL="1672166" indent="-529166" defTabSz="821531">
              <a:spcBef>
                <a:spcPts val="3900"/>
              </a:spcBef>
              <a:buFont typeface="Georgia"/>
              <a:buBlip>
                <a:blip r:embed="rId3"/>
              </a:buBlip>
            </a:lvl4pPr>
            <a:lvl5pPr marL="2053166" indent="-529166" defTabSz="821531">
              <a:spcBef>
                <a:spcPts val="3900"/>
              </a:spcBef>
              <a:buFont typeface="Georgia"/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1935813" y="13108781"/>
            <a:ext cx="494513" cy="5286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buClrTx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/>
          <p:nvPr>
            <p:ph type="pic" idx="13"/>
          </p:nvPr>
        </p:nvSpPr>
        <p:spPr>
          <a:xfrm>
            <a:off x="8797790" y="1908835"/>
            <a:ext cx="15049647" cy="1003309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3940968" y="2071687"/>
            <a:ext cx="8036720" cy="466129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buClrTx/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sz="quarter" idx="1"/>
          </p:nvPr>
        </p:nvSpPr>
        <p:spPr>
          <a:xfrm>
            <a:off x="3940968" y="6947296"/>
            <a:ext cx="8036720" cy="5072064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 defTabSz="821531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 defTabSz="821531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 defTabSz="821531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 defTabSz="821531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1935813" y="13108781"/>
            <a:ext cx="494513" cy="5286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buClrTx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559736" y="-1609527"/>
            <a:ext cx="18834099" cy="125560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8592578" y="822007"/>
            <a:ext cx="18666243" cy="124441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12934950" y="2257124"/>
            <a:ext cx="9525000" cy="14317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half" idx="13"/>
          </p:nvPr>
        </p:nvSpPr>
        <p:spPr>
          <a:xfrm>
            <a:off x="13652500" y="4610100"/>
            <a:ext cx="9525000" cy="103716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13030200" y="630755"/>
            <a:ext cx="10820400" cy="7213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-1955800"/>
            <a:ext cx="12065000" cy="181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5253" y="13228624"/>
            <a:ext cx="453238" cy="48737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b="1" sz="2400">
                <a:solidFill>
                  <a:srgbClr val="51573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1143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714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2286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2857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3429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4000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4572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5143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hlXc_eEtBHA" TargetMode="External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hyperlink" Target="http://compoundchem.com" TargetMode="External"/><Relationship Id="rId5" Type="http://schemas.openxmlformats.org/officeDocument/2006/relationships/audio" Target="../media/media3.m4a"/><Relationship Id="rId6" Type="http://schemas.microsoft.com/office/2007/relationships/media" Target="../media/media3.m4a"/><Relationship Id="rId7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audio" Target="../media/media4.m4a"/><Relationship Id="rId5" Type="http://schemas.microsoft.com/office/2007/relationships/media" Target="../media/media4.m4a"/><Relationship Id="rId6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audio" Target="../media/media5.m4a"/><Relationship Id="rId5" Type="http://schemas.microsoft.com/office/2007/relationships/media" Target="../media/media5.m4a"/><Relationship Id="rId6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audio" Target="../media/media8.m4a"/><Relationship Id="rId7" Type="http://schemas.microsoft.com/office/2007/relationships/media" Target="../media/media8.m4a"/><Relationship Id="rId8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agranc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Fragrance</a:t>
            </a:r>
          </a:p>
        </p:txBody>
      </p:sp>
      <p:sp>
        <p:nvSpPr>
          <p:cNvPr id="149" name="Or Olfaction…"/>
          <p:cNvSpPr txBox="1"/>
          <p:nvPr>
            <p:ph type="subTitle" sz="half" idx="1"/>
          </p:nvPr>
        </p:nvSpPr>
        <p:spPr>
          <a:xfrm>
            <a:off x="2070100" y="7061200"/>
            <a:ext cx="20243800" cy="5219647"/>
          </a:xfrm>
          <a:prstGeom prst="rect">
            <a:avLst/>
          </a:prstGeom>
        </p:spPr>
        <p:txBody>
          <a:bodyPr/>
          <a:lstStyle/>
          <a:p>
            <a:pPr defTabSz="751205">
              <a:defRPr sz="3276"/>
            </a:pPr>
            <a:r>
              <a:t>Or Olfaction</a:t>
            </a:r>
          </a:p>
          <a:p>
            <a:pPr defTabSz="751205">
              <a:defRPr sz="7644">
                <a:solidFill>
                  <a:srgbClr val="85604A"/>
                </a:solidFill>
                <a:latin typeface="+mn-lt"/>
                <a:ea typeface="+mn-ea"/>
                <a:cs typeface="+mn-cs"/>
                <a:sym typeface="Didot"/>
              </a:defRPr>
            </a:pPr>
            <a:r>
              <a:t>Organic Functional Groups</a:t>
            </a:r>
          </a:p>
          <a:p>
            <a:pPr defTabSz="751205">
              <a:defRPr sz="7644">
                <a:solidFill>
                  <a:srgbClr val="85604A"/>
                </a:solidFill>
                <a:latin typeface="+mn-lt"/>
                <a:ea typeface="+mn-ea"/>
                <a:cs typeface="+mn-cs"/>
                <a:sym typeface="Didot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https://youtu.be/hlXc_eEtBHA</a:t>
            </a:r>
          </a:p>
        </p:txBody>
      </p:sp>
      <p:pic>
        <p:nvPicPr>
          <p:cNvPr id="15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832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Olfaction- the sense of sme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2239">
              <a:defRPr sz="9964"/>
            </a:lvl1pPr>
          </a:lstStyle>
          <a:p>
            <a:pPr/>
            <a:r>
              <a:t> Olfaction- the sense of smell</a:t>
            </a:r>
          </a:p>
        </p:txBody>
      </p:sp>
      <p:sp>
        <p:nvSpPr>
          <p:cNvPr id="153" name="Mammals are good at smelling compared to other vertebrate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Mammals are good at smelling compared to other vertebrates.</a:t>
            </a:r>
          </a:p>
          <a:p>
            <a:pPr>
              <a:buBlip>
                <a:blip r:embed="rId2"/>
              </a:buBlip>
            </a:pPr>
            <a:r>
              <a:t>Humans are number 13 in their ability to distinguish different odors according to Yoshihito Niimura University of Tokyo in Genome Research.</a:t>
            </a:r>
          </a:p>
          <a:p>
            <a:pPr>
              <a:buBlip>
                <a:blip r:embed="rId2"/>
              </a:buBlip>
            </a:pPr>
            <a:r>
              <a:t>Number one is the elephant.  They can smell water twelve miles away.</a:t>
            </a:r>
          </a:p>
        </p:txBody>
      </p:sp>
      <p:pic>
        <p:nvPicPr>
          <p:cNvPr id="15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00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4EFE9DB3-EC0D-435C-958A-E84D6AB12DF3-L0-001.jpeg" descr="4EFE9DB3-EC0D-435C-958A-E84D6AB12DF3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710046" y="4275931"/>
            <a:ext cx="6059489" cy="7985919"/>
          </a:xfrm>
          <a:prstGeom prst="rect">
            <a:avLst/>
          </a:prstGeom>
        </p:spPr>
      </p:pic>
      <p:sp>
        <p:nvSpPr>
          <p:cNvPr id="157" name="Flor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Floral</a:t>
            </a:r>
          </a:p>
        </p:txBody>
      </p:sp>
      <p:sp>
        <p:nvSpPr>
          <p:cNvPr id="158" name="compoundchem.com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u="sng">
                <a:hlinkClick r:id="rId4" invalidUrl="" action="" tgtFrame="" tooltip="" history="1" highlightClick="0" endSnd="0"/>
              </a:rPr>
              <a:t>compoundchem.com</a:t>
            </a:r>
          </a:p>
          <a:p>
            <a:pPr>
              <a:buBlip>
                <a:blip r:embed="rId3"/>
              </a:buBlip>
            </a:pPr>
            <a:r>
              <a:t>Many compounds contribute the scent of flowers.</a:t>
            </a:r>
          </a:p>
          <a:p>
            <a:pPr>
              <a:buBlip>
                <a:blip r:embed="rId3"/>
              </a:buBlip>
            </a:pPr>
            <a:r>
              <a:t>Floral fragrance molecules are organic compounds containing C, H, and O.</a:t>
            </a:r>
          </a:p>
        </p:txBody>
      </p:sp>
      <p:pic>
        <p:nvPicPr>
          <p:cNvPr id="159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666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2-phenolethanol has a benzene ring (aromatic) found in many fragrance molecules and an alcohol (a carbon connected to an oxygen with a hydrogen on it) which usually has a sweet smell.…"/>
          <p:cNvSpPr txBox="1"/>
          <p:nvPr>
            <p:ph type="body" idx="1"/>
          </p:nvPr>
        </p:nvSpPr>
        <p:spPr>
          <a:xfrm>
            <a:off x="1897595" y="2600203"/>
            <a:ext cx="20243801" cy="1052813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2-phenolethanol has a benzene ring (aromatic) found in many fragrance molecules and an alcohol (a carbon connected to an oxygen with a hydrogen on it) which usually has a sweet smell.</a:t>
            </a:r>
          </a:p>
          <a:p>
            <a:pPr>
              <a:buBlip>
                <a:blip r:embed="rId2"/>
              </a:buBlip>
            </a:pPr>
            <a:r>
              <a:t>Beta-ionone, beta-damascenone, and beta-damascone all have a carbon double bonded to an oxygen and single bonded to two carbons called a ketone group.  They also have C to C double bonds called alkenes in the molecules.</a:t>
            </a:r>
          </a:p>
          <a:p>
            <a:pPr>
              <a:buBlip>
                <a:blip r:embed="rId2"/>
              </a:buBlip>
            </a:pPr>
            <a:r>
              <a:t>Nerol, geraniol, and citronellol have alcohol and alkene groups.</a:t>
            </a:r>
          </a:p>
          <a:p>
            <a:pPr>
              <a:buBlip>
                <a:blip r:embed="rId2"/>
              </a:buBlip>
            </a:pPr>
            <a:r>
              <a:t>(-)-cis-rose oxide has an ether group which has an oxygen bonded to two carbons.</a:t>
            </a:r>
          </a:p>
        </p:txBody>
      </p:sp>
      <p:grpSp>
        <p:nvGrpSpPr>
          <p:cNvPr id="164" name="Roses fragrance comes from a mixture of many molecules"/>
          <p:cNvGrpSpPr/>
          <p:nvPr/>
        </p:nvGrpSpPr>
        <p:grpSpPr>
          <a:xfrm>
            <a:off x="2505515" y="934362"/>
            <a:ext cx="19027962" cy="1988110"/>
            <a:chOff x="0" y="0"/>
            <a:chExt cx="19027961" cy="1988108"/>
          </a:xfrm>
        </p:grpSpPr>
        <p:sp>
          <p:nvSpPr>
            <p:cNvPr id="163" name="Roses fragrance comes from a mixture of many molecules"/>
            <p:cNvSpPr txBox="1"/>
            <p:nvPr/>
          </p:nvSpPr>
          <p:spPr>
            <a:xfrm>
              <a:off x="25400" y="25399"/>
              <a:ext cx="18977162" cy="1937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1498600">
                <a:defRPr b="1">
                  <a:solidFill>
                    <a:srgbClr val="B73A30">
                      <a:alpha val="85000"/>
                    </a:srgbClr>
                  </a:solidFill>
                </a:defRPr>
              </a:lvl1pPr>
            </a:lstStyle>
            <a:p>
              <a:pPr/>
              <a:r>
                <a:t>Roses fragrance comes from a mixture of many molecules</a:t>
              </a:r>
            </a:p>
          </p:txBody>
        </p:sp>
        <p:pic>
          <p:nvPicPr>
            <p:cNvPr id="162" name="Roses fragrance comes from a mixture of many molecules Roses fragrance comes from a mixture of many molecules" descr="Roses fragrance comes from a mixture of many molecules Roses fragrance comes from a mixture of many molecules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9027962" cy="1988110"/>
            </a:xfrm>
            <a:prstGeom prst="rect">
              <a:avLst/>
            </a:prstGeom>
            <a:effectLst/>
          </p:spPr>
        </p:pic>
      </p:grpSp>
      <p:pic>
        <p:nvPicPr>
          <p:cNvPr id="165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0000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D7C0F302-0C1F-4288-A3FE-1E14230885DB-L0-001.png" descr="D7C0F302-0C1F-4288-A3FE-1E14230885DB-L0-001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003916" y="3864749"/>
            <a:ext cx="6890989" cy="9086435"/>
          </a:xfrm>
          <a:prstGeom prst="rect">
            <a:avLst/>
          </a:prstGeom>
        </p:spPr>
      </p:pic>
      <p:sp>
        <p:nvSpPr>
          <p:cNvPr id="168" name="Eugenol- ingredient in oil of cloves, found in carn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4732">
              <a:defRPr sz="9222"/>
            </a:lvl1pPr>
          </a:lstStyle>
          <a:p>
            <a:pPr/>
            <a:r>
              <a:t>Eugenol- ingredient in oil of cloves, found in carnation</a:t>
            </a:r>
          </a:p>
        </p:txBody>
      </p:sp>
      <p:sp>
        <p:nvSpPr>
          <p:cNvPr id="169" name="Oil of Clove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Oil of Cloves</a:t>
            </a:r>
          </a:p>
          <a:p>
            <a:pPr>
              <a:buBlip>
                <a:blip r:embed="rId3"/>
              </a:buBlip>
            </a:pPr>
            <a:r>
              <a:t>Used in dentistry</a:t>
            </a:r>
          </a:p>
          <a:p>
            <a:pPr>
              <a:buBlip>
                <a:blip r:embed="rId3"/>
              </a:buBlip>
            </a:pPr>
            <a:r>
              <a:t>Found in cosmetics</a:t>
            </a:r>
          </a:p>
          <a:p>
            <a:pPr>
              <a:buBlip>
                <a:blip r:embed="rId3"/>
              </a:buBlip>
            </a:pPr>
            <a:r>
              <a:t>Contain an aromatic alcohol (phenol), ether, and alkene functional group.</a:t>
            </a:r>
          </a:p>
        </p:txBody>
      </p:sp>
      <p:pic>
        <p:nvPicPr>
          <p:cNvPr id="170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333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ragrance-free consumer product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2239">
              <a:defRPr sz="9964"/>
            </a:lvl1pPr>
          </a:lstStyle>
          <a:p>
            <a:pPr/>
            <a:r>
              <a:t>Fragrance-free consumer products?</a:t>
            </a:r>
          </a:p>
        </p:txBody>
      </p:sp>
      <p:sp>
        <p:nvSpPr>
          <p:cNvPr id="173" name="Environmental Working Group reports that products hidden fragrance mixtures which do not have to be revealed to consumers may contain chemicals that act as hormone disrupters or other health hazard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Environmental Working Group reports that products hidden fragrance mixtures which do not have to be revealed to consumers may contain chemicals that act as hormone disrupters or other health hazards.</a:t>
            </a:r>
          </a:p>
          <a:p>
            <a:pPr>
              <a:buBlip>
                <a:blip r:embed="rId2"/>
              </a:buBlip>
            </a:pPr>
            <a:r>
              <a:t>Perfumes used to be made from actual herbs and flowers, but in the 70's and 80's most were changed over to petrochemical sources.</a:t>
            </a:r>
          </a:p>
        </p:txBody>
      </p:sp>
      <p:pic>
        <p:nvPicPr>
          <p:cNvPr id="17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0165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Fruit</a:t>
            </a:r>
          </a:p>
        </p:txBody>
      </p:sp>
      <p:sp>
        <p:nvSpPr>
          <p:cNvPr id="177" name="Isoamyl acetate is the scent of bananas"/>
          <p:cNvSpPr txBox="1"/>
          <p:nvPr>
            <p:ph type="body" sz="quarter" idx="1"/>
          </p:nvPr>
        </p:nvSpPr>
        <p:spPr>
          <a:xfrm>
            <a:off x="3940968" y="7177302"/>
            <a:ext cx="8036720" cy="2671384"/>
          </a:xfrm>
          <a:prstGeom prst="rect">
            <a:avLst/>
          </a:prstGeom>
          <a:solidFill>
            <a:srgbClr val="E4BE6F"/>
          </a:solidFill>
        </p:spPr>
        <p:txBody>
          <a:bodyPr/>
          <a:lstStyle>
            <a:lvl1pPr defTabSz="1498600">
              <a:buClr>
                <a:srgbClr val="9A7865"/>
              </a:buClr>
              <a:defRPr b="1" sz="5600">
                <a:solidFill>
                  <a:srgbClr val="B73A30">
                    <a:alpha val="85000"/>
                  </a:srgbClr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Isoamyl acetate is the scent of bananas</a:t>
            </a:r>
          </a:p>
        </p:txBody>
      </p:sp>
      <p:sp>
        <p:nvSpPr>
          <p:cNvPr id="178" name="Esters are organic compounds that give fruity fragrance"/>
          <p:cNvSpPr txBox="1"/>
          <p:nvPr/>
        </p:nvSpPr>
        <p:spPr>
          <a:xfrm>
            <a:off x="1727630" y="1240739"/>
            <a:ext cx="9572234" cy="286522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3400"/>
              </a:spcBef>
              <a:defRPr sz="5800"/>
            </a:lvl1pPr>
          </a:lstStyle>
          <a:p>
            <a:pPr/>
            <a:r>
              <a:t>Esters are organic compounds that give fruity fragrance</a:t>
            </a:r>
          </a:p>
        </p:txBody>
      </p:sp>
      <p:pic>
        <p:nvPicPr>
          <p:cNvPr id="17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Banana"/>
          <p:cNvSpPr/>
          <p:nvPr/>
        </p:nvSpPr>
        <p:spPr>
          <a:xfrm>
            <a:off x="14669527" y="1976440"/>
            <a:ext cx="8154852" cy="8649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48" h="20072" fill="norm" stroke="1" extrusionOk="0">
                <a:moveTo>
                  <a:pt x="17419" y="1"/>
                </a:moveTo>
                <a:cubicBezTo>
                  <a:pt x="17020" y="17"/>
                  <a:pt x="16510" y="237"/>
                  <a:pt x="16540" y="455"/>
                </a:cubicBezTo>
                <a:cubicBezTo>
                  <a:pt x="16966" y="3528"/>
                  <a:pt x="16746" y="4498"/>
                  <a:pt x="16243" y="5038"/>
                </a:cubicBezTo>
                <a:cubicBezTo>
                  <a:pt x="11841" y="9762"/>
                  <a:pt x="13185" y="11967"/>
                  <a:pt x="3522" y="15416"/>
                </a:cubicBezTo>
                <a:cubicBezTo>
                  <a:pt x="1632" y="16073"/>
                  <a:pt x="481" y="16953"/>
                  <a:pt x="0" y="18249"/>
                </a:cubicBezTo>
                <a:cubicBezTo>
                  <a:pt x="245" y="18993"/>
                  <a:pt x="538" y="19412"/>
                  <a:pt x="538" y="19412"/>
                </a:cubicBezTo>
                <a:cubicBezTo>
                  <a:pt x="538" y="19412"/>
                  <a:pt x="4624" y="21591"/>
                  <a:pt x="11089" y="18030"/>
                </a:cubicBezTo>
                <a:cubicBezTo>
                  <a:pt x="17845" y="14310"/>
                  <a:pt x="21600" y="9045"/>
                  <a:pt x="18376" y="4166"/>
                </a:cubicBezTo>
                <a:cubicBezTo>
                  <a:pt x="18376" y="4166"/>
                  <a:pt x="17979" y="1181"/>
                  <a:pt x="17878" y="235"/>
                </a:cubicBezTo>
                <a:cubicBezTo>
                  <a:pt x="17859" y="54"/>
                  <a:pt x="17659" y="-9"/>
                  <a:pt x="17419" y="1"/>
                </a:cubicBezTo>
                <a:close/>
              </a:path>
            </a:pathLst>
          </a:custGeom>
          <a:solidFill>
            <a:srgbClr val="E4BE6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6666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soamyl acetate is an ester.    Many fruit scents are ester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1162">
              <a:defRPr sz="9434"/>
            </a:lvl1pPr>
          </a:lstStyle>
          <a:p>
            <a:pPr/>
            <a:r>
              <a:t>Isoamyl acetate is an ester.    Many fruit scents are esters.</a:t>
            </a:r>
          </a:p>
        </p:txBody>
      </p:sp>
      <p:sp>
        <p:nvSpPr>
          <p:cNvPr id="183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84" name="60D72820-15A8-4763-B820-A4D3D1BFFE1B-L0-001.jpeg" descr="60D72820-15A8-4763-B820-A4D3D1BFFE1B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6454" y="3950939"/>
            <a:ext cx="15308583" cy="5814122"/>
          </a:xfrm>
          <a:prstGeom prst="rect">
            <a:avLst/>
          </a:prstGeom>
        </p:spPr>
      </p:pic>
      <p:sp>
        <p:nvSpPr>
          <p:cNvPr id="185" name="CH"/>
          <p:cNvSpPr txBox="1"/>
          <p:nvPr/>
        </p:nvSpPr>
        <p:spPr>
          <a:xfrm>
            <a:off x="7964756" y="6968648"/>
            <a:ext cx="1583020" cy="9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CH</a:t>
            </a:r>
          </a:p>
        </p:txBody>
      </p:sp>
      <p:sp>
        <p:nvSpPr>
          <p:cNvPr id="186" name="C"/>
          <p:cNvSpPr txBox="1"/>
          <p:nvPr/>
        </p:nvSpPr>
        <p:spPr>
          <a:xfrm>
            <a:off x="15212774" y="6681141"/>
            <a:ext cx="786731" cy="9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187" name="Rectangle"/>
          <p:cNvSpPr/>
          <p:nvPr/>
        </p:nvSpPr>
        <p:spPr>
          <a:xfrm>
            <a:off x="13453271" y="3849828"/>
            <a:ext cx="4909444" cy="6188848"/>
          </a:xfrm>
          <a:prstGeom prst="rect">
            <a:avLst/>
          </a:prstGeom>
          <a:blipFill>
            <a:blip r:embed="rId4">
              <a:alphaModFix amt="3200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</a:p>
        </p:txBody>
      </p:sp>
      <p:sp>
        <p:nvSpPr>
          <p:cNvPr id="188" name="Ester"/>
          <p:cNvSpPr/>
          <p:nvPr/>
        </p:nvSpPr>
        <p:spPr>
          <a:xfrm>
            <a:off x="17945858" y="5905499"/>
            <a:ext cx="4161387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8" y="14256"/>
                </a:moveTo>
                <a:lnTo>
                  <a:pt x="6328" y="21600"/>
                </a:lnTo>
                <a:lnTo>
                  <a:pt x="0" y="10800"/>
                </a:lnTo>
                <a:lnTo>
                  <a:pt x="6328" y="0"/>
                </a:lnTo>
                <a:lnTo>
                  <a:pt x="6328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Ester</a:t>
            </a:r>
          </a:p>
        </p:txBody>
      </p:sp>
      <p:sp>
        <p:nvSpPr>
          <p:cNvPr id="189" name="Ester"/>
          <p:cNvSpPr txBox="1"/>
          <p:nvPr/>
        </p:nvSpPr>
        <p:spPr>
          <a:xfrm>
            <a:off x="19020279" y="6451136"/>
            <a:ext cx="3423061" cy="9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Ester</a:t>
            </a:r>
          </a:p>
        </p:txBody>
      </p:sp>
      <p:sp>
        <p:nvSpPr>
          <p:cNvPr id="190" name="CH"/>
          <p:cNvSpPr txBox="1"/>
          <p:nvPr/>
        </p:nvSpPr>
        <p:spPr>
          <a:xfrm>
            <a:off x="11588292" y="6968648"/>
            <a:ext cx="1207416" cy="9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CH</a:t>
            </a:r>
          </a:p>
        </p:txBody>
      </p:sp>
      <p:sp>
        <p:nvSpPr>
          <p:cNvPr id="191" name="2"/>
          <p:cNvSpPr txBox="1"/>
          <p:nvPr/>
        </p:nvSpPr>
        <p:spPr>
          <a:xfrm>
            <a:off x="12580573" y="7428658"/>
            <a:ext cx="484125" cy="9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192" name="CH"/>
          <p:cNvSpPr txBox="1"/>
          <p:nvPr/>
        </p:nvSpPr>
        <p:spPr>
          <a:xfrm>
            <a:off x="9661999" y="8204925"/>
            <a:ext cx="1207415" cy="986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CH</a:t>
            </a:r>
          </a:p>
        </p:txBody>
      </p:sp>
      <p:sp>
        <p:nvSpPr>
          <p:cNvPr id="193" name="2"/>
          <p:cNvSpPr txBox="1"/>
          <p:nvPr/>
        </p:nvSpPr>
        <p:spPr>
          <a:xfrm>
            <a:off x="10624223" y="8664936"/>
            <a:ext cx="701061" cy="9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2</a:t>
            </a:r>
          </a:p>
        </p:txBody>
      </p:sp>
      <p:pic>
        <p:nvPicPr>
          <p:cNvPr id="194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6666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