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  <Override PartName="/ppt/media/media6.m4a" ContentType="audio/unknown"/>
  <Override PartName="/ppt/media/media7.m4a" ContentType="audio/unknown"/>
  <Override PartName="/ppt/media/media8.m4a" ContentType="audio/unknown"/>
  <Override PartName="/ppt/media/media9.m4a" ContentType="audio/unknown"/>
  <Override PartName="/ppt/media/image1.jpeg" ContentType="image/jpeg"/>
  <Override PartName="/ppt/media/media10.m4a" ContentType="audio/unknown"/>
  <Override PartName="/ppt/media/media11.m4a" ContentType="audio/unknown"/>
  <Override PartName="/ppt/media/media12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Image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Image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Relationship Id="rId3" Type="http://schemas.openxmlformats.org/officeDocument/2006/relationships/audio" Target="../media/media10.m4a"/><Relationship Id="rId4" Type="http://schemas.microsoft.com/office/2007/relationships/media" Target="../media/media10.m4a"/><Relationship Id="rId5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3" Type="http://schemas.microsoft.com/office/2007/relationships/media" Target="../media/media11.m4a"/><Relationship Id="rId4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www.allaboutbirds.org/guide/Red-shouldered_Hawk/overview" TargetMode="External"/><Relationship Id="rId3" Type="http://schemas.openxmlformats.org/officeDocument/2006/relationships/audio" Target="../media/media12.m4a"/><Relationship Id="rId4" Type="http://schemas.microsoft.com/office/2007/relationships/media" Target="../media/media12.m4a"/><Relationship Id="rId5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3" Type="http://schemas.microsoft.com/office/2007/relationships/media" Target="../media/media2.m4a"/><Relationship Id="rId4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3" Type="http://schemas.microsoft.com/office/2007/relationships/media" Target="../media/media3.m4a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3" Type="http://schemas.microsoft.com/office/2007/relationships/media" Target="../media/media4.m4a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allaboutbirds.org/guide/Trumpeter_Swan/lifehistory" TargetMode="External"/><Relationship Id="rId3" Type="http://schemas.openxmlformats.org/officeDocument/2006/relationships/audio" Target="../media/media5.m4a"/><Relationship Id="rId4" Type="http://schemas.microsoft.com/office/2007/relationships/media" Target="../media/media5.m4a"/><Relationship Id="rId5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audio" Target="../media/media6.m4a"/><Relationship Id="rId3" Type="http://schemas.microsoft.com/office/2007/relationships/media" Target="../media/media6.m4a"/><Relationship Id="rId4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3" Type="http://schemas.microsoft.com/office/2007/relationships/media" Target="../media/media7.m4a"/><Relationship Id="rId4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audio" Target="../media/media8.m4a"/><Relationship Id="rId3" Type="http://schemas.microsoft.com/office/2007/relationships/media" Target="../media/media8.m4a"/><Relationship Id="rId4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allaboutbirds.org/guide/Nuttalls_Woodpecker/id" TargetMode="External"/><Relationship Id="rId3" Type="http://schemas.openxmlformats.org/officeDocument/2006/relationships/audio" Target="../media/media9.m4a"/><Relationship Id="rId4" Type="http://schemas.microsoft.com/office/2007/relationships/media" Target="../media/media9.m4a"/><Relationship Id="rId5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n’t peek!"/>
          <p:cNvSpPr txBox="1"/>
          <p:nvPr>
            <p:ph type="body" idx="21"/>
          </p:nvPr>
        </p:nvSpPr>
        <p:spPr>
          <a:xfrm>
            <a:off x="1219200" y="8751714"/>
            <a:ext cx="21945599" cy="3840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2121408">
              <a:lnSpc>
                <a:spcPct val="80000"/>
              </a:lnSpc>
              <a:defRPr spc="0" sz="19488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Don’t peek!</a:t>
            </a:r>
          </a:p>
        </p:txBody>
      </p:sp>
      <p:sp>
        <p:nvSpPr>
          <p:cNvPr id="152" name="Which bird genus fits the clues?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2292095">
              <a:defRPr spc="-120" sz="12032"/>
            </a:pPr>
            <a:r>
              <a:t>Which bird genus fits the clues?</a:t>
            </a:r>
          </a:p>
          <a:p>
            <a:pPr defTabSz="2292095">
              <a:defRPr spc="-120" sz="12032"/>
            </a:pPr>
            <a:r>
              <a:t>You have 3 clues to figure it out!</a:t>
            </a:r>
          </a:p>
        </p:txBody>
      </p:sp>
      <p:pic>
        <p:nvPicPr>
          <p:cNvPr id="153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21655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Eats small mammals and lizards"/>
          <p:cNvSpPr txBox="1"/>
          <p:nvPr>
            <p:ph type="body" idx="21"/>
          </p:nvPr>
        </p:nvSpPr>
        <p:spPr>
          <a:xfrm>
            <a:off x="1219199" y="12027319"/>
            <a:ext cx="21945602" cy="8326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Eats small mammals and lizards</a:t>
            </a:r>
          </a:p>
        </p:txBody>
      </p:sp>
      <p:sp>
        <p:nvSpPr>
          <p:cNvPr id="185" name="Soaring"/>
          <p:cNvSpPr txBox="1"/>
          <p:nvPr>
            <p:ph type="body" sz="quarter" idx="1"/>
          </p:nvPr>
        </p:nvSpPr>
        <p:spPr>
          <a:xfrm>
            <a:off x="1219200" y="4214484"/>
            <a:ext cx="14226052" cy="3910324"/>
          </a:xfrm>
          <a:prstGeom prst="rect">
            <a:avLst/>
          </a:prstGeom>
        </p:spPr>
        <p:txBody>
          <a:bodyPr/>
          <a:lstStyle>
            <a:lvl1pPr defTabSz="2170176">
              <a:defRPr sz="19936"/>
            </a:lvl1pPr>
          </a:lstStyle>
          <a:p>
            <a:pPr/>
            <a:r>
              <a:t>Soaring</a:t>
            </a:r>
          </a:p>
        </p:txBody>
      </p:sp>
      <p:pic>
        <p:nvPicPr>
          <p:cNvPr id="186" name="345F0F14-E0DA-446A-BE78-936BD131CC7D-L0-001.jpeg" descr="345F0F14-E0DA-446A-BE78-936BD131CC7D-L0-001.jpeg"/>
          <p:cNvPicPr>
            <a:picLocks noChangeAspect="1"/>
          </p:cNvPicPr>
          <p:nvPr/>
        </p:nvPicPr>
        <p:blipFill>
          <a:blip r:embed="rId2">
            <a:extLst/>
          </a:blip>
          <a:srcRect l="22917" t="33747" r="25852" b="21380"/>
          <a:stretch>
            <a:fillRect/>
          </a:stretch>
        </p:blipFill>
        <p:spPr>
          <a:xfrm>
            <a:off x="16593715" y="1207527"/>
            <a:ext cx="5270013" cy="6154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8322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isten 👂"/>
          <p:cNvSpPr txBox="1"/>
          <p:nvPr>
            <p:ph type="title"/>
          </p:nvPr>
        </p:nvSpPr>
        <p:spPr>
          <a:xfrm>
            <a:off x="1219200" y="6059833"/>
            <a:ext cx="21945600" cy="6604001"/>
          </a:xfrm>
          <a:prstGeom prst="rect">
            <a:avLst/>
          </a:prstGeom>
        </p:spPr>
        <p:txBody>
          <a:bodyPr/>
          <a:lstStyle/>
          <a:p>
            <a:pPr/>
            <a:r>
              <a:t>Listen 👂 </a:t>
            </a:r>
          </a:p>
        </p:txBody>
      </p:sp>
      <p:pic>
        <p:nvPicPr>
          <p:cNvPr id="190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048246" y="688675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6666" fill="hold"/>
                                        <p:tgtEl>
                                          <p:spTgt spid="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aptors like this bird return to the same nesting area each yea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Raptors like this bird return to the same nesting area each year.</a:t>
            </a:r>
          </a:p>
          <a:p>
            <a:pPr/>
            <a:r>
              <a:t>The oldest can live 25 years.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https://www.allaboutbirds.org/guide/Red-shouldered_Hawk/overview"/>
          <p:cNvSpPr txBox="1"/>
          <p:nvPr>
            <p:ph type="body" idx="21"/>
          </p:nvPr>
        </p:nvSpPr>
        <p:spPr>
          <a:xfrm>
            <a:off x="1219200" y="8462239"/>
            <a:ext cx="21945602" cy="349204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https://www.allaboutbirds.org/guide/Red-shouldered_Hawk/overview</a:t>
            </a:r>
          </a:p>
        </p:txBody>
      </p:sp>
      <p:sp>
        <p:nvSpPr>
          <p:cNvPr id="195" name="Hawks"/>
          <p:cNvSpPr txBox="1"/>
          <p:nvPr>
            <p:ph type="body" sz="half" idx="1"/>
          </p:nvPr>
        </p:nvSpPr>
        <p:spPr>
          <a:xfrm>
            <a:off x="1219199" y="1224417"/>
            <a:ext cx="21945601" cy="4269707"/>
          </a:xfrm>
          <a:prstGeom prst="rect">
            <a:avLst/>
          </a:prstGeom>
        </p:spPr>
        <p:txBody>
          <a:bodyPr/>
          <a:lstStyle>
            <a:lvl1pPr defTabSz="2365248">
              <a:defRPr sz="21728"/>
            </a:lvl1pPr>
          </a:lstStyle>
          <a:p>
            <a:pPr/>
            <a:r>
              <a:t>Hawks</a:t>
            </a:r>
          </a:p>
        </p:txBody>
      </p:sp>
      <p:pic>
        <p:nvPicPr>
          <p:cNvPr id="196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8321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ey eat mainly aquatic plants with some small mollusks, worms, and fish.…"/>
          <p:cNvSpPr txBox="1"/>
          <p:nvPr>
            <p:ph type="body" idx="21"/>
          </p:nvPr>
        </p:nvSpPr>
        <p:spPr>
          <a:xfrm>
            <a:off x="1219199" y="8318486"/>
            <a:ext cx="21945602" cy="35926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They eat mainly aquatic plants with some small mollusks, worms, and fish.</a:t>
            </a:r>
          </a:p>
          <a:p>
            <a:pPr/>
            <a:r>
              <a:t>They are </a:t>
            </a:r>
            <a:r>
              <a:rPr b="1" i="1">
                <a:latin typeface="Graphik"/>
                <a:ea typeface="Graphik"/>
                <a:cs typeface="Graphik"/>
                <a:sym typeface="Graphik"/>
              </a:rPr>
              <a:t>dabblers.</a:t>
            </a:r>
          </a:p>
        </p:txBody>
      </p:sp>
      <p:sp>
        <p:nvSpPr>
          <p:cNvPr id="156" name="Swims and Flies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2365248">
              <a:defRPr sz="21728"/>
            </a:lvl1pPr>
          </a:lstStyle>
          <a:p>
            <a:pPr/>
            <a:r>
              <a:t>Swims and Flies</a:t>
            </a:r>
          </a:p>
        </p:txBody>
      </p:sp>
      <p:pic>
        <p:nvPicPr>
          <p:cNvPr id="157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78321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he largest of this type of bird needs at least 100 yards of “runway” to take off."/>
          <p:cNvSpPr txBox="1"/>
          <p:nvPr>
            <p:ph type="body" idx="21"/>
          </p:nvPr>
        </p:nvSpPr>
        <p:spPr>
          <a:xfrm>
            <a:off x="1219200" y="8828752"/>
            <a:ext cx="21945602" cy="31039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 largest of this type of bird needs at least 100 yards of “runway” to take off.</a:t>
            </a:r>
          </a:p>
        </p:txBody>
      </p:sp>
      <p:sp>
        <p:nvSpPr>
          <p:cNvPr id="160" name="They “run” across the top of the water to take off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They “run” across the top of the water to take off.</a:t>
            </a:r>
          </a:p>
        </p:txBody>
      </p:sp>
      <p:pic>
        <p:nvPicPr>
          <p:cNvPr id="161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0000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he babies are called cygnets.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babies are called cygnets.</a:t>
            </a:r>
          </a:p>
          <a:p>
            <a:pPr/>
            <a:r>
              <a:t>Their genus name is Cygnus.</a:t>
            </a:r>
          </a:p>
        </p:txBody>
      </p:sp>
      <p:pic>
        <p:nvPicPr>
          <p:cNvPr id="164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33333" fill="hold"/>
                                        <p:tgtEl>
                                          <p:spTgt spid="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https://www.allaboutbirds.org/guide/Trumpeter_Swan/lifehistory…"/>
          <p:cNvSpPr txBox="1"/>
          <p:nvPr>
            <p:ph type="body" idx="1"/>
          </p:nvPr>
        </p:nvSpPr>
        <p:spPr>
          <a:xfrm>
            <a:off x="1219200" y="1928669"/>
            <a:ext cx="21945600" cy="9536568"/>
          </a:xfrm>
          <a:prstGeom prst="rect">
            <a:avLst/>
          </a:prstGeom>
        </p:spPr>
        <p:txBody>
          <a:bodyPr/>
          <a:lstStyle/>
          <a:p>
            <a:pPr defTabSz="2218944">
              <a:defRPr sz="11648"/>
            </a:pPr>
            <a:r>
              <a:rPr u="sng">
                <a:hlinkClick r:id="rId2" invalidUrl="" action="" tgtFrame="" tooltip="" history="1" highlightClick="0" endSnd="0"/>
              </a:rPr>
              <a:t>https://www.allaboutbirds.org/guide/Trumpeter_Swan/lifehistory</a:t>
            </a:r>
          </a:p>
          <a:p>
            <a:pPr defTabSz="2218944">
              <a:defRPr sz="11648"/>
            </a:pPr>
          </a:p>
          <a:p>
            <a:pPr defTabSz="2218944">
              <a:defRPr sz="11648"/>
            </a:pPr>
          </a:p>
          <a:p>
            <a:pPr defTabSz="2218944">
              <a:defRPr sz="11648"/>
            </a:pPr>
            <a:r>
              <a:t>Did you guess swan?</a:t>
            </a:r>
          </a:p>
        </p:txBody>
      </p:sp>
      <p:pic>
        <p:nvPicPr>
          <p:cNvPr id="167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1655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Eats insects- ants, beetles, termites, millipedes."/>
          <p:cNvSpPr txBox="1"/>
          <p:nvPr>
            <p:ph type="body" idx="21"/>
          </p:nvPr>
        </p:nvSpPr>
        <p:spPr>
          <a:xfrm>
            <a:off x="1219199" y="9756018"/>
            <a:ext cx="21945602" cy="2715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Eats insects- ants, beetles, termites, millipedes.</a:t>
            </a:r>
          </a:p>
        </p:txBody>
      </p:sp>
      <p:sp>
        <p:nvSpPr>
          <p:cNvPr id="170" name="Bark forager"/>
          <p:cNvSpPr txBox="1"/>
          <p:nvPr>
            <p:ph type="body" sz="half" idx="1"/>
          </p:nvPr>
        </p:nvSpPr>
        <p:spPr>
          <a:xfrm>
            <a:off x="1219200" y="1224417"/>
            <a:ext cx="21945600" cy="4269707"/>
          </a:xfrm>
          <a:prstGeom prst="rect">
            <a:avLst/>
          </a:prstGeom>
        </p:spPr>
        <p:txBody>
          <a:bodyPr/>
          <a:lstStyle>
            <a:lvl1pPr defTabSz="2365248">
              <a:defRPr sz="21728"/>
            </a:lvl1pPr>
          </a:lstStyle>
          <a:p>
            <a:pPr/>
            <a:r>
              <a:t>Bark forager</a:t>
            </a:r>
          </a:p>
        </p:txBody>
      </p:sp>
      <p:pic>
        <p:nvPicPr>
          <p:cNvPr id="171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656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ays 3 to 6 white eggs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Lays 3 to 6 white eggs.</a:t>
            </a:r>
          </a:p>
        </p:txBody>
      </p:sp>
      <p:sp>
        <p:nvSpPr>
          <p:cNvPr id="174" name="Nest in a hole hollowed out of a tree trunk."/>
          <p:cNvSpPr txBox="1"/>
          <p:nvPr>
            <p:ph type="body" sz="half" idx="1"/>
          </p:nvPr>
        </p:nvSpPr>
        <p:spPr>
          <a:xfrm>
            <a:off x="1219200" y="1676993"/>
            <a:ext cx="21945600" cy="4143295"/>
          </a:xfrm>
          <a:prstGeom prst="rect">
            <a:avLst/>
          </a:prstGeom>
        </p:spPr>
        <p:txBody>
          <a:bodyPr/>
          <a:lstStyle/>
          <a:p>
            <a:pPr/>
            <a:r>
              <a:t>Nest in a hole hollowed out of a tree trunk.</a:t>
            </a:r>
          </a:p>
        </p:txBody>
      </p:sp>
      <p:pic>
        <p:nvPicPr>
          <p:cNvPr id="175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3332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ale has a red head.…"/>
          <p:cNvSpPr txBox="1"/>
          <p:nvPr>
            <p:ph type="body" idx="1"/>
          </p:nvPr>
        </p:nvSpPr>
        <p:spPr>
          <a:xfrm>
            <a:off x="1219200" y="5853133"/>
            <a:ext cx="21945600" cy="6977760"/>
          </a:xfrm>
          <a:prstGeom prst="rect">
            <a:avLst/>
          </a:prstGeom>
        </p:spPr>
        <p:txBody>
          <a:bodyPr/>
          <a:lstStyle/>
          <a:p>
            <a:pPr/>
            <a:r>
              <a:t>Male has a red head.</a:t>
            </a:r>
          </a:p>
          <a:p>
            <a:pPr/>
            <a:r>
              <a:t>Body has black and white feathers.</a:t>
            </a:r>
          </a:p>
        </p:txBody>
      </p:sp>
      <p:pic>
        <p:nvPicPr>
          <p:cNvPr id="178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1654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 have these birds in my neighbor’s tree.…"/>
          <p:cNvSpPr txBox="1"/>
          <p:nvPr>
            <p:ph type="body" idx="21"/>
          </p:nvPr>
        </p:nvSpPr>
        <p:spPr>
          <a:xfrm>
            <a:off x="1219200" y="9619395"/>
            <a:ext cx="21945602" cy="2313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 have these birds in my neighbor’s tree.</a:t>
            </a:r>
          </a:p>
          <a:p>
            <a:pPr/>
            <a:r>
              <a:t>Did you guess woodpecker?</a:t>
            </a:r>
          </a:p>
        </p:txBody>
      </p:sp>
      <p:sp>
        <p:nvSpPr>
          <p:cNvPr id="181" name="https://www.allaboutbirds.org/guide/Nuttalls_Woodpecker/id"/>
          <p:cNvSpPr txBox="1"/>
          <p:nvPr>
            <p:ph type="body" sz="half" idx="1"/>
          </p:nvPr>
        </p:nvSpPr>
        <p:spPr>
          <a:xfrm>
            <a:off x="1219200" y="1173857"/>
            <a:ext cx="21945600" cy="4560179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https://www.allaboutbirds.org/guide/Nuttalls_Woodpecker/id</a:t>
            </a:r>
          </a:p>
        </p:txBody>
      </p:sp>
      <p:pic>
        <p:nvPicPr>
          <p:cNvPr id="182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8321" fill="hold"/>
                                        <p:tgtEl>
                                          <p:spTgt spid="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