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media2.m4a" ContentType="audio/unknown"/>
  <Override PartName="/ppt/media/image2.jpeg" ContentType="image/jpeg"/>
  <Override PartName="/ppt/media/media3.m4a" ContentType="audio/unknown"/>
  <Override PartName="/ppt/media/media4.m4a" ContentType="audio/unknown"/>
  <Override PartName="/ppt/media/image3.jpeg" ContentType="image/jpeg"/>
  <Override PartName="/ppt/media/media5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69696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13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13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14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idx="15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14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/>
          <p:nvPr>
            <p:ph type="pic" idx="13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idx="13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14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0" defTabSz="825500">
              <a:buClrTx/>
              <a:buSzTx/>
              <a:buNone/>
              <a:defRPr spc="-55" sz="5500"/>
            </a:lvl2pPr>
            <a:lvl3pPr marL="0" indent="0" defTabSz="825500">
              <a:buClrTx/>
              <a:buSzTx/>
              <a:buNone/>
              <a:defRPr spc="-55" sz="5500"/>
            </a:lvl3pPr>
            <a:lvl4pPr marL="0" indent="0" defTabSz="825500">
              <a:buClrTx/>
              <a:buSzTx/>
              <a:buNone/>
              <a:defRPr spc="-55" sz="5500"/>
            </a:lvl4pPr>
            <a:lvl5pPr marL="0" indent="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3" Type="http://schemas.microsoft.com/office/2007/relationships/media" Target="../media/media4.m4a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audio" Target="../media/media5.m4a"/><Relationship Id="rId4" Type="http://schemas.microsoft.com/office/2007/relationships/media" Target="../media/media5.m4a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ater works with Soap"/>
          <p:cNvSpPr txBox="1"/>
          <p:nvPr>
            <p:ph type="ctrTitle"/>
          </p:nvPr>
        </p:nvSpPr>
        <p:spPr>
          <a:xfrm>
            <a:off x="1270000" y="7745650"/>
            <a:ext cx="21844000" cy="2068163"/>
          </a:xfrm>
          <a:prstGeom prst="rect">
            <a:avLst/>
          </a:prstGeom>
        </p:spPr>
        <p:txBody>
          <a:bodyPr/>
          <a:lstStyle/>
          <a:p>
            <a:pPr/>
            <a:r>
              <a:t>Water works with Soap</a:t>
            </a:r>
          </a:p>
        </p:txBody>
      </p:sp>
      <p:sp>
        <p:nvSpPr>
          <p:cNvPr id="152" name="A simple model for how they clean"/>
          <p:cNvSpPr txBox="1"/>
          <p:nvPr>
            <p:ph type="subTitle" sz="quarter" idx="1"/>
          </p:nvPr>
        </p:nvSpPr>
        <p:spPr>
          <a:xfrm>
            <a:off x="1039994" y="10147571"/>
            <a:ext cx="21844001" cy="2512352"/>
          </a:xfrm>
          <a:prstGeom prst="rect">
            <a:avLst/>
          </a:prstGeom>
        </p:spPr>
        <p:txBody>
          <a:bodyPr/>
          <a:lstStyle/>
          <a:p>
            <a:pPr/>
            <a:r>
              <a:t>A simple model for how they clean</a:t>
            </a:r>
          </a:p>
        </p:txBody>
      </p:sp>
      <p:sp>
        <p:nvSpPr>
          <p:cNvPr id="153" name="Circle"/>
          <p:cNvSpPr/>
          <p:nvPr/>
        </p:nvSpPr>
        <p:spPr>
          <a:xfrm>
            <a:off x="4854057" y="3581034"/>
            <a:ext cx="2896898" cy="2896898"/>
          </a:xfrm>
          <a:prstGeom prst="ellipse">
            <a:avLst/>
          </a:prstGeom>
          <a:solidFill>
            <a:srgbClr val="01C7F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54" name="Circle"/>
          <p:cNvSpPr/>
          <p:nvPr/>
        </p:nvSpPr>
        <p:spPr>
          <a:xfrm>
            <a:off x="6693165" y="3500484"/>
            <a:ext cx="1099983" cy="109998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55" name="Oval"/>
          <p:cNvSpPr/>
          <p:nvPr/>
        </p:nvSpPr>
        <p:spPr>
          <a:xfrm>
            <a:off x="4727478" y="3525778"/>
            <a:ext cx="1178771" cy="104939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56" name="Oval"/>
          <p:cNvSpPr/>
          <p:nvPr/>
        </p:nvSpPr>
        <p:spPr>
          <a:xfrm>
            <a:off x="11793404" y="3734825"/>
            <a:ext cx="2874881" cy="2609392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57" name="Rounded Rectangle"/>
          <p:cNvSpPr/>
          <p:nvPr/>
        </p:nvSpPr>
        <p:spPr>
          <a:xfrm>
            <a:off x="14085814" y="4087021"/>
            <a:ext cx="7195120" cy="1804374"/>
          </a:xfrm>
          <a:prstGeom prst="roundRect">
            <a:avLst>
              <a:gd name="adj" fmla="val 10558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58" name="Nonpolar"/>
          <p:cNvSpPr txBox="1"/>
          <p:nvPr/>
        </p:nvSpPr>
        <p:spPr>
          <a:xfrm>
            <a:off x="17644161" y="4535055"/>
            <a:ext cx="2753260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Nonpolar</a:t>
            </a:r>
          </a:p>
        </p:txBody>
      </p:sp>
      <p:sp>
        <p:nvSpPr>
          <p:cNvPr id="159" name="Polar"/>
          <p:cNvSpPr txBox="1"/>
          <p:nvPr/>
        </p:nvSpPr>
        <p:spPr>
          <a:xfrm>
            <a:off x="12099107" y="4535055"/>
            <a:ext cx="1875341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Polar</a:t>
            </a:r>
          </a:p>
        </p:txBody>
      </p:sp>
      <p:sp>
        <p:nvSpPr>
          <p:cNvPr id="160" name="Polar"/>
          <p:cNvSpPr txBox="1"/>
          <p:nvPr/>
        </p:nvSpPr>
        <p:spPr>
          <a:xfrm>
            <a:off x="5387332" y="4585369"/>
            <a:ext cx="1745962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Polar</a:t>
            </a:r>
          </a:p>
        </p:txBody>
      </p:sp>
      <p:pic>
        <p:nvPicPr>
          <p:cNvPr id="161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4988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364974E1-F2FA-447C-8F77-E243114E1CF6-L0-001.jpeg" descr="364974E1-F2FA-447C-8F77-E243114E1CF6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656" r="0" b="53905"/>
          <a:stretch>
            <a:fillRect/>
          </a:stretch>
        </p:blipFill>
        <p:spPr>
          <a:xfrm>
            <a:off x="11444482" y="6357244"/>
            <a:ext cx="12192001" cy="6248505"/>
          </a:xfrm>
          <a:prstGeom prst="rect">
            <a:avLst/>
          </a:prstGeom>
        </p:spPr>
      </p:pic>
      <p:sp>
        <p:nvSpPr>
          <p:cNvPr id="164" name="Most dirt is held on by NONPOLAR oil or grease"/>
          <p:cNvSpPr txBox="1"/>
          <p:nvPr>
            <p:ph type="title"/>
          </p:nvPr>
        </p:nvSpPr>
        <p:spPr>
          <a:xfrm>
            <a:off x="1270000" y="953634"/>
            <a:ext cx="9896381" cy="4522732"/>
          </a:xfrm>
          <a:prstGeom prst="rect">
            <a:avLst/>
          </a:prstGeom>
        </p:spPr>
        <p:txBody>
          <a:bodyPr/>
          <a:lstStyle/>
          <a:p>
            <a:pPr/>
            <a:r>
              <a:t>Most dirt is held on by NONPOLAR oil or grease</a:t>
            </a:r>
          </a:p>
        </p:txBody>
      </p:sp>
      <p:sp>
        <p:nvSpPr>
          <p:cNvPr id="165" name="Oil spilt on the stove top"/>
          <p:cNvSpPr txBox="1"/>
          <p:nvPr>
            <p:ph type="body" sz="quarter" idx="1"/>
          </p:nvPr>
        </p:nvSpPr>
        <p:spPr>
          <a:xfrm>
            <a:off x="1270000" y="8829095"/>
            <a:ext cx="9652000" cy="3680406"/>
          </a:xfrm>
          <a:prstGeom prst="rect">
            <a:avLst/>
          </a:prstGeom>
        </p:spPr>
        <p:txBody>
          <a:bodyPr/>
          <a:lstStyle/>
          <a:p>
            <a:pPr/>
            <a:r>
              <a:t>Oil spilt on the stove top</a:t>
            </a:r>
          </a:p>
        </p:txBody>
      </p:sp>
      <p:sp>
        <p:nvSpPr>
          <p:cNvPr id="166" name="Rectangle"/>
          <p:cNvSpPr/>
          <p:nvPr/>
        </p:nvSpPr>
        <p:spPr>
          <a:xfrm>
            <a:off x="13712056" y="1880409"/>
            <a:ext cx="7108868" cy="1905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67" name="Nonpolar oil"/>
          <p:cNvSpPr txBox="1"/>
          <p:nvPr/>
        </p:nvSpPr>
        <p:spPr>
          <a:xfrm>
            <a:off x="14108693" y="2378757"/>
            <a:ext cx="6315592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Nonpolar oil</a:t>
            </a:r>
          </a:p>
        </p:txBody>
      </p:sp>
      <p:pic>
        <p:nvPicPr>
          <p:cNvPr id="168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3333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11C41976-0158-4E03-800A-6D7A6D8BAFBE-L0-001.jpeg" descr="11C41976-0158-4E03-800A-6D7A6D8BAFBE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0230" t="0" r="16789" b="0"/>
          <a:stretch>
            <a:fillRect/>
          </a:stretch>
        </p:blipFill>
        <p:spPr>
          <a:xfrm>
            <a:off x="17232240" y="-25400"/>
            <a:ext cx="6053737" cy="13766801"/>
          </a:xfrm>
          <a:prstGeom prst="rect">
            <a:avLst/>
          </a:prstGeom>
        </p:spPr>
      </p:pic>
      <p:sp>
        <p:nvSpPr>
          <p:cNvPr id="171" name="Washing with just water leaves a smear!  It does not remove it all."/>
          <p:cNvSpPr txBox="1"/>
          <p:nvPr>
            <p:ph type="title"/>
          </p:nvPr>
        </p:nvSpPr>
        <p:spPr>
          <a:xfrm>
            <a:off x="1270000" y="1313017"/>
            <a:ext cx="9652000" cy="5773385"/>
          </a:xfrm>
          <a:prstGeom prst="rect">
            <a:avLst/>
          </a:prstGeom>
        </p:spPr>
        <p:txBody>
          <a:bodyPr/>
          <a:lstStyle/>
          <a:p>
            <a:pPr/>
            <a:r>
              <a:t>Washing with just water leaves a smear!  It does not remove it all.</a:t>
            </a:r>
          </a:p>
        </p:txBody>
      </p:sp>
      <p:sp>
        <p:nvSpPr>
          <p:cNvPr id="172" name="Polar water does not mix with nonpolar oil"/>
          <p:cNvSpPr txBox="1"/>
          <p:nvPr>
            <p:ph type="body" sz="quarter" idx="1"/>
          </p:nvPr>
        </p:nvSpPr>
        <p:spPr>
          <a:xfrm>
            <a:off x="8773919" y="10266555"/>
            <a:ext cx="8156967" cy="2070370"/>
          </a:xfrm>
          <a:prstGeom prst="rect">
            <a:avLst/>
          </a:prstGeom>
        </p:spPr>
        <p:txBody>
          <a:bodyPr/>
          <a:lstStyle/>
          <a:p>
            <a:pPr/>
            <a:r>
              <a:t>Polar water does not mix with nonpolar oil </a:t>
            </a:r>
          </a:p>
        </p:txBody>
      </p:sp>
      <p:sp>
        <p:nvSpPr>
          <p:cNvPr id="173" name="Rounded Rectangle"/>
          <p:cNvSpPr/>
          <p:nvPr/>
        </p:nvSpPr>
        <p:spPr>
          <a:xfrm>
            <a:off x="10606985" y="7630538"/>
            <a:ext cx="5728838" cy="2091881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74" name="Circle"/>
          <p:cNvSpPr/>
          <p:nvPr/>
        </p:nvSpPr>
        <p:spPr>
          <a:xfrm>
            <a:off x="12935787" y="3806702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75" name="Oval"/>
          <p:cNvSpPr/>
          <p:nvPr/>
        </p:nvSpPr>
        <p:spPr>
          <a:xfrm>
            <a:off x="12950163" y="3477214"/>
            <a:ext cx="740600" cy="86997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76" name="Circle"/>
          <p:cNvSpPr/>
          <p:nvPr/>
        </p:nvSpPr>
        <p:spPr>
          <a:xfrm>
            <a:off x="14143315" y="3592217"/>
            <a:ext cx="812476" cy="81247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77" name="Callout"/>
          <p:cNvSpPr/>
          <p:nvPr/>
        </p:nvSpPr>
        <p:spPr>
          <a:xfrm>
            <a:off x="14991150" y="3406416"/>
            <a:ext cx="3196035" cy="289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39" y="0"/>
                </a:moveTo>
                <a:cubicBezTo>
                  <a:pt x="2799" y="0"/>
                  <a:pt x="2604" y="215"/>
                  <a:pt x="2604" y="480"/>
                </a:cubicBezTo>
                <a:lnTo>
                  <a:pt x="2604" y="5757"/>
                </a:lnTo>
                <a:lnTo>
                  <a:pt x="0" y="7193"/>
                </a:lnTo>
                <a:lnTo>
                  <a:pt x="2604" y="8632"/>
                </a:lnTo>
                <a:lnTo>
                  <a:pt x="2604" y="21120"/>
                </a:lnTo>
                <a:cubicBezTo>
                  <a:pt x="2604" y="21385"/>
                  <a:pt x="2799" y="21600"/>
                  <a:pt x="3039" y="21600"/>
                </a:cubicBezTo>
                <a:lnTo>
                  <a:pt x="21165" y="21600"/>
                </a:lnTo>
                <a:cubicBezTo>
                  <a:pt x="21405" y="21600"/>
                  <a:pt x="21600" y="21385"/>
                  <a:pt x="21600" y="21120"/>
                </a:cubicBezTo>
                <a:lnTo>
                  <a:pt x="21600" y="480"/>
                </a:lnTo>
                <a:cubicBezTo>
                  <a:pt x="21600" y="215"/>
                  <a:pt x="21405" y="0"/>
                  <a:pt x="21165" y="0"/>
                </a:cubicBezTo>
                <a:lnTo>
                  <a:pt x="3039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78" name="No, I will…"/>
          <p:cNvSpPr txBox="1"/>
          <p:nvPr/>
        </p:nvSpPr>
        <p:spPr>
          <a:xfrm>
            <a:off x="15408343" y="3339850"/>
            <a:ext cx="2536605" cy="283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No, I will </a:t>
            </a:r>
          </a:p>
          <a:p>
            <a:pPr/>
            <a:r>
              <a:t>NOT mix</a:t>
            </a:r>
          </a:p>
        </p:txBody>
      </p:sp>
      <p:grpSp>
        <p:nvGrpSpPr>
          <p:cNvPr id="183" name="Drawing"/>
          <p:cNvGrpSpPr/>
          <p:nvPr/>
        </p:nvGrpSpPr>
        <p:grpSpPr>
          <a:xfrm>
            <a:off x="13167796" y="5951384"/>
            <a:ext cx="963784" cy="1427950"/>
            <a:chOff x="0" y="0"/>
            <a:chExt cx="963782" cy="1427948"/>
          </a:xfrm>
        </p:grpSpPr>
        <p:sp>
          <p:nvSpPr>
            <p:cNvPr id="179" name="Line"/>
            <p:cNvSpPr/>
            <p:nvPr/>
          </p:nvSpPr>
          <p:spPr>
            <a:xfrm>
              <a:off x="244381" y="14375"/>
              <a:ext cx="345008" cy="141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1538"/>
                    <a:pt x="13200" y="3075"/>
                    <a:pt x="10350" y="5162"/>
                  </a:cubicBezTo>
                  <a:cubicBezTo>
                    <a:pt x="7500" y="7249"/>
                    <a:pt x="6000" y="9885"/>
                    <a:pt x="4500" y="12045"/>
                  </a:cubicBezTo>
                  <a:cubicBezTo>
                    <a:pt x="3000" y="14205"/>
                    <a:pt x="1500" y="15889"/>
                    <a:pt x="750" y="17280"/>
                  </a:cubicBezTo>
                  <a:cubicBezTo>
                    <a:pt x="0" y="18671"/>
                    <a:pt x="0" y="19769"/>
                    <a:pt x="0" y="20502"/>
                  </a:cubicBezTo>
                  <a:cubicBezTo>
                    <a:pt x="0" y="21234"/>
                    <a:pt x="0" y="21600"/>
                    <a:pt x="300" y="21600"/>
                  </a:cubicBezTo>
                  <a:cubicBezTo>
                    <a:pt x="600" y="21600"/>
                    <a:pt x="1200" y="21234"/>
                    <a:pt x="1800" y="20868"/>
                  </a:cubicBezTo>
                </a:path>
              </a:pathLst>
            </a:custGeom>
            <a:noFill/>
            <a:ln w="25400" cap="rnd">
              <a:solidFill>
                <a:srgbClr val="FEFB4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0" y="0"/>
              <a:ext cx="560639" cy="56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2769"/>
                    <a:pt x="12738" y="5538"/>
                    <a:pt x="9138" y="9138"/>
                  </a:cubicBezTo>
                  <a:cubicBezTo>
                    <a:pt x="5538" y="12738"/>
                    <a:pt x="2769" y="171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EFB4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962512" y="57501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FEFB4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488762" y="43125"/>
              <a:ext cx="416884" cy="68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0"/>
                  </a:moveTo>
                  <a:cubicBezTo>
                    <a:pt x="4469" y="4171"/>
                    <a:pt x="8938" y="8342"/>
                    <a:pt x="12290" y="11694"/>
                  </a:cubicBezTo>
                  <a:cubicBezTo>
                    <a:pt x="15641" y="15046"/>
                    <a:pt x="17876" y="17578"/>
                    <a:pt x="19241" y="19217"/>
                  </a:cubicBezTo>
                  <a:cubicBezTo>
                    <a:pt x="20607" y="20855"/>
                    <a:pt x="21103" y="21600"/>
                    <a:pt x="21352" y="21228"/>
                  </a:cubicBezTo>
                  <a:cubicBezTo>
                    <a:pt x="21600" y="20855"/>
                    <a:pt x="21600" y="19366"/>
                    <a:pt x="21600" y="17876"/>
                  </a:cubicBezTo>
                </a:path>
              </a:pathLst>
            </a:custGeom>
            <a:noFill/>
            <a:ln w="25400" cap="rnd">
              <a:solidFill>
                <a:srgbClr val="FEFB4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184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73333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oap surrounds the oil with its nonpolar end"/>
          <p:cNvSpPr txBox="1"/>
          <p:nvPr>
            <p:ph type="title"/>
          </p:nvPr>
        </p:nvSpPr>
        <p:spPr>
          <a:xfrm>
            <a:off x="1270000" y="812800"/>
            <a:ext cx="4794866" cy="6746929"/>
          </a:xfrm>
          <a:prstGeom prst="rect">
            <a:avLst/>
          </a:prstGeom>
        </p:spPr>
        <p:txBody>
          <a:bodyPr/>
          <a:lstStyle>
            <a:lvl1pPr defTabSz="767715">
              <a:defRPr spc="-234" sz="7812"/>
            </a:lvl1pPr>
          </a:lstStyle>
          <a:p>
            <a:pPr/>
            <a:r>
              <a:t>Soap surrounds the oil with its nonpolar end</a:t>
            </a:r>
          </a:p>
        </p:txBody>
      </p:sp>
      <p:sp>
        <p:nvSpPr>
          <p:cNvPr id="187" name="This leaves the polar part sticking out for the water to wash away"/>
          <p:cNvSpPr txBox="1"/>
          <p:nvPr>
            <p:ph type="body" idx="13"/>
          </p:nvPr>
        </p:nvSpPr>
        <p:spPr>
          <a:xfrm>
            <a:off x="723737" y="7941230"/>
            <a:ext cx="5212673" cy="52126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This leaves the polar part sticking out for the water to wash away</a:t>
            </a:r>
          </a:p>
        </p:txBody>
      </p:sp>
      <p:sp>
        <p:nvSpPr>
          <p:cNvPr id="188" name="Rounded Rectangle"/>
          <p:cNvSpPr/>
          <p:nvPr/>
        </p:nvSpPr>
        <p:spPr>
          <a:xfrm>
            <a:off x="13108292" y="5920357"/>
            <a:ext cx="3845670" cy="1516867"/>
          </a:xfrm>
          <a:prstGeom prst="roundRect">
            <a:avLst>
              <a:gd name="adj" fmla="val 12559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89" name="Rounded Rectangle"/>
          <p:cNvSpPr/>
          <p:nvPr/>
        </p:nvSpPr>
        <p:spPr>
          <a:xfrm>
            <a:off x="17346634" y="6118752"/>
            <a:ext cx="3270656" cy="1090363"/>
          </a:xfrm>
          <a:prstGeom prst="roundRect">
            <a:avLst>
              <a:gd name="adj" fmla="val 20108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0" name="Oval"/>
          <p:cNvSpPr/>
          <p:nvPr/>
        </p:nvSpPr>
        <p:spPr>
          <a:xfrm>
            <a:off x="20259803" y="5833623"/>
            <a:ext cx="1516868" cy="1660620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1" name="Rounded Rectangle"/>
          <p:cNvSpPr/>
          <p:nvPr/>
        </p:nvSpPr>
        <p:spPr>
          <a:xfrm>
            <a:off x="14184062" y="7958793"/>
            <a:ext cx="1186235" cy="3141279"/>
          </a:xfrm>
          <a:prstGeom prst="roundRect">
            <a:avLst>
              <a:gd name="adj" fmla="val 16059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2" name="Rounded Rectangle"/>
          <p:cNvSpPr/>
          <p:nvPr/>
        </p:nvSpPr>
        <p:spPr>
          <a:xfrm>
            <a:off x="11970263" y="7929078"/>
            <a:ext cx="1159642" cy="3200708"/>
          </a:xfrm>
          <a:prstGeom prst="roundRect">
            <a:avLst>
              <a:gd name="adj" fmla="val 15425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3" name="Circle"/>
          <p:cNvSpPr/>
          <p:nvPr/>
        </p:nvSpPr>
        <p:spPr>
          <a:xfrm>
            <a:off x="13824680" y="10546351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4" name="Circle"/>
          <p:cNvSpPr/>
          <p:nvPr/>
        </p:nvSpPr>
        <p:spPr>
          <a:xfrm>
            <a:off x="11597584" y="10546351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5" name="Rounded Rectangle"/>
          <p:cNvSpPr/>
          <p:nvPr/>
        </p:nvSpPr>
        <p:spPr>
          <a:xfrm>
            <a:off x="15851999" y="2307192"/>
            <a:ext cx="1159244" cy="3121310"/>
          </a:xfrm>
          <a:prstGeom prst="roundRect">
            <a:avLst>
              <a:gd name="adj" fmla="val 16555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6" name="Rounded Rectangle"/>
          <p:cNvSpPr/>
          <p:nvPr/>
        </p:nvSpPr>
        <p:spPr>
          <a:xfrm>
            <a:off x="11612378" y="2277477"/>
            <a:ext cx="1159244" cy="3121311"/>
          </a:xfrm>
          <a:prstGeom prst="roundRect">
            <a:avLst>
              <a:gd name="adj" fmla="val 16555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7" name="Rounded Rectangle"/>
          <p:cNvSpPr/>
          <p:nvPr/>
        </p:nvSpPr>
        <p:spPr>
          <a:xfrm>
            <a:off x="13918627" y="2307192"/>
            <a:ext cx="1159244" cy="3121310"/>
          </a:xfrm>
          <a:prstGeom prst="roundRect">
            <a:avLst>
              <a:gd name="adj" fmla="val 16555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8" name="Rounded Rectangle"/>
          <p:cNvSpPr/>
          <p:nvPr/>
        </p:nvSpPr>
        <p:spPr>
          <a:xfrm>
            <a:off x="16455138" y="7725804"/>
            <a:ext cx="1159243" cy="3121310"/>
          </a:xfrm>
          <a:prstGeom prst="roundRect">
            <a:avLst>
              <a:gd name="adj" fmla="val 16555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9" name="OIL"/>
          <p:cNvSpPr txBox="1"/>
          <p:nvPr/>
        </p:nvSpPr>
        <p:spPr>
          <a:xfrm>
            <a:off x="13575944" y="6403847"/>
            <a:ext cx="2292225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OIL</a:t>
            </a:r>
          </a:p>
        </p:txBody>
      </p:sp>
      <p:sp>
        <p:nvSpPr>
          <p:cNvPr id="200" name="Rounded Rectangle"/>
          <p:cNvSpPr/>
          <p:nvPr/>
        </p:nvSpPr>
        <p:spPr>
          <a:xfrm>
            <a:off x="8922467" y="5980172"/>
            <a:ext cx="3329918" cy="1166267"/>
          </a:xfrm>
          <a:prstGeom prst="roundRect">
            <a:avLst>
              <a:gd name="adj" fmla="val 15518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1" name="Circle"/>
          <p:cNvSpPr/>
          <p:nvPr/>
        </p:nvSpPr>
        <p:spPr>
          <a:xfrm>
            <a:off x="7588167" y="5610805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2" name="Circle"/>
          <p:cNvSpPr/>
          <p:nvPr/>
        </p:nvSpPr>
        <p:spPr>
          <a:xfrm>
            <a:off x="11239500" y="675259"/>
            <a:ext cx="1905000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3" name="Circle"/>
          <p:cNvSpPr/>
          <p:nvPr/>
        </p:nvSpPr>
        <p:spPr>
          <a:xfrm>
            <a:off x="13545749" y="675259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4" name="Circle"/>
          <p:cNvSpPr/>
          <p:nvPr/>
        </p:nvSpPr>
        <p:spPr>
          <a:xfrm>
            <a:off x="16082258" y="10546351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5" name="Circle"/>
          <p:cNvSpPr/>
          <p:nvPr/>
        </p:nvSpPr>
        <p:spPr>
          <a:xfrm>
            <a:off x="15479120" y="675259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6" name="SOAP"/>
          <p:cNvSpPr txBox="1"/>
          <p:nvPr/>
        </p:nvSpPr>
        <p:spPr>
          <a:xfrm>
            <a:off x="18183023" y="6224638"/>
            <a:ext cx="2227749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SOAP</a:t>
            </a:r>
          </a:p>
        </p:txBody>
      </p:sp>
      <p:sp>
        <p:nvSpPr>
          <p:cNvPr id="207" name="Circle"/>
          <p:cNvSpPr/>
          <p:nvPr/>
        </p:nvSpPr>
        <p:spPr>
          <a:xfrm>
            <a:off x="21330977" y="8119299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8" name="Circle"/>
          <p:cNvSpPr/>
          <p:nvPr/>
        </p:nvSpPr>
        <p:spPr>
          <a:xfrm>
            <a:off x="22527015" y="7860544"/>
            <a:ext cx="1071232" cy="107123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9" name="Circle"/>
          <p:cNvSpPr/>
          <p:nvPr/>
        </p:nvSpPr>
        <p:spPr>
          <a:xfrm>
            <a:off x="20939813" y="7813823"/>
            <a:ext cx="1164672" cy="116467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0" name="Circle"/>
          <p:cNvSpPr/>
          <p:nvPr/>
        </p:nvSpPr>
        <p:spPr>
          <a:xfrm>
            <a:off x="19889342" y="10761011"/>
            <a:ext cx="1905001" cy="1905001"/>
          </a:xfrm>
          <a:prstGeom prst="ellipse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1" name="Circle"/>
          <p:cNvSpPr/>
          <p:nvPr/>
        </p:nvSpPr>
        <p:spPr>
          <a:xfrm>
            <a:off x="19501208" y="10301000"/>
            <a:ext cx="1071232" cy="107123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2" name="Circle"/>
          <p:cNvSpPr/>
          <p:nvPr/>
        </p:nvSpPr>
        <p:spPr>
          <a:xfrm>
            <a:off x="19490427" y="11896662"/>
            <a:ext cx="1092795" cy="109279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3" name="Arrow 11"/>
          <p:cNvSpPr/>
          <p:nvPr/>
        </p:nvSpPr>
        <p:spPr>
          <a:xfrm>
            <a:off x="22086388" y="10431755"/>
            <a:ext cx="1915555" cy="1442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pic>
        <p:nvPicPr>
          <p:cNvPr id="214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6666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4F8DC184-1B47-4185-ABF2-248ECA015A15-L0-001.jpeg" descr="4F8DC184-1B47-4185-ABF2-248ECA015A15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8740" t="28789" r="0" b="28789"/>
          <a:stretch>
            <a:fillRect/>
          </a:stretch>
        </p:blipFill>
        <p:spPr>
          <a:xfrm>
            <a:off x="16761628" y="-38100"/>
            <a:ext cx="7622372" cy="13792200"/>
          </a:xfrm>
          <a:prstGeom prst="rect">
            <a:avLst/>
          </a:prstGeom>
        </p:spPr>
      </p:pic>
      <p:sp>
        <p:nvSpPr>
          <p:cNvPr id="217" name="All clean!"/>
          <p:cNvSpPr txBox="1"/>
          <p:nvPr>
            <p:ph type="title"/>
          </p:nvPr>
        </p:nvSpPr>
        <p:spPr>
          <a:xfrm>
            <a:off x="1270000" y="1736764"/>
            <a:ext cx="15389480" cy="2421594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6A00"/>
                    </a:gs>
                    <a:gs pos="100000">
                      <a:srgbClr val="929292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All clean!</a:t>
            </a:r>
          </a:p>
        </p:txBody>
      </p:sp>
      <p:sp>
        <p:nvSpPr>
          <p:cNvPr id="218" name="See the lessons on water droplets and try the penny experiment to learn more."/>
          <p:cNvSpPr txBox="1"/>
          <p:nvPr>
            <p:ph type="body" sz="quarter" idx="1"/>
          </p:nvPr>
        </p:nvSpPr>
        <p:spPr>
          <a:xfrm>
            <a:off x="1270000" y="7502511"/>
            <a:ext cx="15389480" cy="3592751"/>
          </a:xfrm>
          <a:prstGeom prst="rect">
            <a:avLst/>
          </a:prstGeom>
        </p:spPr>
        <p:txBody>
          <a:bodyPr/>
          <a:lstStyle/>
          <a:p>
            <a:pPr/>
            <a:r>
              <a:t>See the lessons on water droplets and try the penny experiment to learn more.</a:t>
            </a:r>
          </a:p>
        </p:txBody>
      </p:sp>
      <p:pic>
        <p:nvPicPr>
          <p:cNvPr id="219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1655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D000FF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