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/>
          <p:nvPr>
            <p:ph type="pic" sz="half" idx="13"/>
          </p:nvPr>
        </p:nvSpPr>
        <p:spPr>
          <a:xfrm>
            <a:off x="11723140" y="6570950"/>
            <a:ext cx="11849101" cy="78457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Image"/>
          <p:cNvSpPr/>
          <p:nvPr>
            <p:ph type="pic" sz="half" idx="14"/>
          </p:nvPr>
        </p:nvSpPr>
        <p:spPr>
          <a:xfrm>
            <a:off x="12224066" y="-483729"/>
            <a:ext cx="11569701" cy="772741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Image"/>
          <p:cNvSpPr/>
          <p:nvPr>
            <p:ph type="pic" idx="15"/>
          </p:nvPr>
        </p:nvSpPr>
        <p:spPr>
          <a:xfrm>
            <a:off x="660400" y="-3810000"/>
            <a:ext cx="12005733" cy="18008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/>
          <p:nvPr>
            <p:ph type="body" sz="quarter" idx="13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“Type a quote here”"/>
          <p:cNvSpPr txBox="1"/>
          <p:nvPr>
            <p:ph type="body" sz="quarter" idx="14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“Type a quote here” 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/>
          <p:nvPr>
            <p:ph type="pic" idx="13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Image"/>
          <p:cNvSpPr/>
          <p:nvPr>
            <p:ph type="pic" idx="14"/>
          </p:nvPr>
        </p:nvSpPr>
        <p:spPr>
          <a:xfrm>
            <a:off x="10388141" y="-774700"/>
            <a:ext cx="15839321" cy="10579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Image"/>
          <p:cNvSpPr/>
          <p:nvPr>
            <p:ph type="pic" sz="half" idx="15"/>
          </p:nvPr>
        </p:nvSpPr>
        <p:spPr>
          <a:xfrm>
            <a:off x="533400" y="-889000"/>
            <a:ext cx="7797800" cy="1165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/>
          <p:nvPr>
            <p:ph type="pic" idx="13"/>
          </p:nvPr>
        </p:nvSpPr>
        <p:spPr>
          <a:xfrm>
            <a:off x="508000" y="-1244600"/>
            <a:ext cx="23368472" cy="1143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/>
          <p:nvPr>
            <p:ph type="pic" sz="half" idx="13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Body Level One…"/>
          <p:cNvSpPr txBox="1"/>
          <p:nvPr>
            <p:ph type="body" sz="half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mage"/>
          <p:cNvSpPr/>
          <p:nvPr>
            <p:ph type="pic" sz="half" idx="13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/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7493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4986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22479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9972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37465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44958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52451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59944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67437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audio" Target="../media/media2.m4a"/><Relationship Id="rId6" Type="http://schemas.microsoft.com/office/2007/relationships/media" Target="../media/media2.m4a"/><Relationship Id="rId7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a - Solutions and Suspensions"/>
          <p:cNvSpPr txBox="1"/>
          <p:nvPr>
            <p:ph type="ctrTitle"/>
          </p:nvPr>
        </p:nvSpPr>
        <p:spPr>
          <a:xfrm>
            <a:off x="1219200" y="1839500"/>
            <a:ext cx="11608067" cy="5196300"/>
          </a:xfrm>
          <a:prstGeom prst="rect">
            <a:avLst/>
          </a:prstGeom>
        </p:spPr>
        <p:txBody>
          <a:bodyPr/>
          <a:lstStyle/>
          <a:p>
            <a:pPr/>
            <a:r>
              <a:t>Tea - Solutions and Suspensions</a:t>
            </a:r>
          </a:p>
        </p:txBody>
      </p:sp>
      <p:sp>
        <p:nvSpPr>
          <p:cNvPr id="132" name="You can use any tea, I just happen to like Peppermint!"/>
          <p:cNvSpPr txBox="1"/>
          <p:nvPr>
            <p:ph type="subTitle" sz="quarter" idx="1"/>
          </p:nvPr>
        </p:nvSpPr>
        <p:spPr>
          <a:xfrm>
            <a:off x="1219200" y="7327900"/>
            <a:ext cx="11608067" cy="3851668"/>
          </a:xfrm>
          <a:prstGeom prst="rect">
            <a:avLst/>
          </a:prstGeom>
        </p:spPr>
        <p:txBody>
          <a:bodyPr/>
          <a:lstStyle/>
          <a:p>
            <a:pPr>
              <a:defRPr i="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sz="7200"/>
              <a:t>You can use any tea, I just happen to like </a:t>
            </a:r>
            <a:r>
              <a:rPr sz="7300"/>
              <a:t>Peppermint!</a:t>
            </a:r>
          </a:p>
        </p:txBody>
      </p:sp>
      <p:pic>
        <p:nvPicPr>
          <p:cNvPr id="133" name="E2C41744-16BA-4967-BF50-7ED058010F32-L0-001.jpeg" descr="E2C41744-16BA-4967-BF50-7ED058010F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46146" y="570413"/>
            <a:ext cx="9431381" cy="1257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4988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4F3EFAFA-B70B-47A2-8A76-8D4479C27234-L0-001.jpeg" descr="4F3EFAFA-B70B-47A2-8A76-8D4479C27234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318500" y="482600"/>
            <a:ext cx="7772400" cy="8915400"/>
          </a:xfrm>
          <a:prstGeom prst="rect">
            <a:avLst/>
          </a:prstGeom>
        </p:spPr>
      </p:pic>
      <p:pic>
        <p:nvPicPr>
          <p:cNvPr id="137" name="DE34959A-C6FA-4831-961B-52519974771A-L0-001.jpeg" descr="DE34959A-C6FA-4831-961B-52519974771A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</p:spPr>
      </p:pic>
      <p:pic>
        <p:nvPicPr>
          <p:cNvPr id="138" name="02BC92CF-76D1-41BF-8334-C8A570C5079E-L0-001.jpeg" descr="02BC92CF-76D1-41BF-8334-C8A570C5079E-L0-001.jpe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</p:spPr>
      </p:pic>
      <p:sp>
        <p:nvSpPr>
          <p:cNvPr id="139" name="Only some of the compounds in the tea dissolve in the water to make a solution."/>
          <p:cNvSpPr txBox="1"/>
          <p:nvPr>
            <p:ph type="title"/>
          </p:nvPr>
        </p:nvSpPr>
        <p:spPr>
          <a:xfrm>
            <a:off x="1219200" y="9550400"/>
            <a:ext cx="21958300" cy="3343506"/>
          </a:xfrm>
          <a:prstGeom prst="rect">
            <a:avLst/>
          </a:prstGeom>
        </p:spPr>
        <p:txBody>
          <a:bodyPr/>
          <a:lstStyle>
            <a:lvl1pPr defTabSz="808990">
              <a:defRPr sz="9604"/>
            </a:lvl1pPr>
          </a:lstStyle>
          <a:p>
            <a:pPr/>
            <a:r>
              <a:t>Only some of the compounds in the tea dissolve in the water to make a solution.</a:t>
            </a:r>
          </a:p>
        </p:txBody>
      </p:sp>
      <p:sp>
        <p:nvSpPr>
          <p:cNvPr id="140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0000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8D1CCBDD-1374-4430-866A-67D7480B1978-L0-001.jpeg" descr="8D1CCBDD-1374-4430-866A-67D7480B1978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151100" y="863600"/>
            <a:ext cx="8318500" cy="12018224"/>
          </a:xfrm>
          <a:prstGeom prst="rect">
            <a:avLst/>
          </a:prstGeom>
        </p:spPr>
      </p:pic>
      <p:sp>
        <p:nvSpPr>
          <p:cNvPr id="144" name="Solutions are transparent (not cloudy) and all compounds pass through a filter paper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7937"/>
            </a:lvl1pPr>
          </a:lstStyle>
          <a:p>
            <a:pPr/>
            <a:r>
              <a:t>Solutions are transparent (not cloudy) and all compounds pass through a filter paper.</a:t>
            </a:r>
          </a:p>
        </p:txBody>
      </p:sp>
      <p:sp>
        <p:nvSpPr>
          <p:cNvPr id="145" name="This contains the water molecules and all of the molecules of compounds that dissolve in water.  The particles are very small!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This contains the water molecules and all of the molecules of compounds that dissolve in water.  The particles are very small!</a:t>
            </a:r>
          </a:p>
        </p:txBody>
      </p:sp>
      <p:pic>
        <p:nvPicPr>
          <p:cNvPr id="146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6666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D02C6F83-940E-4420-9E0D-249202225876-L0-001.jpeg" descr="D02C6F83-940E-4420-9E0D-249202225876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78284" y="848888"/>
            <a:ext cx="8318501" cy="12018224"/>
          </a:xfrm>
          <a:prstGeom prst="rect">
            <a:avLst/>
          </a:prstGeom>
        </p:spPr>
      </p:pic>
      <p:sp>
        <p:nvSpPr>
          <p:cNvPr id="149" name="Some people like milk in their tea."/>
          <p:cNvSpPr txBox="1"/>
          <p:nvPr>
            <p:ph type="title"/>
          </p:nvPr>
        </p:nvSpPr>
        <p:spPr>
          <a:xfrm>
            <a:off x="9930646" y="1646784"/>
            <a:ext cx="13487401" cy="4914901"/>
          </a:xfrm>
          <a:prstGeom prst="rect">
            <a:avLst/>
          </a:prstGeom>
        </p:spPr>
        <p:txBody>
          <a:bodyPr/>
          <a:lstStyle/>
          <a:p>
            <a:pPr/>
            <a:r>
              <a:t>Some people like milk in their tea.</a:t>
            </a:r>
          </a:p>
        </p:txBody>
      </p:sp>
      <p:sp>
        <p:nvSpPr>
          <p:cNvPr id="150" name="Milk is a colloid, so now the colloid makes it look CLOUDY.…"/>
          <p:cNvSpPr txBox="1"/>
          <p:nvPr>
            <p:ph type="body" sz="half" idx="1"/>
          </p:nvPr>
        </p:nvSpPr>
        <p:spPr>
          <a:xfrm>
            <a:off x="9930646" y="7233541"/>
            <a:ext cx="13487401" cy="5701491"/>
          </a:xfrm>
          <a:prstGeom prst="rect">
            <a:avLst/>
          </a:prstGeom>
        </p:spPr>
        <p:txBody>
          <a:bodyPr/>
          <a:lstStyle/>
          <a:p>
            <a:pPr defTabSz="767715">
              <a:defRPr sz="6696">
                <a:solidFill>
                  <a:srgbClr val="AD3E00"/>
                </a:solidFill>
              </a:defRPr>
            </a:pPr>
            <a:r>
              <a:t>Milk is a colloid, so now the colloid makes it look CLOUDY.</a:t>
            </a:r>
          </a:p>
          <a:p>
            <a:pPr defTabSz="767715">
              <a:defRPr sz="6696">
                <a:solidFill>
                  <a:srgbClr val="AD3E00"/>
                </a:solidFill>
              </a:defRPr>
            </a:pPr>
            <a:r>
              <a:t>Does milk separate into layers?</a:t>
            </a:r>
          </a:p>
          <a:p>
            <a:pPr defTabSz="767715">
              <a:defRPr sz="6696">
                <a:solidFill>
                  <a:srgbClr val="AD3E00"/>
                </a:solidFill>
              </a:defRPr>
            </a:pPr>
            <a:r>
              <a:t>Will all of the milk pass through a filter paper?</a:t>
            </a:r>
          </a:p>
        </p:txBody>
      </p:sp>
      <p:pic>
        <p:nvPicPr>
          <p:cNvPr id="15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832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