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image2.jpeg" ContentType="image/jpeg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image3.jpeg" ContentType="image/jpeg"/>
  <Override PartName="/ppt/media/media7.m4a" ContentType="audio/unknown"/>
  <Override PartName="/ppt/media/image4.jpeg" ContentType="image/jpeg"/>
  <Override PartName="/ppt/media/media8.m4a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media9.m4a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media10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buClr>
                <a:srgbClr val="646464"/>
              </a:buClr>
              <a:defRPr sz="3000"/>
            </a:lvl1pPr>
            <a:lvl2pPr marL="787400" indent="-393700">
              <a:spcBef>
                <a:spcPts val="3200"/>
              </a:spcBef>
              <a:buClr>
                <a:srgbClr val="646464"/>
              </a:buClr>
              <a:defRPr sz="3000"/>
            </a:lvl2pPr>
            <a:lvl3pPr marL="1181100" indent="-393700">
              <a:spcBef>
                <a:spcPts val="3200"/>
              </a:spcBef>
              <a:buClr>
                <a:srgbClr val="646464"/>
              </a:buClr>
              <a:defRPr sz="3000"/>
            </a:lvl3pPr>
            <a:lvl4pPr marL="1574800" indent="-393700">
              <a:spcBef>
                <a:spcPts val="3200"/>
              </a:spcBef>
              <a:buClr>
                <a:srgbClr val="646464"/>
              </a:buClr>
              <a:defRPr sz="3000"/>
            </a:lvl4pPr>
            <a:lvl5pPr marL="1968500" indent="-393700">
              <a:spcBef>
                <a:spcPts val="3200"/>
              </a:spcBef>
              <a:buClr>
                <a:srgbClr val="646464"/>
              </a:buClr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audio" Target="../media/media10.m4a"/><Relationship Id="rId6" Type="http://schemas.microsoft.com/office/2007/relationships/media" Target="../media/media10.m4a"/><Relationship Id="rId7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ineralogy4kids.org" TargetMode="External"/><Relationship Id="rId3" Type="http://schemas.openxmlformats.org/officeDocument/2006/relationships/hyperlink" Target="http://www.orthinfo.aaos.org" TargetMode="External"/><Relationship Id="rId4" Type="http://schemas.openxmlformats.org/officeDocument/2006/relationships/hyperlink" Target="https://media.dent.umich.edu" TargetMode="External"/><Relationship Id="rId5" Type="http://schemas.openxmlformats.org/officeDocument/2006/relationships/hyperlink" Target="http://momjunction.com" TargetMode="External"/><Relationship Id="rId6" Type="http://schemas.openxmlformats.org/officeDocument/2006/relationships/hyperlink" Target="http://radiopedia.org" TargetMode="External"/><Relationship Id="rId7" Type="http://schemas.openxmlformats.org/officeDocument/2006/relationships/hyperlink" Target="http://NationalGeographic.org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audio" Target="../media/media7.m4a"/><Relationship Id="rId5" Type="http://schemas.microsoft.com/office/2007/relationships/media" Target="../media/media7.m4a"/><Relationship Id="rId6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5" Type="http://schemas.openxmlformats.org/officeDocument/2006/relationships/audio" Target="../media/media8.m4a"/><Relationship Id="rId6" Type="http://schemas.microsoft.com/office/2007/relationships/media" Target="../media/media8.m4a"/><Relationship Id="rId7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audio" Target="../media/media9.m4a"/><Relationship Id="rId6" Type="http://schemas.microsoft.com/office/2007/relationships/media" Target="../media/media9.m4a"/><Relationship Id="rId7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eth and bones"/>
          <p:cNvSpPr txBox="1"/>
          <p:nvPr>
            <p:ph type="ctrTitle"/>
          </p:nvPr>
        </p:nvSpPr>
        <p:spPr>
          <a:xfrm>
            <a:off x="660400" y="7405337"/>
            <a:ext cx="11684000" cy="1425149"/>
          </a:xfrm>
          <a:prstGeom prst="rect">
            <a:avLst/>
          </a:prstGeom>
        </p:spPr>
        <p:txBody>
          <a:bodyPr/>
          <a:lstStyle/>
          <a:p>
            <a:pPr/>
            <a:r>
              <a:t>Teeth and bones</a:t>
            </a:r>
          </a:p>
        </p:txBody>
      </p:sp>
      <p:sp>
        <p:nvSpPr>
          <p:cNvPr id="140" name="Biology and chemistry and physics of"/>
          <p:cNvSpPr txBox="1"/>
          <p:nvPr>
            <p:ph type="subTitle" sz="quarter" idx="1"/>
          </p:nvPr>
        </p:nvSpPr>
        <p:spPr>
          <a:xfrm>
            <a:off x="660400" y="5708684"/>
            <a:ext cx="11684000" cy="896668"/>
          </a:xfrm>
          <a:prstGeom prst="rect">
            <a:avLst/>
          </a:prstGeom>
        </p:spPr>
        <p:txBody>
          <a:bodyPr/>
          <a:lstStyle/>
          <a:p>
            <a:pPr/>
            <a:r>
              <a:t>Biology and chemistry and physics of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094" y="361048"/>
            <a:ext cx="5592883" cy="547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322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9B37A427-1A4A-4E20-ACCC-9623ECD67F94-L0-001.jpeg" descr="9B37A427-1A4A-4E20-ACCC-9623ECD67F94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709" r="0" b="13709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</p:spPr>
      </p:pic>
      <p:pic>
        <p:nvPicPr>
          <p:cNvPr id="185" name="6E4CA25C-D817-4411-B8F4-B1E5AB275583-L0-001.jpeg" descr="6E4CA25C-D817-4411-B8F4-B1E5AB275583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3333" t="0" r="3333" b="0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86" name="AA5ABC3E-BF5F-40CA-A9E0-12CD042B4BA9-L0-001.jpeg" descr="AA5ABC3E-BF5F-40CA-A9E0-12CD042B4BA9-L0-001.jpe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6666" t="0" r="16666" b="0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</p:spPr>
      </p:pic>
      <p:pic>
        <p:nvPicPr>
          <p:cNvPr id="187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628479" y="3983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989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Bibliograph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Bibliography</a:t>
            </a:r>
          </a:p>
        </p:txBody>
      </p:sp>
      <p:sp>
        <p:nvSpPr>
          <p:cNvPr id="190" name="www.mineralogy4kids.org…"/>
          <p:cNvSpPr txBox="1"/>
          <p:nvPr>
            <p:ph type="body" idx="1"/>
          </p:nvPr>
        </p:nvSpPr>
        <p:spPr>
          <a:xfrm>
            <a:off x="660400" y="1865963"/>
            <a:ext cx="11684000" cy="6718301"/>
          </a:xfrm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www.mineralogy4kids.org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www.orthinfo.aaos.org</a:t>
            </a:r>
          </a:p>
          <a:p>
            <a:pPr/>
            <a:r>
              <a:rPr u="sng">
                <a:hlinkClick r:id="rId4" invalidUrl="" action="" tgtFrame="" tooltip="" history="1" highlightClick="0" endSnd="0"/>
              </a:rPr>
              <a:t>https://media.dent.umich.edu</a:t>
            </a:r>
          </a:p>
          <a:p>
            <a:pPr/>
            <a:r>
              <a:rPr u="sng">
                <a:hlinkClick r:id="rId5" invalidUrl="" action="" tgtFrame="" tooltip="" history="1" highlightClick="0" endSnd="0"/>
              </a:rPr>
              <a:t>momjunction.com</a:t>
            </a:r>
          </a:p>
          <a:p>
            <a:pPr/>
            <a:r>
              <a:rPr u="sng">
                <a:hlinkClick r:id="rId6" invalidUrl="" action="" tgtFrame="" tooltip="" history="1" highlightClick="0" endSnd="0"/>
              </a:rPr>
              <a:t>radiopedia.org</a:t>
            </a:r>
          </a:p>
          <a:p>
            <a:pPr/>
            <a:r>
              <a:rPr u="sng">
                <a:hlinkClick r:id="rId7" invalidUrl="" action="" tgtFrame="" tooltip="" history="1" highlightClick="0" endSnd="0"/>
              </a:rPr>
              <a:t>NationalGeographic.org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Videos about bones and tee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691" sz="4320"/>
            </a:lvl1pPr>
          </a:lstStyle>
          <a:p>
            <a:pPr/>
            <a:r>
              <a:t>Videos about bones and teeth</a:t>
            </a:r>
          </a:p>
        </p:txBody>
      </p:sp>
      <p:sp>
        <p:nvSpPr>
          <p:cNvPr id="193" name="SciShow Kids. Your Super Skeleton…"/>
          <p:cNvSpPr txBox="1"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SciShow Kids. Your Super Skeleton</a:t>
            </a:r>
          </a:p>
          <a:p>
            <a:pPr/>
            <a:r>
              <a:t>SciShow  Are Broken Bones Stronger after They Heal</a:t>
            </a:r>
          </a:p>
          <a:p>
            <a:pPr/>
            <a:r>
              <a:t>SciShow Kids.  Why do we have to brush our teeth?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8E77ADEE-7268-465D-8F87-3C49C06BAD30-L0-001.jpeg" descr="8E77ADEE-7268-465D-8F87-3C49C06BAD3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545" r="0" b="15545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</p:spPr>
      </p:pic>
      <p:sp>
        <p:nvSpPr>
          <p:cNvPr id="145" name="Diane Marsh fractured the top of the Radius in both arms"/>
          <p:cNvSpPr txBox="1"/>
          <p:nvPr>
            <p:ph type="title"/>
          </p:nvPr>
        </p:nvSpPr>
        <p:spPr>
          <a:xfrm>
            <a:off x="546100" y="4305300"/>
            <a:ext cx="5410200" cy="4326197"/>
          </a:xfrm>
          <a:prstGeom prst="rect">
            <a:avLst/>
          </a:prstGeom>
        </p:spPr>
        <p:txBody>
          <a:bodyPr/>
          <a:lstStyle/>
          <a:p>
            <a:pPr/>
            <a:r>
              <a:t>Diane Marsh fractured the top of the Radius in both arms</a:t>
            </a:r>
          </a:p>
        </p:txBody>
      </p:sp>
      <p:sp>
        <p:nvSpPr>
          <p:cNvPr id="146" name="Bones of the arm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Bones of the arm</a:t>
            </a:r>
          </a:p>
        </p:txBody>
      </p:sp>
      <p:pic>
        <p:nvPicPr>
          <p:cNvPr id="14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589579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1654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716642F0-DB19-49E7-BE93-43D4469C1186-L0-001.png" descr="716642F0-DB19-49E7-BE93-43D4469C1186-L0-00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510" t="0" r="17510" b="0"/>
          <a:stretch>
            <a:fillRect/>
          </a:stretch>
        </p:blipFill>
        <p:spPr>
          <a:xfrm>
            <a:off x="6732405" y="502178"/>
            <a:ext cx="5651971" cy="8477957"/>
          </a:xfrm>
          <a:prstGeom prst="rect">
            <a:avLst/>
          </a:prstGeom>
        </p:spPr>
      </p:pic>
      <p:sp>
        <p:nvSpPr>
          <p:cNvPr id="150" name="What is bon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bone?</a:t>
            </a:r>
          </a:p>
        </p:txBody>
      </p:sp>
      <p:sp>
        <p:nvSpPr>
          <p:cNvPr id="151" name="Mostly hydroxyapatite, a mineral containing calcium, phosphate, and hydroxide ions.  Found in teeth too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Mostly hydroxyapatite, a mineral containing calcium, phosphate, and hydroxide ions.  Found in teeth too!</a:t>
            </a:r>
          </a:p>
          <a:p>
            <a:pPr/>
            <a:r>
              <a:t>Collagen, a protein.</a:t>
            </a:r>
          </a:p>
          <a:p>
            <a:pPr/>
            <a:r>
              <a:t>Water</a:t>
            </a:r>
          </a:p>
        </p:txBody>
      </p:sp>
      <p:pic>
        <p:nvPicPr>
          <p:cNvPr id="15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1655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re teeth bon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teeth bones?</a:t>
            </a:r>
          </a:p>
        </p:txBody>
      </p:sp>
      <p:sp>
        <p:nvSpPr>
          <p:cNvPr id="155" name="NO!  But they are made of the same hydroxyapatite mineral as bone.…"/>
          <p:cNvSpPr txBox="1"/>
          <p:nvPr>
            <p:ph type="body" sz="half" idx="1"/>
          </p:nvPr>
        </p:nvSpPr>
        <p:spPr>
          <a:xfrm>
            <a:off x="660400" y="2459058"/>
            <a:ext cx="5080000" cy="5252883"/>
          </a:xfrm>
          <a:prstGeom prst="rect">
            <a:avLst/>
          </a:prstGeom>
        </p:spPr>
        <p:txBody>
          <a:bodyPr/>
          <a:lstStyle/>
          <a:p>
            <a:pPr/>
            <a:r>
              <a:t>NO!  But they are made of the same hydroxyapatite mineral as bone.</a:t>
            </a:r>
          </a:p>
          <a:p>
            <a:pPr/>
            <a:r>
              <a:t>Tooth enamel is harder than bone with a MOHS scale rating of 5 which is harder than steel.  It is more brittle.</a:t>
            </a:r>
          </a:p>
        </p:txBody>
      </p:sp>
      <p:pic>
        <p:nvPicPr>
          <p:cNvPr id="156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48805" y="504478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ounded Rectangle"/>
          <p:cNvSpPr/>
          <p:nvPr/>
        </p:nvSpPr>
        <p:spPr>
          <a:xfrm>
            <a:off x="6730593" y="6132349"/>
            <a:ext cx="5868757" cy="3162363"/>
          </a:xfrm>
          <a:prstGeom prst="roundRect">
            <a:avLst>
              <a:gd name="adj" fmla="val 6806"/>
            </a:avLst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58" name="Try the MOHs scale experiment!  NOT on your teeth!!!"/>
          <p:cNvSpPr txBox="1"/>
          <p:nvPr/>
        </p:nvSpPr>
        <p:spPr>
          <a:xfrm>
            <a:off x="7336698" y="6614980"/>
            <a:ext cx="4656546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Try the MOHs scale experiment!  NOT on your teeth!!!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6675" y="583386"/>
            <a:ext cx="6441362" cy="3821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654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ow are teeth different than bo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pc="612" sz="3825"/>
            </a:lvl1pPr>
          </a:lstStyle>
          <a:p>
            <a:pPr/>
            <a:r>
              <a:t>How are teeth different than bones</a:t>
            </a:r>
          </a:p>
        </p:txBody>
      </p:sp>
      <p:sp>
        <p:nvSpPr>
          <p:cNvPr id="162" name="Teeth can NOT heal.  If you fracture or break a tooth it will not heal like a bone will.…"/>
          <p:cNvSpPr txBox="1"/>
          <p:nvPr>
            <p:ph type="body" idx="1"/>
          </p:nvPr>
        </p:nvSpPr>
        <p:spPr>
          <a:xfrm>
            <a:off x="660400" y="2157303"/>
            <a:ext cx="11684000" cy="6718301"/>
          </a:xfrm>
          <a:prstGeom prst="rect">
            <a:avLst/>
          </a:prstGeom>
        </p:spPr>
        <p:txBody>
          <a:bodyPr/>
          <a:lstStyle/>
          <a:p>
            <a:pPr/>
            <a:r>
              <a:t>Teeth can NOT heal.  If you fracture or break a tooth it will not heal like a bone will.</a:t>
            </a:r>
          </a:p>
          <a:p>
            <a:pPr/>
            <a:r>
              <a:t>Teeth are NOT covered by muscles and skin.</a:t>
            </a:r>
          </a:p>
        </p:txBody>
      </p:sp>
      <p:pic>
        <p:nvPicPr>
          <p:cNvPr id="163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6666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ypes of tee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Types of teeth</a:t>
            </a:r>
          </a:p>
        </p:txBody>
      </p:sp>
      <p:pic>
        <p:nvPicPr>
          <p:cNvPr id="166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976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190" t="258" r="4105" b="26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69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pc="372" sz="2328"/>
            </a:pPr>
          </a:p>
        </p:txBody>
      </p:sp>
      <p:pic>
        <p:nvPicPr>
          <p:cNvPr id="171" name="6AE42901-7D8B-4607-953B-7AB87F36BD8E-L0-001.jpeg" descr="6AE42901-7D8B-4607-953B-7AB87F36BD8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" y="144"/>
            <a:ext cx="13004607" cy="975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628479" y="3983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4988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3C20AE65-F93D-4672-92B3-085AC478D3AB-L0-001.png" descr="3C20AE65-F93D-4672-92B3-085AC478D3AB-L0-00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0919" r="0" b="20919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</p:spPr>
      </p:pic>
      <p:pic>
        <p:nvPicPr>
          <p:cNvPr id="175" name="07D17701-41D0-4517-B5DE-8DA55FE20452-L0-001.jpeg" descr="07D17701-41D0-4517-B5DE-8DA55FE20452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3066" t="0" r="3066" b="0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76" name="C4608C95-B43D-4B73-9728-AFAA85A14054-L0-001.jpeg" descr="C4608C95-B43D-4B73-9728-AFAA85A14054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3840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4989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05E4BF33-C6DF-4344-BD9E-E5D89E15EB25-L0-001.jpeg" descr="05E4BF33-C6DF-4344-BD9E-E5D89E15EB2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36" t="0" r="2136" b="0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</p:spPr>
      </p:pic>
      <p:pic>
        <p:nvPicPr>
          <p:cNvPr id="180" name="20C7972C-7090-404C-B5D1-5BF7F140ED18-L0-001.jpeg" descr="20C7972C-7090-404C-B5D1-5BF7F140ED18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2321" r="0" b="2321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81" name="B97661E0-F652-4883-B116-F1FE0C6FB70F-L0-001.jpeg" descr="B97661E0-F652-4883-B116-F1FE0C6FB70F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38400"/>
            <a:ext cx="6502400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501479" y="385642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832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